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Gill Sans MT"/>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Gill Sans MT"/>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Gill Sans MT"/>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Gill Sans MT"/>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Gill Sans MT"/>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595959"/>
              </a:solidFill>
              <a:latin typeface="Gill Sans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Gill Sans MT"/>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595959"/>
              </a:solidFill>
              <a:latin typeface="Gill Sans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Gill Sans MT"/>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Gill Sans MT"/>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Gill Sans MT"/>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595959"/>
              </a:solidFill>
              <a:latin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2"/>
        </a:solidFill>
        <a:effectLst/>
      </p:bgPr>
    </p:bg>
    <p:spTree>
      <p:nvGrpSpPr>
        <p:cNvPr id="1" name=""/>
        <p:cNvGrpSpPr/>
        <p:nvPr/>
      </p:nvGrpSpPr>
      <p:grpSpPr>
        <a:xfrm>
          <a:off x="0" y="0"/>
          <a:ext cx="0" cy="0"/>
          <a:chOff x="0" y="0"/>
          <a:chExt cx="0" cy="0"/>
        </a:xfrm>
      </p:grpSpPr>
      <p:sp>
        <p:nvSpPr>
          <p:cNvPr id="7" name="CustomShape 1"/>
          <p:cNvSpPr/>
          <p:nvPr/>
        </p:nvSpPr>
        <p:spPr>
          <a:xfrm>
            <a:off x="0" y="0"/>
            <a:ext cx="885600" cy="6857640"/>
          </a:xfrm>
          <a:custGeom>
            <a:avLst/>
            <a:gdLst/>
            <a:ahLst/>
            <a:cxnLst/>
            <a:rect l="l" t="t"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 name="CustomShape 2"/>
          <p:cNvSpPr/>
          <p:nvPr/>
        </p:nvSpPr>
        <p:spPr>
          <a:xfrm>
            <a:off x="11908440" y="0"/>
            <a:ext cx="2829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dt"/>
          </p:nvPr>
        </p:nvSpPr>
        <p:spPr>
          <a:xfrm>
            <a:off x="1251720" y="6375600"/>
            <a:ext cx="2329200" cy="348120"/>
          </a:xfrm>
          <a:prstGeom prst="rect">
            <a:avLst/>
          </a:prstGeom>
        </p:spPr>
        <p:txBody>
          <a:bodyPr anchor="ctr">
            <a:noAutofit/>
          </a:bodyPr>
          <a:lstStyle/>
          <a:p>
            <a:pPr>
              <a:lnSpc>
                <a:spcPct val="100000"/>
              </a:lnSpc>
            </a:pPr>
            <a:fld id="{0696FE48-4B98-406A-BA8B-4F39298C79AB}" type="datetime">
              <a:rPr lang="en-IN" sz="1200" b="0" strike="noStrike" spc="-1">
                <a:solidFill>
                  <a:srgbClr val="595959"/>
                </a:solidFill>
                <a:latin typeface="Gill Sans MT"/>
              </a:rPr>
              <a:t>01-12-2020</a:t>
            </a:fld>
            <a:endParaRPr lang="en-IN" sz="1200" b="0" strike="noStrike" spc="-1">
              <a:latin typeface="Times New Roman"/>
            </a:endParaRPr>
          </a:p>
        </p:txBody>
      </p:sp>
      <p:sp>
        <p:nvSpPr>
          <p:cNvPr id="3" name="PlaceHolder 4"/>
          <p:cNvSpPr>
            <a:spLocks noGrp="1"/>
          </p:cNvSpPr>
          <p:nvPr>
            <p:ph type="ftr"/>
          </p:nvPr>
        </p:nvSpPr>
        <p:spPr>
          <a:xfrm>
            <a:off x="4038480" y="6375600"/>
            <a:ext cx="4114440" cy="345600"/>
          </a:xfrm>
          <a:prstGeom prst="rect">
            <a:avLst/>
          </a:prstGeom>
        </p:spPr>
        <p:txBody>
          <a:bodyPr anchor="ctr">
            <a:noAutofit/>
          </a:bodyPr>
          <a:lstStyle/>
          <a:p>
            <a:endParaRPr lang="en-IN" sz="2400" b="0" strike="noStrike" spc="-1">
              <a:latin typeface="Times New Roman"/>
            </a:endParaRPr>
          </a:p>
        </p:txBody>
      </p:sp>
      <p:sp>
        <p:nvSpPr>
          <p:cNvPr id="4" name="PlaceHolder 5"/>
          <p:cNvSpPr>
            <a:spLocks noGrp="1"/>
          </p:cNvSpPr>
          <p:nvPr>
            <p:ph type="sldNum"/>
          </p:nvPr>
        </p:nvSpPr>
        <p:spPr>
          <a:xfrm>
            <a:off x="8610480" y="6375600"/>
            <a:ext cx="2819160" cy="345600"/>
          </a:xfrm>
          <a:prstGeom prst="rect">
            <a:avLst/>
          </a:prstGeom>
        </p:spPr>
        <p:txBody>
          <a:bodyPr anchor="ctr">
            <a:noAutofit/>
          </a:bodyPr>
          <a:lstStyle/>
          <a:p>
            <a:pPr algn="r">
              <a:lnSpc>
                <a:spcPct val="100000"/>
              </a:lnSpc>
            </a:pPr>
            <a:fld id="{AF2815A3-9F3E-496C-B538-5857A8582FCF}" type="slidenum">
              <a:rPr lang="en-IN" sz="1200" b="0" strike="noStrike" spc="-1">
                <a:solidFill>
                  <a:srgbClr val="595959"/>
                </a:solidFill>
                <a:latin typeface="Gill Sans MT"/>
              </a:rPr>
              <a:t>‹#›</a:t>
            </a:fld>
            <a:endParaRPr lang="en-IN" sz="1200" b="0" strike="noStrike" spc="-1">
              <a:latin typeface="Times New Roman"/>
            </a:endParaRPr>
          </a:p>
        </p:txBody>
      </p:sp>
      <p:sp>
        <p:nvSpPr>
          <p:cNvPr id="5"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Gill Sans MT"/>
              </a:rPr>
              <a:t>Click to edit the title text format</a:t>
            </a:r>
          </a:p>
        </p:txBody>
      </p:sp>
      <p:sp>
        <p:nvSpPr>
          <p:cNvPr id="6"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595959"/>
                </a:solidFill>
                <a:latin typeface="Gill Sans MT"/>
              </a:rPr>
              <a:t>Click to edit the outline text format</a:t>
            </a:r>
          </a:p>
          <a:p>
            <a:pPr marL="864000" lvl="1" indent="-324000">
              <a:spcBef>
                <a:spcPts val="1134"/>
              </a:spcBef>
              <a:buClr>
                <a:srgbClr val="000000"/>
              </a:buClr>
              <a:buSzPct val="75000"/>
              <a:buFont typeface="Symbol" charset="2"/>
              <a:buChar char=""/>
            </a:pPr>
            <a:r>
              <a:rPr lang="en-US" sz="1600" b="0" strike="noStrike" spc="-1">
                <a:solidFill>
                  <a:srgbClr val="595959"/>
                </a:solidFill>
                <a:latin typeface="Gill Sans MT"/>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595959"/>
                </a:solidFill>
                <a:latin typeface="Gill Sans MT"/>
              </a:rPr>
              <a:t>Third Outline Level</a:t>
            </a:r>
          </a:p>
          <a:p>
            <a:pPr marL="1728000" lvl="3" indent="-216000">
              <a:spcBef>
                <a:spcPts val="567"/>
              </a:spcBef>
              <a:buClr>
                <a:srgbClr val="000000"/>
              </a:buClr>
              <a:buSzPct val="75000"/>
              <a:buFont typeface="Symbol" charset="2"/>
              <a:buChar char=""/>
            </a:pPr>
            <a:r>
              <a:rPr lang="en-US" sz="1400" b="0" strike="noStrike" spc="-1">
                <a:solidFill>
                  <a:srgbClr val="595959"/>
                </a:solidFill>
                <a:latin typeface="Gill Sans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595959"/>
                </a:solidFill>
                <a:latin typeface="Gill Sans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595959"/>
                </a:solidFill>
                <a:latin typeface="Gill Sans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595959"/>
                </a:solidFill>
                <a:latin typeface="Gill Sans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110480" y="550440"/>
            <a:ext cx="699516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strike="noStrike" spc="-1">
                <a:solidFill>
                  <a:srgbClr val="3B90A3"/>
                </a:solidFill>
                <a:latin typeface="Arial Rounded MT Bold"/>
              </a:rPr>
              <a:t>Selected Track</a:t>
            </a:r>
            <a:endParaRPr lang="en-IN" sz="4800" b="0" strike="noStrike" spc="-1">
              <a:latin typeface="Arial"/>
            </a:endParaRPr>
          </a:p>
        </p:txBody>
      </p:sp>
      <p:sp>
        <p:nvSpPr>
          <p:cNvPr id="44" name="CustomShape 2"/>
          <p:cNvSpPr/>
          <p:nvPr/>
        </p:nvSpPr>
        <p:spPr>
          <a:xfrm>
            <a:off x="3231360" y="3320280"/>
            <a:ext cx="3222360" cy="109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6600" b="0" strike="noStrike" spc="-1">
                <a:solidFill>
                  <a:srgbClr val="000000"/>
                </a:solidFill>
                <a:latin typeface="Arial Rounded MT Bold"/>
              </a:rPr>
              <a:t>Health</a:t>
            </a:r>
            <a:endParaRPr lang="en-IN" sz="6600" b="0" strike="noStrike" spc="-1">
              <a:latin typeface="Arial"/>
            </a:endParaRPr>
          </a:p>
        </p:txBody>
      </p:sp>
      <p:pic>
        <p:nvPicPr>
          <p:cNvPr id="45" name="Picture 4"/>
          <p:cNvPicPr/>
          <p:nvPr/>
        </p:nvPicPr>
        <p:blipFill>
          <a:blip r:embed="rId2"/>
          <a:stretch/>
        </p:blipFill>
        <p:spPr>
          <a:xfrm>
            <a:off x="6835680" y="1987920"/>
            <a:ext cx="3275640" cy="379980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1"/>
          <p:cNvGrpSpPr/>
          <p:nvPr/>
        </p:nvGrpSpPr>
        <p:grpSpPr>
          <a:xfrm>
            <a:off x="1633320" y="426240"/>
            <a:ext cx="9640800" cy="5731200"/>
            <a:chOff x="1633320" y="426240"/>
            <a:chExt cx="9640800" cy="5731200"/>
          </a:xfrm>
        </p:grpSpPr>
        <p:sp>
          <p:nvSpPr>
            <p:cNvPr id="65" name="CustomShape 2"/>
            <p:cNvSpPr/>
            <p:nvPr/>
          </p:nvSpPr>
          <p:spPr>
            <a:xfrm>
              <a:off x="3373560" y="426240"/>
              <a:ext cx="611640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strike="noStrike" spc="-1">
                  <a:solidFill>
                    <a:srgbClr val="3B90A3"/>
                  </a:solidFill>
                  <a:latin typeface="Arial Rounded MT Bold"/>
                </a:rPr>
                <a:t>Reduce Paperwork</a:t>
              </a:r>
              <a:endParaRPr lang="en-IN" sz="4800" b="0" strike="noStrike" spc="-1">
                <a:latin typeface="Arial"/>
              </a:endParaRPr>
            </a:p>
          </p:txBody>
        </p:sp>
        <p:sp>
          <p:nvSpPr>
            <p:cNvPr id="66" name="CustomShape 3"/>
            <p:cNvSpPr/>
            <p:nvPr/>
          </p:nvSpPr>
          <p:spPr>
            <a:xfrm>
              <a:off x="1633320" y="1677960"/>
              <a:ext cx="6675480" cy="44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a:solidFill>
                    <a:srgbClr val="333333"/>
                  </a:solidFill>
                  <a:latin typeface="Arial Rounded MT Bold"/>
                </a:rPr>
                <a:t>Paper documents can take up a significant amount of space, and the quantity of paper will increase day by day. Furthermore, documents will typically need to be stored close to hand so that they can be accessed as quickly as possible.</a:t>
              </a:r>
              <a:endParaRPr lang="en-IN" sz="2400" b="0" strike="noStrike" spc="-1">
                <a:latin typeface="Arial"/>
              </a:endParaRPr>
            </a:p>
            <a:p>
              <a:pPr>
                <a:lnSpc>
                  <a:spcPct val="100000"/>
                </a:lnSpc>
              </a:pPr>
              <a:r>
                <a:rPr lang="en-US" sz="2400" b="0" strike="noStrike" spc="-1">
                  <a:solidFill>
                    <a:srgbClr val="333333"/>
                  </a:solidFill>
                  <a:latin typeface="Arial Rounded MT Bold"/>
                </a:rPr>
                <a:t>A patient can access his medical history through any device by just logging into his/her account on MedDoc , this would eliminate the need for carrying physical documents everywhere and thus, reduce the need of paperwork.</a:t>
              </a:r>
              <a:endParaRPr lang="en-IN" sz="2400" b="0" strike="noStrike" spc="-1">
                <a:latin typeface="Arial"/>
              </a:endParaRPr>
            </a:p>
          </p:txBody>
        </p:sp>
        <p:pic>
          <p:nvPicPr>
            <p:cNvPr id="67" name="Picture 4"/>
            <p:cNvPicPr/>
            <p:nvPr/>
          </p:nvPicPr>
          <p:blipFill>
            <a:blip r:embed="rId2"/>
            <a:stretch/>
          </p:blipFill>
          <p:spPr>
            <a:xfrm>
              <a:off x="8836560" y="2405160"/>
              <a:ext cx="2437560" cy="2437560"/>
            </a:xfrm>
            <a:prstGeom prst="rect">
              <a:avLst/>
            </a:prstGeom>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1"/>
          <p:cNvGrpSpPr/>
          <p:nvPr/>
        </p:nvGrpSpPr>
        <p:grpSpPr>
          <a:xfrm>
            <a:off x="1964160" y="461520"/>
            <a:ext cx="9407880" cy="6089760"/>
            <a:chOff x="1964160" y="461520"/>
            <a:chExt cx="9407880" cy="6089760"/>
          </a:xfrm>
        </p:grpSpPr>
        <p:sp>
          <p:nvSpPr>
            <p:cNvPr id="69" name="CustomShape 2"/>
            <p:cNvSpPr/>
            <p:nvPr/>
          </p:nvSpPr>
          <p:spPr>
            <a:xfrm>
              <a:off x="2281680" y="461520"/>
              <a:ext cx="9037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strike="noStrike" spc="-1">
                  <a:solidFill>
                    <a:srgbClr val="3B90A3"/>
                  </a:solidFill>
                  <a:latin typeface="Arial Rounded MT Bold"/>
                </a:rPr>
                <a:t>Does away with the existing</a:t>
              </a:r>
              <a:endParaRPr lang="en-IN" sz="4800" b="0" strike="noStrike" spc="-1">
                <a:latin typeface="Arial"/>
              </a:endParaRPr>
            </a:p>
          </p:txBody>
        </p:sp>
        <p:sp>
          <p:nvSpPr>
            <p:cNvPr id="70" name="CustomShape 3"/>
            <p:cNvSpPr/>
            <p:nvPr/>
          </p:nvSpPr>
          <p:spPr>
            <a:xfrm>
              <a:off x="1964160" y="1586520"/>
              <a:ext cx="6094080" cy="496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000000"/>
                  </a:solidFill>
                  <a:latin typeface="Arial Rounded MT Bold"/>
                </a:rPr>
                <a:t>This system targets to provide complete solution for Hospital and Health Care Services.</a:t>
              </a:r>
              <a:endParaRPr lang="en-IN" sz="3200" b="0" strike="noStrike" spc="-1">
                <a:latin typeface="Arial"/>
              </a:endParaRPr>
            </a:p>
            <a:p>
              <a:pPr>
                <a:lnSpc>
                  <a:spcPct val="100000"/>
                </a:lnSpc>
              </a:pPr>
              <a:endParaRPr lang="en-IN" sz="3200" b="0" strike="noStrike" spc="-1">
                <a:latin typeface="Arial"/>
              </a:endParaRPr>
            </a:p>
            <a:p>
              <a:pPr>
                <a:lnSpc>
                  <a:spcPct val="100000"/>
                </a:lnSpc>
              </a:pPr>
              <a:r>
                <a:rPr lang="en-IN" sz="3200" b="0" strike="noStrike" spc="-1">
                  <a:solidFill>
                    <a:srgbClr val="000000"/>
                  </a:solidFill>
                  <a:latin typeface="Arial Rounded MT Bold"/>
                </a:rPr>
                <a:t>This system can be used in Hospital , Clinic , Diagonistics or Pathology Labs for maintaining Patient Details and their test results.</a:t>
              </a:r>
              <a:endParaRPr lang="en-IN" sz="3200" b="0" strike="noStrike" spc="-1">
                <a:latin typeface="Arial"/>
              </a:endParaRPr>
            </a:p>
          </p:txBody>
        </p:sp>
        <p:pic>
          <p:nvPicPr>
            <p:cNvPr id="71" name="Picture 6"/>
            <p:cNvPicPr/>
            <p:nvPr/>
          </p:nvPicPr>
          <p:blipFill>
            <a:blip r:embed="rId2"/>
            <a:stretch/>
          </p:blipFill>
          <p:spPr>
            <a:xfrm>
              <a:off x="8401320" y="2494800"/>
              <a:ext cx="2970720" cy="2872080"/>
            </a:xfrm>
            <a:prstGeom prst="rect">
              <a:avLst/>
            </a:prstGeom>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1"/>
          <p:cNvGrpSpPr/>
          <p:nvPr/>
        </p:nvGrpSpPr>
        <p:grpSpPr>
          <a:xfrm>
            <a:off x="1633320" y="523800"/>
            <a:ext cx="9835920" cy="4897080"/>
            <a:chOff x="1633320" y="523800"/>
            <a:chExt cx="9835920" cy="4897080"/>
          </a:xfrm>
        </p:grpSpPr>
        <p:sp>
          <p:nvSpPr>
            <p:cNvPr id="73" name="CustomShape 2"/>
            <p:cNvSpPr/>
            <p:nvPr/>
          </p:nvSpPr>
          <p:spPr>
            <a:xfrm>
              <a:off x="1633320" y="523800"/>
              <a:ext cx="9835920" cy="155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strike="noStrike" spc="-1">
                  <a:solidFill>
                    <a:srgbClr val="3B90A3"/>
                  </a:solidFill>
                  <a:latin typeface="Arial Rounded MT Bold"/>
                </a:rPr>
                <a:t>Hospital admins can accordingly change the data</a:t>
              </a:r>
              <a:endParaRPr lang="en-IN" sz="4800" b="0" strike="noStrike" spc="-1">
                <a:latin typeface="Arial"/>
              </a:endParaRPr>
            </a:p>
          </p:txBody>
        </p:sp>
        <p:sp>
          <p:nvSpPr>
            <p:cNvPr id="74" name="CustomShape 3"/>
            <p:cNvSpPr/>
            <p:nvPr/>
          </p:nvSpPr>
          <p:spPr>
            <a:xfrm>
              <a:off x="1846440" y="2405880"/>
              <a:ext cx="5131080" cy="301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000000"/>
                  </a:solidFill>
                  <a:latin typeface="Arial Rounded MT Bold"/>
                </a:rPr>
                <a:t>Hospital admins can change and delete data according to the hospital</a:t>
              </a:r>
              <a:endParaRPr lang="en-IN" sz="3200" b="0" strike="noStrike" spc="-1">
                <a:latin typeface="Arial"/>
              </a:endParaRPr>
            </a:p>
            <a:p>
              <a:pPr>
                <a:lnSpc>
                  <a:spcPct val="100000"/>
                </a:lnSpc>
              </a:pPr>
              <a:r>
                <a:rPr lang="en-IN" sz="3200" b="0" strike="noStrike" spc="-1">
                  <a:solidFill>
                    <a:srgbClr val="000000"/>
                  </a:solidFill>
                  <a:latin typeface="Arial Rounded MT Bold"/>
                </a:rPr>
                <a:t>They can update departments and about patients as well.</a:t>
              </a:r>
              <a:endParaRPr lang="en-IN" sz="3200" b="0" strike="noStrike" spc="-1">
                <a:latin typeface="Arial"/>
              </a:endParaRPr>
            </a:p>
          </p:txBody>
        </p:sp>
        <p:pic>
          <p:nvPicPr>
            <p:cNvPr id="75" name="Picture 4"/>
            <p:cNvPicPr/>
            <p:nvPr/>
          </p:nvPicPr>
          <p:blipFill>
            <a:blip r:embed="rId2"/>
            <a:stretch/>
          </p:blipFill>
          <p:spPr>
            <a:xfrm>
              <a:off x="8265240" y="2174400"/>
              <a:ext cx="2662920" cy="2876760"/>
            </a:xfrm>
            <a:prstGeom prst="rect">
              <a:avLst/>
            </a:prstGeom>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2761920" y="2488680"/>
            <a:ext cx="7786080" cy="109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6600" b="0" strike="noStrike" spc="-1">
                <a:solidFill>
                  <a:srgbClr val="3B90A3"/>
                </a:solidFill>
                <a:latin typeface="Arial Rounded MT Bold"/>
              </a:rPr>
              <a:t>Future Prospects</a:t>
            </a:r>
            <a:endParaRPr lang="en-IN" sz="66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1"/>
          <p:cNvGrpSpPr/>
          <p:nvPr/>
        </p:nvGrpSpPr>
        <p:grpSpPr>
          <a:xfrm>
            <a:off x="1819800" y="239760"/>
            <a:ext cx="9276840" cy="6424200"/>
            <a:chOff x="1819800" y="239760"/>
            <a:chExt cx="9276840" cy="6424200"/>
          </a:xfrm>
        </p:grpSpPr>
        <p:sp>
          <p:nvSpPr>
            <p:cNvPr id="78" name="CustomShape 2"/>
            <p:cNvSpPr/>
            <p:nvPr/>
          </p:nvSpPr>
          <p:spPr>
            <a:xfrm>
              <a:off x="3409200" y="239760"/>
              <a:ext cx="587664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strike="noStrike" spc="-1">
                  <a:solidFill>
                    <a:srgbClr val="3B90A3"/>
                  </a:solidFill>
                  <a:latin typeface="Arial Rounded MT Bold"/>
                </a:rPr>
                <a:t>View prescription</a:t>
              </a:r>
              <a:endParaRPr lang="en-IN" sz="4800" b="0" strike="noStrike" spc="-1">
                <a:latin typeface="Arial"/>
              </a:endParaRPr>
            </a:p>
          </p:txBody>
        </p:sp>
        <p:sp>
          <p:nvSpPr>
            <p:cNvPr id="79" name="CustomShape 3"/>
            <p:cNvSpPr/>
            <p:nvPr/>
          </p:nvSpPr>
          <p:spPr>
            <a:xfrm>
              <a:off x="1819800" y="1606680"/>
              <a:ext cx="6045480" cy="505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0" strike="noStrike" spc="-1">
                  <a:solidFill>
                    <a:srgbClr val="191917"/>
                  </a:solidFill>
                  <a:latin typeface="Arial Rounded MT Bold"/>
                </a:rPr>
                <a:t>Do you require regular prescriptions for your health condition?</a:t>
              </a:r>
              <a:endParaRPr lang="en-IN" sz="2800" b="0" strike="noStrike" spc="-1">
                <a:latin typeface="Arial"/>
              </a:endParaRPr>
            </a:p>
            <a:p>
              <a:pPr>
                <a:lnSpc>
                  <a:spcPct val="100000"/>
                </a:lnSpc>
              </a:pPr>
              <a:endParaRPr lang="en-IN" sz="2800" b="0" strike="noStrike" spc="-1">
                <a:latin typeface="Arial"/>
              </a:endParaRPr>
            </a:p>
            <a:p>
              <a:pPr>
                <a:lnSpc>
                  <a:spcPct val="100000"/>
                </a:lnSpc>
              </a:pPr>
              <a:r>
                <a:rPr lang="en-US" sz="2800" b="0" strike="noStrike" spc="-1">
                  <a:solidFill>
                    <a:srgbClr val="000000"/>
                  </a:solidFill>
                  <a:latin typeface="Arial Rounded MT Bold"/>
                </a:rPr>
                <a:t>A legal and digitally signed prescription is generated for the patients by using MedDoc and can be provided to pharmacist and this could eliminate the false practises of using fake prescriptions by the people</a:t>
              </a:r>
              <a:endParaRPr lang="en-IN" sz="2800" b="0" strike="noStrike" spc="-1">
                <a:latin typeface="Arial"/>
              </a:endParaRPr>
            </a:p>
            <a:p>
              <a:pPr>
                <a:lnSpc>
                  <a:spcPct val="100000"/>
                </a:lnSpc>
              </a:pPr>
              <a:endParaRPr lang="en-IN" sz="2800" b="0" strike="noStrike" spc="-1">
                <a:latin typeface="Arial"/>
              </a:endParaRPr>
            </a:p>
          </p:txBody>
        </p:sp>
        <p:pic>
          <p:nvPicPr>
            <p:cNvPr id="80" name="Picture 5"/>
            <p:cNvPicPr/>
            <p:nvPr/>
          </p:nvPicPr>
          <p:blipFill>
            <a:blip r:embed="rId2"/>
            <a:stretch/>
          </p:blipFill>
          <p:spPr>
            <a:xfrm>
              <a:off x="8460360" y="2325960"/>
              <a:ext cx="2636280" cy="2792160"/>
            </a:xfrm>
            <a:prstGeom prst="rect">
              <a:avLst/>
            </a:prstGeom>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426680" y="132120"/>
            <a:ext cx="1076508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5400" b="0" strike="noStrike" spc="-1">
                <a:solidFill>
                  <a:srgbClr val="3B90A3"/>
                </a:solidFill>
                <a:latin typeface="Arial Rounded MT Bold"/>
              </a:rPr>
              <a:t>Search Hospitals by location</a:t>
            </a:r>
            <a:endParaRPr lang="en-IN" sz="5400" b="0" strike="noStrike" spc="-1">
              <a:latin typeface="Arial"/>
            </a:endParaRPr>
          </a:p>
        </p:txBody>
      </p:sp>
      <p:sp>
        <p:nvSpPr>
          <p:cNvPr id="82" name="CustomShape 2"/>
          <p:cNvSpPr/>
          <p:nvPr/>
        </p:nvSpPr>
        <p:spPr>
          <a:xfrm>
            <a:off x="1301040" y="1640160"/>
            <a:ext cx="6720840" cy="44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0000"/>
                </a:solidFill>
                <a:latin typeface="Arial Rounded MT Bold"/>
              </a:rPr>
              <a:t>One can search hospital in a particular location.</a:t>
            </a:r>
            <a:endParaRPr lang="en-IN" sz="3600" b="0" strike="noStrike" spc="-1">
              <a:latin typeface="Arial"/>
            </a:endParaRPr>
          </a:p>
          <a:p>
            <a:pPr>
              <a:lnSpc>
                <a:spcPct val="100000"/>
              </a:lnSpc>
            </a:pPr>
            <a:endParaRPr lang="en-IN" sz="3600" b="0" strike="noStrike" spc="-1">
              <a:latin typeface="Arial"/>
            </a:endParaRPr>
          </a:p>
          <a:p>
            <a:pPr>
              <a:lnSpc>
                <a:spcPct val="100000"/>
              </a:lnSpc>
            </a:pPr>
            <a:r>
              <a:rPr lang="en-US" sz="3600" b="0" strike="noStrike" spc="-1">
                <a:solidFill>
                  <a:srgbClr val="333333"/>
                </a:solidFill>
                <a:latin typeface="Arial Rounded MT Bold"/>
              </a:rPr>
              <a:t>This means that anyone from any corner of the world can have access to your healthcare center’s information.</a:t>
            </a:r>
            <a:endParaRPr lang="en-IN" sz="3600" b="0" strike="noStrike" spc="-1">
              <a:latin typeface="Arial"/>
            </a:endParaRPr>
          </a:p>
        </p:txBody>
      </p:sp>
      <p:pic>
        <p:nvPicPr>
          <p:cNvPr id="83" name="Picture 4"/>
          <p:cNvPicPr/>
          <p:nvPr/>
        </p:nvPicPr>
        <p:blipFill>
          <a:blip r:embed="rId2"/>
          <a:stretch/>
        </p:blipFill>
        <p:spPr>
          <a:xfrm>
            <a:off x="8600400" y="2794320"/>
            <a:ext cx="2437560" cy="243756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999360" y="339480"/>
            <a:ext cx="113400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5400" b="0" strike="noStrike" spc="-1">
                <a:solidFill>
                  <a:srgbClr val="3B90A3"/>
                </a:solidFill>
                <a:latin typeface="Arial Rounded MT Bold"/>
              </a:rPr>
              <a:t>More Editable Hospitable Page</a:t>
            </a:r>
            <a:endParaRPr lang="en-IN" sz="5400" b="0" strike="noStrike" spc="-1">
              <a:latin typeface="Arial"/>
            </a:endParaRPr>
          </a:p>
        </p:txBody>
      </p:sp>
      <p:sp>
        <p:nvSpPr>
          <p:cNvPr id="85" name="CustomShape 2"/>
          <p:cNvSpPr/>
          <p:nvPr/>
        </p:nvSpPr>
        <p:spPr>
          <a:xfrm>
            <a:off x="1649520" y="2008080"/>
            <a:ext cx="4807440" cy="374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0" strike="noStrike" spc="-1">
                <a:solidFill>
                  <a:srgbClr val="000000"/>
                </a:solidFill>
                <a:latin typeface="Arial Rounded MT Bold"/>
              </a:rPr>
              <a:t>Hospitals admins can edit more information about hospitals , it’s doctors and departments. </a:t>
            </a:r>
            <a:endParaRPr lang="en-IN" sz="4000" b="0" strike="noStrike" spc="-1">
              <a:latin typeface="Arial"/>
            </a:endParaRPr>
          </a:p>
        </p:txBody>
      </p:sp>
      <p:pic>
        <p:nvPicPr>
          <p:cNvPr id="86" name="Picture 4"/>
          <p:cNvPicPr/>
          <p:nvPr/>
        </p:nvPicPr>
        <p:blipFill>
          <a:blip r:embed="rId2"/>
          <a:stretch/>
        </p:blipFill>
        <p:spPr>
          <a:xfrm>
            <a:off x="7155000" y="2054880"/>
            <a:ext cx="3553560" cy="303588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Picture 2"/>
          <p:cNvPicPr/>
          <p:nvPr/>
        </p:nvPicPr>
        <p:blipFill>
          <a:blip r:embed="rId2"/>
          <a:stretch/>
        </p:blipFill>
        <p:spPr>
          <a:xfrm>
            <a:off x="1375920" y="432000"/>
            <a:ext cx="10235520" cy="578052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960000" y="1127160"/>
            <a:ext cx="3960000" cy="884520"/>
          </a:xfrm>
          <a:prstGeom prst="rect">
            <a:avLst/>
          </a:prstGeom>
          <a:noFill/>
          <a:ln>
            <a:noFill/>
          </a:ln>
        </p:spPr>
        <p:txBody>
          <a:bodyPr lIns="90000" tIns="45000" rIns="90000" bIns="45000">
            <a:noAutofit/>
          </a:bodyPr>
          <a:lstStyle/>
          <a:p>
            <a:r>
              <a:rPr lang="en-US" sz="5400" b="0" strike="noStrike" spc="-1">
                <a:solidFill>
                  <a:srgbClr val="3B90A3"/>
                </a:solidFill>
                <a:latin typeface="Arial Rounded MT Bold"/>
              </a:rPr>
              <a:t>Video Link</a:t>
            </a:r>
            <a:endParaRPr lang="en-IN" sz="5400" b="0" strike="noStrike" spc="-1">
              <a:latin typeface="Arial"/>
            </a:endParaRPr>
          </a:p>
        </p:txBody>
      </p:sp>
      <p:sp>
        <p:nvSpPr>
          <p:cNvPr id="89" name="TextShape 2"/>
          <p:cNvSpPr txBox="1"/>
          <p:nvPr/>
        </p:nvSpPr>
        <p:spPr>
          <a:xfrm>
            <a:off x="1296000" y="2592000"/>
            <a:ext cx="10440000" cy="7651440"/>
          </a:xfrm>
          <a:prstGeom prst="rect">
            <a:avLst/>
          </a:prstGeom>
          <a:noFill/>
          <a:ln>
            <a:noFill/>
          </a:ln>
        </p:spPr>
        <p:txBody>
          <a:bodyPr lIns="90000" tIns="45000" rIns="90000" bIns="45000">
            <a:noAutofit/>
          </a:bodyPr>
          <a:lstStyle/>
          <a:p>
            <a:pPr>
              <a:lnSpc>
                <a:spcPct val="100000"/>
              </a:lnSpc>
            </a:pPr>
            <a:r>
              <a:rPr lang="en-IN" sz="4000" b="0" strike="noStrike" spc="-1" dirty="0">
                <a:latin typeface="Arial"/>
              </a:rPr>
              <a:t>https://drive.google.com/file/d/1kys_tHZSMI_1lEtR8wi1l9G8JyEtk3SL/view?usp=sharing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074840" y="301680"/>
            <a:ext cx="507780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strike="noStrike" spc="-1">
                <a:solidFill>
                  <a:srgbClr val="3B90A3"/>
                </a:solidFill>
                <a:latin typeface="Arial Rounded MT Bold"/>
              </a:rPr>
              <a:t>ABOUT TEAM</a:t>
            </a:r>
            <a:endParaRPr lang="en-IN" sz="4800" b="0" strike="noStrike" spc="-1">
              <a:latin typeface="Arial"/>
            </a:endParaRPr>
          </a:p>
        </p:txBody>
      </p:sp>
      <p:grpSp>
        <p:nvGrpSpPr>
          <p:cNvPr id="91" name="Group 2"/>
          <p:cNvGrpSpPr/>
          <p:nvPr/>
        </p:nvGrpSpPr>
        <p:grpSpPr>
          <a:xfrm>
            <a:off x="856800" y="1535760"/>
            <a:ext cx="11509200" cy="4257720"/>
            <a:chOff x="856800" y="1535760"/>
            <a:chExt cx="11509200" cy="4257720"/>
          </a:xfrm>
        </p:grpSpPr>
        <p:grpSp>
          <p:nvGrpSpPr>
            <p:cNvPr id="92" name="Group 3"/>
            <p:cNvGrpSpPr/>
            <p:nvPr/>
          </p:nvGrpSpPr>
          <p:grpSpPr>
            <a:xfrm>
              <a:off x="856800" y="1535760"/>
              <a:ext cx="11509200" cy="1737720"/>
              <a:chOff x="856800" y="1535760"/>
              <a:chExt cx="11509200" cy="1737720"/>
            </a:xfrm>
          </p:grpSpPr>
          <p:sp>
            <p:nvSpPr>
              <p:cNvPr id="93" name="CustomShape 4"/>
              <p:cNvSpPr/>
              <p:nvPr/>
            </p:nvSpPr>
            <p:spPr>
              <a:xfrm>
                <a:off x="856800" y="1535760"/>
                <a:ext cx="533052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D0D0D"/>
                    </a:solidFill>
                    <a:latin typeface="Arial Rounded MT Bold"/>
                  </a:rPr>
                  <a:t>1.   </a:t>
                </a:r>
                <a:r>
                  <a:rPr lang="en-US" sz="1800" b="0" strike="noStrike" spc="-1">
                    <a:solidFill>
                      <a:srgbClr val="3B90A3"/>
                    </a:solidFill>
                    <a:latin typeface="Arial Rounded MT Bold"/>
                  </a:rPr>
                  <a:t>Aarchie Girdhar</a:t>
                </a:r>
                <a:endParaRPr lang="en-IN" sz="1800" b="0" strike="noStrike" spc="-1">
                  <a:latin typeface="Arial"/>
                </a:endParaRPr>
              </a:p>
              <a:p>
                <a:pPr>
                  <a:lnSpc>
                    <a:spcPct val="100000"/>
                  </a:lnSpc>
                </a:pPr>
                <a:r>
                  <a:rPr lang="en-US" sz="1800" b="0" strike="noStrike" spc="-1">
                    <a:solidFill>
                      <a:srgbClr val="000000"/>
                    </a:solidFill>
                    <a:latin typeface="Arial Rounded MT Bold"/>
                  </a:rPr>
                  <a:t>      Department : Computer Science</a:t>
                </a:r>
                <a:endParaRPr lang="en-IN" sz="1800" b="0" strike="noStrike" spc="-1">
                  <a:latin typeface="Arial"/>
                </a:endParaRPr>
              </a:p>
              <a:p>
                <a:pPr>
                  <a:lnSpc>
                    <a:spcPct val="100000"/>
                  </a:lnSpc>
                </a:pPr>
                <a:r>
                  <a:rPr lang="en-US" sz="1800" b="0" strike="noStrike" spc="-1">
                    <a:solidFill>
                      <a:srgbClr val="000000"/>
                    </a:solidFill>
                    <a:latin typeface="Arial Rounded MT Bold"/>
                  </a:rPr>
                  <a:t>      Batch : 2019</a:t>
                </a:r>
                <a:endParaRPr lang="en-IN" sz="1800" b="0" strike="noStrike" spc="-1">
                  <a:latin typeface="Arial"/>
                </a:endParaRPr>
              </a:p>
              <a:p>
                <a:pPr>
                  <a:lnSpc>
                    <a:spcPct val="100000"/>
                  </a:lnSpc>
                </a:pPr>
                <a:r>
                  <a:rPr lang="en-US" sz="1800" b="0" strike="noStrike" spc="-1">
                    <a:solidFill>
                      <a:srgbClr val="000000"/>
                    </a:solidFill>
                    <a:latin typeface="Arial Rounded MT Bold"/>
                  </a:rPr>
                  <a:t>      Roll Number : 1910990235</a:t>
                </a:r>
                <a:endParaRPr lang="en-IN" sz="1800" b="0" strike="noStrike" spc="-1">
                  <a:latin typeface="Arial"/>
                </a:endParaRPr>
              </a:p>
              <a:p>
                <a:pPr>
                  <a:lnSpc>
                    <a:spcPct val="100000"/>
                  </a:lnSpc>
                </a:pPr>
                <a:r>
                  <a:rPr lang="en-US" sz="1800" b="0" strike="noStrike" spc="-1">
                    <a:solidFill>
                      <a:srgbClr val="000000"/>
                    </a:solidFill>
                    <a:latin typeface="Arial Rounded MT Bold"/>
                  </a:rPr>
                  <a:t>      Email: aarchie0235.cse19@chitkara.edu.in</a:t>
                </a:r>
                <a:endParaRPr lang="en-IN" sz="1800" b="0" strike="noStrike" spc="-1">
                  <a:latin typeface="Arial"/>
                </a:endParaRPr>
              </a:p>
            </p:txBody>
          </p:sp>
          <p:sp>
            <p:nvSpPr>
              <p:cNvPr id="94" name="CustomShape 5"/>
              <p:cNvSpPr/>
              <p:nvPr/>
            </p:nvSpPr>
            <p:spPr>
              <a:xfrm>
                <a:off x="6459840" y="1537200"/>
                <a:ext cx="5906160" cy="173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Rounded MT Bold"/>
                  </a:rPr>
                  <a:t>2.   </a:t>
                </a:r>
                <a:r>
                  <a:rPr lang="en-US" sz="1800" b="0" strike="noStrike" spc="-1">
                    <a:solidFill>
                      <a:srgbClr val="3B90A3"/>
                    </a:solidFill>
                    <a:latin typeface="Arial Rounded MT Bold"/>
                  </a:rPr>
                  <a:t>Divyanshi Bajpai</a:t>
                </a:r>
                <a:endParaRPr lang="en-IN" sz="1800" b="0" strike="noStrike" spc="-1">
                  <a:latin typeface="Arial"/>
                </a:endParaRPr>
              </a:p>
              <a:p>
                <a:pPr>
                  <a:lnSpc>
                    <a:spcPct val="100000"/>
                  </a:lnSpc>
                </a:pPr>
                <a:r>
                  <a:rPr lang="en-US" sz="1800" b="0" strike="noStrike" spc="-1">
                    <a:solidFill>
                      <a:srgbClr val="000000"/>
                    </a:solidFill>
                    <a:latin typeface="Arial Rounded MT Bold"/>
                  </a:rPr>
                  <a:t>      Department : Computer Science</a:t>
                </a:r>
                <a:endParaRPr lang="en-IN" sz="1800" b="0" strike="noStrike" spc="-1">
                  <a:latin typeface="Arial"/>
                </a:endParaRPr>
              </a:p>
              <a:p>
                <a:pPr>
                  <a:lnSpc>
                    <a:spcPct val="100000"/>
                  </a:lnSpc>
                </a:pPr>
                <a:r>
                  <a:rPr lang="en-US" sz="1800" b="0" strike="noStrike" spc="-1">
                    <a:solidFill>
                      <a:srgbClr val="000000"/>
                    </a:solidFill>
                    <a:latin typeface="Arial Rounded MT Bold"/>
                  </a:rPr>
                  <a:t>      Batch : 2019</a:t>
                </a:r>
                <a:endParaRPr lang="en-IN" sz="1800" b="0" strike="noStrike" spc="-1">
                  <a:latin typeface="Arial"/>
                </a:endParaRPr>
              </a:p>
              <a:p>
                <a:pPr>
                  <a:lnSpc>
                    <a:spcPct val="100000"/>
                  </a:lnSpc>
                </a:pPr>
                <a:r>
                  <a:rPr lang="en-US" sz="1800" b="0" strike="noStrike" spc="-1">
                    <a:solidFill>
                      <a:srgbClr val="000000"/>
                    </a:solidFill>
                    <a:latin typeface="Arial Rounded MT Bold"/>
                  </a:rPr>
                  <a:t>      Roll Number : 1910990278</a:t>
                </a:r>
                <a:endParaRPr lang="en-IN" sz="1800" b="0" strike="noStrike" spc="-1">
                  <a:latin typeface="Arial"/>
                </a:endParaRPr>
              </a:p>
              <a:p>
                <a:pPr>
                  <a:lnSpc>
                    <a:spcPct val="100000"/>
                  </a:lnSpc>
                </a:pPr>
                <a:r>
                  <a:rPr lang="en-US" sz="1800" b="0" strike="noStrike" spc="-1">
                    <a:solidFill>
                      <a:srgbClr val="000000"/>
                    </a:solidFill>
                    <a:latin typeface="Arial Rounded MT Bold"/>
                  </a:rPr>
                  <a:t>      Email: divyanshi0278.cse19@chitkara.edu.in</a:t>
                </a:r>
                <a:endParaRPr lang="en-IN" sz="1800" b="0" strike="noStrike" spc="-1">
                  <a:latin typeface="Arial"/>
                </a:endParaRPr>
              </a:p>
              <a:p>
                <a:pPr>
                  <a:lnSpc>
                    <a:spcPct val="100000"/>
                  </a:lnSpc>
                </a:pPr>
                <a:r>
                  <a:rPr lang="en-US" sz="1800" b="0" strike="noStrike" spc="-1">
                    <a:solidFill>
                      <a:srgbClr val="000000"/>
                    </a:solidFill>
                    <a:latin typeface="Arial Rounded MT Bold"/>
                  </a:rPr>
                  <a:t>       </a:t>
                </a:r>
                <a:endParaRPr lang="en-IN" sz="1800" b="0" strike="noStrike" spc="-1">
                  <a:latin typeface="Arial"/>
                </a:endParaRPr>
              </a:p>
            </p:txBody>
          </p:sp>
        </p:grpSp>
        <p:sp>
          <p:nvSpPr>
            <p:cNvPr id="95" name="CustomShape 6"/>
            <p:cNvSpPr/>
            <p:nvPr/>
          </p:nvSpPr>
          <p:spPr>
            <a:xfrm>
              <a:off x="972000" y="4039200"/>
              <a:ext cx="546372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Rounded MT Bold"/>
                </a:rPr>
                <a:t>3.   </a:t>
              </a:r>
              <a:r>
                <a:rPr lang="en-US" sz="1800" b="0" strike="noStrike" spc="-1">
                  <a:solidFill>
                    <a:srgbClr val="3B90A3"/>
                  </a:solidFill>
                  <a:latin typeface="Arial Rounded MT Bold"/>
                </a:rPr>
                <a:t>Paras Chaudhary</a:t>
              </a:r>
              <a:endParaRPr lang="en-IN" sz="1800" b="0" strike="noStrike" spc="-1">
                <a:latin typeface="Arial"/>
              </a:endParaRPr>
            </a:p>
            <a:p>
              <a:pPr>
                <a:lnSpc>
                  <a:spcPct val="100000"/>
                </a:lnSpc>
              </a:pPr>
              <a:r>
                <a:rPr lang="en-US" sz="1800" b="0" strike="noStrike" spc="-1">
                  <a:solidFill>
                    <a:srgbClr val="000000"/>
                  </a:solidFill>
                  <a:latin typeface="Arial Rounded MT Bold"/>
                </a:rPr>
                <a:t>      Department : Computer Science</a:t>
              </a:r>
              <a:endParaRPr lang="en-IN" sz="1800" b="0" strike="noStrike" spc="-1">
                <a:latin typeface="Arial"/>
              </a:endParaRPr>
            </a:p>
            <a:p>
              <a:pPr>
                <a:lnSpc>
                  <a:spcPct val="100000"/>
                </a:lnSpc>
              </a:pPr>
              <a:r>
                <a:rPr lang="en-US" sz="1800" b="0" strike="noStrike" spc="-1">
                  <a:solidFill>
                    <a:srgbClr val="000000"/>
                  </a:solidFill>
                  <a:latin typeface="Arial Rounded MT Bold"/>
                </a:rPr>
                <a:t>      Batch : 2019</a:t>
              </a:r>
              <a:endParaRPr lang="en-IN" sz="1800" b="0" strike="noStrike" spc="-1">
                <a:latin typeface="Arial"/>
              </a:endParaRPr>
            </a:p>
            <a:p>
              <a:pPr>
                <a:lnSpc>
                  <a:spcPct val="100000"/>
                </a:lnSpc>
              </a:pPr>
              <a:r>
                <a:rPr lang="en-US" sz="1800" b="0" strike="noStrike" spc="-1">
                  <a:solidFill>
                    <a:srgbClr val="000000"/>
                  </a:solidFill>
                  <a:latin typeface="Arial Rounded MT Bold"/>
                </a:rPr>
                <a:t>      Roll Number : 1910991638</a:t>
              </a:r>
              <a:endParaRPr lang="en-IN" sz="1800" b="0" strike="noStrike" spc="-1">
                <a:latin typeface="Arial"/>
              </a:endParaRPr>
            </a:p>
            <a:p>
              <a:pPr>
                <a:lnSpc>
                  <a:spcPct val="100000"/>
                </a:lnSpc>
              </a:pPr>
              <a:r>
                <a:rPr lang="en-US" sz="1800" b="0" strike="noStrike" spc="-1">
                  <a:solidFill>
                    <a:srgbClr val="000000"/>
                  </a:solidFill>
                  <a:latin typeface="Arial Rounded MT Bold"/>
                </a:rPr>
                <a:t>      Email: paras1638.cse19@chitkara.edu.in</a:t>
              </a:r>
              <a:endParaRPr lang="en-IN" sz="1800" b="0" strike="noStrike" spc="-1">
                <a:latin typeface="Arial"/>
              </a:endParaRPr>
            </a:p>
          </p:txBody>
        </p:sp>
        <p:sp>
          <p:nvSpPr>
            <p:cNvPr id="96" name="CustomShape 7"/>
            <p:cNvSpPr/>
            <p:nvPr/>
          </p:nvSpPr>
          <p:spPr>
            <a:xfrm>
              <a:off x="6399360" y="4057200"/>
              <a:ext cx="5632560" cy="173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Rounded MT Bold"/>
                </a:rPr>
                <a:t>4.   </a:t>
              </a:r>
              <a:r>
                <a:rPr lang="en-US" sz="1800" b="0" strike="noStrike" spc="-1">
                  <a:solidFill>
                    <a:srgbClr val="3B90A3"/>
                  </a:solidFill>
                  <a:latin typeface="Arial Rounded MT Bold"/>
                </a:rPr>
                <a:t>Shaurya Kaushal</a:t>
              </a:r>
              <a:endParaRPr lang="en-IN" sz="1800" b="0" strike="noStrike" spc="-1">
                <a:latin typeface="Arial"/>
              </a:endParaRPr>
            </a:p>
            <a:p>
              <a:pPr>
                <a:lnSpc>
                  <a:spcPct val="100000"/>
                </a:lnSpc>
              </a:pPr>
              <a:r>
                <a:rPr lang="en-US" sz="1800" b="0" strike="noStrike" spc="-1">
                  <a:solidFill>
                    <a:srgbClr val="000000"/>
                  </a:solidFill>
                  <a:latin typeface="Arial Rounded MT Bold"/>
                </a:rPr>
                <a:t>      Department : Computer Science</a:t>
              </a:r>
              <a:endParaRPr lang="en-IN" sz="1800" b="0" strike="noStrike" spc="-1">
                <a:latin typeface="Arial"/>
              </a:endParaRPr>
            </a:p>
            <a:p>
              <a:pPr>
                <a:lnSpc>
                  <a:spcPct val="100000"/>
                </a:lnSpc>
              </a:pPr>
              <a:r>
                <a:rPr lang="en-US" sz="1800" b="0" strike="noStrike" spc="-1">
                  <a:solidFill>
                    <a:srgbClr val="000000"/>
                  </a:solidFill>
                  <a:latin typeface="Arial Rounded MT Bold"/>
                </a:rPr>
                <a:t>      Batch : 2019</a:t>
              </a:r>
              <a:endParaRPr lang="en-IN" sz="1800" b="0" strike="noStrike" spc="-1">
                <a:latin typeface="Arial"/>
              </a:endParaRPr>
            </a:p>
            <a:p>
              <a:pPr>
                <a:lnSpc>
                  <a:spcPct val="100000"/>
                </a:lnSpc>
              </a:pPr>
              <a:r>
                <a:rPr lang="en-US" sz="1800" b="0" strike="noStrike" spc="-1">
                  <a:solidFill>
                    <a:srgbClr val="000000"/>
                  </a:solidFill>
                  <a:latin typeface="Arial Rounded MT Bold"/>
                </a:rPr>
                <a:t>      Roll Number : 1910990237</a:t>
              </a:r>
              <a:endParaRPr lang="en-IN" sz="1800" b="0" strike="noStrike" spc="-1">
                <a:latin typeface="Arial"/>
              </a:endParaRPr>
            </a:p>
            <a:p>
              <a:pPr>
                <a:lnSpc>
                  <a:spcPct val="100000"/>
                </a:lnSpc>
              </a:pPr>
              <a:r>
                <a:rPr lang="en-US" sz="1800" b="0" strike="noStrike" spc="-1">
                  <a:solidFill>
                    <a:srgbClr val="000000"/>
                  </a:solidFill>
                  <a:latin typeface="Arial Rounded MT Bold"/>
                </a:rPr>
                <a:t>      Email: shaurya0237.cse19@chitkara.edu.in</a:t>
              </a:r>
              <a:endParaRPr lang="en-IN" sz="1800" b="0" strike="noStrike" spc="-1">
                <a:latin typeface="Arial"/>
              </a:endParaRPr>
            </a:p>
            <a:p>
              <a:pPr>
                <a:lnSpc>
                  <a:spcPct val="100000"/>
                </a:lnSpc>
              </a:pPr>
              <a:r>
                <a:rPr lang="en-US" sz="1800" b="0" strike="noStrike" spc="-1">
                  <a:solidFill>
                    <a:srgbClr val="000000"/>
                  </a:solidFill>
                  <a:latin typeface="Arial Rounded MT Bold"/>
                </a:rPr>
                <a:t>       </a:t>
              </a:r>
              <a:endParaRPr lang="en-IN" sz="1800" b="0" strike="noStrike" spc="-1">
                <a:latin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1"/>
          <p:cNvGrpSpPr/>
          <p:nvPr/>
        </p:nvGrpSpPr>
        <p:grpSpPr>
          <a:xfrm>
            <a:off x="2255040" y="523800"/>
            <a:ext cx="8761680" cy="6059520"/>
            <a:chOff x="2255040" y="523800"/>
            <a:chExt cx="8761680" cy="6059520"/>
          </a:xfrm>
        </p:grpSpPr>
        <p:sp>
          <p:nvSpPr>
            <p:cNvPr id="47" name="CustomShape 2"/>
            <p:cNvSpPr/>
            <p:nvPr/>
          </p:nvSpPr>
          <p:spPr>
            <a:xfrm>
              <a:off x="3364560" y="523800"/>
              <a:ext cx="765216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strike="noStrike" spc="-1">
                  <a:solidFill>
                    <a:srgbClr val="3B90A3"/>
                  </a:solidFill>
                  <a:latin typeface="Arial Rounded MT Bold"/>
                </a:rPr>
                <a:t>Problem Statement</a:t>
              </a:r>
              <a:endParaRPr lang="en-IN" sz="4800" b="0" strike="noStrike" spc="-1">
                <a:latin typeface="Arial"/>
              </a:endParaRPr>
            </a:p>
          </p:txBody>
        </p:sp>
        <p:sp>
          <p:nvSpPr>
            <p:cNvPr id="48" name="CustomShape 3"/>
            <p:cNvSpPr/>
            <p:nvPr/>
          </p:nvSpPr>
          <p:spPr>
            <a:xfrm>
              <a:off x="2255040" y="2103840"/>
              <a:ext cx="8477640" cy="44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a:solidFill>
                    <a:srgbClr val="000000"/>
                  </a:solidFill>
                  <a:latin typeface="Arial Rounded MT Bold"/>
                </a:rPr>
                <a:t>India is a hotbed of tech innovations and startups across the world. Tech-equipped medical devices and the development of top-notch technology for critical ailments such as heart diseases, diabetes, and cancer are already bringing laurels to Indian health-tech startups.</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US" sz="2400" b="0" strike="noStrike" spc="-1">
                  <a:solidFill>
                    <a:srgbClr val="000000"/>
                  </a:solidFill>
                  <a:latin typeface="Arial Rounded MT Bold"/>
                </a:rPr>
                <a:t>Create Solutions to deal with these two major challenges faced by the patients:</a:t>
              </a:r>
              <a:endParaRPr lang="en-IN" sz="2400" b="0" strike="noStrike" spc="-1">
                <a:latin typeface="Arial"/>
              </a:endParaRPr>
            </a:p>
            <a:p>
              <a:pPr marL="457200" indent="-456840">
                <a:lnSpc>
                  <a:spcPct val="100000"/>
                </a:lnSpc>
                <a:buClr>
                  <a:srgbClr val="000000"/>
                </a:buClr>
                <a:buFont typeface="StarSymbol"/>
                <a:buAutoNum type="arabicPeriod"/>
              </a:pPr>
              <a:r>
                <a:rPr lang="en-US" sz="2400" b="0" strike="noStrike" spc="-1">
                  <a:solidFill>
                    <a:srgbClr val="000000"/>
                  </a:solidFill>
                  <a:latin typeface="Arial Rounded MT Bold"/>
                </a:rPr>
                <a:t>Enabling a patient-centered information exchange system.</a:t>
              </a:r>
              <a:endParaRPr lang="en-IN" sz="2400" b="0" strike="noStrike" spc="-1">
                <a:latin typeface="Arial"/>
              </a:endParaRPr>
            </a:p>
            <a:p>
              <a:pPr marL="457200" indent="-456840">
                <a:lnSpc>
                  <a:spcPct val="100000"/>
                </a:lnSpc>
                <a:buClr>
                  <a:srgbClr val="000000"/>
                </a:buClr>
                <a:buFont typeface="StarSymbol"/>
                <a:buAutoNum type="arabicPeriod"/>
              </a:pPr>
              <a:r>
                <a:rPr lang="en-US" sz="2400" b="0" strike="noStrike" spc="-1">
                  <a:solidFill>
                    <a:srgbClr val="000000"/>
                  </a:solidFill>
                  <a:latin typeface="Arial Rounded MT Bold"/>
                </a:rPr>
                <a:t>Personal medical assistant.</a:t>
              </a:r>
              <a:endParaRPr lang="en-IN" sz="2400" b="0" strike="noStrike" spc="-1">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011120" y="276120"/>
            <a:ext cx="780300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0" strike="noStrike" spc="-1">
                <a:solidFill>
                  <a:srgbClr val="3B90A3"/>
                </a:solidFill>
                <a:latin typeface="Arial Rounded MT Bold"/>
              </a:rPr>
              <a:t>OUR SOLUTION</a:t>
            </a:r>
            <a:endParaRPr lang="en-IN" sz="4000" b="0" strike="noStrike" spc="-1">
              <a:latin typeface="Arial"/>
            </a:endParaRPr>
          </a:p>
        </p:txBody>
      </p:sp>
      <p:sp>
        <p:nvSpPr>
          <p:cNvPr id="50" name="CustomShape 2"/>
          <p:cNvSpPr/>
          <p:nvPr/>
        </p:nvSpPr>
        <p:spPr>
          <a:xfrm>
            <a:off x="2988360" y="2271960"/>
            <a:ext cx="6928200" cy="42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en-US" sz="2800" b="0" strike="noStrike" spc="-1">
                <a:solidFill>
                  <a:srgbClr val="000000"/>
                </a:solidFill>
                <a:latin typeface="Arial Rounded MT Bold"/>
              </a:rPr>
              <a:t>One interface for all hospitals in India.</a:t>
            </a:r>
            <a:endParaRPr lang="en-IN" sz="2800" b="0" strike="noStrike" spc="-1">
              <a:latin typeface="Arial"/>
            </a:endParaRPr>
          </a:p>
          <a:p>
            <a:pPr>
              <a:lnSpc>
                <a:spcPct val="100000"/>
              </a:lnSpc>
            </a:pPr>
            <a:endParaRPr lang="en-IN" sz="2800" b="0" strike="noStrike" spc="-1">
              <a:latin typeface="Arial"/>
            </a:endParaRPr>
          </a:p>
          <a:p>
            <a:pPr marL="285840" indent="-285480">
              <a:lnSpc>
                <a:spcPct val="100000"/>
              </a:lnSpc>
              <a:buClr>
                <a:srgbClr val="000000"/>
              </a:buClr>
              <a:buFont typeface="Arial"/>
              <a:buChar char="•"/>
            </a:pPr>
            <a:r>
              <a:rPr lang="en-US" sz="2800" b="0" strike="noStrike" spc="-1">
                <a:solidFill>
                  <a:srgbClr val="000000"/>
                </a:solidFill>
                <a:latin typeface="Arial Rounded MT Bold"/>
              </a:rPr>
              <a:t>Patients registered with us can access all the hospitals and make appointments with doctors.</a:t>
            </a:r>
            <a:endParaRPr lang="en-IN" sz="2800" b="0" strike="noStrike" spc="-1">
              <a:latin typeface="Arial"/>
            </a:endParaRPr>
          </a:p>
          <a:p>
            <a:pPr>
              <a:lnSpc>
                <a:spcPct val="100000"/>
              </a:lnSpc>
            </a:pPr>
            <a:endParaRPr lang="en-IN" sz="2800" b="0" strike="noStrike" spc="-1">
              <a:latin typeface="Arial"/>
            </a:endParaRPr>
          </a:p>
          <a:p>
            <a:pPr marL="285840" indent="-285480">
              <a:lnSpc>
                <a:spcPct val="100000"/>
              </a:lnSpc>
              <a:buClr>
                <a:srgbClr val="000000"/>
              </a:buClr>
              <a:buFont typeface="Arial"/>
              <a:buChar char="•"/>
            </a:pPr>
            <a:r>
              <a:rPr lang="en-US" sz="2800" b="0" strike="noStrike" spc="-1">
                <a:solidFill>
                  <a:srgbClr val="000000"/>
                </a:solidFill>
                <a:latin typeface="Arial Rounded MT Bold"/>
              </a:rPr>
              <a:t>The hospitals can edit and structure the home page on our website</a:t>
            </a:r>
            <a:r>
              <a:rPr lang="en-US" sz="1800" b="0" strike="noStrike" spc="-1">
                <a:solidFill>
                  <a:srgbClr val="000000"/>
                </a:solidFill>
                <a:latin typeface="Gill Sans MT"/>
              </a:rPr>
              <a:t>.</a:t>
            </a:r>
            <a:endParaRPr lang="en-IN" sz="1800" b="0" strike="noStrike" spc="-1">
              <a:latin typeface="Arial"/>
            </a:endParaRPr>
          </a:p>
          <a:p>
            <a:pPr>
              <a:lnSpc>
                <a:spcPct val="100000"/>
              </a:lnSpc>
            </a:pPr>
            <a:endParaRPr lang="en-IN" sz="1800" b="0" strike="noStrike" spc="-1">
              <a:latin typeface="Arial"/>
            </a:endParaRPr>
          </a:p>
        </p:txBody>
      </p:sp>
      <p:sp>
        <p:nvSpPr>
          <p:cNvPr id="51" name="CustomShape 3"/>
          <p:cNvSpPr/>
          <p:nvPr/>
        </p:nvSpPr>
        <p:spPr>
          <a:xfrm>
            <a:off x="4374000" y="885960"/>
            <a:ext cx="4091040" cy="127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6000" b="0" strike="noStrike" spc="-1">
                <a:solidFill>
                  <a:srgbClr val="3B90A3"/>
                </a:solidFill>
                <a:latin typeface="Arial Rounded MT Bold"/>
              </a:rPr>
              <a:t>M</a:t>
            </a:r>
            <a:r>
              <a:rPr lang="en-US" sz="6000" b="0" strike="noStrike" spc="-1">
                <a:solidFill>
                  <a:srgbClr val="0D0D0D"/>
                </a:solidFill>
                <a:latin typeface="Arial Rounded MT Bold"/>
              </a:rPr>
              <a:t>ed</a:t>
            </a:r>
            <a:r>
              <a:rPr lang="en-US" sz="6000" b="0" strike="noStrike" spc="-1">
                <a:solidFill>
                  <a:srgbClr val="3B90A3"/>
                </a:solidFill>
                <a:latin typeface="Arial Rounded MT Bold"/>
              </a:rPr>
              <a:t>D</a:t>
            </a:r>
            <a:r>
              <a:rPr lang="en-US" sz="6000" b="0" strike="noStrike" spc="-1">
                <a:solidFill>
                  <a:srgbClr val="0D0D0D"/>
                </a:solidFill>
                <a:latin typeface="Arial Rounded MT Bold"/>
              </a:rPr>
              <a:t>oc</a:t>
            </a:r>
            <a:endParaRPr lang="en-IN" sz="6000" b="0" strike="noStrike" spc="-1">
              <a:latin typeface="Arial"/>
            </a:endParaRPr>
          </a:p>
          <a:p>
            <a:pPr>
              <a:lnSpc>
                <a:spcPct val="100000"/>
              </a:lnSpc>
            </a:pPr>
            <a:endParaRPr lang="en-IN" sz="6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4"/>
          <p:cNvPicPr/>
          <p:nvPr/>
        </p:nvPicPr>
        <p:blipFill>
          <a:blip r:embed="rId2"/>
          <a:stretch/>
        </p:blipFill>
        <p:spPr>
          <a:xfrm>
            <a:off x="1029240" y="707040"/>
            <a:ext cx="10681560" cy="502236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2"/>
          <p:cNvPicPr/>
          <p:nvPr/>
        </p:nvPicPr>
        <p:blipFill>
          <a:blip r:embed="rId2"/>
          <a:stretch/>
        </p:blipFill>
        <p:spPr>
          <a:xfrm>
            <a:off x="1583640" y="528120"/>
            <a:ext cx="9347760" cy="553788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2"/>
          <p:cNvPicPr/>
          <p:nvPr/>
        </p:nvPicPr>
        <p:blipFill>
          <a:blip r:embed="rId2"/>
          <a:stretch/>
        </p:blipFill>
        <p:spPr>
          <a:xfrm>
            <a:off x="1152000" y="405360"/>
            <a:ext cx="10334160" cy="609408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2"/>
          <p:cNvPicPr/>
          <p:nvPr/>
        </p:nvPicPr>
        <p:blipFill>
          <a:blip r:embed="rId2"/>
          <a:stretch/>
        </p:blipFill>
        <p:spPr>
          <a:xfrm>
            <a:off x="1198440" y="885960"/>
            <a:ext cx="10464480" cy="493920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1"/>
          <p:cNvGrpSpPr/>
          <p:nvPr/>
        </p:nvGrpSpPr>
        <p:grpSpPr>
          <a:xfrm>
            <a:off x="932040" y="150840"/>
            <a:ext cx="11407320" cy="5459400"/>
            <a:chOff x="932040" y="150840"/>
            <a:chExt cx="11407320" cy="5459400"/>
          </a:xfrm>
        </p:grpSpPr>
        <p:sp>
          <p:nvSpPr>
            <p:cNvPr id="57" name="CustomShape 2"/>
            <p:cNvSpPr/>
            <p:nvPr/>
          </p:nvSpPr>
          <p:spPr>
            <a:xfrm>
              <a:off x="932040" y="150840"/>
              <a:ext cx="11407320" cy="170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400" b="0" strike="noStrike" spc="-1">
                  <a:solidFill>
                    <a:srgbClr val="3B90A3"/>
                  </a:solidFill>
                  <a:latin typeface="Arial Rounded MT Bold"/>
                </a:rPr>
                <a:t>Simple interface to get the access to all the hospitals present in India virtually</a:t>
              </a:r>
              <a:endParaRPr lang="en-IN" sz="4400" b="0" strike="noStrike" spc="-1">
                <a:latin typeface="Arial"/>
              </a:endParaRPr>
            </a:p>
            <a:p>
              <a:pPr>
                <a:lnSpc>
                  <a:spcPct val="100000"/>
                </a:lnSpc>
              </a:pPr>
              <a:endParaRPr lang="en-IN" sz="4400" b="0" strike="noStrike" spc="-1">
                <a:latin typeface="Arial"/>
              </a:endParaRPr>
            </a:p>
          </p:txBody>
        </p:sp>
        <p:sp>
          <p:nvSpPr>
            <p:cNvPr id="58" name="CustomShape 3"/>
            <p:cNvSpPr/>
            <p:nvPr/>
          </p:nvSpPr>
          <p:spPr>
            <a:xfrm>
              <a:off x="1367280" y="2592360"/>
              <a:ext cx="6924240" cy="301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0" strike="noStrike" spc="-1">
                  <a:solidFill>
                    <a:srgbClr val="0F1E2F"/>
                  </a:solidFill>
                  <a:latin typeface="Arial Rounded MT Bold"/>
                </a:rPr>
                <a:t>You can virtually visit hospitals across India and get to know about the departments , lab test and qualifications and availability of a doctor of a particular hospital.</a:t>
              </a:r>
              <a:endParaRPr lang="en-IN" sz="3200" b="0" strike="noStrike" spc="-1">
                <a:latin typeface="Arial"/>
              </a:endParaRPr>
            </a:p>
          </p:txBody>
        </p:sp>
        <p:pic>
          <p:nvPicPr>
            <p:cNvPr id="59" name="Picture 3"/>
            <p:cNvPicPr/>
            <p:nvPr/>
          </p:nvPicPr>
          <p:blipFill>
            <a:blip r:embed="rId2"/>
            <a:stretch/>
          </p:blipFill>
          <p:spPr>
            <a:xfrm>
              <a:off x="8921880" y="2547720"/>
              <a:ext cx="2707200" cy="3062520"/>
            </a:xfrm>
            <a:prstGeom prst="rect">
              <a:avLst/>
            </a:prstGeom>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1"/>
          <p:cNvGrpSpPr/>
          <p:nvPr/>
        </p:nvGrpSpPr>
        <p:grpSpPr>
          <a:xfrm>
            <a:off x="816840" y="506160"/>
            <a:ext cx="11975760" cy="6014520"/>
            <a:chOff x="816840" y="506160"/>
            <a:chExt cx="11975760" cy="6014520"/>
          </a:xfrm>
        </p:grpSpPr>
        <p:sp>
          <p:nvSpPr>
            <p:cNvPr id="61" name="CustomShape 2"/>
            <p:cNvSpPr/>
            <p:nvPr/>
          </p:nvSpPr>
          <p:spPr>
            <a:xfrm>
              <a:off x="816840" y="506160"/>
              <a:ext cx="11975760" cy="143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400" b="0" strike="noStrike" spc="-1">
                  <a:solidFill>
                    <a:srgbClr val="3B90A3"/>
                  </a:solidFill>
                  <a:latin typeface="Arial Rounded MT Bold"/>
                </a:rPr>
                <a:t>Book appointment according availability.</a:t>
              </a:r>
              <a:endParaRPr lang="en-IN" sz="4400" b="0" strike="noStrike" spc="-1">
                <a:latin typeface="Arial"/>
              </a:endParaRPr>
            </a:p>
            <a:p>
              <a:pPr>
                <a:lnSpc>
                  <a:spcPct val="100000"/>
                </a:lnSpc>
              </a:pPr>
              <a:endParaRPr lang="en-IN" sz="4400" b="0" strike="noStrike" spc="-1">
                <a:latin typeface="Arial"/>
              </a:endParaRPr>
            </a:p>
          </p:txBody>
        </p:sp>
        <p:sp>
          <p:nvSpPr>
            <p:cNvPr id="62" name="CustomShape 3"/>
            <p:cNvSpPr/>
            <p:nvPr/>
          </p:nvSpPr>
          <p:spPr>
            <a:xfrm>
              <a:off x="1314000" y="1737720"/>
              <a:ext cx="5894280" cy="478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0" strike="noStrike" spc="-1">
                  <a:solidFill>
                    <a:srgbClr val="0F1E2F"/>
                  </a:solidFill>
                  <a:latin typeface="Arial Rounded MT Bold"/>
                </a:rPr>
                <a:t>Every time you have to visit hospital , to get an appointment. With this website, you don’t need to visit the hospital. You simply go on the internet and book your appointment.</a:t>
              </a:r>
              <a:endParaRPr lang="en-IN" sz="2800" b="0" strike="noStrike" spc="-1">
                <a:latin typeface="Arial"/>
              </a:endParaRPr>
            </a:p>
            <a:p>
              <a:pPr>
                <a:lnSpc>
                  <a:spcPct val="100000"/>
                </a:lnSpc>
              </a:pPr>
              <a:endParaRPr lang="en-IN" sz="2800" b="0" strike="noStrike" spc="-1">
                <a:latin typeface="Arial"/>
              </a:endParaRPr>
            </a:p>
            <a:p>
              <a:pPr>
                <a:lnSpc>
                  <a:spcPct val="100000"/>
                </a:lnSpc>
              </a:pPr>
              <a:r>
                <a:rPr lang="en-US" sz="2800" b="0" strike="noStrike" spc="-1">
                  <a:solidFill>
                    <a:srgbClr val="0F1E2F"/>
                  </a:solidFill>
                  <a:latin typeface="Arial Rounded MT Bold"/>
                </a:rPr>
                <a:t>You can see availability of the doctor and book your appointment without messing up your schedule. </a:t>
              </a:r>
              <a:endParaRPr lang="en-IN" sz="2800" b="0" strike="noStrike" spc="-1">
                <a:latin typeface="Arial"/>
              </a:endParaRPr>
            </a:p>
          </p:txBody>
        </p:sp>
        <p:pic>
          <p:nvPicPr>
            <p:cNvPr id="63" name="Picture 6"/>
            <p:cNvPicPr/>
            <p:nvPr/>
          </p:nvPicPr>
          <p:blipFill>
            <a:blip r:embed="rId2"/>
            <a:stretch/>
          </p:blipFill>
          <p:spPr>
            <a:xfrm>
              <a:off x="7918920" y="2121840"/>
              <a:ext cx="3204360" cy="3204360"/>
            </a:xfrm>
            <a:prstGeom prst="rect">
              <a:avLst/>
            </a:prstGeom>
            <a:ln>
              <a:noFill/>
            </a:ln>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Badge</Template>
  <TotalTime>543</TotalTime>
  <Words>617</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Rounded MT Bold</vt:lpstr>
      <vt:lpstr>Gill Sans MT</vt:lpstr>
      <vt:lpstr>StarSymbol</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Divyanshi Bajpai</dc:creator>
  <dc:description/>
  <cp:lastModifiedBy>hp</cp:lastModifiedBy>
  <cp:revision>41</cp:revision>
  <dcterms:created xsi:type="dcterms:W3CDTF">2020-11-21T06:33:37Z</dcterms:created>
  <dcterms:modified xsi:type="dcterms:W3CDTF">2020-12-01T16:26:01Z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