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custom-properties+xml" PartName="/docProps/custom.xml"/>
</Types>
</file>

<file path=_rels/.rels><?xml version="1.0" encoding="UTF-8" standalone="yes" ?><Relationships xmlns="http://schemas.openxmlformats.org/package/2006/relationships"><Relationship Id="rId1" Target="docProps/core.xml" Type="http://schemas.openxmlformats.org/package/2006/relationships/metadata/core-properties"/><Relationship Id="rId2" Target="ppt/presentation.xml" Type="http://schemas.openxmlformats.org/officeDocument/2006/relationships/officeDocument"/><Relationship Id="rId3"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Garamond"/>
      <p:regular r:id="rId16"/>
      <p:bold r:id="rId17"/>
      <p:italic r:id="rId18"/>
      <p:boldItalic r:id="rId19"/>
    </p:embeddedFont>
    <p:embeddedFont>
      <p:font typeface="Corben"/>
      <p:regular r:id="rId20"/>
      <p:bold r:id="rId21"/>
    </p:embeddedFont>
    <p:embeddedFont>
      <p:font typeface="Arial Narrow"/>
      <p:regular r:id="rId22"/>
      <p:bold r:id="rId23"/>
      <p:italic r:id="rId24"/>
      <p:boldItalic r:id="rId25"/>
    </p:embeddedFont>
    <p:embeddedFont>
      <p:font typeface="Ribeye"/>
      <p:regular r:id="rId26"/>
    </p:embeddedFont>
    <p:embeddedFont>
      <p:font typeface="Balthazar"/>
      <p:regular r:id="rId27"/>
    </p:embeddedFont>
    <p:embeddedFont>
      <p:font typeface="Helvetica Neue"/>
      <p:regular r:id="rId28"/>
      <p:bold r:id="rId29"/>
      <p:italic r:id="rId30"/>
      <p:boldItalic r:id="rId31"/>
    </p:embeddedFon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lgbT4fXI7a9cFmTbAQjF5BSE8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n-regular.fntdata"/><Relationship Id="rId22" Type="http://schemas.openxmlformats.org/officeDocument/2006/relationships/font" Target="fonts/ArialNarrow-regular.fntdata"/><Relationship Id="rId21" Type="http://schemas.openxmlformats.org/officeDocument/2006/relationships/font" Target="fonts/Corben-bold.fntdata"/><Relationship Id="rId24" Type="http://schemas.openxmlformats.org/officeDocument/2006/relationships/font" Target="fonts/ArialNarrow-italic.fntdata"/><Relationship Id="rId23" Type="http://schemas.openxmlformats.org/officeDocument/2006/relationships/font" Target="fonts/Arial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ibeye-regular.fntdata"/><Relationship Id="rId25" Type="http://schemas.openxmlformats.org/officeDocument/2006/relationships/font" Target="fonts/ArialNarrow-boldItalic.fntdata"/><Relationship Id="rId28" Type="http://schemas.openxmlformats.org/officeDocument/2006/relationships/font" Target="fonts/HelveticaNeue-regular.fntdata"/><Relationship Id="rId27" Type="http://schemas.openxmlformats.org/officeDocument/2006/relationships/font" Target="fonts/Balthazar-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ArialBlack-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aramond-bold.fntdata"/><Relationship Id="rId16" Type="http://schemas.openxmlformats.org/officeDocument/2006/relationships/font" Target="fonts/Garamond-regular.fntdata"/><Relationship Id="rId19" Type="http://schemas.openxmlformats.org/officeDocument/2006/relationships/font" Target="fonts/Garamond-boldItalic.fntdata"/><Relationship Id="rId18" Type="http://schemas.openxmlformats.org/officeDocument/2006/relationships/font" Target="fonts/Garamon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85591dce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785591dce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3"/>
          <p:cNvGrpSpPr/>
          <p:nvPr/>
        </p:nvGrpSpPr>
        <p:grpSpPr>
          <a:xfrm>
            <a:off x="-16934" y="0"/>
            <a:ext cx="12231160" cy="6856214"/>
            <a:chOff x="-16934" y="0"/>
            <a:chExt cx="12231160" cy="6856214"/>
          </a:xfrm>
        </p:grpSpPr>
        <p:pic>
          <p:nvPicPr>
            <p:cNvPr descr="HD-PanelTitleR1.png" id="18" name="Google Shape;18;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3"/>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p13"/>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3"/>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3"/>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4" name="Google Shape;24;p13"/>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3"/>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2"/>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lnSpc>
                <a:spcPct val="100000"/>
              </a:lnSpc>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22"/>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9" name="Google Shape;89;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3"/>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5" name="Google Shape;95;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4"/>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02" name="Google Shape;102;p24"/>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3" name="Google Shape;103;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4"/>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7" name="Google Shape;107;p24"/>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8" name="Google Shape;108;p24"/>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5"/>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5"/>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2" name="Google Shape;112;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6"/>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6"/>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8" name="Google Shape;118;p26"/>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9" name="Google Shape;119;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3" name="Google Shape;123;p26"/>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4" name="Google Shape;124;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7"/>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7"/>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8" name="Google Shape;128;p27"/>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9" name="Google Shape;129;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7"/>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8"/>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6" name="Google Shape;136;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2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9"/>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9"/>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3" name="Google Shape;143;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29"/>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2" name="Google Shape;3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38" name="Google Shape;38;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cxnSp>
        <p:nvCxnSpPr>
          <p:cNvPr id="43" name="Google Shape;43;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4" name="Google Shape;44;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46" name="Google Shape;46;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47" name="Google Shape;47;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3" name="Google Shape;53;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4" name="Google Shape;54;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5" name="Google Shape;55;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6" name="Google Shape;5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0"/>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3" name="Google Shape;73;p20"/>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4" name="Google Shape;74;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20"/>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1"/>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lnSpc>
                <a:spcPct val="100000"/>
              </a:lnSpc>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lnSpc>
                <a:spcPct val="100000"/>
              </a:lnSpc>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21"/>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2" name="Google Shape;82;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2"/>
          <p:cNvGrpSpPr/>
          <p:nvPr/>
        </p:nvGrpSpPr>
        <p:grpSpPr>
          <a:xfrm>
            <a:off x="-15736" y="0"/>
            <a:ext cx="12229962" cy="6856214"/>
            <a:chOff x="-15736" y="0"/>
            <a:chExt cx="12229962" cy="6856214"/>
          </a:xfrm>
        </p:grpSpPr>
        <p:pic>
          <p:nvPicPr>
            <p:cNvPr descr="HD-PanelContent.png" id="7" name="Google Shape;7;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2"/>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p12"/>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2"/>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p1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722269"/>
            <a:ext cx="6815669" cy="1664396"/>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5400"/>
              <a:buFont typeface="Arial Narrow"/>
              <a:buNone/>
            </a:pPr>
            <a:r>
              <a:rPr lang="en-US">
                <a:latin typeface="Arial Narrow"/>
                <a:ea typeface="Arial Narrow"/>
                <a:cs typeface="Arial Narrow"/>
                <a:sym typeface="Arial Narrow"/>
              </a:rPr>
              <a:t>THE</a:t>
            </a:r>
            <a:br>
              <a:rPr lang="en-US">
                <a:latin typeface="Arial Narrow"/>
                <a:ea typeface="Arial Narrow"/>
                <a:cs typeface="Arial Narrow"/>
                <a:sym typeface="Arial Narrow"/>
              </a:rPr>
            </a:br>
            <a:r>
              <a:rPr lang="en-US">
                <a:latin typeface="Arial Black"/>
                <a:ea typeface="Arial Black"/>
                <a:cs typeface="Arial Black"/>
                <a:sym typeface="Arial Black"/>
              </a:rPr>
              <a:t> </a:t>
            </a:r>
            <a:r>
              <a:rPr lang="en-US">
                <a:latin typeface="Corben"/>
                <a:ea typeface="Corben"/>
                <a:cs typeface="Corben"/>
                <a:sym typeface="Corben"/>
              </a:rPr>
              <a:t>INNOVATORS</a:t>
            </a:r>
            <a:endParaRPr>
              <a:latin typeface="Corben"/>
              <a:ea typeface="Corben"/>
              <a:cs typeface="Corben"/>
              <a:sym typeface="Corben"/>
            </a:endParaRPr>
          </a:p>
        </p:txBody>
      </p:sp>
      <p:sp>
        <p:nvSpPr>
          <p:cNvPr id="152" name="Google Shape;152;p1"/>
          <p:cNvSpPr txBox="1"/>
          <p:nvPr>
            <p:ph idx="1" type="subTitle"/>
          </p:nvPr>
        </p:nvSpPr>
        <p:spPr>
          <a:xfrm>
            <a:off x="2692398" y="3964223"/>
            <a:ext cx="6815669" cy="59002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415"/>
              <a:buNone/>
            </a:pPr>
            <a:r>
              <a:rPr b="1" lang="en-US">
                <a:solidFill>
                  <a:srgbClr val="C00000"/>
                </a:solidFill>
                <a:latin typeface="Balthazar"/>
                <a:ea typeface="Balthazar"/>
                <a:cs typeface="Balthazar"/>
                <a:sym typeface="Balthazar"/>
              </a:rPr>
              <a:t>~ MAKING INNOVATION HAPPEN !</a:t>
            </a:r>
            <a:endParaRPr b="1">
              <a:solidFill>
                <a:srgbClr val="C00000"/>
              </a:solidFill>
              <a:latin typeface="Balthazar"/>
              <a:ea typeface="Balthazar"/>
              <a:cs typeface="Balthazar"/>
              <a:sym typeface="Balthazar"/>
            </a:endParaRPr>
          </a:p>
          <a:p>
            <a:pPr indent="0" lvl="0" marL="0" rtl="0" algn="ctr">
              <a:lnSpc>
                <a:spcPct val="100000"/>
              </a:lnSpc>
              <a:spcBef>
                <a:spcPts val="0"/>
              </a:spcBef>
              <a:spcAft>
                <a:spcPts val="0"/>
              </a:spcAft>
              <a:buSzPts val="2415"/>
              <a:buNone/>
            </a:pPr>
            <a:r>
              <a:t/>
            </a:r>
            <a:endParaRPr b="1">
              <a:solidFill>
                <a:srgbClr val="C00000"/>
              </a:solidFill>
              <a:latin typeface="Balthazar"/>
              <a:ea typeface="Balthazar"/>
              <a:cs typeface="Balthazar"/>
              <a:sym typeface="Balthazar"/>
            </a:endParaRPr>
          </a:p>
        </p:txBody>
      </p:sp>
      <p:sp>
        <p:nvSpPr>
          <p:cNvPr id="153" name="Google Shape;153;p1"/>
          <p:cNvSpPr txBox="1"/>
          <p:nvPr/>
        </p:nvSpPr>
        <p:spPr>
          <a:xfrm>
            <a:off x="6157436" y="6211794"/>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rben"/>
                <a:ea typeface="Corben"/>
                <a:cs typeface="Corben"/>
                <a:sym typeface="Corben"/>
              </a:rPr>
              <a:t>KOMAL SHARMA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Arial"/>
                <a:ea typeface="Arial"/>
                <a:cs typeface="Arial"/>
                <a:sym typeface="Arial"/>
              </a:rPr>
              <a:t>(C.S.E 2</a:t>
            </a:r>
            <a:r>
              <a:rPr b="0" baseline="30000" i="0" lang="en-US" sz="1800" u="none" cap="none" strike="noStrike">
                <a:solidFill>
                  <a:srgbClr val="030303"/>
                </a:solidFill>
                <a:latin typeface="Arial"/>
                <a:ea typeface="Arial"/>
                <a:cs typeface="Arial"/>
                <a:sym typeface="Arial"/>
              </a:rPr>
              <a:t>ND</a:t>
            </a:r>
            <a:r>
              <a:rPr b="0" i="0" lang="en-US" sz="1800" u="none" cap="none" strike="noStrike">
                <a:solidFill>
                  <a:srgbClr val="030303"/>
                </a:solidFill>
                <a:latin typeface="Arial"/>
                <a:ea typeface="Arial"/>
                <a:cs typeface="Arial"/>
                <a:sym typeface="Arial"/>
              </a:rPr>
              <a:t>  YEAR)</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8865218" y="6151275"/>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Corben"/>
                <a:ea typeface="Corben"/>
                <a:cs typeface="Corben"/>
                <a:sym typeface="Corben"/>
              </a:rPr>
              <a:t>       </a:t>
            </a:r>
            <a:r>
              <a:rPr b="0" i="0" lang="en-US" sz="1800" u="none" cap="none" strike="noStrike">
                <a:solidFill>
                  <a:schemeClr val="lt1"/>
                </a:solidFill>
                <a:latin typeface="Corben"/>
                <a:ea typeface="Corben"/>
                <a:cs typeface="Corben"/>
                <a:sym typeface="Corben"/>
              </a:rPr>
              <a:t>ABHINAV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Arial"/>
                <a:ea typeface="Arial"/>
                <a:cs typeface="Arial"/>
                <a:sym typeface="Arial"/>
              </a:rPr>
              <a:t>  (C.S.E 1</a:t>
            </a:r>
            <a:r>
              <a:rPr b="0" baseline="30000" i="0" lang="en-US" sz="1800" u="none" cap="none" strike="noStrike">
                <a:solidFill>
                  <a:srgbClr val="030303"/>
                </a:solidFill>
                <a:latin typeface="Arial"/>
                <a:ea typeface="Arial"/>
                <a:cs typeface="Arial"/>
                <a:sym typeface="Arial"/>
              </a:rPr>
              <a:t>ST</a:t>
            </a:r>
            <a:r>
              <a:rPr b="0" i="0" lang="en-US" sz="1800" u="none" cap="none" strike="noStrike">
                <a:solidFill>
                  <a:srgbClr val="030303"/>
                </a:solidFill>
                <a:latin typeface="Arial"/>
                <a:ea typeface="Arial"/>
                <a:cs typeface="Arial"/>
                <a:sym typeface="Arial"/>
              </a:rPr>
              <a:t> YEAR)</a:t>
            </a:r>
            <a:endParaRPr b="0" i="0" sz="1400" u="none" cap="none" strike="noStrike">
              <a:solidFill>
                <a:srgbClr val="000000"/>
              </a:solidFill>
              <a:latin typeface="Arial"/>
              <a:ea typeface="Arial"/>
              <a:cs typeface="Arial"/>
              <a:sym typeface="Arial"/>
            </a:endParaRPr>
          </a:p>
        </p:txBody>
      </p:sp>
      <p:sp>
        <p:nvSpPr>
          <p:cNvPr id="155" name="Google Shape;155;p1"/>
          <p:cNvSpPr txBox="1"/>
          <p:nvPr/>
        </p:nvSpPr>
        <p:spPr>
          <a:xfrm>
            <a:off x="641775" y="6211789"/>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rben"/>
                <a:ea typeface="Corben"/>
                <a:cs typeface="Corben"/>
                <a:sym typeface="Corben"/>
              </a:rPr>
              <a:t>AAYUSHI GUPTA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Arial"/>
                <a:ea typeface="Arial"/>
                <a:cs typeface="Arial"/>
                <a:sym typeface="Arial"/>
              </a:rPr>
              <a:t>(C.S.E 1</a:t>
            </a:r>
            <a:r>
              <a:rPr b="0" baseline="30000" i="0" lang="en-US" sz="1800" u="none" cap="none" strike="noStrike">
                <a:solidFill>
                  <a:srgbClr val="030303"/>
                </a:solidFill>
                <a:latin typeface="Arial"/>
                <a:ea typeface="Arial"/>
                <a:cs typeface="Arial"/>
                <a:sym typeface="Arial"/>
              </a:rPr>
              <a:t>ST</a:t>
            </a:r>
            <a:r>
              <a:rPr b="0" i="0" lang="en-US" sz="1800" u="none" cap="none" strike="noStrike">
                <a:solidFill>
                  <a:srgbClr val="030303"/>
                </a:solidFill>
                <a:latin typeface="Arial"/>
                <a:ea typeface="Arial"/>
                <a:cs typeface="Arial"/>
                <a:sym typeface="Arial"/>
              </a:rPr>
              <a:t> YEAR)</a:t>
            </a:r>
            <a:endParaRPr b="0" i="0" sz="1400" u="none" cap="none" strike="noStrike">
              <a:solidFill>
                <a:srgbClr val="000000"/>
              </a:solidFill>
              <a:latin typeface="Arial"/>
              <a:ea typeface="Arial"/>
              <a:cs typeface="Arial"/>
              <a:sym typeface="Arial"/>
            </a:endParaRPr>
          </a:p>
        </p:txBody>
      </p:sp>
      <p:sp>
        <p:nvSpPr>
          <p:cNvPr id="156" name="Google Shape;156;p1"/>
          <p:cNvSpPr txBox="1"/>
          <p:nvPr/>
        </p:nvSpPr>
        <p:spPr>
          <a:xfrm>
            <a:off x="3256725" y="6211794"/>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rben"/>
                <a:ea typeface="Corben"/>
                <a:cs typeface="Corben"/>
                <a:sym typeface="Corben"/>
              </a:rPr>
              <a:t>APRAJITA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30303"/>
                </a:solidFill>
                <a:latin typeface="Arial"/>
                <a:ea typeface="Arial"/>
                <a:cs typeface="Arial"/>
                <a:sym typeface="Arial"/>
              </a:rPr>
              <a:t>(C.S.E 2</a:t>
            </a:r>
            <a:r>
              <a:rPr b="0" baseline="30000" i="0" lang="en-US" sz="1800" u="none" cap="none" strike="noStrike">
                <a:solidFill>
                  <a:srgbClr val="030303"/>
                </a:solidFill>
                <a:latin typeface="Arial"/>
                <a:ea typeface="Arial"/>
                <a:cs typeface="Arial"/>
                <a:sym typeface="Arial"/>
              </a:rPr>
              <a:t>ND</a:t>
            </a:r>
            <a:r>
              <a:rPr b="0" i="0" lang="en-US" sz="1800" u="none" cap="none" strike="noStrike">
                <a:solidFill>
                  <a:srgbClr val="030303"/>
                </a:solidFill>
                <a:latin typeface="Arial"/>
                <a:ea typeface="Arial"/>
                <a:cs typeface="Arial"/>
                <a:sym typeface="Arial"/>
              </a:rPr>
              <a:t>  YEAR)</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2579473" y="1722277"/>
            <a:ext cx="6815700" cy="166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262626"/>
              </a:buClr>
              <a:buSzPts val="5400"/>
              <a:buFont typeface="Arial Narrow"/>
              <a:buNone/>
            </a:pPr>
            <a:r>
              <a:t/>
            </a:r>
            <a:endParaRPr b="0" i="0" sz="5400" u="none" cap="none" strike="noStrike">
              <a:solidFill>
                <a:srgbClr val="262626"/>
              </a:solidFill>
              <a:latin typeface="Corben"/>
              <a:ea typeface="Corben"/>
              <a:cs typeface="Corben"/>
              <a:sym typeface="Corben"/>
            </a:endParaRPr>
          </a:p>
        </p:txBody>
      </p:sp>
      <p:sp>
        <p:nvSpPr>
          <p:cNvPr id="158" name="Google Shape;158;p1"/>
          <p:cNvSpPr txBox="1"/>
          <p:nvPr/>
        </p:nvSpPr>
        <p:spPr>
          <a:xfrm>
            <a:off x="4414825" y="5557850"/>
            <a:ext cx="34863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latin typeface="Ribeye"/>
                <a:ea typeface="Ribeye"/>
                <a:cs typeface="Ribeye"/>
                <a:sym typeface="Ribeye"/>
              </a:rPr>
              <a:t>Team Members:</a:t>
            </a:r>
            <a:endParaRPr sz="4000">
              <a:latin typeface="Ribeye"/>
              <a:ea typeface="Ribeye"/>
              <a:cs typeface="Ribeye"/>
              <a:sym typeface="Ribey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         Income Generation</a:t>
            </a:r>
            <a:endParaRPr>
              <a:latin typeface="Ribeye"/>
              <a:ea typeface="Ribeye"/>
              <a:cs typeface="Ribeye"/>
              <a:sym typeface="Ribeye"/>
            </a:endParaRPr>
          </a:p>
        </p:txBody>
      </p:sp>
      <p:sp>
        <p:nvSpPr>
          <p:cNvPr id="213" name="Google Shape;213;p7"/>
          <p:cNvSpPr txBox="1"/>
          <p:nvPr/>
        </p:nvSpPr>
        <p:spPr>
          <a:xfrm>
            <a:off x="2113178" y="2598375"/>
            <a:ext cx="7816500" cy="34470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C00000"/>
              </a:buClr>
              <a:buSzPts val="2400"/>
              <a:buFont typeface="Arial"/>
              <a:buAutoNum type="arabicPeriod"/>
            </a:pPr>
            <a:r>
              <a:rPr b="0" i="0" lang="en-US" sz="2400" u="none" cap="none" strike="noStrike">
                <a:solidFill>
                  <a:srgbClr val="C00000"/>
                </a:solidFill>
                <a:latin typeface="Arial"/>
                <a:ea typeface="Arial"/>
                <a:cs typeface="Arial"/>
                <a:sym typeface="Arial"/>
              </a:rPr>
              <a:t>Advertisements (Baby Products , Pregnancy Products ,etc)</a:t>
            </a:r>
            <a:endParaRPr b="0" i="0" sz="2400" u="none" cap="none" strike="noStrike">
              <a:solidFill>
                <a:srgbClr val="C00000"/>
              </a:solidFill>
              <a:latin typeface="Arial"/>
              <a:ea typeface="Arial"/>
              <a:cs typeface="Arial"/>
              <a:sym typeface="Arial"/>
            </a:endParaRPr>
          </a:p>
          <a:p>
            <a:pPr indent="-381000" lvl="0" marL="457200" marR="0" rtl="0" algn="l">
              <a:lnSpc>
                <a:spcPct val="100000"/>
              </a:lnSpc>
              <a:spcBef>
                <a:spcPts val="0"/>
              </a:spcBef>
              <a:spcAft>
                <a:spcPts val="0"/>
              </a:spcAft>
              <a:buClr>
                <a:srgbClr val="C00000"/>
              </a:buClr>
              <a:buSzPts val="2400"/>
              <a:buFont typeface="Arial"/>
              <a:buAutoNum type="arabicPeriod"/>
            </a:pPr>
            <a:r>
              <a:rPr b="0" i="0" lang="en-US" sz="2400" u="none" cap="none" strike="noStrike">
                <a:solidFill>
                  <a:srgbClr val="C00000"/>
                </a:solidFill>
                <a:latin typeface="Arial"/>
                <a:ea typeface="Arial"/>
                <a:cs typeface="Arial"/>
                <a:sym typeface="Arial"/>
              </a:rPr>
              <a:t>Collaboration with Hospitals,Fitness Trainers,Nutritionists and Psychatrists.</a:t>
            </a:r>
            <a:endParaRPr b="0" i="0" sz="2400" u="none" cap="none" strike="noStrike">
              <a:solidFill>
                <a:srgbClr val="C00000"/>
              </a:solidFill>
              <a:latin typeface="Arial"/>
              <a:ea typeface="Arial"/>
              <a:cs typeface="Arial"/>
              <a:sym typeface="Arial"/>
            </a:endParaRPr>
          </a:p>
          <a:p>
            <a:pPr indent="-381000" lvl="0" marL="457200" marR="0" rtl="0" algn="l">
              <a:lnSpc>
                <a:spcPct val="100000"/>
              </a:lnSpc>
              <a:spcBef>
                <a:spcPts val="0"/>
              </a:spcBef>
              <a:spcAft>
                <a:spcPts val="0"/>
              </a:spcAft>
              <a:buClr>
                <a:srgbClr val="C00000"/>
              </a:buClr>
              <a:buSzPts val="2400"/>
              <a:buFont typeface="Arial"/>
              <a:buAutoNum type="arabicPeriod"/>
            </a:pPr>
            <a:r>
              <a:rPr b="0" i="0" lang="en-US" sz="2400" u="none" cap="none" strike="noStrike">
                <a:solidFill>
                  <a:srgbClr val="C00000"/>
                </a:solidFill>
                <a:latin typeface="Arial"/>
                <a:ea typeface="Arial"/>
                <a:cs typeface="Arial"/>
                <a:sym typeface="Arial"/>
              </a:rPr>
              <a:t>Can also introduce INFANT CARE section in future.</a:t>
            </a:r>
            <a:endParaRPr b="0" i="0" sz="2400" u="none" cap="none" strike="noStrike">
              <a:solidFill>
                <a:srgbClr val="C00000"/>
              </a:solidFill>
              <a:latin typeface="Arial"/>
              <a:ea typeface="Arial"/>
              <a:cs typeface="Arial"/>
              <a:sym typeface="Arial"/>
            </a:endParaRPr>
          </a:p>
          <a:p>
            <a:pPr indent="-381000" lvl="0" marL="457200" marR="0" rtl="0" algn="l">
              <a:lnSpc>
                <a:spcPct val="100000"/>
              </a:lnSpc>
              <a:spcBef>
                <a:spcPts val="0"/>
              </a:spcBef>
              <a:spcAft>
                <a:spcPts val="0"/>
              </a:spcAft>
              <a:buClr>
                <a:srgbClr val="C00000"/>
              </a:buClr>
              <a:buSzPts val="2400"/>
              <a:buFont typeface="Arial"/>
              <a:buAutoNum type="arabicPeriod"/>
            </a:pPr>
            <a:r>
              <a:rPr b="0" i="0" lang="en-US" sz="2400" u="none" cap="none" strike="noStrike">
                <a:solidFill>
                  <a:srgbClr val="C00000"/>
                </a:solidFill>
                <a:latin typeface="Arial"/>
                <a:ea typeface="Arial"/>
                <a:cs typeface="Arial"/>
                <a:sym typeface="Arial"/>
              </a:rPr>
              <a:t>Selling baby products and medicines from the website itself.</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nvSpPr>
        <p:spPr>
          <a:xfrm>
            <a:off x="3057000" y="2523225"/>
            <a:ext cx="7165200" cy="16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400">
                <a:latin typeface="Ribeye"/>
                <a:ea typeface="Ribeye"/>
                <a:cs typeface="Ribeye"/>
                <a:sym typeface="Ribeye"/>
              </a:rPr>
              <a:t>    </a:t>
            </a:r>
            <a:r>
              <a:rPr lang="en-US" sz="6500">
                <a:latin typeface="Ribeye"/>
                <a:ea typeface="Ribeye"/>
                <a:cs typeface="Ribeye"/>
                <a:sym typeface="Ribeye"/>
              </a:rPr>
              <a:t>Thank You</a:t>
            </a:r>
            <a:endParaRPr sz="6500">
              <a:latin typeface="Ribeye"/>
              <a:ea typeface="Ribeye"/>
              <a:cs typeface="Ribeye"/>
              <a:sym typeface="Ribey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type="title"/>
          </p:nvPr>
        </p:nvSpPr>
        <p:spPr>
          <a:xfrm>
            <a:off x="1773600" y="1275258"/>
            <a:ext cx="5548998" cy="8599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US"/>
              <a:t>	</a:t>
            </a:r>
            <a:r>
              <a:rPr lang="en-US">
                <a:latin typeface="Ribeye"/>
                <a:ea typeface="Ribeye"/>
                <a:cs typeface="Ribeye"/>
                <a:sym typeface="Ribeye"/>
              </a:rPr>
              <a:t>PREGNANCY</a:t>
            </a:r>
            <a:endParaRPr>
              <a:latin typeface="Ribeye"/>
              <a:ea typeface="Ribeye"/>
              <a:cs typeface="Ribeye"/>
              <a:sym typeface="Ribeye"/>
            </a:endParaRPr>
          </a:p>
        </p:txBody>
      </p:sp>
      <p:sp>
        <p:nvSpPr>
          <p:cNvPr id="164" name="Google Shape;164;p2"/>
          <p:cNvSpPr txBox="1"/>
          <p:nvPr>
            <p:ph idx="1" type="body"/>
          </p:nvPr>
        </p:nvSpPr>
        <p:spPr>
          <a:xfrm>
            <a:off x="1505790" y="2556932"/>
            <a:ext cx="6297682" cy="331893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760"/>
              <a:buNone/>
            </a:pPr>
            <a:r>
              <a:rPr lang="en-US"/>
              <a:t>This is a beautiful phase of a woman’s life during which she has to overcome many obstacles in order to deliver a healthy baby!</a:t>
            </a:r>
            <a:endParaRPr/>
          </a:p>
          <a:p>
            <a:pPr indent="0" lvl="0" marL="0" rtl="0" algn="l">
              <a:lnSpc>
                <a:spcPct val="100000"/>
              </a:lnSpc>
              <a:spcBef>
                <a:spcPts val="1080"/>
              </a:spcBef>
              <a:spcAft>
                <a:spcPts val="0"/>
              </a:spcAft>
              <a:buSzPts val="2760"/>
              <a:buNone/>
            </a:pPr>
            <a:r>
              <a:rPr lang="en-US"/>
              <a:t>We, THE INNOVATORS ! Have come up with an initiative to tackle all such problems and provide solutions  for the well being of pregnant mothers and their upcoming child.</a:t>
            </a:r>
            <a:endParaRPr/>
          </a:p>
          <a:p>
            <a:pPr indent="0" lvl="0" marL="0" rtl="0" algn="l">
              <a:lnSpc>
                <a:spcPct val="100000"/>
              </a:lnSpc>
              <a:spcBef>
                <a:spcPts val="1080"/>
              </a:spcBef>
              <a:spcAft>
                <a:spcPts val="0"/>
              </a:spcAft>
              <a:buSzPts val="2760"/>
              <a:buNone/>
            </a:pPr>
            <a:r>
              <a:t/>
            </a:r>
            <a:endParaRPr/>
          </a:p>
        </p:txBody>
      </p:sp>
      <p:pic>
        <p:nvPicPr>
          <p:cNvPr descr="Pin on Baby shower" id="165" name="Google Shape;165;p2"/>
          <p:cNvPicPr preferRelativeResize="0"/>
          <p:nvPr/>
        </p:nvPicPr>
        <p:blipFill rotWithShape="1">
          <a:blip r:embed="rId3">
            <a:alphaModFix/>
          </a:blip>
          <a:srcRect b="0" l="0" r="0" t="0"/>
          <a:stretch/>
        </p:blipFill>
        <p:spPr>
          <a:xfrm>
            <a:off x="8004360" y="982133"/>
            <a:ext cx="3336887" cy="50635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3959"/>
              <a:buFont typeface="Ribeye"/>
              <a:buNone/>
            </a:pPr>
            <a:r>
              <a:rPr lang="en-US" sz="3959">
                <a:latin typeface="Ribeye"/>
                <a:ea typeface="Ribeye"/>
                <a:cs typeface="Ribeye"/>
                <a:sym typeface="Ribeye"/>
              </a:rPr>
              <a:t>“MOTHER’S LOVE</a:t>
            </a:r>
            <a:br>
              <a:rPr lang="en-US" sz="3959">
                <a:latin typeface="Ribeye"/>
                <a:ea typeface="Ribeye"/>
                <a:cs typeface="Ribeye"/>
                <a:sym typeface="Ribeye"/>
              </a:rPr>
            </a:br>
            <a:r>
              <a:rPr lang="en-US" sz="3959">
                <a:latin typeface="Ribeye"/>
                <a:ea typeface="Ribeye"/>
                <a:cs typeface="Ribeye"/>
                <a:sym typeface="Ribeye"/>
              </a:rPr>
              <a:t>-Securing the Mothers”</a:t>
            </a:r>
            <a:endParaRPr sz="3959">
              <a:latin typeface="Ribeye"/>
              <a:ea typeface="Ribeye"/>
              <a:cs typeface="Ribeye"/>
              <a:sym typeface="Ribeye"/>
            </a:endParaRPr>
          </a:p>
        </p:txBody>
      </p:sp>
      <p:sp>
        <p:nvSpPr>
          <p:cNvPr id="171" name="Google Shape;171;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760"/>
              <a:buNone/>
            </a:pPr>
            <a:r>
              <a:rPr b="0" i="0" lang="en-US">
                <a:solidFill>
                  <a:srgbClr val="C00000"/>
                </a:solidFill>
                <a:latin typeface="Arial"/>
                <a:ea typeface="Arial"/>
                <a:cs typeface="Arial"/>
                <a:sym typeface="Arial"/>
              </a:rPr>
              <a:t>For women of childbearing age, paying attention to your health is very important not only prior to getting pregnant, but also during your pregnancy. Health and nutrition is important when planning to start a family. Before trying to conceive it may be important to adjust lifestyle habits to get your body baby ready.</a:t>
            </a:r>
            <a:endParaRPr/>
          </a:p>
          <a:p>
            <a:pPr indent="0" lvl="0" marL="0" rtl="0" algn="ctr">
              <a:lnSpc>
                <a:spcPct val="100000"/>
              </a:lnSpc>
              <a:spcBef>
                <a:spcPts val="1080"/>
              </a:spcBef>
              <a:spcAft>
                <a:spcPts val="0"/>
              </a:spcAft>
              <a:buSzPts val="2760"/>
              <a:buNone/>
            </a:pPr>
            <a:r>
              <a:rPr lang="en-US">
                <a:solidFill>
                  <a:srgbClr val="C00000"/>
                </a:solidFill>
                <a:latin typeface="Arial"/>
                <a:ea typeface="Arial"/>
                <a:cs typeface="Arial"/>
                <a:sym typeface="Arial"/>
              </a:rPr>
              <a:t>“Secure the Mother”</a:t>
            </a:r>
            <a:r>
              <a:rPr b="0" i="0" lang="en-US">
                <a:solidFill>
                  <a:srgbClr val="C00000"/>
                </a:solidFill>
                <a:latin typeface="Arial"/>
                <a:ea typeface="Arial"/>
                <a:cs typeface="Arial"/>
                <a:sym typeface="Arial"/>
              </a:rPr>
              <a:t>  is a portal which is planned in such a manner that it serves as a personal “physician” for  </a:t>
            </a:r>
            <a:r>
              <a:rPr b="0" i="0" lang="en-US">
                <a:solidFill>
                  <a:srgbClr val="00B050"/>
                </a:solidFill>
                <a:latin typeface="Arial"/>
                <a:ea typeface="Arial"/>
                <a:cs typeface="Arial"/>
                <a:sym typeface="Arial"/>
              </a:rPr>
              <a:t>to-be mothers . </a:t>
            </a:r>
            <a:r>
              <a:rPr b="0" i="0" lang="en-US">
                <a:solidFill>
                  <a:srgbClr val="C00000"/>
                </a:solidFill>
                <a:latin typeface="Arial"/>
                <a:ea typeface="Arial"/>
                <a:cs typeface="Arial"/>
                <a:sym typeface="Arial"/>
              </a:rPr>
              <a:t>It also has some add-on services !</a:t>
            </a:r>
            <a:endParaRPr>
              <a:solidFill>
                <a:srgbClr val="C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Services we provide</a:t>
            </a:r>
            <a:endParaRPr/>
          </a:p>
        </p:txBody>
      </p:sp>
      <p:sp>
        <p:nvSpPr>
          <p:cNvPr id="177" name="Google Shape;177;p4"/>
          <p:cNvSpPr txBox="1"/>
          <p:nvPr>
            <p:ph idx="1" type="body"/>
          </p:nvPr>
        </p:nvSpPr>
        <p:spPr>
          <a:xfrm>
            <a:off x="1295401" y="2556932"/>
            <a:ext cx="9601196" cy="36130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346"/>
              <a:buNone/>
            </a:pPr>
            <a:r>
              <a:rPr lang="en-US" sz="2040">
                <a:solidFill>
                  <a:srgbClr val="C00000"/>
                </a:solidFill>
                <a:latin typeface="Arial"/>
                <a:ea typeface="Arial"/>
                <a:cs typeface="Arial"/>
                <a:sym typeface="Arial"/>
              </a:rPr>
              <a:t>Pregnency is a very sensitive stage requiring a lot of care and precautions but generally females of our society are not provided with these! Females of various sections of our society starve for such facilities . With a motive to help all such females of our society we have initiated to bring the treatment to their places!</a:t>
            </a:r>
            <a:endParaRPr/>
          </a:p>
          <a:p>
            <a:pPr indent="0" lvl="0" marL="0" rtl="0" algn="l">
              <a:lnSpc>
                <a:spcPct val="80000"/>
              </a:lnSpc>
              <a:spcBef>
                <a:spcPts val="1008"/>
              </a:spcBef>
              <a:spcAft>
                <a:spcPts val="0"/>
              </a:spcAft>
              <a:buSzPts val="2346"/>
              <a:buNone/>
            </a:pPr>
            <a:r>
              <a:rPr lang="en-US" sz="2040">
                <a:solidFill>
                  <a:srgbClr val="C00000"/>
                </a:solidFill>
                <a:latin typeface="Arial"/>
                <a:ea typeface="Arial"/>
                <a:cs typeface="Arial"/>
                <a:sym typeface="Arial"/>
              </a:rPr>
              <a:t> Services we provide are listed below:</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Consult a gynaecologist</a:t>
            </a:r>
            <a:endParaRPr sz="2040">
              <a:solidFill>
                <a:srgbClr val="C00000"/>
              </a:solidFill>
              <a:latin typeface="Arial"/>
              <a:ea typeface="Arial"/>
              <a:cs typeface="Arial"/>
              <a:sym typeface="Arial"/>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Fit pregnancy</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Mental Peace</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Ask your Diet</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Helpline</a:t>
            </a:r>
            <a:endParaRPr/>
          </a:p>
          <a:p>
            <a:pPr indent="0" lvl="0" marL="0" rtl="0" algn="l">
              <a:lnSpc>
                <a:spcPct val="80000"/>
              </a:lnSpc>
              <a:spcBef>
                <a:spcPts val="1008"/>
              </a:spcBef>
              <a:spcAft>
                <a:spcPts val="0"/>
              </a:spcAft>
              <a:buSzPts val="2346"/>
              <a:buNone/>
            </a:pPr>
            <a:r>
              <a:t/>
            </a:r>
            <a:endParaRPr sz="2040">
              <a:solidFill>
                <a:srgbClr val="C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Emergency Helpline Number</a:t>
            </a:r>
            <a:endParaRPr>
              <a:latin typeface="Ribeye"/>
              <a:ea typeface="Ribeye"/>
              <a:cs typeface="Ribeye"/>
              <a:sym typeface="Ribeye"/>
            </a:endParaRPr>
          </a:p>
        </p:txBody>
      </p:sp>
      <p:sp>
        <p:nvSpPr>
          <p:cNvPr id="183" name="Google Shape;183;p9"/>
          <p:cNvSpPr txBox="1"/>
          <p:nvPr/>
        </p:nvSpPr>
        <p:spPr>
          <a:xfrm>
            <a:off x="2593050" y="2524425"/>
            <a:ext cx="6691200" cy="3416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An emergency may arise at any time during pregnancy, labour and birth</a:t>
            </a:r>
            <a:r>
              <a:rPr b="0" i="0" lang="en-US" sz="2400" u="none" cap="none" strike="noStrike">
                <a:solidFill>
                  <a:srgbClr val="C00000"/>
                </a:solidFill>
                <a:latin typeface="Helvetica Neue"/>
                <a:ea typeface="Helvetica Neue"/>
                <a:cs typeface="Helvetica Neue"/>
                <a:sym typeface="Helvetica Neue"/>
              </a:rPr>
              <a:t>.</a:t>
            </a:r>
            <a:endParaRPr b="0"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Hospital care is needed for all emergencies, as the woman may need specialist care .</a:t>
            </a:r>
            <a:endParaRPr b="0"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sz="2400">
              <a:solidFill>
                <a:srgbClr val="C00000"/>
              </a:solidFil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Website contains a 24 hours free Emergency Helpline Servcice.</a:t>
            </a:r>
            <a:endParaRPr b="0" i="0" sz="2400" u="none" cap="none" strike="noStrike">
              <a:solidFill>
                <a:srgbClr val="C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             User Attraction</a:t>
            </a:r>
            <a:endParaRPr>
              <a:latin typeface="Ribeye"/>
              <a:ea typeface="Ribeye"/>
              <a:cs typeface="Ribeye"/>
              <a:sym typeface="Ribeye"/>
            </a:endParaRPr>
          </a:p>
        </p:txBody>
      </p:sp>
      <p:sp>
        <p:nvSpPr>
          <p:cNvPr id="189" name="Google Shape;189;p10"/>
          <p:cNvSpPr txBox="1"/>
          <p:nvPr>
            <p:ph idx="1" type="body"/>
          </p:nvPr>
        </p:nvSpPr>
        <p:spPr>
          <a:xfrm>
            <a:off x="2014499" y="2542625"/>
            <a:ext cx="8163000" cy="3318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All the Services included in the website can be availed online as well as offline.</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In online mode any doctor,nutritionist or trainer available can be consulted while, in offline mode local doctor,nutritionist or trainer will be provided.</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 ONLINE Services will attract a large number of users as this helps to save a lot of time and more options are available online.</a:t>
            </a:r>
            <a:endParaRPr sz="2340">
              <a:solidFill>
                <a:srgbClr val="C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785591dced_0_7"/>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latin typeface="Ribeye"/>
                <a:ea typeface="Ribeye"/>
                <a:cs typeface="Ribeye"/>
                <a:sym typeface="Ribeye"/>
              </a:rPr>
              <a:t>User Friendly</a:t>
            </a:r>
            <a:endParaRPr>
              <a:latin typeface="Ribeye"/>
              <a:ea typeface="Ribeye"/>
              <a:cs typeface="Ribeye"/>
              <a:sym typeface="Ribeye"/>
            </a:endParaRPr>
          </a:p>
        </p:txBody>
      </p:sp>
      <p:sp>
        <p:nvSpPr>
          <p:cNvPr id="195" name="Google Shape;195;g785591dced_0_7"/>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360045" lvl="0" marL="457200" rtl="0" algn="l">
              <a:lnSpc>
                <a:spcPct val="100000"/>
              </a:lnSpc>
              <a:spcBef>
                <a:spcPts val="360"/>
              </a:spcBef>
              <a:spcAft>
                <a:spcPts val="0"/>
              </a:spcAft>
              <a:buClr>
                <a:srgbClr val="C00000"/>
              </a:buClr>
              <a:buSzPts val="2070"/>
              <a:buAutoNum type="arabicPeriod"/>
            </a:pPr>
            <a:r>
              <a:rPr lang="en-US">
                <a:solidFill>
                  <a:srgbClr val="C00000"/>
                </a:solidFill>
                <a:latin typeface="Arial"/>
                <a:ea typeface="Arial"/>
                <a:cs typeface="Arial"/>
                <a:sym typeface="Arial"/>
              </a:rPr>
              <a:t>Portal will save all the Payment details of the user from begining to end.</a:t>
            </a:r>
            <a:endParaRPr>
              <a:solidFill>
                <a:srgbClr val="C00000"/>
              </a:solidFill>
              <a:latin typeface="Arial"/>
              <a:ea typeface="Arial"/>
              <a:cs typeface="Arial"/>
              <a:sym typeface="Arial"/>
            </a:endParaRPr>
          </a:p>
          <a:p>
            <a:pPr indent="-360045" lvl="0" marL="457200" rtl="0" algn="l">
              <a:lnSpc>
                <a:spcPct val="100000"/>
              </a:lnSpc>
              <a:spcBef>
                <a:spcPts val="0"/>
              </a:spcBef>
              <a:spcAft>
                <a:spcPts val="0"/>
              </a:spcAft>
              <a:buClr>
                <a:srgbClr val="C00000"/>
              </a:buClr>
              <a:buSzPts val="2070"/>
              <a:buFont typeface="Arial"/>
              <a:buAutoNum type="arabicPeriod"/>
            </a:pPr>
            <a:r>
              <a:rPr lang="en-US">
                <a:solidFill>
                  <a:srgbClr val="C00000"/>
                </a:solidFill>
                <a:latin typeface="Arial"/>
                <a:ea typeface="Arial"/>
                <a:cs typeface="Arial"/>
                <a:sym typeface="Arial"/>
              </a:rPr>
              <a:t>It also save all the medical reports as well as medications taken for future references.</a:t>
            </a:r>
            <a:endParaRPr>
              <a:solidFill>
                <a:srgbClr val="C00000"/>
              </a:solidFill>
              <a:latin typeface="Arial"/>
              <a:ea typeface="Arial"/>
              <a:cs typeface="Arial"/>
              <a:sym typeface="Arial"/>
            </a:endParaRPr>
          </a:p>
          <a:p>
            <a:pPr indent="-360045" lvl="0" marL="457200" rtl="0" algn="l">
              <a:lnSpc>
                <a:spcPct val="100000"/>
              </a:lnSpc>
              <a:spcBef>
                <a:spcPts val="0"/>
              </a:spcBef>
              <a:spcAft>
                <a:spcPts val="0"/>
              </a:spcAft>
              <a:buClr>
                <a:srgbClr val="C00000"/>
              </a:buClr>
              <a:buSzPts val="2070"/>
              <a:buFont typeface="Arial"/>
              <a:buAutoNum type="arabicPeriod"/>
            </a:pPr>
            <a:r>
              <a:rPr lang="en-US">
                <a:solidFill>
                  <a:srgbClr val="C00000"/>
                </a:solidFill>
                <a:latin typeface="Arial"/>
                <a:ea typeface="Arial"/>
                <a:cs typeface="Arial"/>
                <a:sym typeface="Arial"/>
              </a:rPr>
              <a:t>Appointments can also be cancelled within a certain period of time.</a:t>
            </a:r>
            <a:endParaRPr>
              <a:solidFill>
                <a:srgbClr val="C00000"/>
              </a:solidFill>
              <a:latin typeface="Arial"/>
              <a:ea typeface="Arial"/>
              <a:cs typeface="Arial"/>
              <a:sym typeface="Arial"/>
            </a:endParaRPr>
          </a:p>
          <a:p>
            <a:pPr indent="0" lvl="0" marL="0" rtl="0" algn="l">
              <a:lnSpc>
                <a:spcPct val="100000"/>
              </a:lnSpc>
              <a:spcBef>
                <a:spcPts val="600"/>
              </a:spcBef>
              <a:spcAft>
                <a:spcPts val="600"/>
              </a:spcAft>
              <a:buSzPts val="2070"/>
              <a:buNone/>
            </a:pPr>
            <a:r>
              <a:t/>
            </a:r>
            <a:endParaRPr>
              <a:solidFill>
                <a:srgbClr val="C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  Why “Securing the Mothers”</a:t>
            </a:r>
            <a:endParaRPr>
              <a:latin typeface="Ribeye"/>
              <a:ea typeface="Ribeye"/>
              <a:cs typeface="Ribeye"/>
              <a:sym typeface="Ribeye"/>
            </a:endParaRPr>
          </a:p>
        </p:txBody>
      </p:sp>
      <p:sp>
        <p:nvSpPr>
          <p:cNvPr id="201" name="Google Shape;201;p6"/>
          <p:cNvSpPr txBox="1"/>
          <p:nvPr>
            <p:ph idx="1" type="body"/>
          </p:nvPr>
        </p:nvSpPr>
        <p:spPr>
          <a:xfrm>
            <a:off x="2465125" y="2519375"/>
            <a:ext cx="7005600" cy="321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760"/>
              <a:buNone/>
            </a:pPr>
            <a:r>
              <a:rPr lang="en-US" sz="2900">
                <a:solidFill>
                  <a:srgbClr val="C00000"/>
                </a:solidFill>
                <a:latin typeface="Arial"/>
                <a:ea typeface="Arial"/>
                <a:cs typeface="Arial"/>
                <a:sym typeface="Arial"/>
              </a:rPr>
              <a:t>I</a:t>
            </a:r>
            <a:r>
              <a:rPr lang="en-US">
                <a:solidFill>
                  <a:srgbClr val="C00000"/>
                </a:solidFill>
                <a:latin typeface="Arial"/>
                <a:ea typeface="Arial"/>
                <a:cs typeface="Arial"/>
                <a:sym typeface="Arial"/>
              </a:rPr>
              <a:t>n 2019, the infant mortality rate in India was at about 28.3 deaths per 1,000 live births.</a:t>
            </a:r>
            <a:endParaRPr>
              <a:solidFill>
                <a:srgbClr val="C00000"/>
              </a:solidFill>
              <a:latin typeface="Arial"/>
              <a:ea typeface="Arial"/>
              <a:cs typeface="Arial"/>
              <a:sym typeface="Arial"/>
            </a:endParaRPr>
          </a:p>
          <a:p>
            <a:pPr indent="0" lvl="0" marL="0" rtl="0" algn="l">
              <a:lnSpc>
                <a:spcPct val="100000"/>
              </a:lnSpc>
              <a:spcBef>
                <a:spcPts val="0"/>
              </a:spcBef>
              <a:spcAft>
                <a:spcPts val="0"/>
              </a:spcAft>
              <a:buSzPts val="2760"/>
              <a:buNone/>
            </a:pPr>
            <a:r>
              <a:rPr lang="en-US">
                <a:solidFill>
                  <a:srgbClr val="C00000"/>
                </a:solidFill>
                <a:latin typeface="Arial"/>
                <a:ea typeface="Arial"/>
                <a:cs typeface="Arial"/>
                <a:sym typeface="Arial"/>
              </a:rPr>
              <a:t>Which is even more high upto 35 per 1000 births in some countries.</a:t>
            </a:r>
            <a:endParaRPr>
              <a:solidFill>
                <a:srgbClr val="C00000"/>
              </a:solidFill>
              <a:latin typeface="Arial"/>
              <a:ea typeface="Arial"/>
              <a:cs typeface="Arial"/>
              <a:sym typeface="Arial"/>
            </a:endParaRPr>
          </a:p>
          <a:p>
            <a:pPr indent="0" lvl="0" marL="0" rtl="0" algn="l">
              <a:lnSpc>
                <a:spcPct val="100000"/>
              </a:lnSpc>
              <a:spcBef>
                <a:spcPts val="0"/>
              </a:spcBef>
              <a:spcAft>
                <a:spcPts val="0"/>
              </a:spcAft>
              <a:buSzPts val="2760"/>
              <a:buNone/>
            </a:pPr>
            <a:r>
              <a:rPr lang="en-US">
                <a:solidFill>
                  <a:srgbClr val="C00000"/>
                </a:solidFill>
                <a:latin typeface="Arial"/>
                <a:ea typeface="Arial"/>
                <a:cs typeface="Arial"/>
                <a:sym typeface="Arial"/>
              </a:rPr>
              <a:t>Maternal mortality rate in India is 122 recently.</a:t>
            </a:r>
            <a:endParaRPr>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440">
                <a:solidFill>
                  <a:srgbClr val="C00000"/>
                </a:solidFill>
                <a:latin typeface="Arial"/>
                <a:ea typeface="Arial"/>
                <a:cs typeface="Arial"/>
                <a:sym typeface="Arial"/>
              </a:rPr>
              <a:t>In India the number of women and girls who die each year due to issues related to pregnancy and childbirth was nearly 35000 per year in 2017.</a:t>
            </a:r>
            <a:endParaRPr sz="24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440">
              <a:solidFill>
                <a:srgbClr val="C00000"/>
              </a:solidFill>
              <a:latin typeface="Arial"/>
              <a:ea typeface="Arial"/>
              <a:cs typeface="Arial"/>
              <a:sym typeface="Arial"/>
            </a:endParaRPr>
          </a:p>
          <a:p>
            <a:pPr indent="0" lvl="0" marL="0" rtl="0" algn="ctr">
              <a:lnSpc>
                <a:spcPct val="80000"/>
              </a:lnSpc>
              <a:spcBef>
                <a:spcPts val="0"/>
              </a:spcBef>
              <a:spcAft>
                <a:spcPts val="0"/>
              </a:spcAft>
              <a:buSzPts val="2346"/>
              <a:buNone/>
            </a:pPr>
            <a:r>
              <a:rPr lang="en-US" sz="2340">
                <a:solidFill>
                  <a:srgbClr val="C00000"/>
                </a:solidFill>
                <a:latin typeface="Arial"/>
                <a:ea typeface="Arial"/>
                <a:cs typeface="Arial"/>
                <a:sym typeface="Arial"/>
              </a:rPr>
              <a:t>“Secure the mother” is a solution to all such problems!</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140">
              <a:solidFill>
                <a:srgbClr val="C00000"/>
              </a:solidFill>
              <a:latin typeface="Arial"/>
              <a:ea typeface="Arial"/>
              <a:cs typeface="Arial"/>
              <a:sym typeface="Arial"/>
            </a:endParaRPr>
          </a:p>
          <a:p>
            <a:pPr indent="0" lvl="0" marL="0" rtl="0" algn="l">
              <a:lnSpc>
                <a:spcPct val="80000"/>
              </a:lnSpc>
              <a:spcBef>
                <a:spcPts val="0"/>
              </a:spcBef>
              <a:spcAft>
                <a:spcPts val="0"/>
              </a:spcAft>
              <a:buClr>
                <a:schemeClr val="dk1"/>
              </a:buClr>
              <a:buSzPts val="2346"/>
              <a:buFont typeface="Arial"/>
              <a:buNone/>
            </a:pPr>
            <a:r>
              <a:t/>
            </a:r>
            <a:endParaRPr sz="2140">
              <a:solidFill>
                <a:srgbClr val="C00000"/>
              </a:solidFill>
              <a:latin typeface="Arial"/>
              <a:ea typeface="Arial"/>
              <a:cs typeface="Arial"/>
              <a:sym typeface="Arial"/>
            </a:endParaRPr>
          </a:p>
          <a:p>
            <a:pPr indent="0" lvl="0" marL="0" rtl="0" algn="ctr">
              <a:lnSpc>
                <a:spcPct val="100000"/>
              </a:lnSpc>
              <a:spcBef>
                <a:spcPts val="1080"/>
              </a:spcBef>
              <a:spcAft>
                <a:spcPts val="0"/>
              </a:spcAft>
              <a:buSzPts val="2760"/>
              <a:buNone/>
            </a:pPr>
            <a:r>
              <a:t/>
            </a:r>
            <a:endParaRPr sz="2500">
              <a:solidFill>
                <a:srgbClr val="C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4400"/>
              <a:buFont typeface="Ribeye"/>
              <a:buNone/>
            </a:pPr>
            <a:r>
              <a:rPr lang="en-US">
                <a:latin typeface="Ribeye"/>
                <a:ea typeface="Ribeye"/>
                <a:cs typeface="Ribeye"/>
                <a:sym typeface="Ribeye"/>
              </a:rPr>
              <a:t>        Target Users (India)</a:t>
            </a:r>
            <a:endParaRPr>
              <a:latin typeface="Ribeye"/>
              <a:ea typeface="Ribeye"/>
              <a:cs typeface="Ribeye"/>
              <a:sym typeface="Ribeye"/>
            </a:endParaRPr>
          </a:p>
        </p:txBody>
      </p:sp>
      <p:sp>
        <p:nvSpPr>
          <p:cNvPr id="207" name="Google Shape;207;p5"/>
          <p:cNvSpPr txBox="1"/>
          <p:nvPr/>
        </p:nvSpPr>
        <p:spPr>
          <a:xfrm>
            <a:off x="1438279" y="2760775"/>
            <a:ext cx="9291600" cy="304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In 2019, number of births for India was 24,116.02 thousands.</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In  Age group of 25-34 years 34% of users own a smartphone.</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C00000"/>
                </a:solidFill>
                <a:latin typeface="Arial"/>
                <a:ea typeface="Arial"/>
                <a:cs typeface="Arial"/>
                <a:sym typeface="Arial"/>
              </a:rPr>
              <a:t>    In Age group of 35-44 years 20%  of users own a smartphone.</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In Age group of 45 and above 10% of users own a smartphone.</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C00000"/>
                </a:solidFill>
                <a:latin typeface="Arial"/>
                <a:ea typeface="Arial"/>
                <a:cs typeface="Arial"/>
                <a:sym typeface="Arial"/>
              </a:rPr>
              <a:t> Even if we consider 10% of target users the number is quite high.</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rial"/>
                <a:ea typeface="Arial"/>
                <a:cs typeface="Arial"/>
                <a:sym typeface="Arial"/>
              </a:rPr>
              <a:t> </a:t>
            </a:r>
            <a:endParaRPr b="0"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2020-11-25T19:40:40Z</dcterms:created>
  <dc:creator>Aayushi Gupta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1032565</vt:lpwstr>
  </property>
  <property fmtid="{D5CDD505-2E9C-101B-9397-08002B2CF9AE}" name="NXPowerLiteSettings" pid="3">
    <vt:lpwstr>C7000400038000</vt:lpwstr>
  </property>
  <property fmtid="{D5CDD505-2E9C-101B-9397-08002B2CF9AE}" name="NXPowerLiteVersion" pid="4">
    <vt:lpwstr>S9.0.1</vt:lpwstr>
  </property>
</Properties>
</file>