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2" r:id="rId6"/>
    <p:sldId id="263" r:id="rId7"/>
    <p:sldId id="260" r:id="rId8"/>
    <p:sldId id="261" r:id="rId9"/>
  </p:sldIdLst>
  <p:sldSz cx="12192000" cy="6858000"/>
  <p:notesSz cx="6858000" cy="9144000"/>
  <p:embeddedFontLst>
    <p:embeddedFont>
      <p:font typeface="Comic Sans MS" panose="030F0702030302020204" pitchFamily="66" charset="0"/>
      <p:regular r:id="rId11"/>
      <p:bold r:id="rId12"/>
      <p:italic r:id="rId13"/>
      <p:boldItalic r:id="rId14"/>
    </p:embeddedFont>
    <p:embeddedFont>
      <p:font typeface="Lato" panose="020F0502020204030203" pitchFamily="34" charset="0"/>
      <p:regular r:id="rId15"/>
      <p:bold r:id="rId16"/>
      <p:italic r:id="rId17"/>
      <p:boldItalic r:id="rId18"/>
    </p:embeddedFont>
    <p:embeddedFont>
      <p:font typeface="Montserrat" panose="00000500000000000000" pitchFamily="50"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2" name="Google Shape;132;p13"/>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1600"/>
              </a:spcBef>
              <a:spcAft>
                <a:spcPts val="0"/>
              </a:spcAft>
              <a:buClr>
                <a:schemeClr val="lt1"/>
              </a:buClr>
              <a:buSzPts val="2250"/>
              <a:buChar char="○"/>
              <a:defRPr/>
            </a:lvl2pPr>
            <a:lvl3pPr marL="1371600" lvl="2" indent="-371475" algn="l" rtl="0">
              <a:lnSpc>
                <a:spcPct val="120000"/>
              </a:lnSpc>
              <a:spcBef>
                <a:spcPts val="1600"/>
              </a:spcBef>
              <a:spcAft>
                <a:spcPts val="0"/>
              </a:spcAft>
              <a:buClr>
                <a:schemeClr val="lt1"/>
              </a:buClr>
              <a:buSzPts val="2250"/>
              <a:buChar char="■"/>
              <a:defRPr/>
            </a:lvl3pPr>
            <a:lvl4pPr marL="1828800" lvl="3" indent="-371475" algn="l" rtl="0">
              <a:lnSpc>
                <a:spcPct val="120000"/>
              </a:lnSpc>
              <a:spcBef>
                <a:spcPts val="1600"/>
              </a:spcBef>
              <a:spcAft>
                <a:spcPts val="0"/>
              </a:spcAft>
              <a:buClr>
                <a:schemeClr val="lt1"/>
              </a:buClr>
              <a:buSzPts val="2250"/>
              <a:buChar char="●"/>
              <a:defRPr/>
            </a:lvl4pPr>
            <a:lvl5pPr marL="2286000" lvl="4" indent="-371475" algn="l" rtl="0">
              <a:lnSpc>
                <a:spcPct val="120000"/>
              </a:lnSpc>
              <a:spcBef>
                <a:spcPts val="1600"/>
              </a:spcBef>
              <a:spcAft>
                <a:spcPts val="0"/>
              </a:spcAft>
              <a:buClr>
                <a:schemeClr val="lt1"/>
              </a:buClr>
              <a:buSzPts val="2250"/>
              <a:buChar char="○"/>
              <a:defRPr/>
            </a:lvl5pPr>
            <a:lvl6pPr marL="2743200" lvl="5" indent="-371475" algn="l" rtl="0">
              <a:lnSpc>
                <a:spcPct val="120000"/>
              </a:lnSpc>
              <a:spcBef>
                <a:spcPts val="1600"/>
              </a:spcBef>
              <a:spcAft>
                <a:spcPts val="0"/>
              </a:spcAft>
              <a:buClr>
                <a:schemeClr val="lt1"/>
              </a:buClr>
              <a:buSzPts val="2250"/>
              <a:buChar char="■"/>
              <a:defRPr/>
            </a:lvl6pPr>
            <a:lvl7pPr marL="3200400" lvl="6" indent="-371475" algn="l" rtl="0">
              <a:lnSpc>
                <a:spcPct val="120000"/>
              </a:lnSpc>
              <a:spcBef>
                <a:spcPts val="1600"/>
              </a:spcBef>
              <a:spcAft>
                <a:spcPts val="0"/>
              </a:spcAft>
              <a:buClr>
                <a:schemeClr val="lt1"/>
              </a:buClr>
              <a:buSzPts val="2250"/>
              <a:buChar char="●"/>
              <a:defRPr/>
            </a:lvl7pPr>
            <a:lvl8pPr marL="3657600" lvl="7" indent="-371475" algn="l" rtl="0">
              <a:lnSpc>
                <a:spcPct val="120000"/>
              </a:lnSpc>
              <a:spcBef>
                <a:spcPts val="1600"/>
              </a:spcBef>
              <a:spcAft>
                <a:spcPts val="0"/>
              </a:spcAft>
              <a:buClr>
                <a:schemeClr val="lt1"/>
              </a:buClr>
              <a:buSzPts val="2250"/>
              <a:buChar char="○"/>
              <a:defRPr/>
            </a:lvl8pPr>
            <a:lvl9pPr marL="4114800" lvl="8" indent="-371475" algn="l" rtl="0">
              <a:lnSpc>
                <a:spcPct val="120000"/>
              </a:lnSpc>
              <a:spcBef>
                <a:spcPts val="1600"/>
              </a:spcBef>
              <a:spcAft>
                <a:spcPts val="1600"/>
              </a:spcAft>
              <a:buClr>
                <a:schemeClr val="lt1"/>
              </a:buClr>
              <a:buSzPts val="2250"/>
              <a:buChar char="■"/>
              <a:defRPr/>
            </a:lvl9pPr>
          </a:lstStyle>
          <a:p>
            <a:endParaRPr/>
          </a:p>
        </p:txBody>
      </p:sp>
      <p:sp>
        <p:nvSpPr>
          <p:cNvPr id="133" name="Google Shape;133;p13"/>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5" name="Google Shape;5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4884975" y="564488"/>
            <a:ext cx="9144000" cy="1402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Comic Sans MS"/>
              <a:buNone/>
            </a:pPr>
            <a:r>
              <a:rPr lang="en-US" b="1">
                <a:latin typeface="Comic Sans MS"/>
                <a:ea typeface="Comic Sans MS"/>
                <a:cs typeface="Comic Sans MS"/>
                <a:sym typeface="Comic Sans MS"/>
              </a:rPr>
              <a:t>TEAM : CYGNUS</a:t>
            </a:r>
            <a:endParaRPr b="1">
              <a:latin typeface="Comic Sans MS"/>
              <a:ea typeface="Comic Sans MS"/>
              <a:cs typeface="Comic Sans MS"/>
              <a:sym typeface="Comic Sans MS"/>
            </a:endParaRPr>
          </a:p>
        </p:txBody>
      </p:sp>
      <p:sp>
        <p:nvSpPr>
          <p:cNvPr id="141" name="Google Shape;141;p14"/>
          <p:cNvSpPr txBox="1">
            <a:spLocks noGrp="1"/>
          </p:cNvSpPr>
          <p:nvPr>
            <p:ph type="subTitle" idx="1"/>
          </p:nvPr>
        </p:nvSpPr>
        <p:spPr>
          <a:xfrm>
            <a:off x="5061224" y="2185504"/>
            <a:ext cx="8791500" cy="27066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2250"/>
              <a:buNone/>
            </a:pPr>
            <a:r>
              <a:rPr lang="en-US" sz="2000">
                <a:latin typeface="Comic Sans MS"/>
                <a:ea typeface="Comic Sans MS"/>
                <a:cs typeface="Comic Sans MS"/>
                <a:sym typeface="Comic Sans MS"/>
              </a:rPr>
              <a:t>TEAM MEMBERS:</a:t>
            </a:r>
            <a:endParaRPr sz="2000"/>
          </a:p>
          <a:p>
            <a:pPr marL="457200" lvl="0" indent="-441325" algn="l" rtl="0">
              <a:lnSpc>
                <a:spcPct val="120000"/>
              </a:lnSpc>
              <a:spcBef>
                <a:spcPts val="1000"/>
              </a:spcBef>
              <a:spcAft>
                <a:spcPts val="0"/>
              </a:spcAft>
              <a:buClr>
                <a:schemeClr val="lt2"/>
              </a:buClr>
              <a:buSzPts val="2000"/>
              <a:buFont typeface="Arial"/>
              <a:buAutoNum type="arabicPeriod"/>
            </a:pPr>
            <a:r>
              <a:rPr lang="en-US" sz="2000">
                <a:latin typeface="Comic Sans MS"/>
                <a:ea typeface="Comic Sans MS"/>
                <a:cs typeface="Comic Sans MS"/>
                <a:sym typeface="Comic Sans MS"/>
              </a:rPr>
              <a:t>KUNWAR PRATAP SINGH</a:t>
            </a:r>
            <a:endParaRPr sz="2000"/>
          </a:p>
          <a:p>
            <a:pPr marL="457200" lvl="0" indent="-441325" algn="l" rtl="0">
              <a:lnSpc>
                <a:spcPct val="120000"/>
              </a:lnSpc>
              <a:spcBef>
                <a:spcPts val="1000"/>
              </a:spcBef>
              <a:spcAft>
                <a:spcPts val="0"/>
              </a:spcAft>
              <a:buClr>
                <a:schemeClr val="lt2"/>
              </a:buClr>
              <a:buSzPts val="2000"/>
              <a:buAutoNum type="arabicPeriod"/>
            </a:pPr>
            <a:r>
              <a:rPr lang="en-US" sz="2000">
                <a:latin typeface="Comic Sans MS"/>
                <a:ea typeface="Comic Sans MS"/>
                <a:cs typeface="Comic Sans MS"/>
                <a:sym typeface="Comic Sans MS"/>
              </a:rPr>
              <a:t>AKRITI SHARMA</a:t>
            </a:r>
            <a:endParaRPr sz="2000"/>
          </a:p>
          <a:p>
            <a:pPr marL="457200" lvl="0" indent="-441325" algn="l" rtl="0">
              <a:lnSpc>
                <a:spcPct val="120000"/>
              </a:lnSpc>
              <a:spcBef>
                <a:spcPts val="1000"/>
              </a:spcBef>
              <a:spcAft>
                <a:spcPts val="0"/>
              </a:spcAft>
              <a:buClr>
                <a:schemeClr val="lt2"/>
              </a:buClr>
              <a:buSzPts val="2000"/>
              <a:buFont typeface="Arial"/>
              <a:buAutoNum type="arabicPeriod"/>
            </a:pPr>
            <a:r>
              <a:rPr lang="en-US" sz="2000">
                <a:latin typeface="Comic Sans MS"/>
                <a:ea typeface="Comic Sans MS"/>
                <a:cs typeface="Comic Sans MS"/>
                <a:sym typeface="Comic Sans MS"/>
              </a:rPr>
              <a:t>KARNIK KUMAR</a:t>
            </a:r>
            <a:endParaRPr sz="2000"/>
          </a:p>
          <a:p>
            <a:pPr marL="457200" lvl="0" indent="-441325" algn="l" rtl="0">
              <a:lnSpc>
                <a:spcPct val="120000"/>
              </a:lnSpc>
              <a:spcBef>
                <a:spcPts val="1000"/>
              </a:spcBef>
              <a:spcAft>
                <a:spcPts val="0"/>
              </a:spcAft>
              <a:buClr>
                <a:schemeClr val="lt2"/>
              </a:buClr>
              <a:buSzPts val="2000"/>
              <a:buAutoNum type="arabicPeriod"/>
            </a:pPr>
            <a:r>
              <a:rPr lang="en-US" sz="2000">
                <a:latin typeface="Comic Sans MS"/>
                <a:ea typeface="Comic Sans MS"/>
                <a:cs typeface="Comic Sans MS"/>
                <a:sym typeface="Comic Sans MS"/>
              </a:rPr>
              <a:t>AMRITJOT SINGH</a:t>
            </a:r>
            <a:endParaRPr sz="20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omic Sans MS"/>
              <a:buNone/>
            </a:pPr>
            <a:r>
              <a:rPr lang="en-US" sz="4000" b="1">
                <a:latin typeface="Comic Sans MS"/>
                <a:ea typeface="Comic Sans MS"/>
                <a:cs typeface="Comic Sans MS"/>
                <a:sym typeface="Comic Sans MS"/>
              </a:rPr>
              <a:t>PROBLEM STATEMENT</a:t>
            </a:r>
            <a:endParaRPr sz="4000" b="1">
              <a:latin typeface="Comic Sans MS"/>
              <a:ea typeface="Comic Sans MS"/>
              <a:cs typeface="Comic Sans MS"/>
              <a:sym typeface="Comic Sans MS"/>
            </a:endParaRPr>
          </a:p>
        </p:txBody>
      </p:sp>
      <p:sp>
        <p:nvSpPr>
          <p:cNvPr id="147" name="Google Shape;147;p15"/>
          <p:cNvSpPr txBox="1">
            <a:spLocks noGrp="1"/>
          </p:cNvSpPr>
          <p:nvPr>
            <p:ph type="body" idx="4294967295"/>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34950" algn="l" rtl="0">
              <a:lnSpc>
                <a:spcPct val="120000"/>
              </a:lnSpc>
              <a:spcBef>
                <a:spcPts val="0"/>
              </a:spcBef>
              <a:spcAft>
                <a:spcPts val="1600"/>
              </a:spcAft>
              <a:buClr>
                <a:schemeClr val="lt1"/>
              </a:buClr>
              <a:buSzPts val="3100"/>
              <a:buChar char="●"/>
            </a:pPr>
            <a:r>
              <a:rPr lang="en-US" sz="2500">
                <a:latin typeface="Comic Sans MS"/>
                <a:ea typeface="Comic Sans MS"/>
                <a:cs typeface="Comic Sans MS"/>
                <a:sym typeface="Comic Sans MS"/>
              </a:rPr>
              <a:t>In day-to-day life, we see so many public accommodations which are in bad condition and these accommodations remain broken or ill-maintained due to many reasons, one of which is lack of awareness and ill-managed complaint process. Similarly, this happens on college campuses too. There are so many deformities in so many areas but college authority doesn’t know about this as they aren’t aware of that issue. </a:t>
            </a:r>
            <a:endParaRPr sz="25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omic Sans MS"/>
              <a:buNone/>
            </a:pPr>
            <a:r>
              <a:rPr lang="en-US" sz="3900" b="1">
                <a:latin typeface="Comic Sans MS"/>
                <a:ea typeface="Comic Sans MS"/>
                <a:cs typeface="Comic Sans MS"/>
                <a:sym typeface="Comic Sans MS"/>
              </a:rPr>
              <a:t>PROPOSED SOLUTION</a:t>
            </a:r>
            <a:endParaRPr sz="3900" b="1">
              <a:latin typeface="Comic Sans MS"/>
              <a:ea typeface="Comic Sans MS"/>
              <a:cs typeface="Comic Sans MS"/>
              <a:sym typeface="Comic Sans MS"/>
            </a:endParaRPr>
          </a:p>
        </p:txBody>
      </p:sp>
      <p:sp>
        <p:nvSpPr>
          <p:cNvPr id="153" name="Google Shape;153;p16"/>
          <p:cNvSpPr txBox="1">
            <a:spLocks noGrp="1"/>
          </p:cNvSpPr>
          <p:nvPr>
            <p:ph type="body" idx="4294967295"/>
          </p:nvPr>
        </p:nvSpPr>
        <p:spPr>
          <a:xfrm>
            <a:off x="1143012" y="1990937"/>
            <a:ext cx="9906000" cy="3541800"/>
          </a:xfrm>
          <a:prstGeom prst="rect">
            <a:avLst/>
          </a:prstGeom>
          <a:noFill/>
          <a:ln>
            <a:noFill/>
          </a:ln>
        </p:spPr>
        <p:txBody>
          <a:bodyPr spcFirstLastPara="1" wrap="square" lIns="91425" tIns="45700" rIns="91425" bIns="45700" anchor="t" anchorCtr="0">
            <a:noAutofit/>
          </a:bodyPr>
          <a:lstStyle/>
          <a:p>
            <a:pPr marL="228600" lvl="0" indent="-206375" algn="l" rtl="0">
              <a:lnSpc>
                <a:spcPct val="120000"/>
              </a:lnSpc>
              <a:spcBef>
                <a:spcPts val="0"/>
              </a:spcBef>
              <a:spcAft>
                <a:spcPts val="0"/>
              </a:spcAft>
              <a:buClr>
                <a:schemeClr val="lt1"/>
              </a:buClr>
              <a:buSzPts val="2200"/>
              <a:buChar char="●"/>
            </a:pPr>
            <a:r>
              <a:rPr lang="en-US" sz="2200">
                <a:latin typeface="Comic Sans MS"/>
                <a:ea typeface="Comic Sans MS"/>
                <a:cs typeface="Comic Sans MS"/>
                <a:sym typeface="Comic Sans MS"/>
              </a:rPr>
              <a:t>We are designing a platform in which a user can update us about the ill-maintained accommodation that they have seen on campus by clicking the pic of that object along with the small description of that problem and uploading it on our website.</a:t>
            </a:r>
            <a:endParaRPr sz="2200"/>
          </a:p>
          <a:p>
            <a:pPr marL="228600" lvl="0" indent="-206375" algn="l" rtl="0">
              <a:lnSpc>
                <a:spcPct val="120000"/>
              </a:lnSpc>
              <a:spcBef>
                <a:spcPts val="1000"/>
              </a:spcBef>
              <a:spcAft>
                <a:spcPts val="0"/>
              </a:spcAft>
              <a:buClr>
                <a:schemeClr val="lt1"/>
              </a:buClr>
              <a:buSzPts val="2200"/>
              <a:buChar char="●"/>
            </a:pPr>
            <a:r>
              <a:rPr lang="en-US" sz="2200">
                <a:latin typeface="Comic Sans MS"/>
                <a:ea typeface="Comic Sans MS"/>
                <a:cs typeface="Comic Sans MS"/>
                <a:sym typeface="Comic Sans MS"/>
              </a:rPr>
              <a:t>After uploading we will verify in which department this issue comes under and we will notify that department to take necessary action and the user get acknowledgment about it.</a:t>
            </a:r>
            <a:endParaRPr sz="2200">
              <a:latin typeface="Comic Sans MS"/>
              <a:ea typeface="Comic Sans MS"/>
              <a:cs typeface="Comic Sans MS"/>
              <a:sym typeface="Comic Sans MS"/>
            </a:endParaRPr>
          </a:p>
          <a:p>
            <a:pPr marL="228600" lvl="0" indent="-206375" algn="l" rtl="0">
              <a:lnSpc>
                <a:spcPct val="120000"/>
              </a:lnSpc>
              <a:spcBef>
                <a:spcPts val="1000"/>
              </a:spcBef>
              <a:spcAft>
                <a:spcPts val="0"/>
              </a:spcAft>
              <a:buClr>
                <a:schemeClr val="lt1"/>
              </a:buClr>
              <a:buSzPts val="2200"/>
              <a:buChar char="●"/>
            </a:pPr>
            <a:r>
              <a:rPr lang="en-US" sz="2200">
                <a:latin typeface="Comic Sans MS"/>
                <a:ea typeface="Comic Sans MS"/>
                <a:cs typeface="Comic Sans MS"/>
                <a:sym typeface="Comic Sans MS"/>
              </a:rPr>
              <a:t>Once the issue is resolved the user will get acknowledged.</a:t>
            </a:r>
            <a:endParaRPr sz="2200"/>
          </a:p>
          <a:p>
            <a:pPr marL="228600" lvl="0" indent="-206375" algn="l" rtl="0">
              <a:lnSpc>
                <a:spcPct val="120000"/>
              </a:lnSpc>
              <a:spcBef>
                <a:spcPts val="1000"/>
              </a:spcBef>
              <a:spcAft>
                <a:spcPts val="1600"/>
              </a:spcAft>
              <a:buClr>
                <a:schemeClr val="lt1"/>
              </a:buClr>
              <a:buSzPts val="2200"/>
              <a:buChar char="●"/>
            </a:pPr>
            <a:r>
              <a:rPr lang="en-US" sz="2200">
                <a:latin typeface="Comic Sans MS"/>
                <a:ea typeface="Comic Sans MS"/>
                <a:cs typeface="Comic Sans MS"/>
                <a:sym typeface="Comic Sans MS"/>
              </a:rPr>
              <a:t>We will also add a chatbot to automate the process of filing a complaint and FAQs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324992" y="669033"/>
            <a:ext cx="6116100" cy="1531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Comic Sans MS"/>
              <a:buNone/>
            </a:pPr>
            <a:r>
              <a:rPr lang="en-US" b="1">
                <a:latin typeface="Comic Sans MS"/>
                <a:ea typeface="Comic Sans MS"/>
                <a:cs typeface="Comic Sans MS"/>
                <a:sym typeface="Comic Sans MS"/>
              </a:rPr>
              <a:t>TECHNOLOGY USED</a:t>
            </a:r>
            <a:endParaRPr b="1">
              <a:latin typeface="Comic Sans MS"/>
              <a:ea typeface="Comic Sans MS"/>
              <a:cs typeface="Comic Sans MS"/>
              <a:sym typeface="Comic Sans MS"/>
            </a:endParaRPr>
          </a:p>
        </p:txBody>
      </p:sp>
      <p:sp>
        <p:nvSpPr>
          <p:cNvPr id="159" name="Google Shape;159;p17"/>
          <p:cNvSpPr txBox="1">
            <a:spLocks noGrp="1"/>
          </p:cNvSpPr>
          <p:nvPr>
            <p:ph type="body" idx="4294967295"/>
          </p:nvPr>
        </p:nvSpPr>
        <p:spPr>
          <a:xfrm>
            <a:off x="325012" y="1860337"/>
            <a:ext cx="9906000" cy="3541800"/>
          </a:xfrm>
          <a:prstGeom prst="rect">
            <a:avLst/>
          </a:prstGeom>
          <a:noFill/>
          <a:ln>
            <a:noFill/>
          </a:ln>
        </p:spPr>
        <p:txBody>
          <a:bodyPr spcFirstLastPara="1" wrap="square" lIns="91425" tIns="45700" rIns="91425" bIns="45700" anchor="t" anchorCtr="0">
            <a:noAutofit/>
          </a:bodyPr>
          <a:lstStyle/>
          <a:p>
            <a:pPr marL="228600" lvl="0" indent="-250825" algn="l" rtl="0">
              <a:lnSpc>
                <a:spcPct val="100000"/>
              </a:lnSpc>
              <a:spcBef>
                <a:spcPts val="0"/>
              </a:spcBef>
              <a:spcAft>
                <a:spcPts val="0"/>
              </a:spcAft>
              <a:buClr>
                <a:schemeClr val="lt1"/>
              </a:buClr>
              <a:buSzPts val="2900"/>
              <a:buChar char="●"/>
            </a:pPr>
            <a:r>
              <a:rPr lang="en-US" sz="1990" dirty="0">
                <a:latin typeface="Comic Sans MS"/>
                <a:ea typeface="Comic Sans MS"/>
                <a:cs typeface="Comic Sans MS"/>
                <a:sym typeface="Comic Sans MS"/>
              </a:rPr>
              <a:t>Html</a:t>
            </a:r>
            <a:endParaRPr sz="1990" dirty="0"/>
          </a:p>
          <a:p>
            <a:pPr marL="228600" lvl="0" indent="-250825" algn="l" rtl="0">
              <a:lnSpc>
                <a:spcPct val="100000"/>
              </a:lnSpc>
              <a:spcBef>
                <a:spcPts val="1000"/>
              </a:spcBef>
              <a:spcAft>
                <a:spcPts val="0"/>
              </a:spcAft>
              <a:buClr>
                <a:schemeClr val="lt1"/>
              </a:buClr>
              <a:buSzPts val="2900"/>
              <a:buChar char="●"/>
            </a:pPr>
            <a:r>
              <a:rPr lang="en-US" sz="1990" dirty="0">
                <a:latin typeface="Comic Sans MS"/>
                <a:ea typeface="Comic Sans MS"/>
                <a:cs typeface="Comic Sans MS"/>
                <a:sym typeface="Comic Sans MS"/>
              </a:rPr>
              <a:t>CSS</a:t>
            </a:r>
            <a:endParaRPr sz="1990" dirty="0">
              <a:latin typeface="Comic Sans MS"/>
              <a:ea typeface="Comic Sans MS"/>
              <a:cs typeface="Comic Sans MS"/>
              <a:sym typeface="Comic Sans MS"/>
            </a:endParaRPr>
          </a:p>
          <a:p>
            <a:pPr marL="228600" lvl="0" indent="-250825" algn="l" rtl="0">
              <a:lnSpc>
                <a:spcPct val="100000"/>
              </a:lnSpc>
              <a:spcBef>
                <a:spcPts val="1000"/>
              </a:spcBef>
              <a:spcAft>
                <a:spcPts val="0"/>
              </a:spcAft>
              <a:buClr>
                <a:schemeClr val="lt1"/>
              </a:buClr>
              <a:buSzPts val="2900"/>
              <a:buChar char="●"/>
            </a:pPr>
            <a:r>
              <a:rPr lang="en-US" sz="1990" dirty="0">
                <a:latin typeface="Comic Sans MS"/>
                <a:ea typeface="Comic Sans MS"/>
                <a:cs typeface="Comic Sans MS"/>
                <a:sym typeface="Comic Sans MS"/>
              </a:rPr>
              <a:t>JavaScript</a:t>
            </a:r>
            <a:endParaRPr sz="1990" dirty="0">
              <a:latin typeface="Comic Sans MS"/>
              <a:ea typeface="Comic Sans MS"/>
              <a:cs typeface="Comic Sans MS"/>
              <a:sym typeface="Comic Sans MS"/>
            </a:endParaRPr>
          </a:p>
          <a:p>
            <a:pPr marL="228600" lvl="0" indent="-250825" algn="l" rtl="0">
              <a:lnSpc>
                <a:spcPct val="100000"/>
              </a:lnSpc>
              <a:spcBef>
                <a:spcPts val="1000"/>
              </a:spcBef>
              <a:spcAft>
                <a:spcPts val="0"/>
              </a:spcAft>
              <a:buClr>
                <a:schemeClr val="lt1"/>
              </a:buClr>
              <a:buSzPts val="2900"/>
              <a:buChar char="●"/>
            </a:pPr>
            <a:r>
              <a:rPr lang="en-US" sz="1990" dirty="0">
                <a:latin typeface="Comic Sans MS"/>
                <a:sym typeface="Comic Sans MS"/>
              </a:rPr>
              <a:t>Django</a:t>
            </a:r>
            <a:endParaRPr sz="1990" dirty="0"/>
          </a:p>
          <a:p>
            <a:pPr marL="228600" lvl="0" indent="-250825" algn="l" rtl="0">
              <a:lnSpc>
                <a:spcPct val="100000"/>
              </a:lnSpc>
              <a:spcBef>
                <a:spcPts val="1000"/>
              </a:spcBef>
              <a:spcAft>
                <a:spcPts val="0"/>
              </a:spcAft>
              <a:buClr>
                <a:schemeClr val="lt1"/>
              </a:buClr>
              <a:buSzPts val="2900"/>
              <a:buChar char="●"/>
            </a:pPr>
            <a:r>
              <a:rPr lang="en-US" sz="1990" dirty="0">
                <a:latin typeface="Comic Sans MS"/>
                <a:ea typeface="Comic Sans MS"/>
                <a:cs typeface="Comic Sans MS"/>
                <a:sym typeface="Comic Sans MS"/>
              </a:rPr>
              <a:t>Python</a:t>
            </a:r>
          </a:p>
          <a:p>
            <a:pPr marL="0" lvl="0" indent="0" algn="l" rtl="0">
              <a:lnSpc>
                <a:spcPct val="100000"/>
              </a:lnSpc>
              <a:spcBef>
                <a:spcPts val="1000"/>
              </a:spcBef>
              <a:spcAft>
                <a:spcPts val="0"/>
              </a:spcAft>
              <a:buClr>
                <a:schemeClr val="lt1"/>
              </a:buClr>
              <a:buSzPts val="2900"/>
              <a:buNone/>
            </a:pPr>
            <a:endParaRPr sz="1990" dirty="0"/>
          </a:p>
          <a:p>
            <a:pPr marL="0" lvl="0" indent="0" algn="l" rtl="0">
              <a:lnSpc>
                <a:spcPct val="100000"/>
              </a:lnSpc>
              <a:spcBef>
                <a:spcPts val="1000"/>
              </a:spcBef>
              <a:spcAft>
                <a:spcPts val="1600"/>
              </a:spcAft>
              <a:buClr>
                <a:schemeClr val="lt1"/>
              </a:buClr>
              <a:buSzPts val="2900"/>
              <a:buNone/>
            </a:pPr>
            <a:endParaRPr sz="1990" dirty="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4111-D436-4708-AD7E-FB1598E7BFB4}"/>
              </a:ext>
            </a:extLst>
          </p:cNvPr>
          <p:cNvSpPr>
            <a:spLocks noGrp="1"/>
          </p:cNvSpPr>
          <p:nvPr>
            <p:ph type="title"/>
          </p:nvPr>
        </p:nvSpPr>
        <p:spPr>
          <a:xfrm>
            <a:off x="1600200" y="137374"/>
            <a:ext cx="9355974" cy="737270"/>
          </a:xfrm>
        </p:spPr>
        <p:txBody>
          <a:bodyPr/>
          <a:lstStyle/>
          <a:p>
            <a:r>
              <a:rPr lang="en-US" b="1" dirty="0"/>
              <a:t>Approach</a:t>
            </a:r>
          </a:p>
        </p:txBody>
      </p:sp>
      <p:pic>
        <p:nvPicPr>
          <p:cNvPr id="4" name="Picture 3">
            <a:extLst>
              <a:ext uri="{FF2B5EF4-FFF2-40B4-BE49-F238E27FC236}">
                <a16:creationId xmlns:a16="http://schemas.microsoft.com/office/drawing/2014/main" id="{A0C7036B-8C57-4E44-9810-10B99CDFE2B9}"/>
              </a:ext>
            </a:extLst>
          </p:cNvPr>
          <p:cNvPicPr>
            <a:picLocks noChangeAspect="1"/>
          </p:cNvPicPr>
          <p:nvPr/>
        </p:nvPicPr>
        <p:blipFill>
          <a:blip r:embed="rId2"/>
          <a:stretch>
            <a:fillRect/>
          </a:stretch>
        </p:blipFill>
        <p:spPr>
          <a:xfrm>
            <a:off x="121705" y="1130369"/>
            <a:ext cx="11948590" cy="5499031"/>
          </a:xfrm>
          <a:prstGeom prst="rect">
            <a:avLst/>
          </a:prstGeom>
        </p:spPr>
      </p:pic>
    </p:spTree>
    <p:extLst>
      <p:ext uri="{BB962C8B-B14F-4D97-AF65-F5344CB8AC3E}">
        <p14:creationId xmlns:p14="http://schemas.microsoft.com/office/powerpoint/2010/main" val="119767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2E44-DA8F-482F-AF36-1F8C81B79DB8}"/>
              </a:ext>
            </a:extLst>
          </p:cNvPr>
          <p:cNvSpPr>
            <a:spLocks noGrp="1"/>
          </p:cNvSpPr>
          <p:nvPr>
            <p:ph type="title"/>
          </p:nvPr>
        </p:nvSpPr>
        <p:spPr>
          <a:xfrm>
            <a:off x="980800" y="181457"/>
            <a:ext cx="9906000" cy="1478700"/>
          </a:xfrm>
        </p:spPr>
        <p:txBody>
          <a:bodyPr>
            <a:normAutofit/>
          </a:bodyPr>
          <a:lstStyle/>
          <a:p>
            <a:r>
              <a:rPr lang="en-US" sz="4800" b="1" dirty="0"/>
              <a:t>Scalability</a:t>
            </a:r>
          </a:p>
        </p:txBody>
      </p:sp>
      <p:sp>
        <p:nvSpPr>
          <p:cNvPr id="3" name="Text Placeholder 2">
            <a:extLst>
              <a:ext uri="{FF2B5EF4-FFF2-40B4-BE49-F238E27FC236}">
                <a16:creationId xmlns:a16="http://schemas.microsoft.com/office/drawing/2014/main" id="{54F9DA1E-4F0D-41E5-BBA8-6919DAD66908}"/>
              </a:ext>
            </a:extLst>
          </p:cNvPr>
          <p:cNvSpPr>
            <a:spLocks noGrp="1"/>
          </p:cNvSpPr>
          <p:nvPr>
            <p:ph type="body" idx="1"/>
          </p:nvPr>
        </p:nvSpPr>
        <p:spPr>
          <a:xfrm>
            <a:off x="980800" y="1968010"/>
            <a:ext cx="9906000" cy="3541800"/>
          </a:xfrm>
        </p:spPr>
        <p:txBody>
          <a:bodyPr>
            <a:noAutofit/>
          </a:bodyPr>
          <a:lstStyle/>
          <a:p>
            <a:r>
              <a:rPr lang="en-US" sz="2800" dirty="0"/>
              <a:t>This platform is for </a:t>
            </a:r>
            <a:r>
              <a:rPr lang="en-US" sz="2800" dirty="0" err="1"/>
              <a:t>chitkara</a:t>
            </a:r>
            <a:r>
              <a:rPr lang="en-US" sz="2800" dirty="0"/>
              <a:t> campus for now but it can also be scalable to all other colleges as there are so many college where students are facing the same issue.</a:t>
            </a:r>
          </a:p>
          <a:p>
            <a:r>
              <a:rPr lang="en-US" sz="2800" dirty="0"/>
              <a:t>Further more once this platform is successful for colleges then we can shift to district level too.</a:t>
            </a:r>
          </a:p>
          <a:p>
            <a:r>
              <a:rPr lang="en-US" sz="2800" dirty="0"/>
              <a:t>And as our technology advances we can further make this platform for very large level which is country level.</a:t>
            </a:r>
          </a:p>
        </p:txBody>
      </p:sp>
    </p:spTree>
    <p:extLst>
      <p:ext uri="{BB962C8B-B14F-4D97-AF65-F5344CB8AC3E}">
        <p14:creationId xmlns:p14="http://schemas.microsoft.com/office/powerpoint/2010/main" val="238312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730000" y="525000"/>
            <a:ext cx="9385200" cy="1218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400"/>
              <a:buFont typeface="Comic Sans MS"/>
              <a:buNone/>
            </a:pPr>
            <a:r>
              <a:rPr lang="en-US" sz="3000" b="1">
                <a:latin typeface="Comic Sans MS"/>
                <a:ea typeface="Comic Sans MS"/>
                <a:cs typeface="Comic Sans MS"/>
                <a:sym typeface="Comic Sans MS"/>
              </a:rPr>
              <a:t>WHAT POSITIVE AND UNIQUE SOLUTIONS DOES OUR IDEA HAVE?</a:t>
            </a:r>
            <a:endParaRPr sz="3000" b="1">
              <a:latin typeface="Comic Sans MS"/>
              <a:ea typeface="Comic Sans MS"/>
              <a:cs typeface="Comic Sans MS"/>
              <a:sym typeface="Comic Sans MS"/>
            </a:endParaRPr>
          </a:p>
        </p:txBody>
      </p:sp>
      <p:sp>
        <p:nvSpPr>
          <p:cNvPr id="165" name="Google Shape;165;p18"/>
          <p:cNvSpPr txBox="1">
            <a:spLocks noGrp="1"/>
          </p:cNvSpPr>
          <p:nvPr>
            <p:ph type="body" idx="4294967295"/>
          </p:nvPr>
        </p:nvSpPr>
        <p:spPr>
          <a:xfrm>
            <a:off x="838200" y="2885813"/>
            <a:ext cx="10515600" cy="3291149"/>
          </a:xfrm>
          <a:prstGeom prst="rect">
            <a:avLst/>
          </a:prstGeom>
          <a:noFill/>
          <a:ln>
            <a:noFill/>
          </a:ln>
        </p:spPr>
        <p:txBody>
          <a:bodyPr spcFirstLastPara="1" wrap="square" lIns="91425" tIns="45700" rIns="91425" bIns="45700" anchor="t" anchorCtr="0">
            <a:normAutofit/>
          </a:bodyPr>
          <a:lstStyle/>
          <a:p>
            <a:pPr marL="228600" lvl="0" indent="-196850" algn="l" rtl="0">
              <a:lnSpc>
                <a:spcPct val="120000"/>
              </a:lnSpc>
              <a:spcBef>
                <a:spcPts val="0"/>
              </a:spcBef>
              <a:spcAft>
                <a:spcPts val="0"/>
              </a:spcAft>
              <a:buClr>
                <a:schemeClr val="lt1"/>
              </a:buClr>
              <a:buSzPts val="2500"/>
              <a:buChar char="●"/>
            </a:pPr>
            <a:r>
              <a:rPr lang="en-US" sz="3200" dirty="0">
                <a:latin typeface="Comic Sans MS"/>
                <a:ea typeface="Comic Sans MS"/>
                <a:cs typeface="Comic Sans MS"/>
                <a:sym typeface="Comic Sans MS"/>
              </a:rPr>
              <a:t>We are modernizing the conventional complaint system.  </a:t>
            </a:r>
            <a:endParaRPr sz="3200" dirty="0"/>
          </a:p>
          <a:p>
            <a:pPr marL="228600" lvl="0" indent="-196850" algn="l" rtl="0">
              <a:lnSpc>
                <a:spcPct val="120000"/>
              </a:lnSpc>
              <a:spcBef>
                <a:spcPts val="1000"/>
              </a:spcBef>
              <a:spcAft>
                <a:spcPts val="1600"/>
              </a:spcAft>
              <a:buClr>
                <a:schemeClr val="lt1"/>
              </a:buClr>
              <a:buSzPts val="2500"/>
              <a:buChar char="●"/>
            </a:pPr>
            <a:r>
              <a:rPr lang="en-US" sz="3200" dirty="0">
                <a:latin typeface="Comic Sans MS"/>
                <a:ea typeface="Comic Sans MS"/>
                <a:cs typeface="Comic Sans MS"/>
                <a:sym typeface="Comic Sans MS"/>
              </a:rPr>
              <a:t>There will be transparency and efficiency in the complaint system</a:t>
            </a:r>
            <a:endParaRPr sz="3200" dirty="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38200" y="246237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5400"/>
              <a:buFont typeface="Comic Sans MS"/>
              <a:buNone/>
            </a:pPr>
            <a:r>
              <a:rPr lang="en-US" sz="5400" b="1">
                <a:latin typeface="Comic Sans MS"/>
                <a:ea typeface="Comic Sans MS"/>
                <a:cs typeface="Comic Sans MS"/>
                <a:sym typeface="Comic Sans MS"/>
              </a:rPr>
              <a:t>THANK YOU</a:t>
            </a:r>
            <a:endParaRPr sz="5400" b="1">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301</Words>
  <Application>Microsoft Office PowerPoint</Application>
  <PresentationFormat>Widescreen</PresentationFormat>
  <Paragraphs>28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Comic Sans MS</vt:lpstr>
      <vt:lpstr>Montserrat</vt:lpstr>
      <vt:lpstr>Arial</vt:lpstr>
      <vt:lpstr>Lato</vt:lpstr>
      <vt:lpstr>Focus</vt:lpstr>
      <vt:lpstr>TEAM : CYGNUS</vt:lpstr>
      <vt:lpstr>PROBLEM STATEMENT</vt:lpstr>
      <vt:lpstr>PROPOSED SOLUTION</vt:lpstr>
      <vt:lpstr>TECHNOLOGY USED</vt:lpstr>
      <vt:lpstr>Approach</vt:lpstr>
      <vt:lpstr>Scalability</vt:lpstr>
      <vt:lpstr>WHAT POSITIVE AND UNIQUE SOLUTIONS DOES OUR IDEA HAVE?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CYGNUS</dc:title>
  <cp:lastModifiedBy>Kunwar Singh</cp:lastModifiedBy>
  <cp:revision>3</cp:revision>
  <dcterms:modified xsi:type="dcterms:W3CDTF">2022-05-07T05:48:15Z</dcterms:modified>
</cp:coreProperties>
</file>