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1"/>
  </p:notesMasterIdLst>
  <p:handoutMasterIdLst>
    <p:handoutMasterId r:id="rId12"/>
  </p:handoutMasterIdLst>
  <p:sldIdLst>
    <p:sldId id="256" r:id="rId2"/>
    <p:sldId id="271" r:id="rId3"/>
    <p:sldId id="281" r:id="rId4"/>
    <p:sldId id="280" r:id="rId5"/>
    <p:sldId id="282" r:id="rId6"/>
    <p:sldId id="285" r:id="rId7"/>
    <p:sldId id="284" r:id="rId8"/>
    <p:sldId id="283" r:id="rId9"/>
    <p:sldId id="28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81"/>
            <p14:sldId id="280"/>
            <p14:sldId id="282"/>
            <p14:sldId id="285"/>
            <p14:sldId id="284"/>
            <p14:sldId id="283"/>
            <p14:sldId id="286"/>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41" autoAdjust="0"/>
  </p:normalViewPr>
  <p:slideViewPr>
    <p:cSldViewPr snapToGrid="0">
      <p:cViewPr varScale="1">
        <p:scale>
          <a:sx n="63" d="100"/>
          <a:sy n="63" d="100"/>
        </p:scale>
        <p:origin x="804" y="5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5/7/2022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5/7/2022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5/7/2022</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5/7/2022</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FITFREAKS WEBSITE</a:t>
            </a:r>
            <a:br>
              <a:rPr lang="en-US" sz="4800" dirty="0">
                <a:solidFill>
                  <a:schemeClr val="bg1"/>
                </a:solidFill>
              </a:rPr>
            </a:br>
            <a:r>
              <a:rPr lang="en-US" sz="4800" dirty="0">
                <a:solidFill>
                  <a:schemeClr val="bg1"/>
                </a:solidFill>
              </a:rPr>
              <a:t>BY CODE CRUSADERS</a:t>
            </a:r>
          </a:p>
        </p:txBody>
      </p:sp>
      <p:sp>
        <p:nvSpPr>
          <p:cNvPr id="3" name="Subtitle 2"/>
          <p:cNvSpPr>
            <a:spLocks noGrp="1"/>
          </p:cNvSpPr>
          <p:nvPr>
            <p:ph type="subTitle" idx="4294967295"/>
          </p:nvPr>
        </p:nvSpPr>
        <p:spPr>
          <a:xfrm>
            <a:off x="855620" y="2933105"/>
            <a:ext cx="9582736" cy="1137793"/>
          </a:xfrm>
        </p:spPr>
        <p:txBody>
          <a:bodyPr>
            <a:normAutofit fontScale="85000" lnSpcReduction="20000"/>
          </a:bodyPr>
          <a:lstStyle/>
          <a:p>
            <a:pPr marL="0" indent="0">
              <a:buNone/>
            </a:pPr>
            <a:endParaRPr lang="en-US" sz="2400" dirty="0">
              <a:solidFill>
                <a:schemeClr val="bg1"/>
              </a:solidFill>
              <a:latin typeface="+mj-lt"/>
            </a:endParaRPr>
          </a:p>
          <a:p>
            <a:pPr marL="0" indent="0">
              <a:buNone/>
            </a:pPr>
            <a:r>
              <a:rPr lang="en-US" sz="2400" dirty="0">
                <a:solidFill>
                  <a:schemeClr val="bg1"/>
                </a:solidFill>
                <a:latin typeface="+mj-lt"/>
              </a:rPr>
              <a:t>NAMAN BANSAL ,  MANISH GULERIA, ANSHUL MISHRA, ABHINAV THAKUR</a:t>
            </a:r>
          </a:p>
        </p:txBody>
      </p:sp>
      <p:pic>
        <p:nvPicPr>
          <p:cNvPr id="4" name="Picture 3" descr="PowerPoint program icon"/>
          <p:cNvPicPr>
            <a:picLocks noChangeAspect="1"/>
          </p:cNvPicPr>
          <p:nvPr/>
        </p:nvPicPr>
        <p:blipFill>
          <a:blip r:embed="rId3"/>
          <a:srcRect/>
          <a:stretch/>
        </p:blipFill>
        <p:spPr bwMode="invGray">
          <a:xfrm>
            <a:off x="670216" y="5193062"/>
            <a:ext cx="822960" cy="822960"/>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pPr algn="ctr"/>
            <a:r>
              <a:rPr lang="en-US" dirty="0">
                <a:latin typeface="Segoe UI Light" panose="020B0502040204020203" pitchFamily="34" charset="0"/>
                <a:cs typeface="Segoe UI Light" panose="020B0502040204020203" pitchFamily="34" charset="0"/>
              </a:rPr>
              <a:t>CHALLENGE &amp; SOLUTION</a:t>
            </a:r>
          </a:p>
        </p:txBody>
      </p:sp>
      <p:sp>
        <p:nvSpPr>
          <p:cNvPr id="38" name="Content Placeholder 17"/>
          <p:cNvSpPr txBox="1">
            <a:spLocks/>
          </p:cNvSpPr>
          <p:nvPr/>
        </p:nvSpPr>
        <p:spPr>
          <a:xfrm>
            <a:off x="541610" y="1524708"/>
            <a:ext cx="10888390"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ctr">
              <a:lnSpc>
                <a:spcPct val="150000"/>
              </a:lnSpc>
              <a:spcAft>
                <a:spcPts val="600"/>
              </a:spcAft>
              <a:buNone/>
              <a:defRPr/>
            </a:pPr>
            <a:r>
              <a:rPr lang="en-US" sz="2000" dirty="0">
                <a:latin typeface="Segoe UI" panose="020B0502040204020203" pitchFamily="34" charset="0"/>
                <a:cs typeface="Segoe UI" panose="020B0502040204020203" pitchFamily="34" charset="0"/>
              </a:rPr>
              <a:t>THERE WAS A TIME WHERE WE AS YOUTH FELT THAT WE HAVE BEEN TOO BUSY SCHEDULE THAT WE BARELY HAD ANY TIME LEFT FOR OUR PHYSICAL AND MENTAL WELL-BEING WE KNEW THAT WE HAD TO SORT IT OUT  SO AS TO LIVE A HEALTHY LIFESTYLE BUT IT WAS  BIT CHALLENGING FOR US AS PEOPLE WERE NOT WELL AWARE ABOUT WHAT IT MEANT TO BE FIT !!</a:t>
            </a:r>
          </a:p>
          <a:p>
            <a:pPr marL="0" lvl="0" indent="0" algn="ctr">
              <a:lnSpc>
                <a:spcPct val="150000"/>
              </a:lnSpc>
              <a:spcAft>
                <a:spcPts val="600"/>
              </a:spcAft>
              <a:buNone/>
              <a:defRPr/>
            </a:pPr>
            <a:r>
              <a:rPr lang="en-US" sz="2000" dirty="0">
                <a:latin typeface="Segoe UI" panose="020B0502040204020203" pitchFamily="34" charset="0"/>
                <a:cs typeface="Segoe UI" panose="020B0502040204020203" pitchFamily="34" charset="0"/>
              </a:rPr>
              <a:t>THUS WE HAD CREATED  OUR WEBSITE “FITFREAKS” TO SPREAD AWARENESS.</a:t>
            </a: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TECH</a:t>
            </a:r>
          </a:p>
        </p:txBody>
      </p:sp>
      <p:sp>
        <p:nvSpPr>
          <p:cNvPr id="5" name="Content Placeholder 4"/>
          <p:cNvSpPr>
            <a:spLocks noGrp="1"/>
          </p:cNvSpPr>
          <p:nvPr>
            <p:ph sz="half" idx="4294967295"/>
          </p:nvPr>
        </p:nvSpPr>
        <p:spPr>
          <a:xfrm>
            <a:off x="541610" y="1431010"/>
            <a:ext cx="4557164" cy="4790886"/>
          </a:xfrm>
        </p:spPr>
        <p:txBody>
          <a:bodyPr vert="horz" lIns="91440" tIns="45720" rIns="91440" bIns="45720" rtlCol="0">
            <a:normAutofit/>
          </a:bodyPr>
          <a:lstStyle/>
          <a:p>
            <a:pPr marL="0" indent="0">
              <a:lnSpc>
                <a:spcPts val="1800"/>
              </a:lnSpc>
              <a:spcBef>
                <a:spcPts val="1000"/>
              </a:spcBef>
              <a:spcAft>
                <a:spcPts val="600"/>
              </a:spcAft>
              <a:buNone/>
            </a:pPr>
            <a:r>
              <a:rPr lang="en-US" sz="2000" dirty="0">
                <a:solidFill>
                  <a:prstClr val="black">
                    <a:lumMod val="75000"/>
                    <a:lumOff val="25000"/>
                  </a:prstClr>
                </a:solidFill>
                <a:latin typeface="Segoe UI" panose="020B0502040204020203" pitchFamily="34" charset="0"/>
                <a:cs typeface="Segoe UI" panose="020B0502040204020203" pitchFamily="34" charset="0"/>
              </a:rPr>
              <a:t>We have used web-technologies like </a:t>
            </a:r>
          </a:p>
          <a:p>
            <a:pPr marL="0" indent="0">
              <a:lnSpc>
                <a:spcPts val="1800"/>
              </a:lnSpc>
              <a:spcBef>
                <a:spcPts val="1000"/>
              </a:spcBef>
              <a:spcAft>
                <a:spcPts val="600"/>
              </a:spcAft>
              <a:buNone/>
            </a:pPr>
            <a:r>
              <a:rPr lang="en-US" sz="2000" dirty="0">
                <a:solidFill>
                  <a:prstClr val="black">
                    <a:lumMod val="75000"/>
                    <a:lumOff val="25000"/>
                  </a:prstClr>
                </a:solidFill>
                <a:latin typeface="Segoe UI" panose="020B0502040204020203" pitchFamily="34" charset="0"/>
                <a:cs typeface="Segoe UI" panose="020B0502040204020203" pitchFamily="34" charset="0"/>
              </a:rPr>
              <a:t>HTML, CSS, BOOTSTRAP, JAVASCRIPT,</a:t>
            </a:r>
          </a:p>
          <a:p>
            <a:pPr marL="0" indent="0">
              <a:lnSpc>
                <a:spcPts val="1800"/>
              </a:lnSpc>
              <a:spcBef>
                <a:spcPts val="1000"/>
              </a:spcBef>
              <a:spcAft>
                <a:spcPts val="600"/>
              </a:spcAft>
              <a:buNone/>
            </a:pPr>
            <a:r>
              <a:rPr lang="en-US" sz="2000" dirty="0">
                <a:solidFill>
                  <a:prstClr val="black">
                    <a:lumMod val="75000"/>
                    <a:lumOff val="25000"/>
                  </a:prstClr>
                </a:solidFill>
                <a:latin typeface="Segoe UI" panose="020B0502040204020203" pitchFamily="34" charset="0"/>
                <a:cs typeface="Segoe UI" panose="020B0502040204020203" pitchFamily="34" charset="0"/>
              </a:rPr>
              <a:t>AJAX.</a:t>
            </a:r>
          </a:p>
          <a:p>
            <a:pPr marL="0" indent="0">
              <a:lnSpc>
                <a:spcPts val="1800"/>
              </a:lnSpc>
              <a:spcBef>
                <a:spcPts val="1000"/>
              </a:spcBef>
              <a:spcAft>
                <a:spcPts val="600"/>
              </a:spcAft>
              <a:buNone/>
            </a:pPr>
            <a:endParaRPr lang="en-US" sz="2000" dirty="0">
              <a:solidFill>
                <a:prstClr val="black">
                  <a:lumMod val="75000"/>
                  <a:lumOff val="25000"/>
                </a:prstClr>
              </a:solidFill>
              <a:latin typeface="Segoe UI" panose="020B0502040204020203" pitchFamily="34" charset="0"/>
              <a:cs typeface="Segoe UI" panose="020B0502040204020203" pitchFamily="34" charset="0"/>
            </a:endParaRPr>
          </a:p>
          <a:p>
            <a:pPr marL="0" indent="0">
              <a:lnSpc>
                <a:spcPts val="1800"/>
              </a:lnSpc>
              <a:spcBef>
                <a:spcPts val="1000"/>
              </a:spcBef>
              <a:spcAft>
                <a:spcPts val="600"/>
              </a:spcAft>
              <a:buNone/>
            </a:pPr>
            <a:r>
              <a:rPr lang="en-US" sz="2000" dirty="0">
                <a:solidFill>
                  <a:prstClr val="black">
                    <a:lumMod val="75000"/>
                    <a:lumOff val="25000"/>
                  </a:prstClr>
                </a:solidFill>
                <a:latin typeface="Segoe UI" panose="020B0502040204020203" pitchFamily="34" charset="0"/>
                <a:cs typeface="Segoe UI" panose="020B0502040204020203" pitchFamily="34" charset="0"/>
              </a:rPr>
              <a:t>Structure is created with HTML 5</a:t>
            </a:r>
          </a:p>
          <a:p>
            <a:pPr marL="0" indent="0">
              <a:lnSpc>
                <a:spcPts val="1800"/>
              </a:lnSpc>
              <a:spcBef>
                <a:spcPts val="1000"/>
              </a:spcBef>
              <a:spcAft>
                <a:spcPts val="600"/>
              </a:spcAft>
              <a:buNone/>
            </a:pPr>
            <a:r>
              <a:rPr lang="en-US" sz="2000" dirty="0">
                <a:solidFill>
                  <a:prstClr val="black">
                    <a:lumMod val="75000"/>
                    <a:lumOff val="25000"/>
                  </a:prstClr>
                </a:solidFill>
                <a:latin typeface="Segoe UI" panose="020B0502040204020203" pitchFamily="34" charset="0"/>
                <a:cs typeface="Segoe UI" panose="020B0502040204020203" pitchFamily="34" charset="0"/>
              </a:rPr>
              <a:t>Designing is done with CSS and styling</a:t>
            </a:r>
          </a:p>
          <a:p>
            <a:pPr marL="0" indent="0">
              <a:lnSpc>
                <a:spcPts val="1800"/>
              </a:lnSpc>
              <a:spcBef>
                <a:spcPts val="1000"/>
              </a:spcBef>
              <a:spcAft>
                <a:spcPts val="600"/>
              </a:spcAft>
              <a:buNone/>
            </a:pPr>
            <a:r>
              <a:rPr lang="en-US" sz="2000" dirty="0">
                <a:solidFill>
                  <a:prstClr val="black">
                    <a:lumMod val="75000"/>
                    <a:lumOff val="25000"/>
                  </a:prstClr>
                </a:solidFill>
                <a:latin typeface="Segoe UI" panose="020B0502040204020203" pitchFamily="34" charset="0"/>
                <a:cs typeface="Segoe UI" panose="020B0502040204020203" pitchFamily="34" charset="0"/>
              </a:rPr>
              <a:t> framework </a:t>
            </a:r>
            <a:r>
              <a:rPr lang="en-US" sz="2000" dirty="0" err="1">
                <a:solidFill>
                  <a:prstClr val="black">
                    <a:lumMod val="75000"/>
                    <a:lumOff val="25000"/>
                  </a:prstClr>
                </a:solidFill>
                <a:latin typeface="Segoe UI" panose="020B0502040204020203" pitchFamily="34" charset="0"/>
                <a:cs typeface="Segoe UI" panose="020B0502040204020203" pitchFamily="34" charset="0"/>
              </a:rPr>
              <a:t>i.e</a:t>
            </a:r>
            <a:r>
              <a:rPr lang="en-US" sz="2000" dirty="0">
                <a:solidFill>
                  <a:prstClr val="black">
                    <a:lumMod val="75000"/>
                    <a:lumOff val="25000"/>
                  </a:prstClr>
                </a:solidFill>
                <a:latin typeface="Segoe UI" panose="020B0502040204020203" pitchFamily="34" charset="0"/>
                <a:cs typeface="Segoe UI" panose="020B0502040204020203" pitchFamily="34" charset="0"/>
              </a:rPr>
              <a:t>, BOOTSTRAP.</a:t>
            </a:r>
          </a:p>
          <a:p>
            <a:pPr marL="0" indent="0">
              <a:lnSpc>
                <a:spcPts val="1800"/>
              </a:lnSpc>
              <a:spcBef>
                <a:spcPts val="1000"/>
              </a:spcBef>
              <a:spcAft>
                <a:spcPts val="600"/>
              </a:spcAft>
              <a:buNone/>
            </a:pPr>
            <a:r>
              <a:rPr lang="en-US" sz="2000" dirty="0">
                <a:solidFill>
                  <a:prstClr val="black">
                    <a:lumMod val="75000"/>
                    <a:lumOff val="25000"/>
                  </a:prstClr>
                </a:solidFill>
                <a:latin typeface="Segoe UI" panose="020B0502040204020203" pitchFamily="34" charset="0"/>
                <a:cs typeface="Segoe UI" panose="020B0502040204020203" pitchFamily="34" charset="0"/>
              </a:rPr>
              <a:t>Used Google maps API for location.</a:t>
            </a:r>
          </a:p>
          <a:p>
            <a:pPr marL="0" indent="0">
              <a:lnSpc>
                <a:spcPts val="1800"/>
              </a:lnSpc>
              <a:spcBef>
                <a:spcPts val="1000"/>
              </a:spcBef>
              <a:spcAft>
                <a:spcPts val="600"/>
              </a:spcAft>
              <a:buNone/>
            </a:pPr>
            <a:r>
              <a:rPr lang="en-US" sz="2000" dirty="0">
                <a:solidFill>
                  <a:prstClr val="black">
                    <a:lumMod val="75000"/>
                    <a:lumOff val="25000"/>
                  </a:prstClr>
                </a:solidFill>
                <a:latin typeface="Segoe UI" panose="020B0502040204020203" pitchFamily="34" charset="0"/>
                <a:cs typeface="Segoe UI" panose="020B0502040204020203" pitchFamily="34" charset="0"/>
              </a:rPr>
              <a:t>AJAX is implemented under BMI to</a:t>
            </a:r>
          </a:p>
          <a:p>
            <a:pPr marL="0" indent="0">
              <a:lnSpc>
                <a:spcPts val="1800"/>
              </a:lnSpc>
              <a:spcBef>
                <a:spcPts val="1000"/>
              </a:spcBef>
              <a:spcAft>
                <a:spcPts val="600"/>
              </a:spcAft>
              <a:buNone/>
            </a:pPr>
            <a:r>
              <a:rPr lang="en-US" sz="2000" dirty="0">
                <a:solidFill>
                  <a:prstClr val="black">
                    <a:lumMod val="75000"/>
                    <a:lumOff val="25000"/>
                  </a:prstClr>
                </a:solidFill>
                <a:latin typeface="Segoe UI" panose="020B0502040204020203" pitchFamily="34" charset="0"/>
                <a:cs typeface="Segoe UI" panose="020B0502040204020203" pitchFamily="34" charset="0"/>
              </a:rPr>
              <a:t>make asynchronous pages.</a:t>
            </a:r>
          </a:p>
        </p:txBody>
      </p:sp>
      <p:pic>
        <p:nvPicPr>
          <p:cNvPr id="8" name="Content Placeholder 7" descr="Graphical user interface, website&#10;&#10;Description automatically generated">
            <a:extLst>
              <a:ext uri="{FF2B5EF4-FFF2-40B4-BE49-F238E27FC236}">
                <a16:creationId xmlns:a16="http://schemas.microsoft.com/office/drawing/2014/main" id="{964DEE47-98A4-406F-8BF9-4892300C12EA}"/>
              </a:ext>
            </a:extLst>
          </p:cNvPr>
          <p:cNvPicPr>
            <a:picLocks noGrp="1" noChangeAspect="1"/>
          </p:cNvPicPr>
          <p:nvPr>
            <p:ph sz="quarter" idx="10"/>
          </p:nvPr>
        </p:nvPicPr>
        <p:blipFill>
          <a:blip r:embed="rId2"/>
          <a:stretch>
            <a:fillRect/>
          </a:stretch>
        </p:blipFill>
        <p:spPr>
          <a:xfrm>
            <a:off x="5596206" y="2388106"/>
            <a:ext cx="5638849" cy="2876693"/>
          </a:xfrm>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Future Plans</a:t>
            </a:r>
          </a:p>
        </p:txBody>
      </p:sp>
      <p:sp>
        <p:nvSpPr>
          <p:cNvPr id="30" name="Content Placeholder 17"/>
          <p:cNvSpPr txBox="1">
            <a:spLocks/>
          </p:cNvSpPr>
          <p:nvPr/>
        </p:nvSpPr>
        <p:spPr>
          <a:xfrm>
            <a:off x="541609" y="1455491"/>
            <a:ext cx="5110161" cy="471149"/>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sz="2400" dirty="0"/>
          </a:p>
        </p:txBody>
      </p:sp>
      <p:grpSp>
        <p:nvGrpSpPr>
          <p:cNvPr id="13" name="Group 12" descr="Small circle with number 1 inside  indicating step 1"/>
          <p:cNvGrpSpPr/>
          <p:nvPr/>
        </p:nvGrpSpPr>
        <p:grpSpPr bwMode="blackWhite">
          <a:xfrm>
            <a:off x="390084" y="1772042"/>
            <a:ext cx="558179" cy="409838"/>
            <a:chOff x="6953426" y="711274"/>
            <a:chExt cx="558179" cy="409838"/>
          </a:xfrm>
        </p:grpSpPr>
        <p:sp>
          <p:nvSpPr>
            <p:cNvPr id="14" name="Oval 1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16" name="Content Placeholder 17"/>
          <p:cNvSpPr txBox="1">
            <a:spLocks/>
          </p:cNvSpPr>
          <p:nvPr/>
        </p:nvSpPr>
        <p:spPr>
          <a:xfrm>
            <a:off x="1132887" y="1788160"/>
            <a:ext cx="2507819" cy="1658798"/>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sz="2400" dirty="0">
                <a:solidFill>
                  <a:prstClr val="black">
                    <a:lumMod val="75000"/>
                    <a:lumOff val="25000"/>
                  </a:prstClr>
                </a:solidFill>
                <a:latin typeface="Segoe UI" panose="020B0502040204020203" pitchFamily="34" charset="0"/>
                <a:cs typeface="Segoe UI" panose="020B0502040204020203" pitchFamily="34" charset="0"/>
              </a:rPr>
              <a:t>Implementation of backends like, Accounts, Bots, etc. </a:t>
            </a:r>
          </a:p>
        </p:txBody>
      </p:sp>
      <p:grpSp>
        <p:nvGrpSpPr>
          <p:cNvPr id="18" name="Group 17" descr="Small circle with number 2 inside  indicating step 2"/>
          <p:cNvGrpSpPr/>
          <p:nvPr/>
        </p:nvGrpSpPr>
        <p:grpSpPr bwMode="blackWhite">
          <a:xfrm>
            <a:off x="387469" y="3355022"/>
            <a:ext cx="566317" cy="619877"/>
            <a:chOff x="6874113" y="115613"/>
            <a:chExt cx="566317" cy="619877"/>
          </a:xfrm>
        </p:grpSpPr>
        <p:sp>
          <p:nvSpPr>
            <p:cNvPr id="23" name="Oval 22" descr="Small circle"/>
            <p:cNvSpPr/>
            <p:nvPr/>
          </p:nvSpPr>
          <p:spPr bwMode="blackWhite">
            <a:xfrm>
              <a:off x="6874113" y="115613"/>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descr="Number 2"/>
            <p:cNvSpPr txBox="1">
              <a:spLocks noChangeAspect="1"/>
            </p:cNvSpPr>
            <p:nvPr/>
          </p:nvSpPr>
          <p:spPr bwMode="blackWhite">
            <a:xfrm>
              <a:off x="6882251" y="366158"/>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5" name="Content Placeholder 17"/>
          <p:cNvSpPr txBox="1">
            <a:spLocks/>
          </p:cNvSpPr>
          <p:nvPr/>
        </p:nvSpPr>
        <p:spPr>
          <a:xfrm>
            <a:off x="948264" y="3241041"/>
            <a:ext cx="2819792" cy="2106824"/>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sz="2400" dirty="0" err="1">
                <a:solidFill>
                  <a:prstClr val="black">
                    <a:lumMod val="75000"/>
                    <a:lumOff val="25000"/>
                  </a:prstClr>
                </a:solidFill>
                <a:latin typeface="Segoe UI" panose="020B0502040204020203" pitchFamily="34" charset="0"/>
                <a:cs typeface="Segoe UI" panose="020B0502040204020203" pitchFamily="34" charset="0"/>
              </a:rPr>
              <a:t>Collabration</a:t>
            </a:r>
            <a:r>
              <a:rPr lang="en-US" sz="2400" dirty="0">
                <a:solidFill>
                  <a:prstClr val="black">
                    <a:lumMod val="75000"/>
                    <a:lumOff val="25000"/>
                  </a:prstClr>
                </a:solidFill>
                <a:latin typeface="Segoe UI" panose="020B0502040204020203" pitchFamily="34" charset="0"/>
                <a:cs typeface="Segoe UI" panose="020B0502040204020203" pitchFamily="34" charset="0"/>
              </a:rPr>
              <a:t> with Trainers, Fitness Products, Companies.</a:t>
            </a:r>
          </a:p>
          <a:p>
            <a:pPr marL="0" indent="0">
              <a:spcAft>
                <a:spcPts val="2000"/>
              </a:spcAft>
              <a:buNone/>
            </a:pPr>
            <a:r>
              <a:rPr lang="en-US" sz="2400" dirty="0">
                <a:solidFill>
                  <a:prstClr val="black">
                    <a:lumMod val="75000"/>
                    <a:lumOff val="25000"/>
                  </a:prstClr>
                </a:solidFill>
                <a:latin typeface="Segoe UI" panose="020B0502040204020203" pitchFamily="34" charset="0"/>
                <a:cs typeface="Segoe UI" panose="020B0502040204020203" pitchFamily="34" charset="0"/>
              </a:rPr>
              <a:t>Facilitating Offers, Discounts, Giveaways</a:t>
            </a:r>
          </a:p>
        </p:txBody>
      </p:sp>
      <p:sp>
        <p:nvSpPr>
          <p:cNvPr id="29" name="Content Placeholder 17"/>
          <p:cNvSpPr txBox="1">
            <a:spLocks/>
          </p:cNvSpPr>
          <p:nvPr/>
        </p:nvSpPr>
        <p:spPr>
          <a:xfrm>
            <a:off x="1075394" y="4360521"/>
            <a:ext cx="2784602" cy="111067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7" name="Content Placeholder 17"/>
          <p:cNvSpPr txBox="1">
            <a:spLocks/>
          </p:cNvSpPr>
          <p:nvPr/>
        </p:nvSpPr>
        <p:spPr>
          <a:xfrm>
            <a:off x="628962" y="5832234"/>
            <a:ext cx="3449878" cy="69290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solidFill>
                <a:prstClr val="black">
                  <a:lumMod val="75000"/>
                  <a:lumOff val="25000"/>
                </a:prstClr>
              </a:solidFill>
            </a:endParaRPr>
          </a:p>
        </p:txBody>
      </p:sp>
      <p:cxnSp>
        <p:nvCxnSpPr>
          <p:cNvPr id="20" name="Straight Connector 19">
            <a:extLst>
              <a:ext uri="{C183D7F6-B498-43B3-948B-1728B52AA6E4}">
                <adec:decorative xmlns:adec="http://schemas.microsoft.com/office/drawing/2017/decorative" val="1"/>
              </a:ext>
            </a:extLst>
          </p:cNvPr>
          <p:cNvCxnSpPr/>
          <p:nvPr/>
        </p:nvCxnSpPr>
        <p:spPr>
          <a:xfrm>
            <a:off x="6296866" y="1472431"/>
            <a:ext cx="0" cy="4892634"/>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7" name="Picture 6" descr="Logo&#10;&#10;Description automatically generated">
            <a:extLst>
              <a:ext uri="{FF2B5EF4-FFF2-40B4-BE49-F238E27FC236}">
                <a16:creationId xmlns:a16="http://schemas.microsoft.com/office/drawing/2014/main" id="{E14A05C9-CFB3-4796-912D-2B3DCC9D2C21}"/>
              </a:ext>
            </a:extLst>
          </p:cNvPr>
          <p:cNvPicPr>
            <a:picLocks noChangeAspect="1"/>
          </p:cNvPicPr>
          <p:nvPr/>
        </p:nvPicPr>
        <p:blipFill>
          <a:blip r:embed="rId2"/>
          <a:stretch>
            <a:fillRect/>
          </a:stretch>
        </p:blipFill>
        <p:spPr>
          <a:xfrm>
            <a:off x="7253744" y="2534404"/>
            <a:ext cx="3886214" cy="2436332"/>
          </a:xfrm>
          <a:prstGeom prst="rect">
            <a:avLst/>
          </a:prstGeom>
        </p:spPr>
      </p:pic>
    </p:spTree>
    <p:extLst>
      <p:ext uri="{BB962C8B-B14F-4D97-AF65-F5344CB8AC3E}">
        <p14:creationId xmlns:p14="http://schemas.microsoft.com/office/powerpoint/2010/main" val="2596833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0BD79B-182F-41CA-9AD7-9486EBD7F64A}"/>
              </a:ext>
            </a:extLst>
          </p:cNvPr>
          <p:cNvSpPr>
            <a:spLocks noGrp="1"/>
          </p:cNvSpPr>
          <p:nvPr>
            <p:ph sz="quarter" idx="10"/>
          </p:nvPr>
        </p:nvSpPr>
        <p:spPr>
          <a:xfrm>
            <a:off x="521207" y="1440180"/>
            <a:ext cx="4416552" cy="3977640"/>
          </a:xfrm>
        </p:spPr>
        <p:txBody>
          <a:bodyPr>
            <a:normAutofit/>
          </a:bodyPr>
          <a:lstStyle/>
          <a:p>
            <a:r>
              <a:rPr lang="en-IN" sz="2400" dirty="0"/>
              <a:t>Provided </a:t>
            </a:r>
            <a:r>
              <a:rPr lang="en-IN" sz="2400" dirty="0" err="1"/>
              <a:t>youtube</a:t>
            </a:r>
            <a:r>
              <a:rPr lang="en-IN" sz="2400" dirty="0"/>
              <a:t> video links of </a:t>
            </a:r>
            <a:r>
              <a:rPr lang="en-IN" sz="2400" dirty="0" err="1"/>
              <a:t>youtube</a:t>
            </a:r>
            <a:r>
              <a:rPr lang="en-IN" sz="2400" dirty="0"/>
              <a:t> workouts.</a:t>
            </a:r>
          </a:p>
          <a:p>
            <a:r>
              <a:rPr lang="en-IN" sz="2400" dirty="0"/>
              <a:t>Subscription facility.</a:t>
            </a:r>
          </a:p>
          <a:p>
            <a:r>
              <a:rPr lang="en-IN" sz="2400" dirty="0" err="1"/>
              <a:t>Bmi</a:t>
            </a:r>
            <a:r>
              <a:rPr lang="en-IN" sz="2400" dirty="0"/>
              <a:t> index calculator</a:t>
            </a:r>
          </a:p>
        </p:txBody>
      </p:sp>
    </p:spTree>
    <p:extLst>
      <p:ext uri="{BB962C8B-B14F-4D97-AF65-F5344CB8AC3E}">
        <p14:creationId xmlns:p14="http://schemas.microsoft.com/office/powerpoint/2010/main" val="3791335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7D106-A353-413A-A530-A5537B626143}"/>
              </a:ext>
            </a:extLst>
          </p:cNvPr>
          <p:cNvSpPr>
            <a:spLocks noGrp="1"/>
          </p:cNvSpPr>
          <p:nvPr>
            <p:ph type="title"/>
          </p:nvPr>
        </p:nvSpPr>
        <p:spPr/>
        <p:txBody>
          <a:bodyPr/>
          <a:lstStyle/>
          <a:p>
            <a:r>
              <a:rPr lang="en-IN" dirty="0"/>
              <a:t>Healthcare Intelligence</a:t>
            </a:r>
          </a:p>
        </p:txBody>
      </p:sp>
      <p:sp>
        <p:nvSpPr>
          <p:cNvPr id="3" name="Content Placeholder 2">
            <a:extLst>
              <a:ext uri="{FF2B5EF4-FFF2-40B4-BE49-F238E27FC236}">
                <a16:creationId xmlns:a16="http://schemas.microsoft.com/office/drawing/2014/main" id="{7E714F3A-E65B-4F98-B8C9-CE0AE299781A}"/>
              </a:ext>
            </a:extLst>
          </p:cNvPr>
          <p:cNvSpPr>
            <a:spLocks noGrp="1"/>
          </p:cNvSpPr>
          <p:nvPr>
            <p:ph sz="quarter" idx="10"/>
          </p:nvPr>
        </p:nvSpPr>
        <p:spPr>
          <a:xfrm>
            <a:off x="539496" y="1435608"/>
            <a:ext cx="7954264" cy="3977640"/>
          </a:xfrm>
        </p:spPr>
        <p:txBody>
          <a:bodyPr>
            <a:normAutofit/>
          </a:bodyPr>
          <a:lstStyle/>
          <a:p>
            <a:r>
              <a:rPr lang="en-US" sz="2000" dirty="0"/>
              <a:t>Our Health Care Intelligence service offers powerful, predictive analytic solutions backed by AI for health care organizations who need dependable and accurate insights to bolster strategic decision making, transform care delivery, and improve health outcomes.</a:t>
            </a:r>
            <a:endParaRPr lang="en-IN" sz="2000" dirty="0"/>
          </a:p>
        </p:txBody>
      </p:sp>
    </p:spTree>
    <p:extLst>
      <p:ext uri="{BB962C8B-B14F-4D97-AF65-F5344CB8AC3E}">
        <p14:creationId xmlns:p14="http://schemas.microsoft.com/office/powerpoint/2010/main" val="2506570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7D6640-BD3D-483A-91D7-49B9DF5146EC}"/>
              </a:ext>
            </a:extLst>
          </p:cNvPr>
          <p:cNvSpPr>
            <a:spLocks noGrp="1"/>
          </p:cNvSpPr>
          <p:nvPr>
            <p:ph type="title"/>
          </p:nvPr>
        </p:nvSpPr>
        <p:spPr/>
        <p:txBody>
          <a:bodyPr/>
          <a:lstStyle/>
          <a:p>
            <a:r>
              <a:rPr lang="en-US" sz="2800" dirty="0"/>
              <a:t>Healthcare </a:t>
            </a:r>
            <a:r>
              <a:rPr lang="en-US" sz="2800" dirty="0" err="1"/>
              <a:t>AnalyticS</a:t>
            </a:r>
            <a:endParaRPr lang="en-IN" dirty="0"/>
          </a:p>
        </p:txBody>
      </p:sp>
      <p:sp>
        <p:nvSpPr>
          <p:cNvPr id="3" name="Content Placeholder 2">
            <a:extLst>
              <a:ext uri="{FF2B5EF4-FFF2-40B4-BE49-F238E27FC236}">
                <a16:creationId xmlns:a16="http://schemas.microsoft.com/office/drawing/2014/main" id="{1CADCD23-4A49-497A-A3E1-6D7183209D69}"/>
              </a:ext>
            </a:extLst>
          </p:cNvPr>
          <p:cNvSpPr>
            <a:spLocks noGrp="1"/>
          </p:cNvSpPr>
          <p:nvPr>
            <p:ph sz="quarter" idx="10"/>
          </p:nvPr>
        </p:nvSpPr>
        <p:spPr>
          <a:xfrm>
            <a:off x="539496" y="1435608"/>
            <a:ext cx="8482584" cy="3977640"/>
          </a:xfrm>
        </p:spPr>
        <p:txBody>
          <a:bodyPr>
            <a:normAutofit/>
          </a:bodyPr>
          <a:lstStyle/>
          <a:p>
            <a:r>
              <a:rPr lang="en-US" sz="2400" dirty="0"/>
              <a:t>Healthcare analytics improve operational efficiencies by providing real-time information for better decision making, deliver actionable insights, improvement in patient care, clinical data, diagnosis, and business management</a:t>
            </a:r>
            <a:endParaRPr lang="en-IN" sz="2400" dirty="0"/>
          </a:p>
        </p:txBody>
      </p:sp>
    </p:spTree>
    <p:extLst>
      <p:ext uri="{BB962C8B-B14F-4D97-AF65-F5344CB8AC3E}">
        <p14:creationId xmlns:p14="http://schemas.microsoft.com/office/powerpoint/2010/main" val="2642542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7EC02-8C62-49A6-A042-8E2671BFF9C4}"/>
              </a:ext>
            </a:extLst>
          </p:cNvPr>
          <p:cNvSpPr>
            <a:spLocks noGrp="1"/>
          </p:cNvSpPr>
          <p:nvPr>
            <p:ph type="title"/>
          </p:nvPr>
        </p:nvSpPr>
        <p:spPr/>
        <p:txBody>
          <a:bodyPr>
            <a:normAutofit/>
          </a:bodyPr>
          <a:lstStyle/>
          <a:p>
            <a:r>
              <a:rPr lang="en-IN" sz="3600" dirty="0"/>
              <a:t>uniqueness</a:t>
            </a:r>
          </a:p>
        </p:txBody>
      </p:sp>
      <p:sp>
        <p:nvSpPr>
          <p:cNvPr id="3" name="Content Placeholder 2">
            <a:extLst>
              <a:ext uri="{FF2B5EF4-FFF2-40B4-BE49-F238E27FC236}">
                <a16:creationId xmlns:a16="http://schemas.microsoft.com/office/drawing/2014/main" id="{9716BA39-B3A6-4013-92F9-52B5EAA69194}"/>
              </a:ext>
            </a:extLst>
          </p:cNvPr>
          <p:cNvSpPr>
            <a:spLocks noGrp="1"/>
          </p:cNvSpPr>
          <p:nvPr>
            <p:ph sz="quarter" idx="10"/>
          </p:nvPr>
        </p:nvSpPr>
        <p:spPr/>
        <p:txBody>
          <a:bodyPr>
            <a:normAutofit/>
          </a:bodyPr>
          <a:lstStyle/>
          <a:p>
            <a:r>
              <a:rPr lang="en-IN" sz="2000" dirty="0"/>
              <a:t>Custom workouts</a:t>
            </a:r>
          </a:p>
          <a:p>
            <a:r>
              <a:rPr lang="en-IN" sz="2000" dirty="0"/>
              <a:t>Trainers provided for offline and online workouts.</a:t>
            </a:r>
          </a:p>
          <a:p>
            <a:r>
              <a:rPr lang="en-IN" sz="2000" dirty="0"/>
              <a:t>One to one consultation with health </a:t>
            </a:r>
            <a:r>
              <a:rPr lang="en-IN" sz="2000" dirty="0" err="1"/>
              <a:t>councellors</a:t>
            </a:r>
            <a:r>
              <a:rPr lang="en-IN" sz="2000" dirty="0"/>
              <a:t>.</a:t>
            </a:r>
          </a:p>
        </p:txBody>
      </p:sp>
    </p:spTree>
    <p:extLst>
      <p:ext uri="{BB962C8B-B14F-4D97-AF65-F5344CB8AC3E}">
        <p14:creationId xmlns:p14="http://schemas.microsoft.com/office/powerpoint/2010/main" val="3447213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D47CF4-2249-495C-993F-B5CA092B8AAC}"/>
              </a:ext>
            </a:extLst>
          </p:cNvPr>
          <p:cNvSpPr>
            <a:spLocks noGrp="1"/>
          </p:cNvSpPr>
          <p:nvPr>
            <p:ph sz="quarter" idx="10"/>
          </p:nvPr>
        </p:nvSpPr>
        <p:spPr>
          <a:xfrm>
            <a:off x="966216" y="84328"/>
            <a:ext cx="7812024" cy="3977640"/>
          </a:xfrm>
        </p:spPr>
        <p:txBody>
          <a:bodyPr>
            <a:normAutofit/>
          </a:bodyPr>
          <a:lstStyle/>
          <a:p>
            <a:r>
              <a:rPr lang="en-IN" sz="6600" dirty="0"/>
              <a:t>THANK YOU!!!!!!!!!!</a:t>
            </a:r>
          </a:p>
        </p:txBody>
      </p:sp>
      <p:pic>
        <p:nvPicPr>
          <p:cNvPr id="6" name="Picture 5" descr="Graphical user interface, website&#10;&#10;Description automatically generated">
            <a:extLst>
              <a:ext uri="{FF2B5EF4-FFF2-40B4-BE49-F238E27FC236}">
                <a16:creationId xmlns:a16="http://schemas.microsoft.com/office/drawing/2014/main" id="{CA4A5BFF-07FD-49F6-8376-12E272B30980}"/>
              </a:ext>
            </a:extLst>
          </p:cNvPr>
          <p:cNvPicPr>
            <a:picLocks noChangeAspect="1"/>
          </p:cNvPicPr>
          <p:nvPr/>
        </p:nvPicPr>
        <p:blipFill>
          <a:blip r:embed="rId2"/>
          <a:stretch>
            <a:fillRect/>
          </a:stretch>
        </p:blipFill>
        <p:spPr>
          <a:xfrm>
            <a:off x="2042160" y="1981200"/>
            <a:ext cx="7386320" cy="3612832"/>
          </a:xfrm>
          <a:prstGeom prst="rect">
            <a:avLst/>
          </a:prstGeom>
        </p:spPr>
      </p:pic>
    </p:spTree>
    <p:extLst>
      <p:ext uri="{BB962C8B-B14F-4D97-AF65-F5344CB8AC3E}">
        <p14:creationId xmlns:p14="http://schemas.microsoft.com/office/powerpoint/2010/main" val="1269803589"/>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_fixed.potx" id="{9A9BE078-57A7-48B2-9D33-8EFC365D262A}" vid="{66905093-CF97-471D-A25F-2AFDA55216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{8C3A0927-BD39-4457-9057-53BC86A63073}tf10001108_win32</Template>
  <TotalTime>55</TotalTime>
  <Words>294</Words>
  <Application>Microsoft Office PowerPoint</Application>
  <PresentationFormat>Widescreen</PresentationFormat>
  <Paragraphs>36</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Segoe UI</vt:lpstr>
      <vt:lpstr>Segoe UI Light</vt:lpstr>
      <vt:lpstr>Segoe UI Semibold</vt:lpstr>
      <vt:lpstr>WelcomeDoc</vt:lpstr>
      <vt:lpstr>FITFREAKS WEBSITE BY CODE CRUSADERS</vt:lpstr>
      <vt:lpstr>CHALLENGE &amp; SOLUTION</vt:lpstr>
      <vt:lpstr>TECH</vt:lpstr>
      <vt:lpstr>Future Plans</vt:lpstr>
      <vt:lpstr>PowerPoint Presentation</vt:lpstr>
      <vt:lpstr>Healthcare Intelligence</vt:lpstr>
      <vt:lpstr>Healthcare AnalyticS</vt:lpstr>
      <vt:lpstr>uniqueness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FITFREAKS WEBSITE BY CODE CRUSADERS</dc:title>
  <dc:creator>manish guleria</dc:creator>
  <cp:keywords/>
  <cp:lastModifiedBy>manish guleria</cp:lastModifiedBy>
  <cp:revision>2</cp:revision>
  <dcterms:created xsi:type="dcterms:W3CDTF">2022-05-07T04:29:43Z</dcterms:created>
  <dcterms:modified xsi:type="dcterms:W3CDTF">2022-05-07T05:25:43Z</dcterms:modified>
  <cp:version/>
</cp:coreProperties>
</file>