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640" r:id="rId2"/>
    <p:sldId id="3694" r:id="rId3"/>
    <p:sldId id="3697" r:id="rId4"/>
    <p:sldId id="3700" r:id="rId5"/>
    <p:sldId id="3727" r:id="rId6"/>
    <p:sldId id="3729" r:id="rId7"/>
    <p:sldId id="3730" r:id="rId8"/>
    <p:sldId id="3708" r:id="rId9"/>
    <p:sldId id="3732" r:id="rId10"/>
    <p:sldId id="3705" r:id="rId11"/>
    <p:sldId id="364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keshi Parnami" initials="SP" lastIdx="1" clrIdx="0">
    <p:extLst>
      <p:ext uri="{19B8F6BF-5375-455C-9EA6-DF929625EA0E}">
        <p15:presenceInfo xmlns:p15="http://schemas.microsoft.com/office/powerpoint/2012/main" userId="S::sparnami@upes.ac.in::61686955-4e93-4ddb-a545-ba82f91d1f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36FF"/>
    <a:srgbClr val="4AAEFC"/>
    <a:srgbClr val="434ACF"/>
    <a:srgbClr val="BF2CFE"/>
    <a:srgbClr val="46B0FA"/>
    <a:srgbClr val="27D4F8"/>
    <a:srgbClr val="D9FF00"/>
    <a:srgbClr val="E0E600"/>
    <a:srgbClr val="0B2F3E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7" autoAdjust="0"/>
    <p:restoredTop sz="96327"/>
  </p:normalViewPr>
  <p:slideViewPr>
    <p:cSldViewPr snapToGrid="0" snapToObjects="1">
      <p:cViewPr varScale="1">
        <p:scale>
          <a:sx n="72" d="100"/>
          <a:sy n="72" d="100"/>
        </p:scale>
        <p:origin x="88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9D15D-1C13-CC45-BE09-4D54E9A973B4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3A8CF-95A7-924D-878B-183116A25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6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73FB-2D72-9945-BF45-5347690BB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3C615-989D-9D44-8501-FCE01FCED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E5F24-53F9-054C-A9F8-3DCFACAB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D9895-3AFC-9E49-BB6B-D5AF81433D95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E7FB8-C70E-584A-A086-8852BD63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5C156-1A78-7A4C-AB86-BCA1B178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45BD75-B1E6-DE4E-8CD3-58B4BE092B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1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24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F520-AAB7-4D20-958E-A456239933B0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316BF-8A16-4F24-9F8F-9D40354D5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4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C0DC26-5D78-6140-BF89-41378C4365C1}"/>
              </a:ext>
            </a:extLst>
          </p:cNvPr>
          <p:cNvSpPr/>
          <p:nvPr userDrawn="1"/>
        </p:nvSpPr>
        <p:spPr>
          <a:xfrm>
            <a:off x="98853" y="86497"/>
            <a:ext cx="11998411" cy="6685005"/>
          </a:xfrm>
          <a:prstGeom prst="rect">
            <a:avLst/>
          </a:prstGeom>
          <a:noFill/>
          <a:ln w="28575">
            <a:solidFill>
              <a:srgbClr val="46B0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EF86C0-A360-484B-B595-7CC69137B5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12813" r="7454"/>
          <a:stretch/>
        </p:blipFill>
        <p:spPr>
          <a:xfrm>
            <a:off x="10718090" y="127821"/>
            <a:ext cx="1336257" cy="5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6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8895C2-828B-934B-8B58-BBC23AD3665A}"/>
              </a:ext>
            </a:extLst>
          </p:cNvPr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35C12C04-5CEF-8448-B70C-56FE6AD03CE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29" y="126108"/>
            <a:ext cx="876170" cy="1491678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F2F3CE5-A64B-4B6C-9275-01E87181F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017" y="177141"/>
            <a:ext cx="4564228" cy="14740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81142" y="1677909"/>
            <a:ext cx="842971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4000" u="sng" dirty="0">
                <a:latin typeface="Times New Roman"/>
                <a:cs typeface="Times New Roman"/>
              </a:rPr>
              <a:t>Cloud Performance Tuning Project</a:t>
            </a:r>
            <a:endParaRPr lang="en-US" sz="4000" u="sng" dirty="0">
              <a:latin typeface="Times New Roman"/>
              <a:ea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3875" y="2464469"/>
            <a:ext cx="11236119" cy="26013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4000" b="1" dirty="0">
                <a:latin typeface="Times New Roman"/>
                <a:cs typeface="Times New Roman"/>
              </a:rPr>
              <a:t>Title:</a:t>
            </a:r>
          </a:p>
          <a:p>
            <a:pPr algn="ctr">
              <a:lnSpc>
                <a:spcPct val="200000"/>
              </a:lnSpc>
            </a:pPr>
            <a:r>
              <a:rPr lang="en-IN" sz="3400" b="1" i="0" dirty="0" err="1">
                <a:latin typeface="Times" panose="02020603050405020304" pitchFamily="18" charset="0"/>
                <a:cs typeface="Times" panose="02020603050405020304" pitchFamily="18" charset="0"/>
              </a:rPr>
              <a:t>ShipTracker</a:t>
            </a:r>
            <a:r>
              <a:rPr lang="en-IN" sz="3400" b="1" dirty="0">
                <a:latin typeface="Times" panose="02020603050405020304" pitchFamily="18" charset="0"/>
                <a:cs typeface="Times" panose="02020603050405020304" pitchFamily="18" charset="0"/>
              </a:rPr>
              <a:t>: </a:t>
            </a:r>
            <a:r>
              <a:rPr lang="en-IN" sz="3400" b="1" i="0" dirty="0">
                <a:latin typeface="Times" panose="02020603050405020304" pitchFamily="18" charset="0"/>
                <a:cs typeface="Times" panose="02020603050405020304" pitchFamily="18" charset="0"/>
              </a:rPr>
              <a:t>Navigating Deliveries, Simplifying Lives</a:t>
            </a:r>
            <a:b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12844-7D7B-9449-9B33-46EA047F7017}"/>
              </a:ext>
            </a:extLst>
          </p:cNvPr>
          <p:cNvSpPr txBox="1"/>
          <p:nvPr/>
        </p:nvSpPr>
        <p:spPr>
          <a:xfrm>
            <a:off x="679193" y="5796171"/>
            <a:ext cx="4358733" cy="212365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Presented by:</a:t>
            </a:r>
            <a:endParaRPr lang="en-IN" sz="2000" b="0" dirty="0">
              <a:effectLst/>
              <a:latin typeface="Times New Roman"/>
              <a:cs typeface="Times New Roman"/>
            </a:endParaRPr>
          </a:p>
          <a:p>
            <a:r>
              <a:rPr lang="en-IN" sz="2000" dirty="0">
                <a:latin typeface="Times New Roman"/>
                <a:ea typeface="Calibri"/>
                <a:cs typeface="Calibri"/>
              </a:rPr>
              <a:t>Chitra Sharma (500096591)</a:t>
            </a:r>
            <a:endParaRPr lang="en-IN" sz="2000" b="0" dirty="0">
              <a:effectLst/>
              <a:latin typeface="Times New Roman"/>
              <a:cs typeface="Times New Roman"/>
            </a:endParaRPr>
          </a:p>
          <a:p>
            <a:endParaRPr lang="en-IN" sz="2000" dirty="0">
              <a:latin typeface="Times New Roman"/>
              <a:ea typeface="Calibri"/>
              <a:cs typeface="Calibri"/>
            </a:endParaRPr>
          </a:p>
          <a:p>
            <a:endParaRPr lang="en-IN" dirty="0">
              <a:ea typeface="Calibri"/>
              <a:cs typeface="Calibri"/>
            </a:endParaRPr>
          </a:p>
          <a:p>
            <a:endParaRPr lang="en-IN" dirty="0">
              <a:ea typeface="Calibri"/>
              <a:cs typeface="Calibri"/>
            </a:endParaRPr>
          </a:p>
          <a:p>
            <a:br>
              <a:rPr lang="en-IN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81529D-3593-AE4E-9F50-CD8F5082B00A}"/>
              </a:ext>
            </a:extLst>
          </p:cNvPr>
          <p:cNvSpPr txBox="1"/>
          <p:nvPr/>
        </p:nvSpPr>
        <p:spPr>
          <a:xfrm>
            <a:off x="7779304" y="5703856"/>
            <a:ext cx="3733503" cy="126188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Guided by:</a:t>
            </a:r>
            <a:endParaRPr lang="en-IN" sz="2000" b="0" dirty="0">
              <a:effectLst/>
              <a:latin typeface="Times New Roman"/>
              <a:cs typeface="Times New Roman"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/>
                <a:ea typeface="Calibri"/>
                <a:cs typeface="Calibri"/>
              </a:rPr>
              <a:t>Ms. Nitika Nigam</a:t>
            </a:r>
            <a:endParaRPr lang="en-IN" sz="2000" b="0" dirty="0">
              <a:effectLst/>
              <a:latin typeface="Times New Roman"/>
              <a:ea typeface="Calibri"/>
              <a:cs typeface="Calibri"/>
            </a:endParaRPr>
          </a:p>
          <a:p>
            <a:pPr algn="r"/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79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249727" y="246196"/>
            <a:ext cx="753036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3200" b="1" dirty="0">
                <a:solidFill>
                  <a:srgbClr val="46B0FA"/>
                </a:solidFill>
                <a:latin typeface="Times New Roman"/>
                <a:cs typeface="Arial"/>
              </a:rPr>
              <a:t>8. Objectives Covered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D1F7CE-B459-5344-8956-B3D78E129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035926"/>
              </p:ext>
            </p:extLst>
          </p:nvPr>
        </p:nvGraphicFramePr>
        <p:xfrm>
          <a:off x="1188203" y="1627322"/>
          <a:ext cx="9856770" cy="4136915"/>
        </p:xfrm>
        <a:graphic>
          <a:graphicData uri="http://schemas.openxmlformats.org/drawingml/2006/table">
            <a:tbl>
              <a:tblPr/>
              <a:tblGrid>
                <a:gridCol w="5085381">
                  <a:extLst>
                    <a:ext uri="{9D8B030D-6E8A-4147-A177-3AD203B41FA5}">
                      <a16:colId xmlns:a16="http://schemas.microsoft.com/office/drawing/2014/main" val="3854352262"/>
                    </a:ext>
                  </a:extLst>
                </a:gridCol>
                <a:gridCol w="4771389">
                  <a:extLst>
                    <a:ext uri="{9D8B030D-6E8A-4147-A177-3AD203B41FA5}">
                      <a16:colId xmlns:a16="http://schemas.microsoft.com/office/drawing/2014/main" val="1363678286"/>
                    </a:ext>
                  </a:extLst>
                </a:gridCol>
              </a:tblGrid>
              <a:tr h="94846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sng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Objectives</a:t>
                      </a:r>
                      <a:endParaRPr lang="en-IN" sz="2000" dirty="0">
                        <a:effectLst/>
                        <a:latin typeface="Times New Roman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sng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Status</a:t>
                      </a:r>
                      <a:endParaRPr lang="en-IN" sz="2000">
                        <a:effectLst/>
                        <a:latin typeface="Times New Roman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874390"/>
                  </a:ext>
                </a:extLst>
              </a:tr>
              <a:tr h="988824">
                <a:tc>
                  <a:txBody>
                    <a:bodyPr/>
                    <a:lstStyle/>
                    <a:p>
                      <a:pPr marL="685800" marR="38100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Learning the technologies used</a:t>
                      </a:r>
                      <a:endParaRPr lang="en-IN" sz="2000" dirty="0">
                        <a:effectLst/>
                        <a:latin typeface="Times New Roman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Completed</a:t>
                      </a:r>
                      <a:endParaRPr lang="en-IN" sz="2000">
                        <a:effectLst/>
                        <a:latin typeface="Times New Roman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424355"/>
                  </a:ext>
                </a:extLst>
              </a:tr>
              <a:tr h="1049364">
                <a:tc>
                  <a:txBody>
                    <a:bodyPr/>
                    <a:lstStyle/>
                    <a:p>
                      <a:pPr marR="3810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     Building an Application</a:t>
                      </a:r>
                    </a:p>
                    <a:p>
                      <a:pPr marR="3810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and deployment</a:t>
                      </a:r>
                      <a:endParaRPr lang="en-IN" sz="2000" dirty="0">
                        <a:effectLst/>
                        <a:latin typeface="Times New Roman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Completed</a:t>
                      </a:r>
                      <a:endParaRPr lang="en-IN" sz="2000">
                        <a:effectLst/>
                        <a:latin typeface="Times New Roman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085088"/>
                  </a:ext>
                </a:extLst>
              </a:tr>
              <a:tr h="1150264">
                <a:tc>
                  <a:txBody>
                    <a:bodyPr/>
                    <a:lstStyle/>
                    <a:p>
                      <a:pPr marL="685800" marR="3810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Performance </a:t>
                      </a: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Monitoring</a:t>
                      </a:r>
                      <a:endParaRPr lang="en-IN" sz="2000" dirty="0">
                        <a:effectLst/>
                        <a:latin typeface="Times New Roman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Not Completed</a:t>
                      </a:r>
                      <a:endParaRPr lang="en-IN" sz="2000" dirty="0">
                        <a:effectLst/>
                        <a:latin typeface="Times New Roman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52726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3565A42-7608-1646-8497-F4569B2A1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75" y="2635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1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9D82EA-6098-704F-AD4D-D13A499C492D}"/>
              </a:ext>
            </a:extLst>
          </p:cNvPr>
          <p:cNvSpPr txBox="1"/>
          <p:nvPr/>
        </p:nvSpPr>
        <p:spPr>
          <a:xfrm>
            <a:off x="1895294" y="3601496"/>
            <a:ext cx="8401412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46B0FA"/>
                </a:solidFill>
                <a:latin typeface="Times New Roman"/>
                <a:cs typeface="Arial"/>
              </a:rPr>
              <a:t>Thank You</a:t>
            </a:r>
            <a:endParaRPr lang="en-IN" sz="7200" b="1" dirty="0">
              <a:solidFill>
                <a:srgbClr val="46B0FA"/>
              </a:solidFill>
              <a:latin typeface="Times New Roman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BB1AB-6227-0A49-9677-D759BB97E908}"/>
              </a:ext>
            </a:extLst>
          </p:cNvPr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3B91EF5-66BF-4A12-80C1-98869846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880" y="1709987"/>
            <a:ext cx="4206240" cy="180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4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427527" y="236902"/>
            <a:ext cx="753036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Times New Roman"/>
                <a:cs typeface="Arial"/>
              </a:rPr>
              <a:t>Content</a:t>
            </a:r>
            <a:endParaRPr lang="en-IN" sz="3200" b="1" dirty="0">
              <a:solidFill>
                <a:srgbClr val="46B0FA"/>
              </a:solidFill>
              <a:latin typeface="Times New Roman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478119" y="2028616"/>
            <a:ext cx="4650377" cy="24622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Times New Roman"/>
                <a:cs typeface="Arial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Times New Roman"/>
                <a:cs typeface="Arial"/>
              </a:rPr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Times New Roman"/>
                <a:cs typeface="Arial"/>
              </a:rPr>
              <a:t>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Times New Roman"/>
                <a:cs typeface="Arial"/>
              </a:rPr>
              <a:t>Tech Stack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Working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Objectives Covered</a:t>
            </a:r>
          </a:p>
        </p:txBody>
      </p:sp>
    </p:spTree>
    <p:extLst>
      <p:ext uri="{BB962C8B-B14F-4D97-AF65-F5344CB8AC3E}">
        <p14:creationId xmlns:p14="http://schemas.microsoft.com/office/powerpoint/2010/main" val="387972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243377" y="235200"/>
            <a:ext cx="753036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Times New Roman"/>
                <a:cs typeface="Arial"/>
              </a:rPr>
              <a:t>1. Introduction</a:t>
            </a:r>
            <a:endParaRPr lang="en-IN" sz="3200" b="1" dirty="0">
              <a:solidFill>
                <a:srgbClr val="46B0FA"/>
              </a:solidFill>
              <a:latin typeface="Times New Roman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7EF55-E154-C841-A31A-99D5EBA425EC}"/>
              </a:ext>
            </a:extLst>
          </p:cNvPr>
          <p:cNvSpPr txBox="1"/>
          <p:nvPr/>
        </p:nvSpPr>
        <p:spPr>
          <a:xfrm>
            <a:off x="671995" y="1141620"/>
            <a:ext cx="10714383" cy="532453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today's fast-paced world of e-commerce and diverse delivery services, staying on top of your orders can be a daunting task. </a:t>
            </a:r>
          </a:p>
          <a:p>
            <a:pPr marL="342900" indent="-342900" algn="just">
              <a:buFont typeface="Arial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Delivery Tracking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application, an innovative solution designed to simplify your tracking needs. </a:t>
            </a:r>
          </a:p>
          <a:p>
            <a:pPr marL="342900" indent="-342900" algn="just">
              <a:buFont typeface="Arial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provides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 platform for tracking shipments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various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partners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 within an intuitive and user-friendly interface.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Gone are the days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visiting multiple websites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using different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keep tabs on your packages. </a:t>
            </a:r>
          </a:p>
          <a:p>
            <a:pPr marL="342900" indent="-342900" algn="just">
              <a:buFont typeface="Arial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Delivery Tracking brings convenience to your doorstep by offering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single, consolidated dashboard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you can effortlessly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orders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 multitude of delivery partners. </a:t>
            </a:r>
          </a:p>
          <a:p>
            <a:pPr marL="342900" indent="-342900" algn="just">
              <a:buFont typeface="Arial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committed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your delivery tracking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and making it more streamlined than ever.</a:t>
            </a:r>
          </a:p>
        </p:txBody>
      </p:sp>
    </p:spTree>
    <p:extLst>
      <p:ext uri="{BB962C8B-B14F-4D97-AF65-F5344CB8AC3E}">
        <p14:creationId xmlns:p14="http://schemas.microsoft.com/office/powerpoint/2010/main" val="48049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234487" y="248626"/>
            <a:ext cx="753036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Times New Roman"/>
                <a:cs typeface="Arial"/>
              </a:rPr>
              <a:t>2. 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2FB52-08FB-EF4A-8355-9F2324F01654}"/>
              </a:ext>
            </a:extLst>
          </p:cNvPr>
          <p:cNvSpPr txBox="1"/>
          <p:nvPr/>
        </p:nvSpPr>
        <p:spPr>
          <a:xfrm>
            <a:off x="657170" y="915508"/>
            <a:ext cx="11092070" cy="532453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rtl="0">
              <a:spcBef>
                <a:spcPts val="900"/>
              </a:spcBef>
              <a:spcAft>
                <a:spcPts val="0"/>
              </a:spcAft>
            </a:pPr>
            <a:endParaRPr lang="en-IN" sz="2000" b="0" dirty="0"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The modern world of e-commerce and package deliveries presents a unique challenge: </a:t>
            </a:r>
            <a:r>
              <a:rPr 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the need to manage orders from a plethora of different delivery agents.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This situation results in a </a:t>
            </a:r>
            <a:r>
              <a:rPr 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fragmented tracking experience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, where users must </a:t>
            </a:r>
            <a:r>
              <a:rPr 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navigate various interfaces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, each with its own set of rules and data.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Additionally, the </a:t>
            </a:r>
            <a:r>
              <a:rPr 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absence of standardization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in tracking information leads to confusion and </a:t>
            </a:r>
            <a:r>
              <a:rPr 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delays in receiving crucial updates.</a:t>
            </a:r>
          </a:p>
          <a:p>
            <a:pPr algn="just"/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Our mission is to address these challenges and provide you with a </a:t>
            </a:r>
            <a:r>
              <a:rPr lang="en-US" sz="2000" b="1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simplified </a:t>
            </a:r>
            <a:r>
              <a:rPr lang="en-US" sz="20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and</a:t>
            </a:r>
            <a:r>
              <a:rPr lang="en-US" sz="2000" b="1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 efficient solution</a:t>
            </a:r>
            <a:r>
              <a:rPr lang="en-US" sz="2000" b="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. </a:t>
            </a:r>
          </a:p>
          <a:p>
            <a:pPr algn="just"/>
            <a:endParaRPr lang="en-US" sz="2000" b="0" dirty="0"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With </a:t>
            </a:r>
            <a:r>
              <a:rPr lang="en-US" sz="2000" b="1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Order Delivery Tracking</a:t>
            </a:r>
            <a:r>
              <a:rPr lang="en-US" sz="2000" b="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, we aim to unify the tracking process, offer real-time insights on delivery times, and create a user-centric environment for seamless order management.</a:t>
            </a:r>
          </a:p>
          <a:p>
            <a:pPr algn="just"/>
            <a:br>
              <a:rPr lang="en-IN" sz="2000" b="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</a:br>
            <a:br>
              <a:rPr lang="en-IN" sz="2000" b="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</a:br>
            <a:endParaRPr lang="en-US" sz="2000" dirty="0">
              <a:latin typeface="Times" panose="02020603050405020304" pitchFamily="18" charset="0"/>
              <a:ea typeface="Calibri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6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234487" y="248626"/>
            <a:ext cx="753036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Times New Roman"/>
                <a:cs typeface="Arial"/>
              </a:rPr>
              <a:t>3. 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2FB52-08FB-EF4A-8355-9F2324F01654}"/>
              </a:ext>
            </a:extLst>
          </p:cNvPr>
          <p:cNvSpPr txBox="1"/>
          <p:nvPr/>
        </p:nvSpPr>
        <p:spPr>
          <a:xfrm>
            <a:off x="724498" y="1005259"/>
            <a:ext cx="11092070" cy="509370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rtl="0">
              <a:spcBef>
                <a:spcPts val="900"/>
              </a:spcBef>
              <a:spcAft>
                <a:spcPts val="0"/>
              </a:spcAft>
            </a:pPr>
            <a:r>
              <a:rPr lang="en-US" sz="2000" b="0" dirty="0">
                <a:effectLst/>
                <a:latin typeface="Times New Roman"/>
                <a:cs typeface="Times New Roman"/>
              </a:rPr>
              <a:t>Our objectives for the Order Delivery Tracking app extend beyond its development. By the end of this project, we are committed to achieving the following goals:</a:t>
            </a:r>
          </a:p>
          <a:p>
            <a:pPr algn="just" rtl="0">
              <a:spcBef>
                <a:spcPts val="900"/>
              </a:spcBef>
              <a:spcAft>
                <a:spcPts val="0"/>
              </a:spcAft>
            </a:pPr>
            <a:endParaRPr lang="en-US" sz="2000" dirty="0">
              <a:latin typeface="Times New Roman"/>
              <a:cs typeface="Times New Roman"/>
            </a:endParaRPr>
          </a:p>
          <a:p>
            <a:pPr marL="171450" indent="-171450" algn="just" rtl="0"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Times New Roman"/>
                <a:cs typeface="Times New Roman"/>
              </a:rPr>
              <a:t>Unified Tracking: </a:t>
            </a:r>
            <a:r>
              <a:rPr lang="en-US" sz="2000" b="0" dirty="0">
                <a:effectLst/>
                <a:latin typeface="Times New Roman"/>
                <a:cs typeface="Times New Roman"/>
              </a:rPr>
              <a:t>We aim to unify tracking experiences by providing users with a single platform where they can track orders from different delivery partners.</a:t>
            </a:r>
          </a:p>
          <a:p>
            <a:pPr marL="171450" indent="-171450" algn="just" rtl="0"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Times New Roman"/>
                <a:cs typeface="Times New Roman"/>
              </a:rPr>
              <a:t>Real-Time Insights: </a:t>
            </a:r>
            <a:r>
              <a:rPr lang="en-US" sz="2000" b="0" dirty="0">
                <a:effectLst/>
                <a:latin typeface="Times New Roman"/>
                <a:cs typeface="Times New Roman"/>
              </a:rPr>
              <a:t>Our application offers real-time updates on estimated delivery times, ensuring users have access to the most accurate and up-to-date information.</a:t>
            </a:r>
          </a:p>
          <a:p>
            <a:pPr marL="171450" indent="-171450" algn="just" rtl="0"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Times New Roman"/>
                <a:cs typeface="Times New Roman"/>
              </a:rPr>
              <a:t>User-Centric Design: </a:t>
            </a:r>
            <a:r>
              <a:rPr lang="en-US" sz="2000" b="0" dirty="0">
                <a:effectLst/>
                <a:latin typeface="Times New Roman"/>
                <a:cs typeface="Times New Roman"/>
              </a:rPr>
              <a:t>We prioritize a user-friendly and efficient interface for adding, tracking, and managing orders.</a:t>
            </a:r>
          </a:p>
          <a:p>
            <a:pPr marL="171450" indent="-171450" algn="just" rtl="0"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Times New Roman"/>
                <a:cs typeface="Times New Roman"/>
              </a:rPr>
              <a:t>Cloud Deployment: </a:t>
            </a:r>
            <a:r>
              <a:rPr lang="en-US" sz="2000" b="0" dirty="0">
                <a:effectLst/>
                <a:latin typeface="Times New Roman"/>
                <a:cs typeface="Times New Roman"/>
              </a:rPr>
              <a:t>We will successfully deploy the Order Delivery Tracking application on a cloud service ([AWS/Azure]), ensuring high availability, scalability, and reliability for our users.</a:t>
            </a:r>
          </a:p>
          <a:p>
            <a:pPr marL="171450" indent="-171450" algn="just" rtl="0"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Times New Roman"/>
                <a:cs typeface="Times New Roman"/>
              </a:rPr>
              <a:t>Performance Monitoring: </a:t>
            </a:r>
            <a:r>
              <a:rPr lang="en-US" sz="2000" b="0" dirty="0">
                <a:effectLst/>
                <a:latin typeface="Times New Roman"/>
                <a:cs typeface="Times New Roman"/>
              </a:rPr>
              <a:t>Post-deployment, we will actively monitor and optimize the application's performance to increase efficiency and productivity. This includes identifying and addressing any bottlenecks, optimizing response times, and ensuring a seamless user experience.</a:t>
            </a:r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095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285216" y="302350"/>
            <a:ext cx="753036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Times New Roman"/>
                <a:cs typeface="Arial"/>
              </a:rPr>
              <a:t>4. Technology Stack</a:t>
            </a:r>
            <a:endParaRPr lang="en-IN" sz="3200" b="1" dirty="0">
              <a:solidFill>
                <a:srgbClr val="46B0FA"/>
              </a:solidFill>
              <a:latin typeface="Times New Roman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F4C72-30E6-1C41-A563-244A86C44048}"/>
              </a:ext>
            </a:extLst>
          </p:cNvPr>
          <p:cNvSpPr txBox="1"/>
          <p:nvPr/>
        </p:nvSpPr>
        <p:spPr>
          <a:xfrm>
            <a:off x="791138" y="1377292"/>
            <a:ext cx="5636993" cy="557075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R="381000" algn="just" rtl="0">
              <a:spcBef>
                <a:spcPts val="600"/>
              </a:spcBef>
              <a:spcAft>
                <a:spcPts val="0"/>
              </a:spcAft>
            </a:pPr>
            <a:r>
              <a:rPr lang="en-US" b="1" i="0" u="sng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Frontend:</a:t>
            </a:r>
          </a:p>
          <a:p>
            <a:pPr marL="285750" marR="381000" indent="-285750" algn="just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Next.js: 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Used for building the user interface and handling routing.</a:t>
            </a:r>
          </a:p>
          <a:p>
            <a:pPr marL="342900" marR="381000" indent="-342900" algn="just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React: 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Powers the front-end components and manages the user interface.</a:t>
            </a:r>
          </a:p>
          <a:p>
            <a:pPr marL="342900" marR="381000" indent="-342900" algn="just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Tailwind CSS: 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Provides styling and responsive design.</a:t>
            </a:r>
          </a:p>
          <a:p>
            <a:pPr marL="342900" marR="381000" indent="-342900" algn="just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TypeScript: 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Enhances code quality and type safety.</a:t>
            </a:r>
          </a:p>
          <a:p>
            <a:pPr marR="381000" algn="just" rtl="0">
              <a:spcBef>
                <a:spcPts val="600"/>
              </a:spcBef>
              <a:spcAft>
                <a:spcPts val="0"/>
              </a:spcAft>
            </a:pPr>
            <a:endParaRPr lang="en-IN" b="1" i="0" u="sng" dirty="0">
              <a:solidFill>
                <a:srgbClr val="000000"/>
              </a:solidFill>
              <a:effectLst/>
              <a:latin typeface="Times New Roman"/>
              <a:cs typeface="Times New Roman"/>
            </a:endParaRPr>
          </a:p>
          <a:p>
            <a:pPr marR="381000" algn="just" rtl="0">
              <a:spcBef>
                <a:spcPts val="600"/>
              </a:spcBef>
              <a:spcAft>
                <a:spcPts val="0"/>
              </a:spcAft>
            </a:pPr>
            <a:r>
              <a:rPr lang="en-IN" b="1" i="0" u="sng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Backend:</a:t>
            </a:r>
          </a:p>
          <a:p>
            <a:pPr marL="285750" marR="381000" indent="-285750" algn="just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Express.js: </a:t>
            </a:r>
            <a:r>
              <a:rPr lang="en-IN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Creates an API route for handling tracking requests.</a:t>
            </a:r>
          </a:p>
          <a:p>
            <a:pPr marL="285750" marR="381000" indent="-285750" algn="just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i="0" dirty="0" err="1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Axios</a:t>
            </a:r>
            <a:r>
              <a:rPr lang="en-IN" b="1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: </a:t>
            </a:r>
            <a:r>
              <a:rPr lang="en-IN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Makes HTTP requests to fetch tracking data.</a:t>
            </a:r>
          </a:p>
          <a:p>
            <a:pPr marL="285750" marR="381000" indent="-285750" algn="just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Playwright: </a:t>
            </a:r>
            <a:r>
              <a:rPr lang="en-IN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Interacts with web pages for web scraping.</a:t>
            </a:r>
          </a:p>
          <a:p>
            <a:pPr marR="381000" algn="just" rtl="0"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514C4-30FA-6043-89BA-B7447FCFE781}"/>
              </a:ext>
            </a:extLst>
          </p:cNvPr>
          <p:cNvSpPr txBox="1"/>
          <p:nvPr/>
        </p:nvSpPr>
        <p:spPr>
          <a:xfrm>
            <a:off x="6428132" y="1909048"/>
            <a:ext cx="6097656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br>
              <a:rPr lang="en-IN" b="0" dirty="0">
                <a:effectLst/>
              </a:rPr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D6706-C998-DFD7-EDAD-8BA1A55CA689}"/>
              </a:ext>
            </a:extLst>
          </p:cNvPr>
          <p:cNvSpPr txBox="1"/>
          <p:nvPr/>
        </p:nvSpPr>
        <p:spPr>
          <a:xfrm>
            <a:off x="6637283" y="1379481"/>
            <a:ext cx="4449029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381000" algn="just" rtl="0">
              <a:spcBef>
                <a:spcPts val="600"/>
              </a:spcBef>
              <a:spcAft>
                <a:spcPts val="0"/>
              </a:spcAft>
            </a:pPr>
            <a:r>
              <a:rPr lang="en-IN" b="1" i="0" u="sng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Other:</a:t>
            </a:r>
          </a:p>
          <a:p>
            <a:pPr marL="285750" marR="381000" indent="-285750" algn="just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Node.js: </a:t>
            </a:r>
            <a:r>
              <a:rPr lang="en-IN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Provides the runtime environment.</a:t>
            </a:r>
          </a:p>
          <a:p>
            <a:pPr marL="285750" marR="381000" indent="-285750" algn="just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i="0" dirty="0" err="1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PostCSS</a:t>
            </a:r>
            <a:r>
              <a:rPr lang="en-IN" b="1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: </a:t>
            </a:r>
            <a:r>
              <a:rPr lang="en-IN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Performs CSS post-processing.</a:t>
            </a:r>
          </a:p>
          <a:p>
            <a:pPr marL="285750" marR="381000" indent="-285750" algn="just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AWS, Azure: </a:t>
            </a:r>
            <a:r>
              <a:rPr lang="en-IN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Used for cloud deployment.</a:t>
            </a:r>
          </a:p>
          <a:p>
            <a:pPr marR="381000" algn="just" rtl="0">
              <a:spcBef>
                <a:spcPts val="600"/>
              </a:spcBef>
              <a:spcAft>
                <a:spcPts val="0"/>
              </a:spcAft>
            </a:pPr>
            <a:endParaRPr lang="en-IN" b="1" i="0" u="sng" dirty="0">
              <a:solidFill>
                <a:srgbClr val="000000"/>
              </a:solidFill>
              <a:effectLst/>
              <a:latin typeface="Times New Roman"/>
              <a:cs typeface="Times New Roman"/>
            </a:endParaRPr>
          </a:p>
          <a:p>
            <a:pPr marR="381000" algn="just" rtl="0">
              <a:spcBef>
                <a:spcPts val="600"/>
              </a:spcBef>
              <a:spcAft>
                <a:spcPts val="0"/>
              </a:spcAft>
            </a:pPr>
            <a:r>
              <a:rPr lang="en-IN" b="1" i="0" u="sng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Version Control</a:t>
            </a:r>
            <a:endParaRPr lang="en-IN" i="0" u="sng" dirty="0">
              <a:latin typeface="Times New Roman"/>
              <a:cs typeface="Times New Roman"/>
            </a:endParaRPr>
          </a:p>
          <a:p>
            <a:pPr marR="381000" algn="just" rtl="0">
              <a:spcBef>
                <a:spcPts val="60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/>
                <a:cs typeface="Times New Roman"/>
              </a:rPr>
              <a:t>GitHub</a:t>
            </a:r>
          </a:p>
          <a:p>
            <a:pPr marR="381000" algn="just" rtl="0">
              <a:spcBef>
                <a:spcPts val="600"/>
              </a:spcBef>
              <a:spcAft>
                <a:spcPts val="0"/>
              </a:spcAft>
            </a:pPr>
            <a:endParaRPr lang="en-IN" b="0" i="0" u="none" strike="noStrike" dirty="0">
              <a:solidFill>
                <a:srgbClr val="000000"/>
              </a:solidFill>
              <a:effectLst/>
              <a:latin typeface="Times New Roman"/>
              <a:cs typeface="Times New Roman"/>
            </a:endParaRPr>
          </a:p>
          <a:p>
            <a:pPr marR="381000" algn="just" rtl="0">
              <a:spcBef>
                <a:spcPts val="600"/>
              </a:spcBef>
              <a:spcAft>
                <a:spcPts val="0"/>
              </a:spcAft>
            </a:pPr>
            <a:r>
              <a:rPr lang="en-IN" b="1" u="sng" dirty="0">
                <a:solidFill>
                  <a:srgbClr val="000000"/>
                </a:solidFill>
                <a:latin typeface="Times New Roman"/>
                <a:cs typeface="Times New Roman"/>
              </a:rPr>
              <a:t>IDE</a:t>
            </a:r>
          </a:p>
          <a:p>
            <a:pPr marR="381000" algn="just" rtl="0">
              <a:spcBef>
                <a:spcPts val="600"/>
              </a:spcBef>
              <a:spcAft>
                <a:spcPts val="0"/>
              </a:spcAft>
            </a:pPr>
            <a:r>
              <a:rPr lang="en-IN" i="0" dirty="0" err="1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VScode</a:t>
            </a:r>
            <a:endParaRPr lang="en-IN" i="0" dirty="0">
              <a:solidFill>
                <a:srgbClr val="000000"/>
              </a:solidFill>
              <a:effectLst/>
              <a:latin typeface="Times New Roman"/>
              <a:cs typeface="Times New Roman"/>
            </a:endParaRPr>
          </a:p>
          <a:p>
            <a:pPr marR="381000" algn="just" rtl="0">
              <a:spcBef>
                <a:spcPts val="600"/>
              </a:spcBef>
              <a:spcAft>
                <a:spcPts val="0"/>
              </a:spcAft>
            </a:pPr>
            <a:endParaRPr lang="en-IN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R="381000" algn="just" rtl="0">
              <a:spcBef>
                <a:spcPts val="600"/>
              </a:spcBef>
              <a:spcAft>
                <a:spcPts val="0"/>
              </a:spcAft>
            </a:pPr>
            <a:endParaRPr lang="en-IN" i="0" dirty="0">
              <a:solidFill>
                <a:srgbClr val="000000"/>
              </a:solidFill>
              <a:effectLst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721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275127" y="275002"/>
            <a:ext cx="753036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Times New Roman"/>
                <a:cs typeface="Arial"/>
              </a:rPr>
              <a:t>5. Features</a:t>
            </a:r>
            <a:endParaRPr lang="en-IN" sz="3200" b="1" dirty="0">
              <a:solidFill>
                <a:srgbClr val="46B0FA"/>
              </a:solidFill>
              <a:latin typeface="Times New Roman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F4C72-30E6-1C41-A563-244A86C44048}"/>
              </a:ext>
            </a:extLst>
          </p:cNvPr>
          <p:cNvSpPr txBox="1"/>
          <p:nvPr/>
        </p:nvSpPr>
        <p:spPr>
          <a:xfrm>
            <a:off x="691917" y="1348950"/>
            <a:ext cx="10719266" cy="393954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R="381000" algn="just" rtl="0">
              <a:spcBef>
                <a:spcPts val="600"/>
              </a:spcBef>
              <a:spcAft>
                <a:spcPts val="0"/>
              </a:spcAft>
            </a:pPr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Key Features of Order Delivery Tracking</a:t>
            </a:r>
          </a:p>
          <a:p>
            <a:pPr marR="381000" algn="just" rtl="0">
              <a:spcBef>
                <a:spcPts val="600"/>
              </a:spcBef>
              <a:spcAft>
                <a:spcPts val="0"/>
              </a:spcAft>
            </a:pPr>
            <a:endParaRPr 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marR="381000" indent="-342900" algn="just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" panose="02020603050405020304" pitchFamily="18" charset="0"/>
                <a:cs typeface="Times" panose="02020603050405020304" pitchFamily="18" charset="0"/>
              </a:rPr>
              <a:t>Unified Tracking Dashboard: </a:t>
            </a:r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Users can easily track orders from multiple delivery partners within a single application.</a:t>
            </a:r>
          </a:p>
          <a:p>
            <a:pPr marL="342900" marR="381000" indent="-342900" algn="just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marR="381000" indent="-342900" algn="just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" panose="02020603050405020304" pitchFamily="18" charset="0"/>
                <a:cs typeface="Times" panose="02020603050405020304" pitchFamily="18" charset="0"/>
              </a:rPr>
              <a:t>Order History: </a:t>
            </a:r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The application maintains a comprehensive archive of all past orders, allowing users to review their delivery history.</a:t>
            </a:r>
          </a:p>
          <a:p>
            <a:pPr marL="342900" marR="381000" indent="-342900" algn="just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marR="381000" indent="-342900" algn="just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" panose="02020603050405020304" pitchFamily="18" charset="0"/>
                <a:cs typeface="Times" panose="02020603050405020304" pitchFamily="18" charset="0"/>
              </a:rPr>
              <a:t>Real-Time Insights: </a:t>
            </a:r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Users receive real-time updates on estimated delivery times, based on historical data and the latest tracking information.</a:t>
            </a:r>
          </a:p>
        </p:txBody>
      </p:sp>
    </p:spTree>
    <p:extLst>
      <p:ext uri="{BB962C8B-B14F-4D97-AF65-F5344CB8AC3E}">
        <p14:creationId xmlns:p14="http://schemas.microsoft.com/office/powerpoint/2010/main" val="1677324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249727" y="248626"/>
            <a:ext cx="753036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Times New Roman"/>
                <a:cs typeface="Arial"/>
              </a:rPr>
              <a:t>6. Working</a:t>
            </a:r>
            <a:endParaRPr lang="en-IN" sz="3200" b="1" dirty="0">
              <a:solidFill>
                <a:srgbClr val="46B0FA"/>
              </a:solidFill>
              <a:latin typeface="Times New Roman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9E624-481A-D505-5CF0-F08B508B1F6C}"/>
              </a:ext>
            </a:extLst>
          </p:cNvPr>
          <p:cNvSpPr txBox="1"/>
          <p:nvPr/>
        </p:nvSpPr>
        <p:spPr>
          <a:xfrm>
            <a:off x="781050" y="1100174"/>
            <a:ext cx="109855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User Interface: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presents a user-friendly web interface built using React and Next.js.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are greeted with a "Track package now" heading and a form for tracking shipments.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form includes a dropdown menu to select the delivery carrier and an input field to enter the tracking ID.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submitting the form, users can track shipments from a list of supported carriers, which is displayed in the dropdown menu.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Form Submission: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user submits the form, an event handler is triggered, and the entered data is collected using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FormData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selected carrier and tracking ID are extracted from the form data.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API Request: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 GET request is made to the server's API endpoint with the carrier and tracking ID as parameters.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API route, built using Express.js, handles the request and prepares to fetch tracking data from the selected carrier.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API Routing: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Express.js API route identifies the selected carrier from the request parameters.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carrier, it fetches tracking data from different delivery partners' APIs. This could include services like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BlueDart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Delhivery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DHL, DTDC, and more.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Data Retrieval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API route may use Playwright, a web scraping library, to interact with web pages of carriers that don't provide official APIs.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carriers with official APIs, it may make direct API requests to fetch tracking information.</a:t>
            </a:r>
          </a:p>
        </p:txBody>
      </p:sp>
    </p:spTree>
    <p:extLst>
      <p:ext uri="{BB962C8B-B14F-4D97-AF65-F5344CB8AC3E}">
        <p14:creationId xmlns:p14="http://schemas.microsoft.com/office/powerpoint/2010/main" val="1617808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275127" y="286445"/>
            <a:ext cx="753036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Times New Roman"/>
                <a:cs typeface="Arial"/>
              </a:rPr>
              <a:t>6. Working</a:t>
            </a:r>
            <a:endParaRPr lang="en-IN" sz="3200" b="1" dirty="0">
              <a:solidFill>
                <a:srgbClr val="46B0FA"/>
              </a:solidFill>
              <a:latin typeface="Times New Roman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9E624-481A-D505-5CF0-F08B508B1F6C}"/>
              </a:ext>
            </a:extLst>
          </p:cNvPr>
          <p:cNvSpPr txBox="1"/>
          <p:nvPr/>
        </p:nvSpPr>
        <p:spPr>
          <a:xfrm>
            <a:off x="781050" y="1171793"/>
            <a:ext cx="109855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API Response: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API route sends a response back to the front-end with the tracking information, status, and relevant details.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status indicates whether the tracking request was successful or if an error occurred.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 Data Rendering: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on the front-end, the application checks the API response status.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status indicates success, the tracking data is rendered in a table format, displaying details like location, shipment status, and date.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status indicates an error, a corresponding error message is displayed.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8) User Interaction: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switch carriers or enter new tracking IDs to track additional shipments.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tracking history and error messages are cleared when users make a new tracking request.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9) Performance Monitoring (Post-Deployment):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initial development, the app is deployed on a cloud service (e.g., AWS, Azure, GCP) for high availability and scalability.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monitoring tools and techniques are employed to optimize the application's efficiency.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includes identifying and addressing any bottlenecks, optimizing response times, and ensuring a seamless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7083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14846</TotalTime>
  <Words>1169</Words>
  <Application>Microsoft Office PowerPoint</Application>
  <PresentationFormat>Widescreen</PresentationFormat>
  <Paragraphs>133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Stuti Gandhi</dc:creator>
  <cp:lastModifiedBy>Chitra Sharma</cp:lastModifiedBy>
  <cp:revision>968</cp:revision>
  <dcterms:created xsi:type="dcterms:W3CDTF">2021-05-06T09:42:21Z</dcterms:created>
  <dcterms:modified xsi:type="dcterms:W3CDTF">2023-11-07T16:50:11Z</dcterms:modified>
</cp:coreProperties>
</file>