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0" r:id="rId5"/>
    <p:sldId id="263" r:id="rId6"/>
    <p:sldId id="267" r:id="rId7"/>
    <p:sldId id="270" r:id="rId8"/>
    <p:sldId id="264" r:id="rId9"/>
    <p:sldId id="273" r:id="rId10"/>
    <p:sldId id="272" r:id="rId11"/>
    <p:sldId id="274" r:id="rId12"/>
    <p:sldId id="269" r:id="rId13"/>
    <p:sldId id="268"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E5D38-180B-4DEA-B934-355182E79334}" type="datetimeFigureOut">
              <a:rPr lang="en-IN" smtClean="0"/>
              <a:t>19-01-2022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309990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161859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80910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345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434482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0E5D38-180B-4DEA-B934-355182E79334}" type="datetimeFigureOut">
              <a:rPr lang="en-IN" smtClean="0"/>
              <a:t>19-01-2022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1761932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0E5D38-180B-4DEA-B934-355182E79334}" type="datetimeFigureOut">
              <a:rPr lang="en-IN" smtClean="0"/>
              <a:t>19-01-2022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721968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E5D38-180B-4DEA-B934-355182E79334}"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1211690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E5D38-180B-4DEA-B934-355182E79334}"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189173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E5D38-180B-4DEA-B934-355182E79334}"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236224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0E5D38-180B-4DEA-B934-355182E79334}"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29623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75547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0E5D38-180B-4DEA-B934-355182E79334}" type="datetimeFigureOut">
              <a:rPr lang="en-IN" smtClean="0"/>
              <a:t>19-01-2022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330729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0E5D38-180B-4DEA-B934-355182E79334}" type="datetimeFigureOut">
              <a:rPr lang="en-IN" smtClean="0"/>
              <a:t>19-01-2022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257204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E5D38-180B-4DEA-B934-355182E79334}" type="datetimeFigureOut">
              <a:rPr lang="en-IN" smtClean="0"/>
              <a:t>19-01-2022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194257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386769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0E5D38-180B-4DEA-B934-355182E79334}"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D8DDFB-134B-4A84-84E2-F47A0BF52149}" type="slidenum">
              <a:rPr lang="en-IN" smtClean="0"/>
              <a:t>‹#›</a:t>
            </a:fld>
            <a:endParaRPr lang="en-IN"/>
          </a:p>
        </p:txBody>
      </p:sp>
    </p:spTree>
    <p:extLst>
      <p:ext uri="{BB962C8B-B14F-4D97-AF65-F5344CB8AC3E}">
        <p14:creationId xmlns:p14="http://schemas.microsoft.com/office/powerpoint/2010/main" val="44075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0E5D38-180B-4DEA-B934-355182E79334}" type="datetimeFigureOut">
              <a:rPr lang="en-IN" smtClean="0"/>
              <a:t>19-01-2022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D8DDFB-134B-4A84-84E2-F47A0BF52149}" type="slidenum">
              <a:rPr lang="en-IN" smtClean="0"/>
              <a:t>‹#›</a:t>
            </a:fld>
            <a:endParaRPr lang="en-IN"/>
          </a:p>
        </p:txBody>
      </p:sp>
    </p:spTree>
    <p:extLst>
      <p:ext uri="{BB962C8B-B14F-4D97-AF65-F5344CB8AC3E}">
        <p14:creationId xmlns:p14="http://schemas.microsoft.com/office/powerpoint/2010/main" val="365410307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search?q=documentation+for+tourist+guide+project&amp;ei=qHPiYbGzC8G0mgfx0Jj4Cw&amp;oq=documentation+for+tourist+guide&amp;gs_lcp=Cgdnd3Mtd2l6EAEYADIICCEQFhAdEB4yCAghEBYQHRAeMggIIRAWEB0QHjIICCEQFhAdEB46BwgAEEcQsAM6BQgAEIAEOgYIABAWEB46CAgAEBYQChAeOgYIABANEB46CAgAEA0QChAeOgQIIRAKSgQIQRgASgQIRhgAUP8BWNA9YMlLaARwAngAgAG_AYgB4ROSAQQwLjE3mAEAoAEByAEIwAEB&amp;sclient=gws-wiz" TargetMode="External"/><Relationship Id="rId2" Type="http://schemas.openxmlformats.org/officeDocument/2006/relationships/hyperlink" Target="https://www.eclipse.org/" TargetMode="External"/><Relationship Id="rId1" Type="http://schemas.openxmlformats.org/officeDocument/2006/relationships/slideLayout" Target="../slideLayouts/slideLayout2.xml"/><Relationship Id="rId6" Type="http://schemas.openxmlformats.org/officeDocument/2006/relationships/hyperlink" Target="https://nevonprojects.com/intelligent-tourist-guide/" TargetMode="External"/><Relationship Id="rId5" Type="http://schemas.openxmlformats.org/officeDocument/2006/relationships/hyperlink" Target="https://www.google.com/search?q=analysis+for+tourist+guide&amp;gs_ivs=1" TargetMode="External"/><Relationship Id="rId4" Type="http://schemas.openxmlformats.org/officeDocument/2006/relationships/hyperlink" Target="https://www.researchgate.net/publication/281490309_Android_Application_Travel_Guid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D98C-B4BE-401D-84EA-803774261B29}"/>
              </a:ext>
            </a:extLst>
          </p:cNvPr>
          <p:cNvSpPr>
            <a:spLocks noGrp="1"/>
          </p:cNvSpPr>
          <p:nvPr>
            <p:ph type="ctrTitle"/>
          </p:nvPr>
        </p:nvSpPr>
        <p:spPr>
          <a:xfrm>
            <a:off x="1524000" y="1921565"/>
            <a:ext cx="9144000" cy="3154018"/>
          </a:xfrm>
        </p:spPr>
        <p:txBody>
          <a:bodyPr>
            <a:normAutofit fontScale="90000"/>
          </a:bodyPr>
          <a:lstStyle/>
          <a:p>
            <a:pPr algn="ctr">
              <a:lnSpc>
                <a:spcPct val="100000"/>
              </a:lnSpc>
            </a:pPr>
            <a:r>
              <a:rPr lang="en-US" sz="6000" b="1" dirty="0">
                <a:solidFill>
                  <a:schemeClr val="bg1">
                    <a:lumMod val="95000"/>
                    <a:lumOff val="5000"/>
                  </a:schemeClr>
                </a:solidFill>
                <a:latin typeface="Arial Black" panose="020B0A04020102020204" pitchFamily="34" charset="0"/>
              </a:rPr>
              <a:t>tourist guide</a:t>
            </a:r>
            <a:br>
              <a:rPr lang="en-US" sz="6000" dirty="0">
                <a:latin typeface="Arial Black" panose="020B0A04020102020204" pitchFamily="34" charset="0"/>
              </a:rPr>
            </a:br>
            <a:r>
              <a:rPr lang="en-US" sz="6000" dirty="0">
                <a:solidFill>
                  <a:srgbClr val="7030A0"/>
                </a:solidFill>
                <a:latin typeface="Arial Black" panose="020B0A04020102020204" pitchFamily="34" charset="0"/>
              </a:rPr>
              <a:t>(</a:t>
            </a:r>
            <a:r>
              <a:rPr lang="en-US" sz="6000" b="1" dirty="0">
                <a:solidFill>
                  <a:srgbClr val="7030A0"/>
                </a:solidFill>
                <a:latin typeface="Arial Black" panose="020B0A04020102020204" pitchFamily="34" charset="0"/>
              </a:rPr>
              <a:t>Dilli Mate)</a:t>
            </a:r>
            <a:br>
              <a:rPr lang="en-US" sz="4800" b="1" dirty="0">
                <a:solidFill>
                  <a:srgbClr val="FF0000"/>
                </a:solidFill>
              </a:rPr>
            </a:br>
            <a:br>
              <a:rPr lang="en-US" sz="4800" b="1" dirty="0"/>
            </a:br>
            <a:endParaRPr lang="en-IN" dirty="0"/>
          </a:p>
        </p:txBody>
      </p:sp>
      <p:sp>
        <p:nvSpPr>
          <p:cNvPr id="3" name="Subtitle 2">
            <a:extLst>
              <a:ext uri="{FF2B5EF4-FFF2-40B4-BE49-F238E27FC236}">
                <a16:creationId xmlns:a16="http://schemas.microsoft.com/office/drawing/2014/main" id="{426B4A4A-BF48-4A35-ABCD-C2CAF6B48E5D}"/>
              </a:ext>
            </a:extLst>
          </p:cNvPr>
          <p:cNvSpPr>
            <a:spLocks noGrp="1"/>
          </p:cNvSpPr>
          <p:nvPr>
            <p:ph type="subTitle" idx="1"/>
          </p:nvPr>
        </p:nvSpPr>
        <p:spPr>
          <a:xfrm>
            <a:off x="3737112" y="3803375"/>
            <a:ext cx="8335617" cy="2756452"/>
          </a:xfrm>
        </p:spPr>
        <p:txBody>
          <a:bodyPr>
            <a:normAutofit fontScale="25000" lnSpcReduction="20000"/>
          </a:bodyPr>
          <a:lstStyle/>
          <a:p>
            <a:pPr>
              <a:lnSpc>
                <a:spcPct val="100000"/>
              </a:lnSpc>
            </a:pPr>
            <a:br>
              <a:rPr lang="en-US" b="1" dirty="0">
                <a:solidFill>
                  <a:schemeClr val="tx1"/>
                </a:solidFill>
              </a:rPr>
            </a:br>
            <a:r>
              <a:rPr lang="en-US" sz="2400" b="1" dirty="0">
                <a:solidFill>
                  <a:schemeClr val="tx1"/>
                </a:solidFill>
              </a:rPr>
              <a:t>                                                                            </a:t>
            </a:r>
          </a:p>
          <a:p>
            <a:pPr>
              <a:lnSpc>
                <a:spcPct val="100000"/>
              </a:lnSpc>
            </a:pPr>
            <a:r>
              <a:rPr lang="en-US" sz="5500" b="1" dirty="0">
                <a:solidFill>
                  <a:schemeClr val="tx1"/>
                </a:solidFill>
                <a:latin typeface="Arial" panose="020B0604020202020204" pitchFamily="34" charset="0"/>
                <a:cs typeface="Arial" panose="020B0604020202020204" pitchFamily="34" charset="0"/>
              </a:rPr>
              <a:t>                                                                                                BY-</a:t>
            </a:r>
          </a:p>
          <a:p>
            <a:pPr>
              <a:lnSpc>
                <a:spcPct val="100000"/>
              </a:lnSpc>
            </a:pPr>
            <a:r>
              <a:rPr lang="en-US" sz="5500" b="1" dirty="0">
                <a:solidFill>
                  <a:schemeClr val="tx1"/>
                </a:solidFill>
                <a:latin typeface="Arial" panose="020B0604020202020204" pitchFamily="34" charset="0"/>
                <a:cs typeface="Arial" panose="020B0604020202020204" pitchFamily="34" charset="0"/>
              </a:rPr>
              <a:t>                                                                                                Chitra Maurya</a:t>
            </a:r>
          </a:p>
          <a:p>
            <a:pPr>
              <a:lnSpc>
                <a:spcPct val="100000"/>
              </a:lnSpc>
            </a:pPr>
            <a:r>
              <a:rPr lang="en-US" sz="5500" b="1" dirty="0">
                <a:solidFill>
                  <a:schemeClr val="tx1"/>
                </a:solidFill>
                <a:latin typeface="Arial" panose="020B0604020202020204" pitchFamily="34" charset="0"/>
                <a:cs typeface="Arial" panose="020B0604020202020204" pitchFamily="34" charset="0"/>
              </a:rPr>
              <a:t>                                                                                                UNIVERSITY ROLL NO. - 2000380140012</a:t>
            </a:r>
          </a:p>
          <a:p>
            <a:pPr>
              <a:lnSpc>
                <a:spcPct val="100000"/>
              </a:lnSpc>
            </a:pPr>
            <a:r>
              <a:rPr lang="en-US" sz="5500" b="1" dirty="0">
                <a:solidFill>
                  <a:schemeClr val="tx1"/>
                </a:solidFill>
                <a:latin typeface="Arial" panose="020B0604020202020204" pitchFamily="34" charset="0"/>
                <a:cs typeface="Arial" panose="020B0604020202020204" pitchFamily="34" charset="0"/>
              </a:rPr>
              <a:t>                                                                                                MCA 2</a:t>
            </a:r>
            <a:r>
              <a:rPr lang="en-US" sz="5500" b="1" baseline="30000" dirty="0">
                <a:solidFill>
                  <a:schemeClr val="tx1"/>
                </a:solidFill>
                <a:latin typeface="Arial" panose="020B0604020202020204" pitchFamily="34" charset="0"/>
                <a:cs typeface="Arial" panose="020B0604020202020204" pitchFamily="34" charset="0"/>
              </a:rPr>
              <a:t>ND</a:t>
            </a:r>
            <a:r>
              <a:rPr lang="en-US" sz="5500" b="1" dirty="0">
                <a:solidFill>
                  <a:schemeClr val="tx1"/>
                </a:solidFill>
                <a:latin typeface="Arial" panose="020B0604020202020204" pitchFamily="34" charset="0"/>
                <a:cs typeface="Arial" panose="020B0604020202020204" pitchFamily="34" charset="0"/>
              </a:rPr>
              <a:t> YEAR</a:t>
            </a:r>
          </a:p>
          <a:p>
            <a:pPr>
              <a:lnSpc>
                <a:spcPct val="100000"/>
              </a:lnSpc>
            </a:pPr>
            <a:r>
              <a:rPr lang="en-US" sz="5500" b="1" dirty="0">
                <a:solidFill>
                  <a:schemeClr val="tx1"/>
                </a:solidFill>
                <a:latin typeface="Arial" panose="020B0604020202020204" pitchFamily="34" charset="0"/>
                <a:cs typeface="Arial" panose="020B0604020202020204" pitchFamily="34" charset="0"/>
              </a:rPr>
              <a:t>                                                                                                BATCH 2020-22   </a:t>
            </a:r>
          </a:p>
          <a:p>
            <a:pPr>
              <a:lnSpc>
                <a:spcPct val="100000"/>
              </a:lnSpc>
            </a:pPr>
            <a:endParaRPr lang="en-US" sz="5500" b="1" dirty="0">
              <a:solidFill>
                <a:schemeClr val="tx1"/>
              </a:solidFill>
              <a:latin typeface="Arial" panose="020B0604020202020204" pitchFamily="34" charset="0"/>
              <a:cs typeface="Arial" panose="020B0604020202020204" pitchFamily="34" charset="0"/>
            </a:endParaRPr>
          </a:p>
          <a:p>
            <a:pPr algn="ctr"/>
            <a:r>
              <a:rPr lang="en-US" sz="5600" b="1" dirty="0">
                <a:effectLst/>
                <a:latin typeface="Arial" panose="020B0604020202020204" pitchFamily="34" charset="0"/>
                <a:ea typeface="Times New Roman" panose="02020603050405020304" pitchFamily="18" charset="0"/>
                <a:cs typeface="Arial" panose="020B0604020202020204" pitchFamily="34" charset="0"/>
              </a:rPr>
              <a:t>                                                                             </a:t>
            </a:r>
            <a:endParaRPr lang="en-US" sz="2400" b="1" dirty="0">
              <a:solidFill>
                <a:schemeClr val="tx1"/>
              </a:solidFill>
            </a:endParaRPr>
          </a:p>
          <a:p>
            <a:pPr>
              <a:lnSpc>
                <a:spcPct val="100000"/>
              </a:lnSpc>
            </a:pPr>
            <a:r>
              <a:rPr lang="en-US" sz="2400" b="1" dirty="0">
                <a:solidFill>
                  <a:schemeClr val="tx1"/>
                </a:solidFill>
              </a:rPr>
              <a:t>                                                                            </a:t>
            </a:r>
          </a:p>
          <a:p>
            <a:pPr>
              <a:lnSpc>
                <a:spcPct val="100000"/>
              </a:lnSpc>
            </a:pPr>
            <a:r>
              <a:rPr lang="en-US" sz="2400" b="1" dirty="0">
                <a:solidFill>
                  <a:schemeClr val="tx1"/>
                </a:solidFill>
              </a:rPr>
              <a:t>                                                                            </a:t>
            </a:r>
          </a:p>
          <a:p>
            <a:pPr>
              <a:lnSpc>
                <a:spcPct val="100000"/>
              </a:lnSpc>
            </a:pPr>
            <a:r>
              <a:rPr lang="en-US" sz="2400" b="1" dirty="0">
                <a:solidFill>
                  <a:schemeClr val="tx1"/>
                </a:solidFill>
              </a:rPr>
              <a:t>                                                </a:t>
            </a:r>
            <a:br>
              <a:rPr lang="en-US" sz="2400" b="1" dirty="0">
                <a:solidFill>
                  <a:schemeClr val="bg1">
                    <a:lumMod val="95000"/>
                    <a:lumOff val="5000"/>
                  </a:schemeClr>
                </a:solidFill>
              </a:rPr>
            </a:br>
            <a:r>
              <a:rPr lang="en-US" sz="2400" b="1" dirty="0">
                <a:solidFill>
                  <a:schemeClr val="bg1">
                    <a:lumMod val="95000"/>
                    <a:lumOff val="5000"/>
                  </a:schemeClr>
                </a:solidFill>
              </a:rPr>
              <a:t>                                                                  </a:t>
            </a:r>
          </a:p>
          <a:p>
            <a:pPr>
              <a:lnSpc>
                <a:spcPct val="100000"/>
              </a:lnSpc>
            </a:pPr>
            <a:endParaRPr lang="en-US" sz="2400" b="1" dirty="0">
              <a:solidFill>
                <a:schemeClr val="bg1">
                  <a:lumMod val="95000"/>
                  <a:lumOff val="5000"/>
                </a:schemeClr>
              </a:solidFill>
            </a:endParaRPr>
          </a:p>
          <a:p>
            <a:pPr>
              <a:lnSpc>
                <a:spcPct val="100000"/>
              </a:lnSpc>
            </a:pPr>
            <a:endParaRPr lang="en-IN" sz="2400" b="1" dirty="0">
              <a:solidFill>
                <a:schemeClr val="bg1">
                  <a:lumMod val="95000"/>
                  <a:lumOff val="5000"/>
                </a:schemeClr>
              </a:solidFill>
            </a:endParaRPr>
          </a:p>
        </p:txBody>
      </p:sp>
      <p:pic>
        <p:nvPicPr>
          <p:cNvPr id="4" name="Picture 4" descr="ITS-PG">
            <a:extLst>
              <a:ext uri="{FF2B5EF4-FFF2-40B4-BE49-F238E27FC236}">
                <a16:creationId xmlns:a16="http://schemas.microsoft.com/office/drawing/2014/main" id="{C67DF92E-BBF7-4EAC-B0D2-FC218C786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1" y="0"/>
            <a:ext cx="10974389" cy="152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5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4B1A-76E6-4F62-9F28-FDD3BFAB3E68}"/>
              </a:ext>
            </a:extLst>
          </p:cNvPr>
          <p:cNvSpPr>
            <a:spLocks noGrp="1"/>
          </p:cNvSpPr>
          <p:nvPr>
            <p:ph type="title"/>
          </p:nvPr>
        </p:nvSpPr>
        <p:spPr>
          <a:xfrm>
            <a:off x="823361" y="1"/>
            <a:ext cx="9905998" cy="843686"/>
          </a:xfrm>
        </p:spPr>
        <p:txBody>
          <a:bodyPr>
            <a:normAutofit/>
          </a:bodyPr>
          <a:lstStyle/>
          <a:p>
            <a:pPr algn="ctr"/>
            <a:r>
              <a:rPr lang="en-US" sz="3200" b="1" dirty="0">
                <a:solidFill>
                  <a:srgbClr val="C00000"/>
                </a:solidFill>
                <a:latin typeface="Arial" panose="020B0604020202020204" pitchFamily="34" charset="0"/>
                <a:cs typeface="Arial" panose="020B0604020202020204" pitchFamily="34" charset="0"/>
              </a:rPr>
              <a:t>User module</a:t>
            </a:r>
            <a:endParaRPr lang="en-IN" sz="3200" b="1" dirty="0">
              <a:solidFill>
                <a:srgbClr val="C0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976CA5D-D921-4E82-A972-9350D91C6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4539" y="871226"/>
            <a:ext cx="5857462" cy="2865887"/>
          </a:xfrm>
        </p:spPr>
      </p:pic>
      <p:pic>
        <p:nvPicPr>
          <p:cNvPr id="7" name="Picture 6">
            <a:extLst>
              <a:ext uri="{FF2B5EF4-FFF2-40B4-BE49-F238E27FC236}">
                <a16:creationId xmlns:a16="http://schemas.microsoft.com/office/drawing/2014/main" id="{7AFB1E62-EAC7-49C3-8AF5-ECDBECE14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43686"/>
            <a:ext cx="6096000" cy="2853670"/>
          </a:xfrm>
          <a:prstGeom prst="rect">
            <a:avLst/>
          </a:prstGeom>
        </p:spPr>
      </p:pic>
      <p:pic>
        <p:nvPicPr>
          <p:cNvPr id="12" name="Picture 11">
            <a:extLst>
              <a:ext uri="{FF2B5EF4-FFF2-40B4-BE49-F238E27FC236}">
                <a16:creationId xmlns:a16="http://schemas.microsoft.com/office/drawing/2014/main" id="{962DAF44-E708-4916-929E-B069E669C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5642" y="4025323"/>
            <a:ext cx="6197994" cy="2832677"/>
          </a:xfrm>
          <a:prstGeom prst="rect">
            <a:avLst/>
          </a:prstGeom>
        </p:spPr>
      </p:pic>
    </p:spTree>
    <p:extLst>
      <p:ext uri="{BB962C8B-B14F-4D97-AF65-F5344CB8AC3E}">
        <p14:creationId xmlns:p14="http://schemas.microsoft.com/office/powerpoint/2010/main" val="130853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384D-2362-434D-9210-82BD80DAF053}"/>
              </a:ext>
            </a:extLst>
          </p:cNvPr>
          <p:cNvSpPr>
            <a:spLocks noGrp="1"/>
          </p:cNvSpPr>
          <p:nvPr>
            <p:ph type="title"/>
          </p:nvPr>
        </p:nvSpPr>
        <p:spPr>
          <a:xfrm>
            <a:off x="995639" y="-13252"/>
            <a:ext cx="9905998" cy="940904"/>
          </a:xfrm>
        </p:spPr>
        <p:txBody>
          <a:bodyPr>
            <a:normAutofit/>
          </a:bodyPr>
          <a:lstStyle/>
          <a:p>
            <a:pPr algn="ctr"/>
            <a:r>
              <a:rPr lang="en-US" b="1" dirty="0">
                <a:solidFill>
                  <a:srgbClr val="C00000"/>
                </a:solidFill>
                <a:latin typeface="Arial" panose="020B0604020202020204" pitchFamily="34" charset="0"/>
                <a:cs typeface="Arial" panose="020B0604020202020204" pitchFamily="34" charset="0"/>
              </a:rPr>
              <a:t>User module</a:t>
            </a:r>
            <a:endParaRPr lang="en-IN" b="1" dirty="0">
              <a:solidFill>
                <a:srgbClr val="C00000"/>
              </a:solidFill>
              <a:latin typeface="Arial" panose="020B0604020202020204" pitchFamily="34" charset="0"/>
              <a:cs typeface="Arial" panose="020B0604020202020204" pitchFamily="34" charset="0"/>
            </a:endParaRPr>
          </a:p>
        </p:txBody>
      </p:sp>
      <p:pic>
        <p:nvPicPr>
          <p:cNvPr id="12" name="Content Placeholder 6">
            <a:extLst>
              <a:ext uri="{FF2B5EF4-FFF2-40B4-BE49-F238E27FC236}">
                <a16:creationId xmlns:a16="http://schemas.microsoft.com/office/drawing/2014/main" id="{0C235F76-A0A7-42A0-8006-892BA1BA0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8035" y="927652"/>
            <a:ext cx="5883965" cy="2965618"/>
          </a:xfrm>
        </p:spPr>
      </p:pic>
      <p:pic>
        <p:nvPicPr>
          <p:cNvPr id="13" name="Picture 12">
            <a:extLst>
              <a:ext uri="{FF2B5EF4-FFF2-40B4-BE49-F238E27FC236}">
                <a16:creationId xmlns:a16="http://schemas.microsoft.com/office/drawing/2014/main" id="{75BBC361-01B6-42CF-B611-B0765673C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27652"/>
            <a:ext cx="6096001" cy="2965618"/>
          </a:xfrm>
          <a:prstGeom prst="rect">
            <a:avLst/>
          </a:prstGeom>
        </p:spPr>
      </p:pic>
      <p:pic>
        <p:nvPicPr>
          <p:cNvPr id="14" name="Picture 13">
            <a:extLst>
              <a:ext uri="{FF2B5EF4-FFF2-40B4-BE49-F238E27FC236}">
                <a16:creationId xmlns:a16="http://schemas.microsoft.com/office/drawing/2014/main" id="{9B4ED53A-3A4D-4B05-B6AC-AB34EA486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445" y="4147930"/>
            <a:ext cx="5539179" cy="2710070"/>
          </a:xfrm>
          <a:prstGeom prst="rect">
            <a:avLst/>
          </a:prstGeom>
        </p:spPr>
      </p:pic>
    </p:spTree>
    <p:extLst>
      <p:ext uri="{BB962C8B-B14F-4D97-AF65-F5344CB8AC3E}">
        <p14:creationId xmlns:p14="http://schemas.microsoft.com/office/powerpoint/2010/main" val="25785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018E-795B-4371-BB4F-D1B5090347A1}"/>
              </a:ext>
            </a:extLst>
          </p:cNvPr>
          <p:cNvSpPr>
            <a:spLocks noGrp="1"/>
          </p:cNvSpPr>
          <p:nvPr>
            <p:ph type="title"/>
          </p:nvPr>
        </p:nvSpPr>
        <p:spPr>
          <a:xfrm>
            <a:off x="902874" y="0"/>
            <a:ext cx="9905998" cy="1086678"/>
          </a:xfrm>
        </p:spPr>
        <p:txBody>
          <a:bodyPr>
            <a:normAutofit/>
          </a:bodyPr>
          <a:lstStyle/>
          <a:p>
            <a:pPr algn="ctr"/>
            <a:r>
              <a:rPr lang="en-US" sz="3200" b="1" dirty="0">
                <a:solidFill>
                  <a:srgbClr val="C00000"/>
                </a:solidFill>
                <a:effectLst/>
                <a:latin typeface="Cambria" panose="02040503050406030204" pitchFamily="18" charset="0"/>
                <a:ea typeface="SimSun" panose="02010600030101010101" pitchFamily="2" charset="-122"/>
                <a:cs typeface="Times New Roman" panose="02020603050405020304" pitchFamily="18" charset="0"/>
              </a:rPr>
              <a:t>Future Scope of the Project </a:t>
            </a:r>
            <a:endParaRPr lang="en-IN" sz="3200" b="1" dirty="0">
              <a:solidFill>
                <a:srgbClr val="C00000"/>
              </a:solidFill>
            </a:endParaRPr>
          </a:p>
        </p:txBody>
      </p:sp>
      <p:sp>
        <p:nvSpPr>
          <p:cNvPr id="3" name="Content Placeholder 2">
            <a:extLst>
              <a:ext uri="{FF2B5EF4-FFF2-40B4-BE49-F238E27FC236}">
                <a16:creationId xmlns:a16="http://schemas.microsoft.com/office/drawing/2014/main" id="{B39336A8-4CEB-4C83-BA2E-7A4015C85FC2}"/>
              </a:ext>
            </a:extLst>
          </p:cNvPr>
          <p:cNvSpPr>
            <a:spLocks noGrp="1"/>
          </p:cNvSpPr>
          <p:nvPr>
            <p:ph idx="1"/>
          </p:nvPr>
        </p:nvSpPr>
        <p:spPr>
          <a:xfrm>
            <a:off x="530086" y="1046922"/>
            <a:ext cx="11131827" cy="5811078"/>
          </a:xfrm>
        </p:spPr>
        <p:txBody>
          <a:bodyPr>
            <a:normAutofit fontScale="25000" lnSpcReduction="20000"/>
          </a:bodyPr>
          <a:lstStyle/>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Based on the current limitations of our project, there can be some recommendations to improve the features of our app in order to make it more user friendly, efficient and effective as well.  </a:t>
            </a:r>
          </a:p>
          <a:p>
            <a:pPr indent="0">
              <a:buNone/>
            </a:pPr>
            <a:endParaRPr lang="en-IN" sz="4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pPr>
            <a:r>
              <a:rPr lang="en-IN" sz="80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b="1" dirty="0">
                <a:effectLst/>
                <a:latin typeface="Arial" panose="020B0604020202020204" pitchFamily="34" charset="0"/>
                <a:ea typeface="SimSun" panose="02010600030101010101" pitchFamily="2" charset="-122"/>
                <a:cs typeface="Arial" panose="020B0604020202020204" pitchFamily="34" charset="0"/>
              </a:rPr>
              <a:t>Real Time Interactive Conversation:</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The conversation in hotels, buses and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restaurants are to be real time interactive through instant language translations. </a:t>
            </a:r>
          </a:p>
          <a:p>
            <a:pPr indent="0">
              <a:buNone/>
            </a:pPr>
            <a:r>
              <a:rPr lang="en-IN" sz="80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b="1" dirty="0">
                <a:effectLst/>
                <a:latin typeface="Arial" panose="020B0604020202020204" pitchFamily="34" charset="0"/>
                <a:ea typeface="SimSun" panose="02010600030101010101" pitchFamily="2" charset="-122"/>
                <a:cs typeface="Arial" panose="020B0604020202020204" pitchFamily="34" charset="0"/>
              </a:rPr>
              <a:t>GPS Location Tracker</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Instead of giving use’s current location to the map, the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User’s location will be automatically followed by GPS location tracker which will make the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app more powerful and systematic. </a:t>
            </a:r>
          </a:p>
          <a:p>
            <a:pPr indent="0">
              <a:buNone/>
            </a:pPr>
            <a:r>
              <a:rPr lang="en-IN" sz="80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b="1" dirty="0">
                <a:effectLst/>
                <a:latin typeface="Arial" panose="020B0604020202020204" pitchFamily="34" charset="0"/>
                <a:ea typeface="SimSun" panose="02010600030101010101" pitchFamily="2" charset="-122"/>
                <a:cs typeface="Arial" panose="020B0604020202020204" pitchFamily="34" charset="0"/>
              </a:rPr>
              <a:t>More Detailed Routing Information:</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More details of routing information nearby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areas in the city can be provided to the user.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-&gt;</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b="1" dirty="0">
                <a:effectLst/>
                <a:latin typeface="Arial" panose="020B0604020202020204" pitchFamily="34" charset="0"/>
                <a:ea typeface="SimSun" panose="02010600030101010101" pitchFamily="2" charset="-122"/>
                <a:cs typeface="Arial" panose="020B0604020202020204" pitchFamily="34" charset="0"/>
              </a:rPr>
              <a:t>Whole Country Coverage:</a:t>
            </a:r>
            <a:r>
              <a:rPr lang="en-IN" sz="8000" dirty="0">
                <a:effectLst/>
                <a:latin typeface="Arial" panose="020B0604020202020204" pitchFamily="34" charset="0"/>
                <a:ea typeface="SimSun" panose="02010600030101010101" pitchFamily="2" charset="-122"/>
                <a:cs typeface="Arial" panose="020B0604020202020204" pitchFamily="34" charset="0"/>
              </a:rPr>
              <a:t> </a:t>
            </a: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As we are using Google’s map for locating user’s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destination and finding the route information, this app can be implemented for the entire </a:t>
            </a:r>
          </a:p>
          <a:p>
            <a:pPr indent="0">
              <a:buNone/>
            </a:pPr>
            <a:r>
              <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country coverage. </a:t>
            </a:r>
          </a:p>
          <a:p>
            <a:pPr marL="0" indent="0">
              <a:buNone/>
            </a:pPr>
            <a:endParaRPr lang="en-IN" dirty="0"/>
          </a:p>
        </p:txBody>
      </p:sp>
    </p:spTree>
    <p:extLst>
      <p:ext uri="{BB962C8B-B14F-4D97-AF65-F5344CB8AC3E}">
        <p14:creationId xmlns:p14="http://schemas.microsoft.com/office/powerpoint/2010/main" val="158560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F645-F060-4430-AEBF-802AEE87D3A7}"/>
              </a:ext>
            </a:extLst>
          </p:cNvPr>
          <p:cNvSpPr>
            <a:spLocks noGrp="1"/>
          </p:cNvSpPr>
          <p:nvPr>
            <p:ph type="title"/>
          </p:nvPr>
        </p:nvSpPr>
        <p:spPr>
          <a:xfrm>
            <a:off x="796857" y="132522"/>
            <a:ext cx="9905998" cy="1478570"/>
          </a:xfrm>
        </p:spPr>
        <p:txBody>
          <a:bodyPr>
            <a:normAutofit/>
          </a:bodyPr>
          <a:lstStyle/>
          <a:p>
            <a:pPr algn="ctr"/>
            <a:r>
              <a:rPr lang="en-US" sz="4000" b="1" dirty="0">
                <a:solidFill>
                  <a:srgbClr val="C00000"/>
                </a:solidFill>
                <a:latin typeface="Arial" panose="020B0604020202020204" pitchFamily="34" charset="0"/>
                <a:cs typeface="Arial" panose="020B0604020202020204" pitchFamily="34" charset="0"/>
              </a:rPr>
              <a:t>CONCLUSION</a:t>
            </a:r>
            <a:endParaRPr lang="en-IN" sz="4000" b="1"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C1690D-1777-419F-A6F1-6AD0E86B0703}"/>
              </a:ext>
            </a:extLst>
          </p:cNvPr>
          <p:cNvSpPr>
            <a:spLocks noGrp="1"/>
          </p:cNvSpPr>
          <p:nvPr>
            <p:ph idx="1"/>
          </p:nvPr>
        </p:nvSpPr>
        <p:spPr>
          <a:xfrm>
            <a:off x="969929" y="1736035"/>
            <a:ext cx="10252142" cy="4227442"/>
          </a:xfrm>
        </p:spPr>
        <p:txBody>
          <a:bodyPr>
            <a:normAutofit/>
          </a:bodyPr>
          <a:lstStyle/>
          <a:p>
            <a:pPr indent="0">
              <a:buNone/>
            </a:pPr>
            <a:r>
              <a:rPr lang="en-IN" dirty="0">
                <a:solidFill>
                  <a:srgbClr val="000000"/>
                </a:solidFill>
                <a:effectLst/>
                <a:latin typeface="Arial" panose="020B0604020202020204" pitchFamily="34" charset="0"/>
                <a:ea typeface="SimSun" panose="02010600030101010101" pitchFamily="2" charset="-122"/>
                <a:cs typeface="Arial" panose="020B0604020202020204" pitchFamily="34" charset="0"/>
              </a:rPr>
              <a:t>Keeping travellers need in consideration and the current trend, we have developed our Tourist Guide Application. The application is able to meet most of the requirements that is commonly asked by the travellers, Besides, the simplicity of using the application has been maintained. The app can be helpful for travellers who are the newcomers to the </a:t>
            </a:r>
            <a:r>
              <a:rPr lang="en-IN" dirty="0">
                <a:solidFill>
                  <a:srgbClr val="000000"/>
                </a:solidFill>
                <a:latin typeface="Arial" panose="020B0604020202020204" pitchFamily="34" charset="0"/>
                <a:ea typeface="SimSun" panose="02010600030101010101" pitchFamily="2" charset="-122"/>
                <a:cs typeface="Arial" panose="020B0604020202020204" pitchFamily="34" charset="0"/>
              </a:rPr>
              <a:t>D</a:t>
            </a:r>
            <a:r>
              <a:rPr lang="en-IN" dirty="0">
                <a:solidFill>
                  <a:srgbClr val="000000"/>
                </a:solidFill>
                <a:effectLst/>
                <a:latin typeface="Arial" panose="020B0604020202020204" pitchFamily="34" charset="0"/>
                <a:ea typeface="SimSun" panose="02010600030101010101" pitchFamily="2" charset="-122"/>
                <a:cs typeface="Arial" panose="020B0604020202020204" pitchFamily="34" charset="0"/>
              </a:rPr>
              <a:t>elhi. </a:t>
            </a:r>
            <a:endParaRPr lang="en-IN" dirty="0">
              <a:effectLst/>
              <a:latin typeface="Arial" panose="020B0604020202020204" pitchFamily="34" charset="0"/>
              <a:ea typeface="SimSun" panose="02010600030101010101" pitchFamily="2" charset="-122"/>
              <a:cs typeface="Arial" panose="020B0604020202020204" pitchFamily="34" charset="0"/>
            </a:endParaRPr>
          </a:p>
          <a:p>
            <a:pPr marL="0" indent="0">
              <a:buNone/>
            </a:pPr>
            <a:r>
              <a:rPr lang="en-IN" dirty="0">
                <a:effectLst/>
                <a:latin typeface="Arial" panose="020B0604020202020204" pitchFamily="34" charset="0"/>
                <a:ea typeface="SimSun" panose="02010600030101010101" pitchFamily="2" charset="-122"/>
                <a:cs typeface="Arial" panose="020B0604020202020204" pitchFamily="34" charset="0"/>
              </a:rPr>
              <a:t> </a:t>
            </a:r>
          </a:p>
          <a:p>
            <a:endParaRPr lang="en-IN" dirty="0"/>
          </a:p>
        </p:txBody>
      </p:sp>
    </p:spTree>
    <p:extLst>
      <p:ext uri="{BB962C8B-B14F-4D97-AF65-F5344CB8AC3E}">
        <p14:creationId xmlns:p14="http://schemas.microsoft.com/office/powerpoint/2010/main" val="134133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8175-0888-4A79-9BA4-EF54267A9C16}"/>
              </a:ext>
            </a:extLst>
          </p:cNvPr>
          <p:cNvSpPr>
            <a:spLocks noGrp="1"/>
          </p:cNvSpPr>
          <p:nvPr>
            <p:ph type="title"/>
          </p:nvPr>
        </p:nvSpPr>
        <p:spPr>
          <a:xfrm>
            <a:off x="902874" y="0"/>
            <a:ext cx="9905998" cy="1232452"/>
          </a:xfrm>
        </p:spPr>
        <p:txBody>
          <a:bodyPr>
            <a:normAutofit/>
          </a:bodyPr>
          <a:lstStyle/>
          <a:p>
            <a:pPr algn="ctr"/>
            <a:r>
              <a:rPr lang="en-US" b="1" dirty="0">
                <a:solidFill>
                  <a:srgbClr val="C00000"/>
                </a:solidFill>
                <a:latin typeface="Arial" panose="020B0604020202020204" pitchFamily="34" charset="0"/>
                <a:cs typeface="Arial" panose="020B0604020202020204" pitchFamily="34" charset="0"/>
              </a:rPr>
              <a:t>REFERENCES</a:t>
            </a:r>
            <a:endParaRPr lang="en-IN" b="1"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FA191A9-C9F3-4502-A471-F78C0A73551B}"/>
              </a:ext>
            </a:extLst>
          </p:cNvPr>
          <p:cNvSpPr>
            <a:spLocks noGrp="1"/>
          </p:cNvSpPr>
          <p:nvPr>
            <p:ph idx="1"/>
          </p:nvPr>
        </p:nvSpPr>
        <p:spPr>
          <a:xfrm>
            <a:off x="1143000" y="1232452"/>
            <a:ext cx="9905999" cy="5625548"/>
          </a:xfrm>
        </p:spPr>
        <p:txBody>
          <a:bodyPr>
            <a:normAutofit fontScale="25000" lnSpcReduction="20000"/>
          </a:bodyPr>
          <a:lstStyle/>
          <a:p>
            <a:pPr marL="1371600" indent="-1143000">
              <a:buFont typeface="Wingdings" panose="05000000000000000000" pitchFamily="2" charset="2"/>
              <a:buChar char="q"/>
              <a:tabLst>
                <a:tab pos="1897380" algn="l"/>
              </a:tabLst>
            </a:pP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2">
                  <a:extLst>
                    <a:ext uri="{A12FA001-AC4F-418D-AE19-62706E023703}">
                      <ahyp:hlinkClr xmlns:ahyp="http://schemas.microsoft.com/office/drawing/2018/hyperlinkcolor" val="tx"/>
                    </a:ext>
                  </a:extLst>
                </a:hlinkClick>
              </a:rPr>
              <a:t>https://www.eclipse.org/</a:t>
            </a:r>
            <a:endPar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tabLst>
                <a:tab pos="1897380" algn="l"/>
              </a:tabLst>
            </a:pPr>
            <a:endParaRPr lang="en-IN" sz="4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3">
                  <a:extLst>
                    <a:ext uri="{A12FA001-AC4F-418D-AE19-62706E023703}">
                      <ahyp:hlinkClr xmlns:ahyp="http://schemas.microsoft.com/office/drawing/2018/hyperlinkcolor" val="tx"/>
                    </a:ext>
                  </a:extLst>
                </a:hlinkClick>
              </a:rPr>
              <a:t>https://www.google.com/search?q=documentation+for+tourist+guide+project&amp;ei=qHPiYbGzC8G0mgfx0Jj4Cw&amp;oq=documentation+for+tourist+guide&amp;gs_lcp=Cgdnd3Mtd2l6EAEYADIICCEQFhAdEB4yCAghEBYQHRAeMggIIRAWEB0QHjIICCEQFhAdEB46BwgAEEcQsAM6BQgAEIAEOgYIABAWEB46CAgAEBYQChAeOgYIABANEB46CAgAEA0QChAeOgQIIRAKSgQIQRgASgQIRhgAUP8BWNA9YMlLaARwAngAgAG_AYgB4ROSAQQwLjE3mAEAoAEByAEIwAEB&amp;sclient=gws-wiz</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4">
                  <a:extLst>
                    <a:ext uri="{A12FA001-AC4F-418D-AE19-62706E023703}">
                      <ahyp:hlinkClr xmlns:ahyp="http://schemas.microsoft.com/office/drawing/2018/hyperlinkcolor" val="tx"/>
                    </a:ext>
                  </a:extLst>
                </a:hlinkClick>
              </a:rPr>
              <a:t>https://www.researchgate.net/publication/281490309_Android_Application_Travel_Guide</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5">
                  <a:extLst>
                    <a:ext uri="{A12FA001-AC4F-418D-AE19-62706E023703}">
                      <ahyp:hlinkClr xmlns:ahyp="http://schemas.microsoft.com/office/drawing/2018/hyperlinkcolor" val="tx"/>
                    </a:ext>
                  </a:extLst>
                </a:hlinkClick>
              </a:rPr>
              <a:t>https://www.google.com/search?q=analysis+for+tourist+guide&amp;gs_ivs=1</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1371600" indent="-1143000">
              <a:buFont typeface="Wingdings" panose="05000000000000000000" pitchFamily="2" charset="2"/>
              <a:buChar char="q"/>
              <a:tabLst>
                <a:tab pos="1897380" algn="l"/>
              </a:tabLst>
            </a:pPr>
            <a:r>
              <a:rPr lang="en-US"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r>
              <a:rPr lang="en-US" sz="8000" u="sng"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hlinkClick r:id="rId6">
                  <a:extLst>
                    <a:ext uri="{A12FA001-AC4F-418D-AE19-62706E023703}">
                      <ahyp:hlinkClr xmlns:ahyp="http://schemas.microsoft.com/office/drawing/2018/hyperlinkcolor" val="tx"/>
                    </a:ext>
                  </a:extLst>
                </a:hlinkClick>
              </a:rPr>
              <a:t>https://nevonprojects.com/intelligent-tourist-guide/</a:t>
            </a:r>
            <a:endParaRPr lang="en-IN" sz="80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indent="0">
              <a:buNone/>
              <a:tabLst>
                <a:tab pos="1897380" algn="l"/>
              </a:tabLst>
            </a:pPr>
            <a:r>
              <a:rPr lang="en-US" sz="3200" b="1"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a:t>
            </a:r>
            <a:endParaRPr lang="en-IN" sz="32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8412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hank you PNG">
            <a:extLst>
              <a:ext uri="{FF2B5EF4-FFF2-40B4-BE49-F238E27FC236}">
                <a16:creationId xmlns:a16="http://schemas.microsoft.com/office/drawing/2014/main" id="{62AB95D0-5061-4086-9084-34C21A924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6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25AB-4A64-4190-8789-74267DA05DF2}"/>
              </a:ext>
            </a:extLst>
          </p:cNvPr>
          <p:cNvSpPr>
            <a:spLocks noGrp="1"/>
          </p:cNvSpPr>
          <p:nvPr>
            <p:ph type="title"/>
          </p:nvPr>
        </p:nvSpPr>
        <p:spPr>
          <a:xfrm>
            <a:off x="838200" y="0"/>
            <a:ext cx="9905998" cy="1478570"/>
          </a:xfrm>
        </p:spPr>
        <p:txBody>
          <a:bodyPr>
            <a:normAutofit/>
          </a:bodyPr>
          <a:lstStyle/>
          <a:p>
            <a:pPr algn="ctr"/>
            <a:r>
              <a:rPr lang="en-US" sz="5400" b="1" dirty="0">
                <a:solidFill>
                  <a:srgbClr val="C00000"/>
                </a:solidFill>
              </a:rPr>
              <a:t>INTRODUCTION</a:t>
            </a:r>
            <a:endParaRPr lang="en-IN" sz="5400" b="1" dirty="0">
              <a:solidFill>
                <a:srgbClr val="C00000"/>
              </a:solidFill>
            </a:endParaRPr>
          </a:p>
        </p:txBody>
      </p:sp>
      <p:sp>
        <p:nvSpPr>
          <p:cNvPr id="3" name="Content Placeholder 2">
            <a:extLst>
              <a:ext uri="{FF2B5EF4-FFF2-40B4-BE49-F238E27FC236}">
                <a16:creationId xmlns:a16="http://schemas.microsoft.com/office/drawing/2014/main" id="{813970B7-2E87-4836-A8AD-A50DA8E3EA25}"/>
              </a:ext>
            </a:extLst>
          </p:cNvPr>
          <p:cNvSpPr>
            <a:spLocks noGrp="1"/>
          </p:cNvSpPr>
          <p:nvPr>
            <p:ph idx="1"/>
          </p:nvPr>
        </p:nvSpPr>
        <p:spPr>
          <a:xfrm>
            <a:off x="732183" y="1255780"/>
            <a:ext cx="10515600" cy="4866723"/>
          </a:xfrm>
        </p:spPr>
        <p:txBody>
          <a:bodyPr/>
          <a:lstStyle/>
          <a:p>
            <a:pPr marL="457200" indent="0">
              <a:buNone/>
            </a:pPr>
            <a:r>
              <a:rPr lang="en-US" dirty="0">
                <a:solidFill>
                  <a:schemeClr val="bg1">
                    <a:lumMod val="95000"/>
                    <a:lumOff val="5000"/>
                  </a:schemeClr>
                </a:solidFill>
                <a:effectLst/>
                <a:latin typeface="Arial" panose="020B0604020202020204" pitchFamily="34" charset="0"/>
                <a:ea typeface="Liberation Serif"/>
                <a:cs typeface="Liberation Serif"/>
              </a:rPr>
              <a:t>The topic of our project is Tourist Guide for Delhi(</a:t>
            </a:r>
            <a:r>
              <a:rPr lang="en-US" dirty="0" err="1">
                <a:solidFill>
                  <a:schemeClr val="bg1">
                    <a:lumMod val="95000"/>
                    <a:lumOff val="5000"/>
                  </a:schemeClr>
                </a:solidFill>
                <a:effectLst/>
                <a:latin typeface="Arial" panose="020B0604020202020204" pitchFamily="34" charset="0"/>
                <a:ea typeface="Liberation Serif"/>
                <a:cs typeface="Liberation Serif"/>
              </a:rPr>
              <a:t>DilliMate</a:t>
            </a:r>
            <a:r>
              <a:rPr lang="en-US" dirty="0">
                <a:solidFill>
                  <a:schemeClr val="bg1">
                    <a:lumMod val="95000"/>
                    <a:lumOff val="5000"/>
                  </a:schemeClr>
                </a:solidFill>
                <a:effectLst/>
                <a:latin typeface="Arial" panose="020B0604020202020204" pitchFamily="34" charset="0"/>
                <a:ea typeface="Liberation Serif"/>
                <a:cs typeface="Liberation Serif"/>
              </a:rPr>
              <a:t>). This Tourist Guide  website will help to make tourist experience better and memorable </a:t>
            </a:r>
            <a:r>
              <a:rPr lang="en-US" dirty="0">
                <a:solidFill>
                  <a:schemeClr val="bg1">
                    <a:lumMod val="95000"/>
                    <a:lumOff val="5000"/>
                  </a:schemeClr>
                </a:solidFill>
                <a:latin typeface="Arial" panose="020B0604020202020204" pitchFamily="34" charset="0"/>
                <a:ea typeface="Liberation Serif"/>
                <a:cs typeface="Liberation Serif"/>
              </a:rPr>
              <a:t>with </a:t>
            </a:r>
            <a:r>
              <a:rPr lang="en-US" dirty="0">
                <a:solidFill>
                  <a:schemeClr val="bg1">
                    <a:lumMod val="95000"/>
                    <a:lumOff val="5000"/>
                  </a:schemeClr>
                </a:solidFill>
                <a:effectLst/>
                <a:latin typeface="Arial" panose="020B0604020202020204" pitchFamily="34" charset="0"/>
                <a:ea typeface="Liberation Serif"/>
                <a:cs typeface="Liberation Serif"/>
              </a:rPr>
              <a:t>handy facilities at a single place.</a:t>
            </a:r>
          </a:p>
          <a:p>
            <a:pPr marL="457200" indent="0">
              <a:buNone/>
            </a:pPr>
            <a:r>
              <a:rPr lang="en-US" dirty="0">
                <a:solidFill>
                  <a:schemeClr val="bg1">
                    <a:lumMod val="95000"/>
                    <a:lumOff val="5000"/>
                  </a:schemeClr>
                </a:solidFill>
                <a:effectLst/>
                <a:latin typeface="Arial" panose="020B0604020202020204" pitchFamily="34" charset="0"/>
                <a:ea typeface="Liberation Serif"/>
                <a:cs typeface="Liberation Serif"/>
              </a:rPr>
              <a:t> This website will help users to know their nearby hotel and to select them as per their convenience. It’ll also help the tourist vloggers and bloggers to explore amazing location and Delicacies via accessing a single platform.</a:t>
            </a:r>
            <a:r>
              <a:rPr lang="en-IN" dirty="0">
                <a:solidFill>
                  <a:schemeClr val="bg1">
                    <a:lumMod val="95000"/>
                    <a:lumOff val="5000"/>
                  </a:schemeClr>
                </a:solidFill>
                <a:latin typeface="Liberation Serif"/>
                <a:ea typeface="Liberation Serif"/>
                <a:cs typeface="Liberation Serif"/>
              </a:rPr>
              <a:t> </a:t>
            </a:r>
          </a:p>
          <a:p>
            <a:pPr marL="457200" indent="0">
              <a:buNone/>
            </a:pPr>
            <a:r>
              <a:rPr lang="en-US" dirty="0">
                <a:solidFill>
                  <a:schemeClr val="bg1">
                    <a:lumMod val="95000"/>
                    <a:lumOff val="5000"/>
                  </a:schemeClr>
                </a:solidFill>
                <a:effectLst/>
                <a:latin typeface="Arial" panose="020B0604020202020204" pitchFamily="34" charset="0"/>
                <a:ea typeface="Liberation Serif"/>
                <a:cs typeface="Liberation Serif"/>
              </a:rPr>
              <a:t>It include healthcare section which help the user in case of emergency at a new place. we’ve also included cab &amp; guide facility in order to get the full tour of city.</a:t>
            </a:r>
            <a:endParaRPr lang="en-IN" dirty="0">
              <a:solidFill>
                <a:schemeClr val="bg1">
                  <a:lumMod val="95000"/>
                  <a:lumOff val="5000"/>
                </a:schemeClr>
              </a:solidFill>
              <a:effectLst/>
              <a:latin typeface="Liberation Serif"/>
              <a:ea typeface="Liberation Serif"/>
              <a:cs typeface="Liberation Serif"/>
            </a:endParaRPr>
          </a:p>
          <a:p>
            <a:endParaRPr lang="en-IN" dirty="0"/>
          </a:p>
        </p:txBody>
      </p:sp>
    </p:spTree>
    <p:extLst>
      <p:ext uri="{BB962C8B-B14F-4D97-AF65-F5344CB8AC3E}">
        <p14:creationId xmlns:p14="http://schemas.microsoft.com/office/powerpoint/2010/main" val="355985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FAFA-54E1-4704-AD61-7C0D3D3C11FF}"/>
              </a:ext>
            </a:extLst>
          </p:cNvPr>
          <p:cNvSpPr>
            <a:spLocks noGrp="1"/>
          </p:cNvSpPr>
          <p:nvPr>
            <p:ph type="title"/>
          </p:nvPr>
        </p:nvSpPr>
        <p:spPr>
          <a:xfrm>
            <a:off x="942630" y="26504"/>
            <a:ext cx="9905998" cy="1245705"/>
          </a:xfrm>
        </p:spPr>
        <p:txBody>
          <a:bodyPr>
            <a:normAutofit/>
          </a:bodyPr>
          <a:lstStyle/>
          <a:p>
            <a:pPr algn="ctr"/>
            <a:r>
              <a:rPr lang="en-US" sz="4400" b="1" dirty="0">
                <a:solidFill>
                  <a:srgbClr val="C00000"/>
                </a:solidFill>
              </a:rPr>
              <a:t>Problem Statement</a:t>
            </a:r>
            <a:endParaRPr lang="en-IN" sz="4400" b="1" dirty="0">
              <a:solidFill>
                <a:srgbClr val="C00000"/>
              </a:solidFill>
            </a:endParaRPr>
          </a:p>
        </p:txBody>
      </p:sp>
      <p:sp>
        <p:nvSpPr>
          <p:cNvPr id="3" name="Content Placeholder 2">
            <a:extLst>
              <a:ext uri="{FF2B5EF4-FFF2-40B4-BE49-F238E27FC236}">
                <a16:creationId xmlns:a16="http://schemas.microsoft.com/office/drawing/2014/main" id="{EA12B5F0-AA2B-4097-A8CD-1180653E6FAC}"/>
              </a:ext>
            </a:extLst>
          </p:cNvPr>
          <p:cNvSpPr>
            <a:spLocks noGrp="1"/>
          </p:cNvSpPr>
          <p:nvPr>
            <p:ph idx="1"/>
          </p:nvPr>
        </p:nvSpPr>
        <p:spPr>
          <a:xfrm>
            <a:off x="583095" y="781878"/>
            <a:ext cx="11262759" cy="5410200"/>
          </a:xfrm>
        </p:spPr>
        <p:txBody>
          <a:bodyPr>
            <a:normAutofit fontScale="32500" lnSpcReduction="20000"/>
          </a:bodyPr>
          <a:lstStyle/>
          <a:p>
            <a:pPr marL="274320" indent="0" algn="just">
              <a:buNone/>
            </a:pPr>
            <a:endParaRPr lang="en-US" sz="96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endParaRPr>
          </a:p>
          <a:p>
            <a:pPr marL="274320" indent="0">
              <a:buNone/>
            </a:pPr>
            <a:r>
              <a:rPr lang="en-US" sz="74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rPr>
              <a:t>T</a:t>
            </a: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he existing websites that we have currently does show options for the travelers but isn’t a fulfilling enough. Well normally, the tourists or basically any person with a ‘fish out of water’ tag on their back, had either to rely on the old timer ways to get to their destination’s in a foreign place, by asking for directions or asking the officials or even if they has a GPS system or any other location guide software on their device they would still be running a constant fear of falling into Single Point Failure whenever the servers went down, which they will at one point or other.</a:t>
            </a:r>
          </a:p>
          <a:p>
            <a:pPr marL="0" indent="0">
              <a:spcBef>
                <a:spcPts val="600"/>
              </a:spcBef>
              <a:spcAft>
                <a:spcPts val="0"/>
              </a:spcAft>
              <a:buNone/>
            </a:pP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Though our project tourist guide that me named as </a:t>
            </a:r>
            <a:r>
              <a:rPr lang="en-US" sz="74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rPr>
              <a:t>D</a:t>
            </a: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illi Mate</a:t>
            </a:r>
            <a:r>
              <a:rPr lang="en-US" sz="7400" dirty="0">
                <a:solidFill>
                  <a:schemeClr val="bg1">
                    <a:lumMod val="95000"/>
                    <a:lumOff val="5000"/>
                  </a:schemeClr>
                </a:solidFill>
                <a:latin typeface="Arial" panose="020B0604020202020204" pitchFamily="34" charset="0"/>
                <a:ea typeface="SimSun" panose="02010600030101010101" pitchFamily="2" charset="-122"/>
                <a:cs typeface="Arial" panose="020B0604020202020204" pitchFamily="34" charset="0"/>
              </a:rPr>
              <a:t>,</a:t>
            </a:r>
            <a:r>
              <a:rPr lang="en-US"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rPr>
              <a:t> will be a one stop         destination for all the tourists out there to get numerous options at single website by just one signup. </a:t>
            </a:r>
            <a:endParaRPr lang="en-IN" sz="7400" dirty="0">
              <a:solidFill>
                <a:schemeClr val="bg1">
                  <a:lumMod val="95000"/>
                  <a:lumOff val="5000"/>
                </a:schemeClr>
              </a:solidFill>
              <a:effectLst/>
              <a:latin typeface="Arial" panose="020B0604020202020204" pitchFamily="34" charset="0"/>
              <a:ea typeface="SimSun" panose="02010600030101010101" pitchFamily="2" charset="-122"/>
              <a:cs typeface="Arial" panose="020B0604020202020204" pitchFamily="34" charset="0"/>
            </a:endParaRPr>
          </a:p>
          <a:p>
            <a:endParaRPr lang="en-IN" dirty="0"/>
          </a:p>
        </p:txBody>
      </p:sp>
    </p:spTree>
    <p:extLst>
      <p:ext uri="{BB962C8B-B14F-4D97-AF65-F5344CB8AC3E}">
        <p14:creationId xmlns:p14="http://schemas.microsoft.com/office/powerpoint/2010/main" val="175242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8BC2-246B-4A84-9086-D87CB1994747}"/>
              </a:ext>
            </a:extLst>
          </p:cNvPr>
          <p:cNvSpPr>
            <a:spLocks noGrp="1"/>
          </p:cNvSpPr>
          <p:nvPr>
            <p:ph type="title"/>
          </p:nvPr>
        </p:nvSpPr>
        <p:spPr>
          <a:xfrm>
            <a:off x="808383" y="125896"/>
            <a:ext cx="10093253" cy="1345095"/>
          </a:xfrm>
        </p:spPr>
        <p:txBody>
          <a:bodyPr/>
          <a:lstStyle/>
          <a:p>
            <a:pPr algn="ctr"/>
            <a:r>
              <a:rPr lang="en-US" sz="4000" b="1" dirty="0">
                <a:solidFill>
                  <a:srgbClr val="C00000"/>
                </a:solidFill>
                <a:effectLst/>
                <a:latin typeface="Arial" panose="020B0604020202020204" pitchFamily="34" charset="0"/>
                <a:ea typeface="Liberation Serif"/>
                <a:cs typeface="Liberation Serif"/>
              </a:rPr>
              <a:t>PRODUCT</a:t>
            </a:r>
            <a:r>
              <a:rPr lang="en-US" sz="4000" b="1" spc="-5" dirty="0">
                <a:solidFill>
                  <a:srgbClr val="C00000"/>
                </a:solidFill>
                <a:effectLst/>
                <a:latin typeface="Arial" panose="020B0604020202020204" pitchFamily="34" charset="0"/>
                <a:ea typeface="Liberation Serif"/>
                <a:cs typeface="Liberation Serif"/>
              </a:rPr>
              <a:t> </a:t>
            </a:r>
            <a:r>
              <a:rPr lang="en-US" sz="4000" b="1" dirty="0">
                <a:solidFill>
                  <a:srgbClr val="C00000"/>
                </a:solidFill>
                <a:effectLst/>
                <a:latin typeface="Arial" panose="020B0604020202020204" pitchFamily="34" charset="0"/>
                <a:ea typeface="Liberation Serif"/>
                <a:cs typeface="Liberation Serif"/>
              </a:rPr>
              <a:t>FEATURES</a:t>
            </a:r>
            <a:br>
              <a:rPr lang="en-IN" sz="1800" b="1" dirty="0">
                <a:effectLst/>
                <a:latin typeface="Liberation Serif"/>
                <a:ea typeface="Liberation Serif"/>
                <a:cs typeface="Liberation Serif"/>
              </a:rPr>
            </a:br>
            <a:endParaRPr lang="en-IN" dirty="0"/>
          </a:p>
        </p:txBody>
      </p:sp>
      <p:sp>
        <p:nvSpPr>
          <p:cNvPr id="3" name="Content Placeholder 2">
            <a:extLst>
              <a:ext uri="{FF2B5EF4-FFF2-40B4-BE49-F238E27FC236}">
                <a16:creationId xmlns:a16="http://schemas.microsoft.com/office/drawing/2014/main" id="{4DD8D052-2835-4DEB-BAA0-08B8C2D3EA57}"/>
              </a:ext>
            </a:extLst>
          </p:cNvPr>
          <p:cNvSpPr>
            <a:spLocks noGrp="1"/>
          </p:cNvSpPr>
          <p:nvPr>
            <p:ph idx="1"/>
          </p:nvPr>
        </p:nvSpPr>
        <p:spPr>
          <a:xfrm>
            <a:off x="689114" y="1192696"/>
            <a:ext cx="11118574" cy="5353878"/>
          </a:xfrm>
        </p:spPr>
        <p:txBody>
          <a:bodyPr>
            <a:normAutofit fontScale="62500" lnSpcReduction="20000"/>
          </a:bodyPr>
          <a:lstStyle/>
          <a:p>
            <a:pPr marL="0" indent="0" algn="just">
              <a:buNone/>
            </a:pPr>
            <a:r>
              <a:rPr lang="en-US" sz="2900" b="1" dirty="0">
                <a:solidFill>
                  <a:schemeClr val="bg1">
                    <a:lumMod val="95000"/>
                    <a:lumOff val="5000"/>
                  </a:schemeClr>
                </a:solidFill>
                <a:effectLst/>
                <a:latin typeface="Arial Black" panose="020B0A04020102020204" pitchFamily="34" charset="0"/>
                <a:ea typeface="Liberation Serif"/>
                <a:cs typeface="Arial" panose="020B0604020202020204" pitchFamily="34" charset="0"/>
              </a:rPr>
              <a:t>This system has following features –</a:t>
            </a:r>
            <a:endParaRPr lang="en-IN" sz="2900" b="1" dirty="0">
              <a:solidFill>
                <a:schemeClr val="bg1">
                  <a:lumMod val="95000"/>
                  <a:lumOff val="5000"/>
                </a:schemeClr>
              </a:solidFill>
              <a:effectLst/>
              <a:latin typeface="Arial Black" panose="020B0A040201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 To make tourist Experience better &amp; memorable.</a:t>
            </a:r>
            <a:endParaRPr lang="en-IN"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-&gt;To check the availability of hotel room.</a:t>
            </a:r>
            <a:endParaRPr lang="en-IN"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-&gt;To check the good tourist spots.</a:t>
            </a:r>
            <a:endParaRPr lang="en-IN" sz="3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marL="0" lvl="0" indent="0">
              <a:buSzPts val="400"/>
              <a:buNone/>
              <a:tabLst>
                <a:tab pos="266700" algn="l"/>
              </a:tabLst>
            </a:pPr>
            <a:r>
              <a:rPr lang="en-US" sz="3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-&gt;Get the facility of healthcare &amp; Restaurants.</a:t>
            </a: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-&gt;Registered user gets the recommendation of the places of their preferences.</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-&gt;They can find the places using this system.</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-&gt;User can easily view the place on website with its description, image and address.</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-&gt;The system also provides one food place in the results.</a:t>
            </a:r>
            <a:endParaRPr lang="en-IN" sz="3600" dirty="0">
              <a:solidFill>
                <a:srgbClr val="000000"/>
              </a:solidFill>
              <a:effectLst/>
              <a:latin typeface="Arial" panose="020B0604020202020204" pitchFamily="34" charset="0"/>
              <a:ea typeface="SimSun" panose="02010600030101010101" pitchFamily="2" charset="-122"/>
              <a:cs typeface="Arial" panose="020B0604020202020204" pitchFamily="34" charset="0"/>
            </a:endParaRPr>
          </a:p>
          <a:p>
            <a:pPr marL="0" lvl="0" indent="0">
              <a:buSzPts val="1000"/>
              <a:buNone/>
              <a:tabLst>
                <a:tab pos="457200" algn="l"/>
              </a:tabLst>
            </a:pPr>
            <a:r>
              <a:rPr lang="en-US" sz="3600" dirty="0">
                <a:solidFill>
                  <a:srgbClr val="000000"/>
                </a:solidFill>
                <a:effectLst/>
                <a:latin typeface="Arial" panose="020B0604020202020204" pitchFamily="34" charset="0"/>
                <a:ea typeface="SimSun" panose="02010600030101010101" pitchFamily="2" charset="-122"/>
                <a:cs typeface="Arial" panose="020B0604020202020204" pitchFamily="34" charset="0"/>
              </a:rPr>
              <a:t>-&gt;System GUI is easy to use.</a:t>
            </a:r>
          </a:p>
          <a:p>
            <a:pPr marL="342900" lvl="0" indent="-342900">
              <a:buSzPts val="1000"/>
              <a:buFont typeface="Symbol" panose="05050102010706020507" pitchFamily="18" charset="2"/>
              <a:buChar char=""/>
              <a:tabLst>
                <a:tab pos="457200" algn="l"/>
              </a:tabLst>
            </a:pPr>
            <a:endParaRPr lang="en-IN"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lvl="0" indent="-342900">
              <a:buSzPts val="400"/>
              <a:buFont typeface="Wingdings" panose="05000000000000000000" pitchFamily="2" charset="2"/>
              <a:buChar char=""/>
              <a:tabLst>
                <a:tab pos="266700" algn="l"/>
              </a:tabLst>
            </a:pPr>
            <a:endParaRPr lang="en-IN" sz="105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endParaRPr lang="en-IN" dirty="0"/>
          </a:p>
        </p:txBody>
      </p:sp>
    </p:spTree>
    <p:extLst>
      <p:ext uri="{BB962C8B-B14F-4D97-AF65-F5344CB8AC3E}">
        <p14:creationId xmlns:p14="http://schemas.microsoft.com/office/powerpoint/2010/main" val="1863236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8F90-F294-47D1-8869-1860CF85C52E}"/>
              </a:ext>
            </a:extLst>
          </p:cNvPr>
          <p:cNvSpPr>
            <a:spLocks noGrp="1"/>
          </p:cNvSpPr>
          <p:nvPr>
            <p:ph type="title"/>
          </p:nvPr>
        </p:nvSpPr>
        <p:spPr>
          <a:xfrm>
            <a:off x="757100" y="8919"/>
            <a:ext cx="9905998" cy="1157272"/>
          </a:xfrm>
        </p:spPr>
        <p:txBody>
          <a:bodyPr>
            <a:normAutofit/>
          </a:bodyPr>
          <a:lstStyle/>
          <a:p>
            <a:pPr algn="ctr"/>
            <a:r>
              <a:rPr lang="en-US" sz="4800" b="1" dirty="0">
                <a:solidFill>
                  <a:srgbClr val="C00000"/>
                </a:solidFill>
                <a:effectLst/>
                <a:latin typeface="Arial" panose="020B0604020202020204" pitchFamily="34" charset="0"/>
                <a:ea typeface="Liberation Serif"/>
                <a:cs typeface="Liberation Serif"/>
              </a:rPr>
              <a:t> USER CLASSEs</a:t>
            </a:r>
            <a:endParaRPr lang="en-IN" sz="4800" dirty="0">
              <a:solidFill>
                <a:srgbClr val="C00000"/>
              </a:solidFill>
            </a:endParaRPr>
          </a:p>
        </p:txBody>
      </p:sp>
      <p:sp>
        <p:nvSpPr>
          <p:cNvPr id="3" name="Content Placeholder 2">
            <a:extLst>
              <a:ext uri="{FF2B5EF4-FFF2-40B4-BE49-F238E27FC236}">
                <a16:creationId xmlns:a16="http://schemas.microsoft.com/office/drawing/2014/main" id="{9255DA37-6F90-41C1-AE99-C72FE4B58266}"/>
              </a:ext>
            </a:extLst>
          </p:cNvPr>
          <p:cNvSpPr>
            <a:spLocks noGrp="1"/>
          </p:cNvSpPr>
          <p:nvPr>
            <p:ph idx="1"/>
          </p:nvPr>
        </p:nvSpPr>
        <p:spPr>
          <a:xfrm>
            <a:off x="849867" y="1166191"/>
            <a:ext cx="10677800" cy="5205812"/>
          </a:xfrm>
        </p:spPr>
        <p:txBody>
          <a:bodyPr>
            <a:normAutofit fontScale="92500"/>
          </a:bodyPr>
          <a:lstStyle/>
          <a:p>
            <a:pPr marL="0" lvl="0" indent="0">
              <a:lnSpc>
                <a:spcPct val="100000"/>
              </a:lnSpc>
              <a:spcBef>
                <a:spcPts val="1335"/>
              </a:spcBef>
              <a:spcAft>
                <a:spcPts val="0"/>
              </a:spcAft>
              <a:buNone/>
              <a:tabLst>
                <a:tab pos="266700" algn="l"/>
              </a:tabLst>
            </a:pPr>
            <a:r>
              <a:rPr lang="en-US" sz="2600" dirty="0">
                <a:solidFill>
                  <a:srgbClr val="000000"/>
                </a:solidFill>
                <a:effectLst/>
                <a:latin typeface="Arial" panose="020B0604020202020204" pitchFamily="34" charset="0"/>
                <a:ea typeface="SimSun" panose="02010600030101010101" pitchFamily="2" charset="-122"/>
                <a:cs typeface="Arial" panose="020B0604020202020204" pitchFamily="34" charset="0"/>
              </a:rPr>
              <a:t>The main idea of our project is one should get all necessary facilities detail at a single platform is when visiting some new places and cities. criteria should be simple and natural, like : a list of museums, the most famous historical objects, restaurants to visit, constraints to travel by bus and by walking. The system should find a path that fulfills those criteria show names of objects, some short descriptions and photos of them and possible entrance costs. It should also be able to estimate time needed to travel from one object to the next and if it is possible, It should be helpful for people that want to visit a city without having much information about it.</a:t>
            </a:r>
            <a:endParaRPr lang="en-US" sz="2600" dirty="0">
              <a:solidFill>
                <a:schemeClr val="bg1">
                  <a:lumMod val="95000"/>
                  <a:lumOff val="5000"/>
                </a:schemeClr>
              </a:solidFill>
              <a:latin typeface="Arial" panose="020B0604020202020204" pitchFamily="34" charset="0"/>
              <a:ea typeface="Liberation Serif"/>
              <a:cs typeface="Arial" panose="020B0604020202020204" pitchFamily="34" charset="0"/>
            </a:endParaRPr>
          </a:p>
          <a:p>
            <a:pPr lvl="0">
              <a:lnSpc>
                <a:spcPct val="100000"/>
              </a:lnSpc>
              <a:spcBef>
                <a:spcPts val="1335"/>
              </a:spcBef>
              <a:spcAft>
                <a:spcPts val="0"/>
              </a:spcAft>
              <a:tabLst>
                <a:tab pos="266700" algn="l"/>
              </a:tabLst>
            </a:pPr>
            <a:r>
              <a:rPr lang="en-US" sz="2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Tourists</a:t>
            </a:r>
            <a:endParaRPr lang="en-IN" sz="2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lvl="0">
              <a:lnSpc>
                <a:spcPct val="100000"/>
              </a:lnSpc>
              <a:spcBef>
                <a:spcPts val="1335"/>
              </a:spcBef>
              <a:spcAft>
                <a:spcPts val="0"/>
              </a:spcAft>
              <a:tabLst>
                <a:tab pos="266700" algn="l"/>
              </a:tabLst>
            </a:pPr>
            <a:r>
              <a:rPr lang="en-US" sz="2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Vlogger</a:t>
            </a:r>
            <a:endParaRPr lang="en-IN" sz="2600"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pPr lvl="0">
              <a:lnSpc>
                <a:spcPct val="100000"/>
              </a:lnSpc>
              <a:spcBef>
                <a:spcPts val="1335"/>
              </a:spcBef>
              <a:spcAft>
                <a:spcPts val="0"/>
              </a:spcAft>
              <a:tabLst>
                <a:tab pos="266700" algn="l"/>
              </a:tabLst>
            </a:pPr>
            <a:r>
              <a:rPr lang="en-US" sz="2600" dirty="0">
                <a:solidFill>
                  <a:schemeClr val="bg1">
                    <a:lumMod val="95000"/>
                    <a:lumOff val="5000"/>
                  </a:schemeClr>
                </a:solidFill>
                <a:effectLst/>
                <a:latin typeface="Arial" panose="020B0604020202020204" pitchFamily="34" charset="0"/>
                <a:ea typeface="Liberation Serif"/>
                <a:cs typeface="Arial" panose="020B0604020202020204" pitchFamily="34" charset="0"/>
              </a:rPr>
              <a:t>Blogger</a:t>
            </a:r>
            <a:r>
              <a:rPr lang="en-US" sz="2600" i="1" dirty="0">
                <a:solidFill>
                  <a:schemeClr val="bg1">
                    <a:lumMod val="95000"/>
                    <a:lumOff val="5000"/>
                  </a:schemeClr>
                </a:solidFill>
                <a:effectLst/>
                <a:latin typeface="Arial" panose="020B0604020202020204" pitchFamily="34" charset="0"/>
                <a:ea typeface="Liberation Serif"/>
                <a:cs typeface="Arial" panose="020B0604020202020204" pitchFamily="34" charset="0"/>
              </a:rPr>
              <a:t> </a:t>
            </a:r>
            <a:endParaRPr lang="en-IN" sz="2600" i="1" dirty="0">
              <a:solidFill>
                <a:schemeClr val="bg1">
                  <a:lumMod val="95000"/>
                  <a:lumOff val="5000"/>
                </a:schemeClr>
              </a:solidFill>
              <a:effectLst/>
              <a:latin typeface="Arial" panose="020B0604020202020204" pitchFamily="34" charset="0"/>
              <a:ea typeface="Liberation Serif"/>
              <a:cs typeface="Arial" panose="020B0604020202020204" pitchFamily="34" charset="0"/>
            </a:endParaRPr>
          </a:p>
          <a:p>
            <a:endParaRPr lang="en-IN" dirty="0"/>
          </a:p>
        </p:txBody>
      </p:sp>
    </p:spTree>
    <p:extLst>
      <p:ext uri="{BB962C8B-B14F-4D97-AF65-F5344CB8AC3E}">
        <p14:creationId xmlns:p14="http://schemas.microsoft.com/office/powerpoint/2010/main" val="167052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E005-5B55-4222-9E49-BD3C6FEDE0EE}"/>
              </a:ext>
            </a:extLst>
          </p:cNvPr>
          <p:cNvSpPr>
            <a:spLocks noGrp="1"/>
          </p:cNvSpPr>
          <p:nvPr>
            <p:ph type="title"/>
          </p:nvPr>
        </p:nvSpPr>
        <p:spPr>
          <a:xfrm>
            <a:off x="1384853" y="0"/>
            <a:ext cx="9905998" cy="967409"/>
          </a:xfrm>
        </p:spPr>
        <p:txBody>
          <a:bodyPr>
            <a:normAutofit/>
          </a:bodyPr>
          <a:lstStyle/>
          <a:p>
            <a:pPr algn="ctr"/>
            <a:r>
              <a:rPr lang="en-US" sz="4400" b="1" dirty="0">
                <a:solidFill>
                  <a:srgbClr val="C00000"/>
                </a:solidFill>
              </a:rPr>
              <a:t>ER DIAGRAM of tourist guide</a:t>
            </a:r>
            <a:endParaRPr lang="en-IN" sz="4400" b="1" dirty="0">
              <a:solidFill>
                <a:srgbClr val="C00000"/>
              </a:solidFill>
            </a:endParaRPr>
          </a:p>
        </p:txBody>
      </p:sp>
      <p:pic>
        <p:nvPicPr>
          <p:cNvPr id="4" name="Content Placeholder 3" descr="abc">
            <a:extLst>
              <a:ext uri="{FF2B5EF4-FFF2-40B4-BE49-F238E27FC236}">
                <a16:creationId xmlns:a16="http://schemas.microsoft.com/office/drawing/2014/main" id="{17BDAD72-13ED-4DBE-BAE5-214F8C60003E}"/>
              </a:ext>
            </a:extLst>
          </p:cNvPr>
          <p:cNvPicPr>
            <a:picLocks noGrp="1" noChangeAspect="1"/>
          </p:cNvPicPr>
          <p:nvPr>
            <p:ph idx="1"/>
          </p:nvPr>
        </p:nvPicPr>
        <p:blipFill>
          <a:blip r:embed="rId2"/>
          <a:stretch>
            <a:fillRect/>
          </a:stretch>
        </p:blipFill>
        <p:spPr>
          <a:xfrm>
            <a:off x="1007164" y="1086678"/>
            <a:ext cx="10283687" cy="5618922"/>
          </a:xfrm>
          <a:prstGeom prst="rect">
            <a:avLst/>
          </a:prstGeom>
        </p:spPr>
      </p:pic>
    </p:spTree>
    <p:extLst>
      <p:ext uri="{BB962C8B-B14F-4D97-AF65-F5344CB8AC3E}">
        <p14:creationId xmlns:p14="http://schemas.microsoft.com/office/powerpoint/2010/main" val="195512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40CA-382B-456F-B7C1-C299EEDAE140}"/>
              </a:ext>
            </a:extLst>
          </p:cNvPr>
          <p:cNvSpPr>
            <a:spLocks noGrp="1"/>
          </p:cNvSpPr>
          <p:nvPr>
            <p:ph type="title"/>
          </p:nvPr>
        </p:nvSpPr>
        <p:spPr>
          <a:xfrm>
            <a:off x="1048648" y="0"/>
            <a:ext cx="9905998" cy="980661"/>
          </a:xfrm>
        </p:spPr>
        <p:txBody>
          <a:bodyPr>
            <a:normAutofit/>
          </a:bodyPr>
          <a:lstStyle/>
          <a:p>
            <a:pPr algn="ctr"/>
            <a:r>
              <a:rPr lang="en-US" sz="4400" b="1" dirty="0">
                <a:solidFill>
                  <a:srgbClr val="C00000"/>
                </a:solidFill>
                <a:latin typeface="Arial" panose="020B0604020202020204" pitchFamily="34" charset="0"/>
                <a:cs typeface="Arial" panose="020B0604020202020204" pitchFamily="34" charset="0"/>
              </a:rPr>
              <a:t>Use case diagram</a:t>
            </a:r>
            <a:endParaRPr lang="en-IN" sz="4400" b="1" dirty="0">
              <a:solidFill>
                <a:srgbClr val="C00000"/>
              </a:solidFill>
              <a:latin typeface="Arial" panose="020B0604020202020204" pitchFamily="34" charset="0"/>
              <a:cs typeface="Arial" panose="020B0604020202020204" pitchFamily="34" charset="0"/>
            </a:endParaRPr>
          </a:p>
        </p:txBody>
      </p:sp>
      <p:pic>
        <p:nvPicPr>
          <p:cNvPr id="4" name="Content Placeholder 3" descr="UseCaseDiagram1">
            <a:extLst>
              <a:ext uri="{FF2B5EF4-FFF2-40B4-BE49-F238E27FC236}">
                <a16:creationId xmlns:a16="http://schemas.microsoft.com/office/drawing/2014/main" id="{F9F6E9AE-4454-49D7-980A-0F101C604581}"/>
              </a:ext>
            </a:extLst>
          </p:cNvPr>
          <p:cNvPicPr>
            <a:picLocks noGrp="1" noChangeAspect="1"/>
          </p:cNvPicPr>
          <p:nvPr>
            <p:ph idx="1"/>
          </p:nvPr>
        </p:nvPicPr>
        <p:blipFill>
          <a:blip r:embed="rId2"/>
          <a:stretch>
            <a:fillRect/>
          </a:stretch>
        </p:blipFill>
        <p:spPr>
          <a:xfrm>
            <a:off x="3260367" y="1086678"/>
            <a:ext cx="5482560" cy="5771322"/>
          </a:xfrm>
          <a:prstGeom prst="rect">
            <a:avLst/>
          </a:prstGeom>
        </p:spPr>
      </p:pic>
    </p:spTree>
    <p:extLst>
      <p:ext uri="{BB962C8B-B14F-4D97-AF65-F5344CB8AC3E}">
        <p14:creationId xmlns:p14="http://schemas.microsoft.com/office/powerpoint/2010/main" val="348104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86B8-0E34-459A-8F24-08F193623416}"/>
              </a:ext>
            </a:extLst>
          </p:cNvPr>
          <p:cNvSpPr>
            <a:spLocks noGrp="1"/>
          </p:cNvSpPr>
          <p:nvPr>
            <p:ph type="title"/>
          </p:nvPr>
        </p:nvSpPr>
        <p:spPr>
          <a:xfrm>
            <a:off x="889622" y="0"/>
            <a:ext cx="9905998" cy="940904"/>
          </a:xfrm>
        </p:spPr>
        <p:txBody>
          <a:bodyPr>
            <a:normAutofit fontScale="90000"/>
          </a:bodyPr>
          <a:lstStyle/>
          <a:p>
            <a:pPr algn="ctr">
              <a:spcBef>
                <a:spcPts val="15"/>
              </a:spcBef>
            </a:pPr>
            <a:r>
              <a:rPr lang="en-US" sz="900" i="1" dirty="0">
                <a:effectLst/>
                <a:latin typeface="Arial" panose="020B0604020202020204" pitchFamily="34" charset="0"/>
                <a:ea typeface="Liberation Serif"/>
                <a:cs typeface="Liberation Serif"/>
              </a:rPr>
              <a:t> </a:t>
            </a:r>
            <a:br>
              <a:rPr lang="en-IN" sz="1100" i="1" dirty="0">
                <a:effectLst/>
                <a:latin typeface="Liberation Serif"/>
                <a:ea typeface="Liberation Serif"/>
                <a:cs typeface="Liberation Serif"/>
              </a:rPr>
            </a:br>
            <a:r>
              <a:rPr lang="en-US" b="1" dirty="0">
                <a:solidFill>
                  <a:srgbClr val="C00000"/>
                </a:solidFill>
                <a:effectLst/>
                <a:latin typeface="Arial" panose="020B0604020202020204" pitchFamily="34" charset="0"/>
                <a:ea typeface="Liberation Serif"/>
                <a:cs typeface="Liberation Serif"/>
              </a:rPr>
              <a:t>USER</a:t>
            </a:r>
            <a:r>
              <a:rPr lang="en-US" b="1" spc="-30" dirty="0">
                <a:solidFill>
                  <a:srgbClr val="C00000"/>
                </a:solidFill>
                <a:effectLst/>
                <a:latin typeface="Arial" panose="020B0604020202020204" pitchFamily="34" charset="0"/>
                <a:ea typeface="Liberation Serif"/>
                <a:cs typeface="Liberation Serif"/>
              </a:rPr>
              <a:t> </a:t>
            </a:r>
            <a:r>
              <a:rPr lang="en-US" b="1" dirty="0">
                <a:solidFill>
                  <a:srgbClr val="C00000"/>
                </a:solidFill>
                <a:effectLst/>
                <a:latin typeface="Arial" panose="020B0604020202020204" pitchFamily="34" charset="0"/>
                <a:ea typeface="Liberation Serif"/>
                <a:cs typeface="Liberation Serif"/>
              </a:rPr>
              <a:t>INTERFACES</a:t>
            </a:r>
            <a:br>
              <a:rPr lang="en-IN" sz="1400" b="1" dirty="0">
                <a:effectLst/>
                <a:latin typeface="Liberation Serif"/>
                <a:ea typeface="Liberation Serif"/>
                <a:cs typeface="Liberation Serif"/>
              </a:rPr>
            </a:br>
            <a:endParaRPr lang="en-IN" dirty="0"/>
          </a:p>
        </p:txBody>
      </p:sp>
      <p:sp>
        <p:nvSpPr>
          <p:cNvPr id="3" name="Content Placeholder 2">
            <a:extLst>
              <a:ext uri="{FF2B5EF4-FFF2-40B4-BE49-F238E27FC236}">
                <a16:creationId xmlns:a16="http://schemas.microsoft.com/office/drawing/2014/main" id="{B116092F-80F8-4653-ADC2-FAFF96B8794A}"/>
              </a:ext>
            </a:extLst>
          </p:cNvPr>
          <p:cNvSpPr>
            <a:spLocks noGrp="1"/>
          </p:cNvSpPr>
          <p:nvPr>
            <p:ph idx="1"/>
          </p:nvPr>
        </p:nvSpPr>
        <p:spPr>
          <a:xfrm>
            <a:off x="1143000" y="2225198"/>
            <a:ext cx="9905999" cy="3541714"/>
          </a:xfrm>
        </p:spPr>
        <p:txBody>
          <a:bodyPr/>
          <a:lstStyle/>
          <a:p>
            <a:pPr>
              <a:spcBef>
                <a:spcPts val="15"/>
              </a:spcBef>
            </a:pPr>
            <a:r>
              <a:rPr lang="en-US" sz="900" i="1" dirty="0">
                <a:effectLst/>
                <a:latin typeface="Arial" panose="020B0604020202020204" pitchFamily="34" charset="0"/>
                <a:ea typeface="Liberation Serif"/>
                <a:cs typeface="Liberation Serif"/>
              </a:rPr>
              <a:t> </a:t>
            </a:r>
            <a:endParaRPr lang="en-IN" sz="1100" i="1" dirty="0">
              <a:effectLst/>
              <a:latin typeface="Liberation Serif"/>
              <a:ea typeface="Liberation Serif"/>
              <a:cs typeface="Liberation Serif"/>
            </a:endParaRPr>
          </a:p>
          <a:p>
            <a:endParaRPr lang="en-IN" dirty="0"/>
          </a:p>
        </p:txBody>
      </p:sp>
      <p:pic>
        <p:nvPicPr>
          <p:cNvPr id="4" name="Picture 3" descr="3">
            <a:extLst>
              <a:ext uri="{FF2B5EF4-FFF2-40B4-BE49-F238E27FC236}">
                <a16:creationId xmlns:a16="http://schemas.microsoft.com/office/drawing/2014/main" id="{E8435BF9-CD71-4C02-9650-5A0582A1938F}"/>
              </a:ext>
            </a:extLst>
          </p:cNvPr>
          <p:cNvPicPr>
            <a:picLocks noChangeAspect="1"/>
          </p:cNvPicPr>
          <p:nvPr/>
        </p:nvPicPr>
        <p:blipFill>
          <a:blip r:embed="rId2"/>
          <a:stretch>
            <a:fillRect/>
          </a:stretch>
        </p:blipFill>
        <p:spPr>
          <a:xfrm>
            <a:off x="-2" y="808183"/>
            <a:ext cx="5911147" cy="2827727"/>
          </a:xfrm>
          <a:prstGeom prst="rect">
            <a:avLst/>
          </a:prstGeom>
        </p:spPr>
      </p:pic>
      <p:pic>
        <p:nvPicPr>
          <p:cNvPr id="5" name="Picture 4" descr="2">
            <a:extLst>
              <a:ext uri="{FF2B5EF4-FFF2-40B4-BE49-F238E27FC236}">
                <a16:creationId xmlns:a16="http://schemas.microsoft.com/office/drawing/2014/main" id="{D890ED85-15CA-406A-943F-42F4A89B0FCA}"/>
              </a:ext>
            </a:extLst>
          </p:cNvPr>
          <p:cNvPicPr>
            <a:picLocks noChangeAspect="1"/>
          </p:cNvPicPr>
          <p:nvPr/>
        </p:nvPicPr>
        <p:blipFill>
          <a:blip r:embed="rId3"/>
          <a:stretch>
            <a:fillRect/>
          </a:stretch>
        </p:blipFill>
        <p:spPr>
          <a:xfrm>
            <a:off x="6255026" y="799231"/>
            <a:ext cx="5911147" cy="2845632"/>
          </a:xfrm>
          <a:prstGeom prst="rect">
            <a:avLst/>
          </a:prstGeom>
        </p:spPr>
      </p:pic>
      <p:pic>
        <p:nvPicPr>
          <p:cNvPr id="8" name="Picture 7">
            <a:extLst>
              <a:ext uri="{FF2B5EF4-FFF2-40B4-BE49-F238E27FC236}">
                <a16:creationId xmlns:a16="http://schemas.microsoft.com/office/drawing/2014/main" id="{EA6BFC6F-3FBE-49FC-A2E5-7C8E084CC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030275"/>
            <a:ext cx="5817706" cy="2827726"/>
          </a:xfrm>
          <a:prstGeom prst="rect">
            <a:avLst/>
          </a:prstGeom>
        </p:spPr>
      </p:pic>
      <p:pic>
        <p:nvPicPr>
          <p:cNvPr id="9" name="Picture 8">
            <a:extLst>
              <a:ext uri="{FF2B5EF4-FFF2-40B4-BE49-F238E27FC236}">
                <a16:creationId xmlns:a16="http://schemas.microsoft.com/office/drawing/2014/main" id="{F7506D06-E153-454B-BDE9-76341DE226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5026" y="3996054"/>
            <a:ext cx="5936974" cy="2845631"/>
          </a:xfrm>
          <a:prstGeom prst="rect">
            <a:avLst/>
          </a:prstGeom>
        </p:spPr>
      </p:pic>
    </p:spTree>
    <p:extLst>
      <p:ext uri="{BB962C8B-B14F-4D97-AF65-F5344CB8AC3E}">
        <p14:creationId xmlns:p14="http://schemas.microsoft.com/office/powerpoint/2010/main" val="177899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6A51-B7F3-4EC4-87DE-3E451287D79F}"/>
              </a:ext>
            </a:extLst>
          </p:cNvPr>
          <p:cNvSpPr>
            <a:spLocks noGrp="1"/>
          </p:cNvSpPr>
          <p:nvPr>
            <p:ph type="title"/>
          </p:nvPr>
        </p:nvSpPr>
        <p:spPr>
          <a:xfrm>
            <a:off x="1141413" y="0"/>
            <a:ext cx="9905998" cy="837038"/>
          </a:xfrm>
        </p:spPr>
        <p:txBody>
          <a:bodyPr>
            <a:noAutofit/>
          </a:bodyPr>
          <a:lstStyle/>
          <a:p>
            <a:pPr algn="ctr"/>
            <a:r>
              <a:rPr lang="en-US" sz="2800" b="1" dirty="0">
                <a:solidFill>
                  <a:srgbClr val="C00000"/>
                </a:solidFill>
                <a:latin typeface="Arial" panose="020B0604020202020204" pitchFamily="34" charset="0"/>
                <a:cs typeface="Arial" panose="020B0604020202020204" pitchFamily="34" charset="0"/>
              </a:rPr>
              <a:t>User module</a:t>
            </a:r>
            <a:endParaRPr lang="en-IN" sz="2800" b="1" dirty="0">
              <a:solidFill>
                <a:srgbClr val="C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B6BA022-0991-4FEE-BE3C-A93C40488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8292"/>
            <a:ext cx="5923722" cy="3019708"/>
          </a:xfrm>
          <a:prstGeom prst="rect">
            <a:avLst/>
          </a:prstGeom>
        </p:spPr>
      </p:pic>
      <p:pic>
        <p:nvPicPr>
          <p:cNvPr id="11" name="Picture 10">
            <a:extLst>
              <a:ext uri="{FF2B5EF4-FFF2-40B4-BE49-F238E27FC236}">
                <a16:creationId xmlns:a16="http://schemas.microsoft.com/office/drawing/2014/main" id="{F34533E1-7CDD-454E-A091-E907EEEFC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102" y="3832571"/>
            <a:ext cx="5923722" cy="3025429"/>
          </a:xfrm>
          <a:prstGeom prst="rect">
            <a:avLst/>
          </a:prstGeom>
        </p:spPr>
      </p:pic>
      <p:pic>
        <p:nvPicPr>
          <p:cNvPr id="14" name="Picture 13" descr="6">
            <a:extLst>
              <a:ext uri="{FF2B5EF4-FFF2-40B4-BE49-F238E27FC236}">
                <a16:creationId xmlns:a16="http://schemas.microsoft.com/office/drawing/2014/main" id="{338CFB58-6772-422B-9F22-4753701F0E15}"/>
              </a:ext>
            </a:extLst>
          </p:cNvPr>
          <p:cNvPicPr>
            <a:picLocks noChangeAspect="1"/>
          </p:cNvPicPr>
          <p:nvPr/>
        </p:nvPicPr>
        <p:blipFill>
          <a:blip r:embed="rId4"/>
          <a:stretch>
            <a:fillRect/>
          </a:stretch>
        </p:blipFill>
        <p:spPr>
          <a:xfrm>
            <a:off x="0" y="717427"/>
            <a:ext cx="5777519" cy="2827727"/>
          </a:xfrm>
          <a:prstGeom prst="rect">
            <a:avLst/>
          </a:prstGeom>
        </p:spPr>
      </p:pic>
      <p:pic>
        <p:nvPicPr>
          <p:cNvPr id="15" name="Content Placeholder 4">
            <a:extLst>
              <a:ext uri="{FF2B5EF4-FFF2-40B4-BE49-F238E27FC236}">
                <a16:creationId xmlns:a16="http://schemas.microsoft.com/office/drawing/2014/main" id="{C3E8B6A4-172B-449B-9EF0-97000CF1B6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4788" y="717427"/>
            <a:ext cx="5997212" cy="2708116"/>
          </a:xfrm>
          <a:prstGeom prst="rect">
            <a:avLst/>
          </a:prstGeom>
        </p:spPr>
      </p:pic>
      <p:sp>
        <p:nvSpPr>
          <p:cNvPr id="17" name="Content Placeholder 16">
            <a:extLst>
              <a:ext uri="{FF2B5EF4-FFF2-40B4-BE49-F238E27FC236}">
                <a16:creationId xmlns:a16="http://schemas.microsoft.com/office/drawing/2014/main" id="{7983B0DB-DCA5-4922-9D2D-5D19ED50A06C}"/>
              </a:ext>
            </a:extLst>
          </p:cNvPr>
          <p:cNvSpPr>
            <a:spLocks noGrp="1"/>
          </p:cNvSpPr>
          <p:nvPr>
            <p:ph idx="1"/>
          </p:nvPr>
        </p:nvSpPr>
        <p:spPr>
          <a:xfrm flipH="1" flipV="1">
            <a:off x="6944139" y="7265028"/>
            <a:ext cx="159025" cy="195946"/>
          </a:xfrm>
        </p:spPr>
        <p:txBody>
          <a:bodyPr>
            <a:normAutofit fontScale="25000" lnSpcReduction="20000"/>
          </a:bodyPr>
          <a:lstStyle/>
          <a:p>
            <a:endParaRPr lang="en-IN" dirty="0"/>
          </a:p>
        </p:txBody>
      </p:sp>
    </p:spTree>
    <p:extLst>
      <p:ext uri="{BB962C8B-B14F-4D97-AF65-F5344CB8AC3E}">
        <p14:creationId xmlns:p14="http://schemas.microsoft.com/office/powerpoint/2010/main" val="2298271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235</TotalTime>
  <Words>891</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Cambria</vt:lpstr>
      <vt:lpstr>Liberation Serif</vt:lpstr>
      <vt:lpstr>Symbol</vt:lpstr>
      <vt:lpstr>Tw Cen MT</vt:lpstr>
      <vt:lpstr>Wingdings</vt:lpstr>
      <vt:lpstr>Circuit</vt:lpstr>
      <vt:lpstr>tourist guide (Dilli Mate)  </vt:lpstr>
      <vt:lpstr>INTRODUCTION</vt:lpstr>
      <vt:lpstr>Problem Statement</vt:lpstr>
      <vt:lpstr>PRODUCT FEATURES </vt:lpstr>
      <vt:lpstr> USER CLASSEs</vt:lpstr>
      <vt:lpstr>ER DIAGRAM of tourist guide</vt:lpstr>
      <vt:lpstr>Use case diagram</vt:lpstr>
      <vt:lpstr>  USER INTERFACES </vt:lpstr>
      <vt:lpstr>User module</vt:lpstr>
      <vt:lpstr>User module</vt:lpstr>
      <vt:lpstr>User module</vt:lpstr>
      <vt:lpstr>Future Scope of the Project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chitramaurya15@outlook.com</dc:creator>
  <cp:lastModifiedBy>chitramaurya15@outlook.com</cp:lastModifiedBy>
  <cp:revision>18</cp:revision>
  <dcterms:created xsi:type="dcterms:W3CDTF">2021-11-25T10:45:17Z</dcterms:created>
  <dcterms:modified xsi:type="dcterms:W3CDTF">2022-01-19T15:55:04Z</dcterms:modified>
</cp:coreProperties>
</file>