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12"/>
  </p:notesMasterIdLst>
  <p:sldIdLst>
    <p:sldId id="353" r:id="rId5"/>
    <p:sldId id="405" r:id="rId6"/>
    <p:sldId id="406" r:id="rId7"/>
    <p:sldId id="407" r:id="rId8"/>
    <p:sldId id="408" r:id="rId9"/>
    <p:sldId id="409" r:id="rId10"/>
    <p:sldId id="392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Persil" initials="gmp" lastIdx="6" clrIdx="0"/>
  <p:cmAuthor id="1" name="Fuming Ye" initials="FY" lastIdx="9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EF8200"/>
    <a:srgbClr val="4D4AA1"/>
    <a:srgbClr val="862E96"/>
    <a:srgbClr val="6D3B9C"/>
    <a:srgbClr val="AC1B90"/>
    <a:srgbClr val="882D96"/>
    <a:srgbClr val="FEF7DA"/>
    <a:srgbClr val="007CB4"/>
    <a:srgbClr val="007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5343" autoAdjust="0"/>
  </p:normalViewPr>
  <p:slideViewPr>
    <p:cSldViewPr>
      <p:cViewPr varScale="1">
        <p:scale>
          <a:sx n="127" d="100"/>
          <a:sy n="127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3F282-FAF8-4CE6-A4CD-0DB0968859DE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CF376-AB3E-4793-86D4-7A009CF52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" y="2002536"/>
            <a:ext cx="8461248" cy="1078992"/>
          </a:xfrm>
        </p:spPr>
        <p:txBody>
          <a:bodyPr anchor="b"/>
          <a:lstStyle>
            <a:lvl1pPr>
              <a:defRPr sz="3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" y="3977640"/>
            <a:ext cx="8461248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l">
              <a:lnSpc>
                <a:spcPct val="90000"/>
              </a:lnSpc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 marL="0" lvl="8"/>
            <a:fld id="{0FBC919A-F23B-4505-9A4D-D2674812420E}" type="datetime4">
              <a:rPr lang="en-US" sz="1200" smtClean="0"/>
              <a:pPr marL="0" lvl="8"/>
              <a:t>October 8, 2017</a:t>
            </a:fld>
            <a:endParaRPr lang="en-US" sz="1200" dirty="0" smtClean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720" y="3200400"/>
            <a:ext cx="8461248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426720" y="457201"/>
            <a:ext cx="2285061" cy="5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3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2475" y="6373368"/>
            <a:ext cx="4145280" cy="137160"/>
          </a:xfrm>
        </p:spPr>
        <p:txBody>
          <a:bodyPr/>
          <a:lstStyle/>
          <a:p>
            <a:r>
              <a:rPr lang="en-US" dirty="0" smtClean="0"/>
              <a:t>Pitney Bowes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6720" y="1600200"/>
            <a:ext cx="5583936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81344" y="1600200"/>
            <a:ext cx="5583936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26720" y="1600200"/>
            <a:ext cx="8461248" cy="685800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0" indent="0">
              <a:buFontTx/>
              <a:buNone/>
              <a:defRPr sz="2000"/>
            </a:lvl2pPr>
            <a:lvl3pPr marL="0" indent="0">
              <a:buFontTx/>
              <a:buNone/>
              <a:defRPr sz="2000"/>
            </a:lvl3pPr>
            <a:lvl4pPr marL="0" indent="0">
              <a:buFontTx/>
              <a:buNone/>
              <a:defRPr sz="2000"/>
            </a:lvl4pPr>
            <a:lvl5pPr marL="0" indent="0">
              <a:buFontTx/>
              <a:buNone/>
              <a:defRPr sz="2000"/>
            </a:lvl5pPr>
            <a:lvl6pPr marL="0" indent="0">
              <a:buFontTx/>
              <a:buNone/>
              <a:defRPr sz="2000"/>
            </a:lvl6pPr>
            <a:lvl7pPr marL="0" indent="0">
              <a:buFontTx/>
              <a:buNone/>
              <a:defRPr sz="2000"/>
            </a:lvl7pPr>
            <a:lvl8pPr marL="0" indent="0">
              <a:buFontTx/>
              <a:buNone/>
              <a:defRPr sz="2000"/>
            </a:lvl8pPr>
            <a:lvl9pPr marL="0" indent="0"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6720" y="2697480"/>
            <a:ext cx="5583936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26720" y="3200400"/>
            <a:ext cx="5583936" cy="3072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181344" y="2697480"/>
            <a:ext cx="5583936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6181344" y="3200400"/>
            <a:ext cx="5583936" cy="3072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66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6720" y="1600200"/>
            <a:ext cx="36576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267200" y="1600200"/>
            <a:ext cx="36576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8107680" y="1600200"/>
            <a:ext cx="36576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49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26720" y="1600200"/>
            <a:ext cx="36576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26720" y="2075688"/>
            <a:ext cx="36576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26720" y="3986784"/>
            <a:ext cx="36576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267200" y="1600200"/>
            <a:ext cx="36576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4267200" y="2075688"/>
            <a:ext cx="36576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4267200" y="3986784"/>
            <a:ext cx="36576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8107680" y="1600200"/>
            <a:ext cx="36576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8107680" y="2075688"/>
            <a:ext cx="36576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8107680" y="3986784"/>
            <a:ext cx="36576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2256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6720" y="1600200"/>
            <a:ext cx="2706624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304032" y="1600200"/>
            <a:ext cx="2706624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181344" y="1600200"/>
            <a:ext cx="2706624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9058656" y="1600200"/>
            <a:ext cx="2706624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0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05518" y="6373368"/>
            <a:ext cx="1267968" cy="137160"/>
          </a:xfrm>
        </p:spPr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6720" y="1600200"/>
            <a:ext cx="11338560" cy="466344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4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2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Pitney Bowes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6720" y="1600200"/>
            <a:ext cx="7022592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7620000" y="1600200"/>
            <a:ext cx="4145280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371595" y="6372222"/>
            <a:ext cx="1574805" cy="12801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800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917357E-33B4-4454-B35E-BAA26546E31B}" type="datetime4">
              <a:rPr lang="en-US" smtClean="0"/>
              <a:t>October 8,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75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26720" y="1600200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26720" y="2724912"/>
            <a:ext cx="21336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731008" y="1600200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731008" y="2724912"/>
            <a:ext cx="21336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035296" y="1600200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5035296" y="2724912"/>
            <a:ext cx="21336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7339584" y="1600200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0"/>
          </p:nvPr>
        </p:nvSpPr>
        <p:spPr>
          <a:xfrm>
            <a:off x="7339584" y="2724912"/>
            <a:ext cx="21336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1" hasCustomPrompt="1"/>
          </p:nvPr>
        </p:nvSpPr>
        <p:spPr>
          <a:xfrm>
            <a:off x="9631680" y="1600200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2"/>
          </p:nvPr>
        </p:nvSpPr>
        <p:spPr>
          <a:xfrm>
            <a:off x="9652000" y="2743200"/>
            <a:ext cx="2133600" cy="350520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24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Cyan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" y="2002536"/>
            <a:ext cx="8461248" cy="1078992"/>
          </a:xfr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" y="3977640"/>
            <a:ext cx="8461248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l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0" lvl="8"/>
            <a:fld id="{3BC5535D-FB91-4569-815A-747212E2D367}" type="datetime4">
              <a:rPr lang="en-US" sz="1200" smtClean="0"/>
              <a:pPr marL="0" lvl="8"/>
              <a:t>October 8, 2017</a:t>
            </a:fld>
            <a:endParaRPr lang="en-US" sz="1200" dirty="0" smtClean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720" y="3200400"/>
            <a:ext cx="8461248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PB_LOGO_PPT.png"/>
          <p:cNvPicPr>
            <a:picLocks noChangeAspect="1"/>
          </p:cNvPicPr>
          <p:nvPr userDrawn="1"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426720" y="457201"/>
            <a:ext cx="2285061" cy="5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1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Pitney Bowes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6720" y="1600200"/>
            <a:ext cx="8461248" cy="466344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404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600200"/>
            <a:ext cx="11338560" cy="2971800"/>
          </a:xfrm>
        </p:spPr>
        <p:txBody>
          <a:bodyPr/>
          <a:lstStyle>
            <a:lvl1pPr>
              <a:defRPr sz="7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21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Blue Gradient Background with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600200"/>
            <a:ext cx="11338560" cy="2971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607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Blu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11480"/>
            <a:ext cx="8473440" cy="5852160"/>
          </a:xfrm>
        </p:spPr>
        <p:txBody>
          <a:bodyPr/>
          <a:lstStyle>
            <a:lvl1pPr>
              <a:defRPr sz="36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9pPr marL="0">
              <a:defRPr/>
            </a:lvl9pPr>
          </a:lstStyle>
          <a:p>
            <a:pPr lvl="7"/>
            <a:fld id="{D626626A-31BC-42D5-8B98-F47D2A66E9E4}" type="slidenum">
              <a:rPr lang="en-US" smtClean="0"/>
              <a:pPr lvl="7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1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Blue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11478"/>
            <a:ext cx="8461248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07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Full Bleed Pict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11478"/>
            <a:ext cx="8461248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009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1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6720" y="1600200"/>
            <a:ext cx="4145280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54880" y="1600200"/>
            <a:ext cx="7022592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" y="411480"/>
            <a:ext cx="8461248" cy="9509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" y="1600199"/>
            <a:ext cx="8461248" cy="4663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" y="6373368"/>
            <a:ext cx="4145280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3pPr>
            <a:lvl4pPr marL="0" indent="0"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8pPr>
            <a:lvl9pPr marL="0"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9pPr>
          </a:lstStyle>
          <a:p>
            <a:r>
              <a:rPr lang="en-US" smtClean="0"/>
              <a:t>Pitney Bowes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7312" y="6373368"/>
            <a:ext cx="1267968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90000"/>
              </a:lnSpc>
              <a:defRPr sz="8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2pPr>
            <a:lvl3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3pPr>
            <a:lvl4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4pPr>
            <a:lvl5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5pPr>
            <a:lvl6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6pPr>
            <a:lvl7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7pPr>
            <a:lvl8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8pPr>
            <a:lvl9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153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7" r:id="rId3"/>
    <p:sldLayoutId id="2147483718" r:id="rId4"/>
    <p:sldLayoutId id="2147483721" r:id="rId5"/>
    <p:sldLayoutId id="2147483727" r:id="rId6"/>
    <p:sldLayoutId id="2147483730" r:id="rId7"/>
    <p:sldLayoutId id="2147483733" r:id="rId8"/>
    <p:sldLayoutId id="2147483734" r:id="rId9"/>
    <p:sldLayoutId id="2147483735" r:id="rId10"/>
    <p:sldLayoutId id="2147483737" r:id="rId11"/>
    <p:sldLayoutId id="2147483739" r:id="rId12"/>
    <p:sldLayoutId id="2147483740" r:id="rId13"/>
    <p:sldLayoutId id="2147483741" r:id="rId14"/>
    <p:sldLayoutId id="2147483753" r:id="rId15"/>
    <p:sldLayoutId id="2147483762" r:id="rId16"/>
    <p:sldLayoutId id="21474837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7CB4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114300" indent="-11430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342900" indent="-114300" algn="l" defTabSz="914400" rtl="0" eaLnBrk="1" latinLnBrk="0" hangingPunct="1">
        <a:lnSpc>
          <a:spcPct val="12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457200" indent="-11430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571500" indent="-1143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itchFamily="34" charset="0"/>
        <a:buChar char="−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SzPct val="90000"/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SzPct val="90000"/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youtu.be/lkySwe3qUfk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audience marketplace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</a:t>
            </a:r>
            <a:r>
              <a:rPr lang="en-US" dirty="0" err="1" smtClean="0"/>
              <a:t>SSAChampions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lowchart: Card 46"/>
          <p:cNvSpPr/>
          <p:nvPr/>
        </p:nvSpPr>
        <p:spPr>
          <a:xfrm>
            <a:off x="5399328" y="5716413"/>
            <a:ext cx="829462" cy="1123156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ard 27"/>
          <p:cNvSpPr/>
          <p:nvPr/>
        </p:nvSpPr>
        <p:spPr>
          <a:xfrm>
            <a:off x="2508664" y="5716413"/>
            <a:ext cx="829462" cy="1123156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/ solution 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6720" y="914400"/>
            <a:ext cx="10774680" cy="577768"/>
          </a:xfrm>
        </p:spPr>
        <p:txBody>
          <a:bodyPr/>
          <a:lstStyle/>
          <a:p>
            <a:r>
              <a:rPr lang="en-US" sz="1200" dirty="0" smtClean="0"/>
              <a:t>Proposed app would allow businesses to discover and buy new prospective customers (audiences) and target them through </a:t>
            </a:r>
            <a:r>
              <a:rPr lang="en-US" sz="1200" dirty="0" err="1" smtClean="0"/>
              <a:t>SendPro</a:t>
            </a:r>
            <a:r>
              <a:rPr lang="en-US" sz="1200" dirty="0" smtClean="0"/>
              <a:t> ecosystem. </a:t>
            </a:r>
            <a:r>
              <a:rPr lang="en-US" sz="1200" dirty="0"/>
              <a:t>Existing customer base may not be enough. Currently contracts for such data are negotiated in isolation, with no way to </a:t>
            </a:r>
            <a:r>
              <a:rPr lang="en-US" sz="1200" dirty="0" smtClean="0"/>
              <a:t>optimize. Proposed solution using ML based models, fed by PB LI tech, would directly improve businesses customer acquisition rate.</a:t>
            </a:r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5742858" y="1744345"/>
            <a:ext cx="1825985" cy="3550524"/>
            <a:chOff x="914399" y="1981201"/>
            <a:chExt cx="1371601" cy="2667000"/>
          </a:xfrm>
        </p:grpSpPr>
        <p:pic>
          <p:nvPicPr>
            <p:cNvPr id="1028" name="Picture 4" descr="Image result for phone fram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79" t="5156" r="27820" b="4618"/>
            <a:stretch/>
          </p:blipFill>
          <p:spPr bwMode="auto">
            <a:xfrm>
              <a:off x="914399" y="1981201"/>
              <a:ext cx="1371601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828" y="2262698"/>
              <a:ext cx="1219200" cy="2096633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" y="3396229"/>
            <a:ext cx="581105" cy="5811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23" y="3253255"/>
            <a:ext cx="1307317" cy="93073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902722" y="3539980"/>
            <a:ext cx="670598" cy="361015"/>
          </a:xfrm>
          <a:prstGeom prst="rect">
            <a:avLst/>
          </a:prstGeom>
          <a:solidFill>
            <a:srgbClr val="862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Buy</a:t>
            </a:r>
          </a:p>
        </p:txBody>
      </p:sp>
      <p:cxnSp>
        <p:nvCxnSpPr>
          <p:cNvPr id="20" name="Straight Arrow Connector 19"/>
          <p:cNvCxnSpPr>
            <a:stCxn id="39" idx="1"/>
          </p:cNvCxnSpPr>
          <p:nvPr/>
        </p:nvCxnSpPr>
        <p:spPr>
          <a:xfrm flipV="1">
            <a:off x="4391316" y="5434913"/>
            <a:ext cx="7515" cy="28008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565973" y="3704670"/>
            <a:ext cx="27322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34000" y="3704671"/>
            <a:ext cx="41473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981200" y="3719469"/>
            <a:ext cx="221674" cy="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/>
          <p:cNvSpPr/>
          <p:nvPr/>
        </p:nvSpPr>
        <p:spPr>
          <a:xfrm>
            <a:off x="3800510" y="5715000"/>
            <a:ext cx="1181611" cy="91440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Pool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62" y="5720350"/>
            <a:ext cx="721225" cy="7212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47" y="5720350"/>
            <a:ext cx="721225" cy="72122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62" y="6172200"/>
            <a:ext cx="721225" cy="72122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47" y="6172199"/>
            <a:ext cx="721225" cy="721225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3432357" y="6277990"/>
            <a:ext cx="303724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999578" y="6248400"/>
            <a:ext cx="334422" cy="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615607" y="3704670"/>
            <a:ext cx="22646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Image result for sendpro c series parcel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1" t="10000" r="5625" b="8000"/>
          <a:stretch/>
        </p:blipFill>
        <p:spPr bwMode="auto">
          <a:xfrm>
            <a:off x="8849651" y="3352800"/>
            <a:ext cx="1115685" cy="70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7490996" y="4343400"/>
            <a:ext cx="163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Revenue is shared between Pitney &amp; data agency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810" y="4343400"/>
            <a:ext cx="188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Baker wants to run cookie promotion in a geo &amp; is looking for audiences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3567" y="5491544"/>
            <a:ext cx="1873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Agency “a” upload data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8307" y="5866492"/>
            <a:ext cx="1584240" cy="809790"/>
            <a:chOff x="766630" y="5234296"/>
            <a:chExt cx="1584240" cy="80979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8"/>
            <a:srcRect l="444" t="-662" r="10322" b="53951"/>
            <a:stretch/>
          </p:blipFill>
          <p:spPr>
            <a:xfrm>
              <a:off x="903130" y="5398394"/>
              <a:ext cx="1447740" cy="64569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8"/>
            <a:srcRect l="444" t="-662" r="10322" b="53951"/>
            <a:stretch/>
          </p:blipFill>
          <p:spPr>
            <a:xfrm>
              <a:off x="830054" y="5333424"/>
              <a:ext cx="1447740" cy="645692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8"/>
            <a:srcRect l="444" t="-662" r="10322" b="53951"/>
            <a:stretch/>
          </p:blipFill>
          <p:spPr>
            <a:xfrm>
              <a:off x="766630" y="5234296"/>
              <a:ext cx="1447740" cy="645692"/>
            </a:xfrm>
            <a:prstGeom prst="rect">
              <a:avLst/>
            </a:prstGeom>
          </p:spPr>
        </p:pic>
      </p:grpSp>
      <p:sp>
        <p:nvSpPr>
          <p:cNvPr id="59" name="TextBox 58"/>
          <p:cNvSpPr txBox="1"/>
          <p:nvPr/>
        </p:nvSpPr>
        <p:spPr>
          <a:xfrm>
            <a:off x="6523641" y="5491544"/>
            <a:ext cx="168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Agency “b” upload data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489752" y="5827520"/>
            <a:ext cx="1854359" cy="887735"/>
            <a:chOff x="7524077" y="5383564"/>
            <a:chExt cx="1854359" cy="88773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9"/>
            <a:srcRect l="399" t="1225" r="19361" b="28285"/>
            <a:stretch/>
          </p:blipFill>
          <p:spPr>
            <a:xfrm>
              <a:off x="7524077" y="5383564"/>
              <a:ext cx="1620869" cy="700482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9"/>
            <a:srcRect l="399" t="1225" r="19361" b="28285"/>
            <a:stretch/>
          </p:blipFill>
          <p:spPr>
            <a:xfrm>
              <a:off x="7640822" y="5470318"/>
              <a:ext cx="1620869" cy="700482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9"/>
            <a:srcRect l="399" t="1225" r="19361" b="28285"/>
            <a:stretch/>
          </p:blipFill>
          <p:spPr>
            <a:xfrm>
              <a:off x="7757567" y="5570817"/>
              <a:ext cx="1620869" cy="700482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3492962"/>
            <a:ext cx="453017" cy="4530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87" y="3462482"/>
            <a:ext cx="478132" cy="47813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3048000"/>
            <a:ext cx="453017" cy="45301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4047601"/>
            <a:ext cx="453017" cy="4530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090" y="3497865"/>
            <a:ext cx="373012" cy="373012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>
            <a:off x="10558819" y="3684371"/>
            <a:ext cx="19702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1178225" y="3684371"/>
            <a:ext cx="19702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866822" y="3684371"/>
            <a:ext cx="19702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rgbClr val="862E9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424" y="3410072"/>
            <a:ext cx="702656" cy="702656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 flipV="1">
            <a:off x="3283526" y="3719469"/>
            <a:ext cx="221674" cy="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245638" y="3184121"/>
            <a:ext cx="978080" cy="1120204"/>
          </a:xfrm>
          <a:prstGeom prst="roundRect">
            <a:avLst/>
          </a:prstGeom>
          <a:noFill/>
          <a:ln>
            <a:solidFill>
              <a:srgbClr val="862E9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438400" y="3201386"/>
            <a:ext cx="57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ML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43308" y="4343400"/>
            <a:ext cx="1554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ML: Rating, geo relevance, quality parameters etc.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70562" y="1738298"/>
            <a:ext cx="1828294" cy="3556572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1256801" y="2425314"/>
            <a:ext cx="670598" cy="361015"/>
          </a:xfrm>
          <a:prstGeom prst="rect">
            <a:avLst/>
          </a:prstGeom>
          <a:solidFill>
            <a:srgbClr val="862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Rate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11592100" y="2971800"/>
            <a:ext cx="0" cy="3680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752600" y="5601816"/>
            <a:ext cx="3962400" cy="992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in life of data agency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43000"/>
            <a:ext cx="9220200" cy="44055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95500" y="5867399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providers(agency), using the marketplace, can upload their segments</a:t>
            </a:r>
            <a:endParaRPr lang="en-US" sz="1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96499" y="5638800"/>
            <a:ext cx="0" cy="99060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324600" y="5601816"/>
            <a:ext cx="3962400" cy="992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719593" y="570598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Platform provides features like map visualization, adding records. Gamification ensures vendors to maintain &amp; enrich data segments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92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11480"/>
            <a:ext cx="2947743" cy="950976"/>
          </a:xfrm>
        </p:spPr>
        <p:txBody>
          <a:bodyPr/>
          <a:lstStyle/>
          <a:p>
            <a:r>
              <a:rPr lang="en-US" dirty="0" smtClean="0"/>
              <a:t>Architecture view</a:t>
            </a:r>
            <a:endParaRPr lang="en-US" dirty="0"/>
          </a:p>
        </p:txBody>
      </p:sp>
      <p:pic>
        <p:nvPicPr>
          <p:cNvPr id="32" name="Picture 18" descr="Image result for sendpro c series parce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1" t="10000" r="5625" b="8000"/>
          <a:stretch/>
        </p:blipFill>
        <p:spPr bwMode="auto">
          <a:xfrm>
            <a:off x="6059497" y="2120762"/>
            <a:ext cx="1253518" cy="79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2710326" y="5138445"/>
            <a:ext cx="3779086" cy="1376241"/>
            <a:chOff x="685800" y="1523757"/>
            <a:chExt cx="3779086" cy="1376241"/>
          </a:xfrm>
        </p:grpSpPr>
        <p:sp>
          <p:nvSpPr>
            <p:cNvPr id="33" name="Flowchart: Magnetic Disk 32"/>
            <p:cNvSpPr/>
            <p:nvPr/>
          </p:nvSpPr>
          <p:spPr>
            <a:xfrm>
              <a:off x="685800" y="1523757"/>
              <a:ext cx="3779086" cy="1376241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latin typeface="+mj-lt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55375" y="1795764"/>
              <a:ext cx="1011500" cy="101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+mj-l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091001" y="1833017"/>
              <a:ext cx="1011500" cy="101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+mj-lt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270332" y="1833017"/>
              <a:ext cx="1011500" cy="101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+mj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87705" y="2109153"/>
              <a:ext cx="9026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Audience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segments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03433" y="2200269"/>
              <a:ext cx="8402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Locations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79864" y="2200269"/>
              <a:ext cx="8876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Metadata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483" y="4255905"/>
            <a:ext cx="1130692" cy="21947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522" y="4477620"/>
            <a:ext cx="1130692" cy="21947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293168" y="4030176"/>
            <a:ext cx="2517832" cy="274102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+mj-lt"/>
              <a:cs typeface="Segoe UI Semilight" panose="020B0402040204020203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093" y="1042426"/>
            <a:ext cx="948664" cy="1845431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2438400" y="3354515"/>
            <a:ext cx="5515344" cy="3416688"/>
          </a:xfrm>
          <a:prstGeom prst="roundRect">
            <a:avLst>
              <a:gd name="adj" fmla="val 2093"/>
            </a:avLst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9296715" y="895811"/>
            <a:ext cx="2514285" cy="2467941"/>
          </a:xfrm>
          <a:prstGeom prst="roundRect">
            <a:avLst>
              <a:gd name="adj" fmla="val 2093"/>
            </a:avLst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67057" y="1653070"/>
            <a:ext cx="1324343" cy="361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Buy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379572" y="1833577"/>
            <a:ext cx="428202" cy="32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8077200" y="1818753"/>
            <a:ext cx="1073786" cy="86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8077200" y="2438400"/>
            <a:ext cx="101654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044823" y="1342969"/>
            <a:ext cx="124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contacts with segments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26429" y="2491179"/>
            <a:ext cx="151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 contacts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710326" y="3730478"/>
            <a:ext cx="1819704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Access management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714856" y="4419600"/>
            <a:ext cx="1815174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Recommendation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803580" y="3730477"/>
            <a:ext cx="906056" cy="8766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Geocoding adapter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95236" y="4779578"/>
            <a:ext cx="914400" cy="8766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 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validation adapter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803580" y="5828680"/>
            <a:ext cx="914400" cy="8766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 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cleansing adapter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725172" y="3735795"/>
            <a:ext cx="1769693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Segmentation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865288" y="793923"/>
            <a:ext cx="13001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PB cloud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886071" y="2363698"/>
            <a:ext cx="1514587" cy="8241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Location APIs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886070" y="1295400"/>
            <a:ext cx="1514587" cy="9104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SMB services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725172" y="4400445"/>
            <a:ext cx="1762176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Location services</a:t>
            </a:r>
          </a:p>
          <a:p>
            <a:pPr algn="ctr"/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(nearby, drive-time etc.)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8153400" y="5447705"/>
            <a:ext cx="104656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32648" y="5500484"/>
            <a:ext cx="151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 segment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744792" y="1057631"/>
            <a:ext cx="1217608" cy="1814216"/>
          </a:xfrm>
          <a:prstGeom prst="roundRect">
            <a:avLst>
              <a:gd name="adj" fmla="val 2093"/>
            </a:avLst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841395" y="1127983"/>
            <a:ext cx="1059542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Map rendering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835873" y="1684770"/>
            <a:ext cx="1059542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Security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835873" y="2271953"/>
            <a:ext cx="1059542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Cloud integration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906000" y="3883223"/>
            <a:ext cx="13001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agency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438400" y="895810"/>
            <a:ext cx="5515343" cy="207599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142947" y="725771"/>
            <a:ext cx="228612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 &amp; medium business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304000" y="3139735"/>
            <a:ext cx="1322715" cy="41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4451764" y="3122583"/>
            <a:ext cx="1049791" cy="458817"/>
            <a:chOff x="4646260" y="3530846"/>
            <a:chExt cx="1049791" cy="458817"/>
          </a:xfrm>
        </p:grpSpPr>
        <p:grpSp>
          <p:nvGrpSpPr>
            <p:cNvPr id="63" name="Group 62"/>
            <p:cNvGrpSpPr/>
            <p:nvPr/>
          </p:nvGrpSpPr>
          <p:grpSpPr>
            <a:xfrm>
              <a:off x="5215631" y="3530846"/>
              <a:ext cx="480420" cy="455534"/>
              <a:chOff x="5212010" y="3548430"/>
              <a:chExt cx="480420" cy="455534"/>
            </a:xfrm>
          </p:grpSpPr>
          <p:sp>
            <p:nvSpPr>
              <p:cNvPr id="54" name="Rectangle: Rounded Corners 119"/>
              <p:cNvSpPr/>
              <p:nvPr/>
            </p:nvSpPr>
            <p:spPr>
              <a:xfrm>
                <a:off x="5253699" y="3548430"/>
                <a:ext cx="397042" cy="1009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269703" y="3570090"/>
                <a:ext cx="70853" cy="575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6" name="Rectangle: Rounded Corners 121"/>
              <p:cNvSpPr/>
              <p:nvPr/>
            </p:nvSpPr>
            <p:spPr>
              <a:xfrm>
                <a:off x="5253699" y="3667471"/>
                <a:ext cx="397042" cy="1009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269703" y="3689130"/>
                <a:ext cx="70853" cy="575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8" name="Rectangle: Rounded Corners 123"/>
              <p:cNvSpPr/>
              <p:nvPr/>
            </p:nvSpPr>
            <p:spPr>
              <a:xfrm>
                <a:off x="5253699" y="3789599"/>
                <a:ext cx="397042" cy="1009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269703" y="3811259"/>
                <a:ext cx="70853" cy="575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5212010" y="3977708"/>
                <a:ext cx="480420" cy="272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5452221" y="3882527"/>
                <a:ext cx="0" cy="795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5321581" y="3948962"/>
                <a:ext cx="244424" cy="5500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4646260" y="3534129"/>
              <a:ext cx="480420" cy="455534"/>
              <a:chOff x="4646260" y="3534129"/>
              <a:chExt cx="480420" cy="455534"/>
            </a:xfrm>
          </p:grpSpPr>
          <p:sp>
            <p:nvSpPr>
              <p:cNvPr id="45" name="Rectangle: Rounded Corners 108"/>
              <p:cNvSpPr/>
              <p:nvPr/>
            </p:nvSpPr>
            <p:spPr>
              <a:xfrm>
                <a:off x="4687949" y="3534129"/>
                <a:ext cx="397042" cy="1009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703953" y="3555789"/>
                <a:ext cx="70853" cy="575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7" name="Rectangle: Rounded Corners 110"/>
              <p:cNvSpPr/>
              <p:nvPr/>
            </p:nvSpPr>
            <p:spPr>
              <a:xfrm>
                <a:off x="4687949" y="3653170"/>
                <a:ext cx="397042" cy="1009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703953" y="3674829"/>
                <a:ext cx="70853" cy="575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9" name="Rectangle: Rounded Corners 112"/>
              <p:cNvSpPr/>
              <p:nvPr/>
            </p:nvSpPr>
            <p:spPr>
              <a:xfrm>
                <a:off x="4687949" y="3775298"/>
                <a:ext cx="397042" cy="1009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03953" y="3796958"/>
                <a:ext cx="70853" cy="575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4646260" y="3963407"/>
                <a:ext cx="480420" cy="272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4886471" y="3868226"/>
                <a:ext cx="0" cy="795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4755831" y="3934661"/>
                <a:ext cx="244424" cy="5500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70" name="Straight Arrow Connector 69"/>
          <p:cNvCxnSpPr/>
          <p:nvPr/>
        </p:nvCxnSpPr>
        <p:spPr>
          <a:xfrm flipV="1">
            <a:off x="4961313" y="3004786"/>
            <a:ext cx="0" cy="23559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077200" y="3405599"/>
            <a:ext cx="1073786" cy="86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044823" y="3429251"/>
            <a:ext cx="124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 APIs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2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Opportunity</a:t>
            </a:r>
          </a:p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 mail marketing on an average in NA is close to 10-15% of marketing spend in most of B2C industries (Telco, Retail etc.). While cost optimization is among the top priorities, mass marketing is on decline &amp; targeted marketing is the game forward.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providers in this industry are fragmented and quality metrics &amp; collaborative rating on performance of different available audience data segments is missing. Proposed solution has capabilities to go beyond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sendPro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ecosystem and has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potential to digitize the audience analytics in mail industry.</a:t>
            </a:r>
          </a:p>
          <a:p>
            <a:endParaRPr lang="en-US" dirty="0"/>
          </a:p>
          <a:p>
            <a:r>
              <a:rPr lang="en-US" b="1" dirty="0" smtClean="0"/>
              <a:t>Monetization</a:t>
            </a:r>
          </a:p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would enable open marketplace. SMB data buying revenue would split in desired way between data vendor &amp; platform. Clear unit economics on every transaction can be easily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overlayed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over the proposed solution.</a:t>
            </a:r>
          </a:p>
        </p:txBody>
      </p:sp>
    </p:spTree>
    <p:extLst>
      <p:ext uri="{BB962C8B-B14F-4D97-AF65-F5344CB8AC3E}">
        <p14:creationId xmlns:p14="http://schemas.microsoft.com/office/powerpoint/2010/main" val="19872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video</a:t>
            </a:r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1057275"/>
            <a:ext cx="83343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8461248" cy="1078992"/>
          </a:xfrm>
        </p:spPr>
        <p:txBody>
          <a:bodyPr/>
          <a:lstStyle/>
          <a:p>
            <a:r>
              <a:rPr lang="en-US" smtClean="0"/>
              <a:t>THANK YOU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B%20PowerPoint%20Template%2020150120">
  <a:themeElements>
    <a:clrScheme name="PB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BDF"/>
      </a:accent1>
      <a:accent2>
        <a:srgbClr val="3E53A4"/>
      </a:accent2>
      <a:accent3>
        <a:srgbClr val="CF0989"/>
      </a:accent3>
      <a:accent4>
        <a:srgbClr val="4E4E4E"/>
      </a:accent4>
      <a:accent5>
        <a:srgbClr val="9B9B9B"/>
      </a:accent5>
      <a:accent6>
        <a:srgbClr val="C0C0C0"/>
      </a:accent6>
      <a:hlink>
        <a:srgbClr val="A03F9B"/>
      </a:hlink>
      <a:folHlink>
        <a:srgbClr val="72BF44"/>
      </a:folHlink>
    </a:clrScheme>
    <a:fontScheme name="P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B%20PowerPoint%20Template%2020150120" id="{0858F0F2-9B48-49FD-B250-8D64F0F392E0}" vid="{555312C1-D81D-4E14-8B41-19DD77AD16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ECECA4332DB42B1EDF0A0833F0C97" ma:contentTypeVersion="9" ma:contentTypeDescription="Create a new document." ma:contentTypeScope="" ma:versionID="847f7b1dadcc31e21c5c55a96bc133a5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targetNamespace="http://schemas.microsoft.com/office/2006/metadata/properties" ma:root="true" ma:fieldsID="8166af36204f3fa591a57c2d5ac6da1b" ns1:_="" ns2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EmailHead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13" nillable="true" ma:displayName="E-Mail Headers" ma:hidden="true" ma:internalName="EmailHeader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38CD13-5401-46E7-8DBA-85806E6C343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C392E75-FF57-4DD3-A265-07CBB1B44E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419FD0-B8B4-4DE8-BF0B-44944F0ABD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template-final_120208</Template>
  <TotalTime>16574</TotalTime>
  <Words>353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Semilight</vt:lpstr>
      <vt:lpstr>PB%20PowerPoint%20Template%2020150120</vt:lpstr>
      <vt:lpstr>Smart audience marketplace</vt:lpstr>
      <vt:lpstr>Problem / solution summary</vt:lpstr>
      <vt:lpstr>Day in life of data agency</vt:lpstr>
      <vt:lpstr>Architecture view</vt:lpstr>
      <vt:lpstr>Commercials</vt:lpstr>
      <vt:lpstr>Demo video</vt:lpstr>
      <vt:lpstr>THANK YOU </vt:lpstr>
    </vt:vector>
  </TitlesOfParts>
  <Company>Pitney Bowes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NO001AN</dc:creator>
  <cp:lastModifiedBy>Rahul Mahajan</cp:lastModifiedBy>
  <cp:revision>833</cp:revision>
  <dcterms:created xsi:type="dcterms:W3CDTF">2009-01-16T03:34:13Z</dcterms:created>
  <dcterms:modified xsi:type="dcterms:W3CDTF">2017-10-08T05:22:30Z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0x0101001CAECECA4332DB42B1EDF0A0833F0C97</vt:lpwstr>
  </property>
  <property fmtid="{D5CDD505-2E9C-101B-9397-08002B2CF9AE}" pid="4" name="_AdHocReviewCycleID">
    <vt:i4>757136869</vt:i4>
  </property>
  <property fmtid="{D5CDD505-2E9C-101B-9397-08002B2CF9AE}" pid="5" name="_EmailSubject">
    <vt:lpwstr>Web Mapping 4 Weekly 2017 *-</vt:lpwstr>
  </property>
  <property fmtid="{D5CDD505-2E9C-101B-9397-08002B2CF9AE}" pid="6" name="_AuthorEmail">
    <vt:lpwstr>RITU.MEHTA@PB.COM</vt:lpwstr>
  </property>
  <property fmtid="{D5CDD505-2E9C-101B-9397-08002B2CF9AE}" pid="7" name="_AuthorEmailDisplayName">
    <vt:lpwstr>Ritu Mehta</vt:lpwstr>
  </property>
  <property fmtid="{D5CDD505-2E9C-101B-9397-08002B2CF9AE}" pid="8" name="_PreviousAdHocReviewCycleID">
    <vt:i4>1208039559</vt:i4>
  </property>
</Properties>
</file>