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9" r:id="rId3"/>
    <p:sldId id="257" r:id="rId4"/>
    <p:sldId id="258" r:id="rId5"/>
    <p:sldId id="280" r:id="rId6"/>
    <p:sldId id="281" r:id="rId7"/>
    <p:sldId id="290" r:id="rId8"/>
    <p:sldId id="283" r:id="rId9"/>
    <p:sldId id="285" r:id="rId10"/>
    <p:sldId id="272" r:id="rId11"/>
    <p:sldId id="278" r:id="rId12"/>
    <p:sldId id="271" r:id="rId13"/>
    <p:sldId id="279" r:id="rId14"/>
    <p:sldId id="275" r:id="rId15"/>
    <p:sldId id="273" r:id="rId16"/>
    <p:sldId id="264" r:id="rId17"/>
    <p:sldId id="270" r:id="rId18"/>
    <p:sldId id="287" r:id="rId19"/>
    <p:sldId id="288" r:id="rId20"/>
    <p:sldId id="262" r:id="rId21"/>
    <p:sldId id="265" r:id="rId22"/>
    <p:sldId id="277" r:id="rId23"/>
    <p:sldId id="292" r:id="rId24"/>
    <p:sldId id="291"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FC69-DAD9-4B6E-B6B3-219868BE3201}" v="1049" dt="2024-09-19T06:14:16.703"/>
    <p1510:client id="{2E906DC1-4A6F-B1B5-9A7F-769A3CF45CCE}" v="150" dt="2024-09-19T13:28:55.989"/>
    <p1510:client id="{3A348374-5998-447F-A032-40B3222CE28F}" v="82" dt="2024-09-19T13:36:33.136"/>
    <p1510:client id="{3D943862-2275-4547-8829-F31866CB07EF}" v="153" dt="2024-09-19T11:22:55.311"/>
    <p1510:client id="{55A04424-261E-E744-5C66-126B0B7EE974}" v="254" dt="2024-09-19T14:34:17"/>
    <p1510:client id="{5E93D0C6-B988-450D-8113-32470C7C4B73}" v="15" dt="2024-09-19T10:13:53.760"/>
    <p1510:client id="{60AC42C9-8368-42DB-A43D-9E904B520D50}" v="1697" dt="2024-09-19T14:09:20.032"/>
    <p1510:client id="{69CF04F7-047D-6712-E573-9F72CB2AFCB1}" v="44" dt="2024-09-20T08:49:52.348"/>
    <p1510:client id="{77EE207E-C0B7-7146-9C07-3A1D8EFA0B89}" v="2" dt="2024-09-20T04:52:04.308"/>
    <p1510:client id="{88626333-4D14-4BF1-BD30-CB540DC25D20}" v="18" dt="2024-09-20T08:49:23.231"/>
    <p1510:client id="{918DD575-D02C-45EE-BDAF-45FE20BFF683}" v="463" dt="2024-09-20T08:46:52.819"/>
    <p1510:client id="{A15047A8-8FB7-464D-9B36-4763CD49DFAF}" v="70" dt="2024-09-19T09:35:39.676"/>
    <p1510:client id="{A36C22DC-78BC-4AAD-9214-23AACCB61631}" v="1" dt="2024-09-20T08:51:45.808"/>
    <p1510:client id="{A86DE9EA-9C17-4F65-832A-0C57D9A4176C}" v="119" dt="2024-09-20T08:56:50.500"/>
    <p1510:client id="{B736BA81-E4D9-4A67-8648-59C3E4CC2BB9}" v="4" dt="2024-09-19T06:03:10.579"/>
    <p1510:client id="{C2DDD7F4-5614-41F5-8A9F-CB7F5ED37A82}" v="2" dt="2024-09-20T06:53:31.363"/>
    <p1510:client id="{D4D3B93A-4F91-4353-BD01-A12FFA4F872B}" v="40" dt="2024-09-20T08:49:17.967"/>
    <p1510:client id="{F4AA20D9-88A2-B485-2B5B-B7EF182D4CE4}" v="150" dt="2024-09-20T19:16:14.02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2BB4F-355D-4716-B71D-2ECC592FC874}" type="doc">
      <dgm:prSet loTypeId="urn:microsoft.com/office/officeart/2005/8/layout/process1" loCatId="process" qsTypeId="urn:microsoft.com/office/officeart/2005/8/quickstyle/simple2" qsCatId="simple" csTypeId="urn:microsoft.com/office/officeart/2005/8/colors/accent0_3" csCatId="mainScheme" phldr="1"/>
      <dgm:spPr/>
      <dgm:t>
        <a:bodyPr/>
        <a:lstStyle/>
        <a:p>
          <a:endParaRPr lang="en-US"/>
        </a:p>
      </dgm:t>
    </dgm:pt>
    <dgm:pt modelId="{610EC0A5-F289-4BA6-8D75-23BC7997BE2E}">
      <dgm:prSet/>
      <dgm:spPr/>
      <dgm:t>
        <a:bodyPr/>
        <a:lstStyle/>
        <a:p>
          <a:pPr rtl="0"/>
          <a:r>
            <a:rPr lang="en-US" b="0"/>
            <a:t>First, we calculate the total cash flows including the terminal value by discounting using WACC.</a:t>
          </a:r>
          <a:r>
            <a:rPr lang="en-US" b="0">
              <a:solidFill>
                <a:schemeClr val="bg1"/>
              </a:solidFill>
              <a:latin typeface="Source Sans Pro"/>
            </a:rPr>
            <a:t> </a:t>
          </a:r>
          <a:endParaRPr lang="en-US" b="0">
            <a:solidFill>
              <a:schemeClr val="bg1"/>
            </a:solidFill>
          </a:endParaRPr>
        </a:p>
      </dgm:t>
    </dgm:pt>
    <dgm:pt modelId="{117A80B1-C0E1-4D67-89E4-B658B4EA7E51}" type="parTrans" cxnId="{AFACEB70-C44C-4F6A-9497-33999F2BDBCD}">
      <dgm:prSet/>
      <dgm:spPr/>
      <dgm:t>
        <a:bodyPr/>
        <a:lstStyle/>
        <a:p>
          <a:endParaRPr lang="en-US"/>
        </a:p>
      </dgm:t>
    </dgm:pt>
    <dgm:pt modelId="{5B350EAE-94B1-498E-9286-E77E158FCBE5}" type="sibTrans" cxnId="{AFACEB70-C44C-4F6A-9497-33999F2BDBCD}">
      <dgm:prSet/>
      <dgm:spPr/>
      <dgm:t>
        <a:bodyPr/>
        <a:lstStyle/>
        <a:p>
          <a:endParaRPr lang="en-US"/>
        </a:p>
      </dgm:t>
    </dgm:pt>
    <dgm:pt modelId="{AB213413-A11C-4771-9C32-8C2419A74166}">
      <dgm:prSet/>
      <dgm:spPr/>
      <dgm:t>
        <a:bodyPr/>
        <a:lstStyle/>
        <a:p>
          <a:pPr rtl="0"/>
          <a:r>
            <a:rPr lang="en-US" b="0"/>
            <a:t>Then, we calculate the value of debt outstanding by taking the PV of the remaining cash flows at the end of each year. </a:t>
          </a:r>
        </a:p>
      </dgm:t>
    </dgm:pt>
    <dgm:pt modelId="{FFB3F3DE-2DF9-478F-B4CD-53E1A936EAA1}" type="parTrans" cxnId="{0AA3937F-CE54-4E9B-B570-B95D553C08D0}">
      <dgm:prSet/>
      <dgm:spPr/>
      <dgm:t>
        <a:bodyPr/>
        <a:lstStyle/>
        <a:p>
          <a:endParaRPr lang="en-US"/>
        </a:p>
      </dgm:t>
    </dgm:pt>
    <dgm:pt modelId="{D1D8F6D0-79B6-4789-9F03-67C59966FFCF}" type="sibTrans" cxnId="{0AA3937F-CE54-4E9B-B570-B95D553C08D0}">
      <dgm:prSet/>
      <dgm:spPr/>
      <dgm:t>
        <a:bodyPr/>
        <a:lstStyle/>
        <a:p>
          <a:endParaRPr lang="en-US"/>
        </a:p>
      </dgm:t>
    </dgm:pt>
    <dgm:pt modelId="{E09232BC-0CFD-4617-8ABF-D419AD02693F}">
      <dgm:prSet/>
      <dgm:spPr/>
      <dgm:t>
        <a:bodyPr/>
        <a:lstStyle/>
        <a:p>
          <a:r>
            <a:rPr lang="en-US" b="0"/>
            <a:t>We calculate the tax shield on interest using the debt outstanding. </a:t>
          </a:r>
          <a:endParaRPr lang="en-US"/>
        </a:p>
      </dgm:t>
    </dgm:pt>
    <dgm:pt modelId="{85011ED4-8F48-4DFB-8BC2-5EA974C49A8D}" type="parTrans" cxnId="{7FD61541-CC3E-4F2D-8EC4-2E23DCA6CC9B}">
      <dgm:prSet/>
      <dgm:spPr/>
      <dgm:t>
        <a:bodyPr/>
        <a:lstStyle/>
        <a:p>
          <a:endParaRPr lang="en-US"/>
        </a:p>
      </dgm:t>
    </dgm:pt>
    <dgm:pt modelId="{A38CA9C0-8997-40D5-81C3-AD8C8FFD9AC6}" type="sibTrans" cxnId="{7FD61541-CC3E-4F2D-8EC4-2E23DCA6CC9B}">
      <dgm:prSet/>
      <dgm:spPr/>
      <dgm:t>
        <a:bodyPr/>
        <a:lstStyle/>
        <a:p>
          <a:endParaRPr lang="en-US"/>
        </a:p>
      </dgm:t>
    </dgm:pt>
    <dgm:pt modelId="{132186A7-EE88-468D-9525-52423FE4841C}">
      <dgm:prSet/>
      <dgm:spPr/>
      <dgm:t>
        <a:bodyPr/>
        <a:lstStyle/>
        <a:p>
          <a:pPr rtl="0"/>
          <a:r>
            <a:rPr lang="en-US" b="0"/>
            <a:t>Next,</a:t>
          </a:r>
          <a:r>
            <a:rPr lang="en-US" b="0">
              <a:latin typeface="Source Sans Pro"/>
            </a:rPr>
            <a:t> </a:t>
          </a:r>
          <a:r>
            <a:rPr lang="en-US" b="0"/>
            <a:t>we calculate the Terminal Value using FCFF and pre-tax WACC as the discount rate. </a:t>
          </a:r>
          <a:endParaRPr lang="en-US"/>
        </a:p>
      </dgm:t>
    </dgm:pt>
    <dgm:pt modelId="{7F515190-1C9D-4A60-AD95-35D623824472}" type="parTrans" cxnId="{1292D071-896F-4B72-80A8-294C2309455A}">
      <dgm:prSet/>
      <dgm:spPr/>
      <dgm:t>
        <a:bodyPr/>
        <a:lstStyle/>
        <a:p>
          <a:endParaRPr lang="en-US"/>
        </a:p>
      </dgm:t>
    </dgm:pt>
    <dgm:pt modelId="{3370A745-9C15-42B2-82C0-6563793765B2}" type="sibTrans" cxnId="{1292D071-896F-4B72-80A8-294C2309455A}">
      <dgm:prSet/>
      <dgm:spPr/>
      <dgm:t>
        <a:bodyPr/>
        <a:lstStyle/>
        <a:p>
          <a:endParaRPr lang="en-US"/>
        </a:p>
      </dgm:t>
    </dgm:pt>
    <dgm:pt modelId="{11EB15F3-C396-43D7-A6DE-3C368E9DD6CD}">
      <dgm:prSet/>
      <dgm:spPr/>
      <dgm:t>
        <a:bodyPr/>
        <a:lstStyle/>
        <a:p>
          <a:pPr rtl="0"/>
          <a:r>
            <a:rPr lang="en-US" b="0"/>
            <a:t>Finally, we calculate the PV of FCFF including terminal value at the pre-tax </a:t>
          </a:r>
          <a:r>
            <a:rPr lang="en-US" b="0">
              <a:latin typeface="Source Sans Pro"/>
            </a:rPr>
            <a:t>WACC </a:t>
          </a:r>
          <a:r>
            <a:rPr lang="en-US" b="0"/>
            <a:t>rate to arrive at the value of the firm. </a:t>
          </a:r>
          <a:endParaRPr lang="en-US" b="0">
            <a:latin typeface="Source Sans Pro"/>
          </a:endParaRPr>
        </a:p>
      </dgm:t>
    </dgm:pt>
    <dgm:pt modelId="{B31B4B9D-A6CD-45AC-B887-3430134088E4}" type="parTrans" cxnId="{759289FB-18DC-4D60-BD38-C2697BADD0D9}">
      <dgm:prSet/>
      <dgm:spPr/>
      <dgm:t>
        <a:bodyPr/>
        <a:lstStyle/>
        <a:p>
          <a:endParaRPr lang="en-US"/>
        </a:p>
      </dgm:t>
    </dgm:pt>
    <dgm:pt modelId="{8088F177-5C3C-4388-86FC-89D10B0D8C33}" type="sibTrans" cxnId="{759289FB-18DC-4D60-BD38-C2697BADD0D9}">
      <dgm:prSet/>
      <dgm:spPr/>
      <dgm:t>
        <a:bodyPr/>
        <a:lstStyle/>
        <a:p>
          <a:endParaRPr lang="en-US"/>
        </a:p>
      </dgm:t>
    </dgm:pt>
    <dgm:pt modelId="{65D8D712-77E7-4A27-A0F4-6579951BE4B8}" type="pres">
      <dgm:prSet presAssocID="{46B2BB4F-355D-4716-B71D-2ECC592FC874}" presName="Name0" presStyleCnt="0">
        <dgm:presLayoutVars>
          <dgm:dir/>
          <dgm:resizeHandles val="exact"/>
        </dgm:presLayoutVars>
      </dgm:prSet>
      <dgm:spPr/>
    </dgm:pt>
    <dgm:pt modelId="{EF032F99-9181-4819-A0AF-F551DBF7506E}" type="pres">
      <dgm:prSet presAssocID="{610EC0A5-F289-4BA6-8D75-23BC7997BE2E}" presName="node" presStyleLbl="node1" presStyleIdx="0" presStyleCnt="5">
        <dgm:presLayoutVars>
          <dgm:bulletEnabled val="1"/>
        </dgm:presLayoutVars>
      </dgm:prSet>
      <dgm:spPr/>
    </dgm:pt>
    <dgm:pt modelId="{50707C76-4672-4CBF-9AB0-F1397E3BDCEC}" type="pres">
      <dgm:prSet presAssocID="{5B350EAE-94B1-498E-9286-E77E158FCBE5}" presName="sibTrans" presStyleLbl="sibTrans2D1" presStyleIdx="0" presStyleCnt="4"/>
      <dgm:spPr/>
    </dgm:pt>
    <dgm:pt modelId="{2224CB32-DD1C-48F7-A8A3-925B5E3D6775}" type="pres">
      <dgm:prSet presAssocID="{5B350EAE-94B1-498E-9286-E77E158FCBE5}" presName="connectorText" presStyleLbl="sibTrans2D1" presStyleIdx="0" presStyleCnt="4"/>
      <dgm:spPr/>
    </dgm:pt>
    <dgm:pt modelId="{AEC95C30-EFD2-43E6-8F03-D91C0156301E}" type="pres">
      <dgm:prSet presAssocID="{AB213413-A11C-4771-9C32-8C2419A74166}" presName="node" presStyleLbl="node1" presStyleIdx="1" presStyleCnt="5">
        <dgm:presLayoutVars>
          <dgm:bulletEnabled val="1"/>
        </dgm:presLayoutVars>
      </dgm:prSet>
      <dgm:spPr/>
    </dgm:pt>
    <dgm:pt modelId="{C3DC4AA4-DD66-4144-9FC0-C2BDB64CCB76}" type="pres">
      <dgm:prSet presAssocID="{D1D8F6D0-79B6-4789-9F03-67C59966FFCF}" presName="sibTrans" presStyleLbl="sibTrans2D1" presStyleIdx="1" presStyleCnt="4"/>
      <dgm:spPr/>
    </dgm:pt>
    <dgm:pt modelId="{A2A1D585-4E83-4FF8-9994-A010010B40F4}" type="pres">
      <dgm:prSet presAssocID="{D1D8F6D0-79B6-4789-9F03-67C59966FFCF}" presName="connectorText" presStyleLbl="sibTrans2D1" presStyleIdx="1" presStyleCnt="4"/>
      <dgm:spPr/>
    </dgm:pt>
    <dgm:pt modelId="{78E1C580-5F2A-4C43-8C78-AC48CB5D8490}" type="pres">
      <dgm:prSet presAssocID="{E09232BC-0CFD-4617-8ABF-D419AD02693F}" presName="node" presStyleLbl="node1" presStyleIdx="2" presStyleCnt="5">
        <dgm:presLayoutVars>
          <dgm:bulletEnabled val="1"/>
        </dgm:presLayoutVars>
      </dgm:prSet>
      <dgm:spPr/>
    </dgm:pt>
    <dgm:pt modelId="{795A2C92-1E6E-4F94-8840-D91C1A544FAB}" type="pres">
      <dgm:prSet presAssocID="{A38CA9C0-8997-40D5-81C3-AD8C8FFD9AC6}" presName="sibTrans" presStyleLbl="sibTrans2D1" presStyleIdx="2" presStyleCnt="4"/>
      <dgm:spPr/>
    </dgm:pt>
    <dgm:pt modelId="{1AE1AE5B-4F9B-45EE-9F70-43C8C6AB3754}" type="pres">
      <dgm:prSet presAssocID="{A38CA9C0-8997-40D5-81C3-AD8C8FFD9AC6}" presName="connectorText" presStyleLbl="sibTrans2D1" presStyleIdx="2" presStyleCnt="4"/>
      <dgm:spPr/>
    </dgm:pt>
    <dgm:pt modelId="{DF509656-F7D1-41F0-AE42-55D6A39DB872}" type="pres">
      <dgm:prSet presAssocID="{132186A7-EE88-468D-9525-52423FE4841C}" presName="node" presStyleLbl="node1" presStyleIdx="3" presStyleCnt="5">
        <dgm:presLayoutVars>
          <dgm:bulletEnabled val="1"/>
        </dgm:presLayoutVars>
      </dgm:prSet>
      <dgm:spPr/>
    </dgm:pt>
    <dgm:pt modelId="{401D066F-8075-4E96-82BF-CDCC6C9AD61C}" type="pres">
      <dgm:prSet presAssocID="{3370A745-9C15-42B2-82C0-6563793765B2}" presName="sibTrans" presStyleLbl="sibTrans2D1" presStyleIdx="3" presStyleCnt="4"/>
      <dgm:spPr/>
    </dgm:pt>
    <dgm:pt modelId="{66CE6DF6-0064-4963-AE09-F1466E4D4211}" type="pres">
      <dgm:prSet presAssocID="{3370A745-9C15-42B2-82C0-6563793765B2}" presName="connectorText" presStyleLbl="sibTrans2D1" presStyleIdx="3" presStyleCnt="4"/>
      <dgm:spPr/>
    </dgm:pt>
    <dgm:pt modelId="{4CC41250-9B7E-456A-AF00-F32FDD907162}" type="pres">
      <dgm:prSet presAssocID="{11EB15F3-C396-43D7-A6DE-3C368E9DD6CD}" presName="node" presStyleLbl="node1" presStyleIdx="4" presStyleCnt="5">
        <dgm:presLayoutVars>
          <dgm:bulletEnabled val="1"/>
        </dgm:presLayoutVars>
      </dgm:prSet>
      <dgm:spPr/>
    </dgm:pt>
  </dgm:ptLst>
  <dgm:cxnLst>
    <dgm:cxn modelId="{A3709602-C640-42B1-ABB2-AF489A812D77}" type="presOf" srcId="{132186A7-EE88-468D-9525-52423FE4841C}" destId="{DF509656-F7D1-41F0-AE42-55D6A39DB872}" srcOrd="0" destOrd="0" presId="urn:microsoft.com/office/officeart/2005/8/layout/process1"/>
    <dgm:cxn modelId="{E6712039-FAF8-445E-AF09-D7CF9F8E1276}" type="presOf" srcId="{46B2BB4F-355D-4716-B71D-2ECC592FC874}" destId="{65D8D712-77E7-4A27-A0F4-6579951BE4B8}" srcOrd="0" destOrd="0" presId="urn:microsoft.com/office/officeart/2005/8/layout/process1"/>
    <dgm:cxn modelId="{7FD61541-CC3E-4F2D-8EC4-2E23DCA6CC9B}" srcId="{46B2BB4F-355D-4716-B71D-2ECC592FC874}" destId="{E09232BC-0CFD-4617-8ABF-D419AD02693F}" srcOrd="2" destOrd="0" parTransId="{85011ED4-8F48-4DFB-8BC2-5EA974C49A8D}" sibTransId="{A38CA9C0-8997-40D5-81C3-AD8C8FFD9AC6}"/>
    <dgm:cxn modelId="{33587C63-AF39-41C9-A4A8-0F08A38F8B86}" type="presOf" srcId="{5B350EAE-94B1-498E-9286-E77E158FCBE5}" destId="{50707C76-4672-4CBF-9AB0-F1397E3BDCEC}" srcOrd="0" destOrd="0" presId="urn:microsoft.com/office/officeart/2005/8/layout/process1"/>
    <dgm:cxn modelId="{C145B44A-645A-4742-A5F4-5CF22FEA039E}" type="presOf" srcId="{5B350EAE-94B1-498E-9286-E77E158FCBE5}" destId="{2224CB32-DD1C-48F7-A8A3-925B5E3D6775}" srcOrd="1" destOrd="0" presId="urn:microsoft.com/office/officeart/2005/8/layout/process1"/>
    <dgm:cxn modelId="{B1D33B6F-0AB5-4923-ADFE-2330E9BE8A3F}" type="presOf" srcId="{610EC0A5-F289-4BA6-8D75-23BC7997BE2E}" destId="{EF032F99-9181-4819-A0AF-F551DBF7506E}" srcOrd="0" destOrd="0" presId="urn:microsoft.com/office/officeart/2005/8/layout/process1"/>
    <dgm:cxn modelId="{AFACEB70-C44C-4F6A-9497-33999F2BDBCD}" srcId="{46B2BB4F-355D-4716-B71D-2ECC592FC874}" destId="{610EC0A5-F289-4BA6-8D75-23BC7997BE2E}" srcOrd="0" destOrd="0" parTransId="{117A80B1-C0E1-4D67-89E4-B658B4EA7E51}" sibTransId="{5B350EAE-94B1-498E-9286-E77E158FCBE5}"/>
    <dgm:cxn modelId="{17C7F270-7AFC-40E9-824B-CD4023B13623}" type="presOf" srcId="{AB213413-A11C-4771-9C32-8C2419A74166}" destId="{AEC95C30-EFD2-43E6-8F03-D91C0156301E}" srcOrd="0" destOrd="0" presId="urn:microsoft.com/office/officeart/2005/8/layout/process1"/>
    <dgm:cxn modelId="{1292D071-896F-4B72-80A8-294C2309455A}" srcId="{46B2BB4F-355D-4716-B71D-2ECC592FC874}" destId="{132186A7-EE88-468D-9525-52423FE4841C}" srcOrd="3" destOrd="0" parTransId="{7F515190-1C9D-4A60-AD95-35D623824472}" sibTransId="{3370A745-9C15-42B2-82C0-6563793765B2}"/>
    <dgm:cxn modelId="{0AA3937F-CE54-4E9B-B570-B95D553C08D0}" srcId="{46B2BB4F-355D-4716-B71D-2ECC592FC874}" destId="{AB213413-A11C-4771-9C32-8C2419A74166}" srcOrd="1" destOrd="0" parTransId="{FFB3F3DE-2DF9-478F-B4CD-53E1A936EAA1}" sibTransId="{D1D8F6D0-79B6-4789-9F03-67C59966FFCF}"/>
    <dgm:cxn modelId="{EE86CE84-73E0-4F26-BBF3-F271485B32AC}" type="presOf" srcId="{D1D8F6D0-79B6-4789-9F03-67C59966FFCF}" destId="{C3DC4AA4-DD66-4144-9FC0-C2BDB64CCB76}" srcOrd="0" destOrd="0" presId="urn:microsoft.com/office/officeart/2005/8/layout/process1"/>
    <dgm:cxn modelId="{CA530E8E-1041-4DAF-B8F2-695F41DE54CC}" type="presOf" srcId="{A38CA9C0-8997-40D5-81C3-AD8C8FFD9AC6}" destId="{795A2C92-1E6E-4F94-8840-D91C1A544FAB}" srcOrd="0" destOrd="0" presId="urn:microsoft.com/office/officeart/2005/8/layout/process1"/>
    <dgm:cxn modelId="{470393A1-3384-4545-99D0-14B60B3A6B43}" type="presOf" srcId="{3370A745-9C15-42B2-82C0-6563793765B2}" destId="{66CE6DF6-0064-4963-AE09-F1466E4D4211}" srcOrd="1" destOrd="0" presId="urn:microsoft.com/office/officeart/2005/8/layout/process1"/>
    <dgm:cxn modelId="{2CCFA8D1-F6E4-4E14-87F9-E6EF3FCDB0A8}" type="presOf" srcId="{A38CA9C0-8997-40D5-81C3-AD8C8FFD9AC6}" destId="{1AE1AE5B-4F9B-45EE-9F70-43C8C6AB3754}" srcOrd="1" destOrd="0" presId="urn:microsoft.com/office/officeart/2005/8/layout/process1"/>
    <dgm:cxn modelId="{686E3CEB-B17E-46DA-AF2A-8BCD7CCD4876}" type="presOf" srcId="{11EB15F3-C396-43D7-A6DE-3C368E9DD6CD}" destId="{4CC41250-9B7E-456A-AF00-F32FDD907162}" srcOrd="0" destOrd="0" presId="urn:microsoft.com/office/officeart/2005/8/layout/process1"/>
    <dgm:cxn modelId="{A26EDEEF-1068-4B08-A591-77BFD662FC29}" type="presOf" srcId="{3370A745-9C15-42B2-82C0-6563793765B2}" destId="{401D066F-8075-4E96-82BF-CDCC6C9AD61C}" srcOrd="0" destOrd="0" presId="urn:microsoft.com/office/officeart/2005/8/layout/process1"/>
    <dgm:cxn modelId="{81E2E4F9-7657-46AB-B984-2F033D4C4411}" type="presOf" srcId="{D1D8F6D0-79B6-4789-9F03-67C59966FFCF}" destId="{A2A1D585-4E83-4FF8-9994-A010010B40F4}" srcOrd="1" destOrd="0" presId="urn:microsoft.com/office/officeart/2005/8/layout/process1"/>
    <dgm:cxn modelId="{9E7015FB-AC9D-4C25-8C81-6956E3C434A4}" type="presOf" srcId="{E09232BC-0CFD-4617-8ABF-D419AD02693F}" destId="{78E1C580-5F2A-4C43-8C78-AC48CB5D8490}" srcOrd="0" destOrd="0" presId="urn:microsoft.com/office/officeart/2005/8/layout/process1"/>
    <dgm:cxn modelId="{759289FB-18DC-4D60-BD38-C2697BADD0D9}" srcId="{46B2BB4F-355D-4716-B71D-2ECC592FC874}" destId="{11EB15F3-C396-43D7-A6DE-3C368E9DD6CD}" srcOrd="4" destOrd="0" parTransId="{B31B4B9D-A6CD-45AC-B887-3430134088E4}" sibTransId="{8088F177-5C3C-4388-86FC-89D10B0D8C33}"/>
    <dgm:cxn modelId="{1A2BAC84-FE12-499E-81DD-F825A9453A55}" type="presParOf" srcId="{65D8D712-77E7-4A27-A0F4-6579951BE4B8}" destId="{EF032F99-9181-4819-A0AF-F551DBF7506E}" srcOrd="0" destOrd="0" presId="urn:microsoft.com/office/officeart/2005/8/layout/process1"/>
    <dgm:cxn modelId="{0B8A0DC7-AFD5-4229-86A0-1BE28B5DE849}" type="presParOf" srcId="{65D8D712-77E7-4A27-A0F4-6579951BE4B8}" destId="{50707C76-4672-4CBF-9AB0-F1397E3BDCEC}" srcOrd="1" destOrd="0" presId="urn:microsoft.com/office/officeart/2005/8/layout/process1"/>
    <dgm:cxn modelId="{B45ECA07-6118-498B-BF32-A40EBD2229E5}" type="presParOf" srcId="{50707C76-4672-4CBF-9AB0-F1397E3BDCEC}" destId="{2224CB32-DD1C-48F7-A8A3-925B5E3D6775}" srcOrd="0" destOrd="0" presId="urn:microsoft.com/office/officeart/2005/8/layout/process1"/>
    <dgm:cxn modelId="{9239A566-2995-4C3D-92E9-8AEA506345F7}" type="presParOf" srcId="{65D8D712-77E7-4A27-A0F4-6579951BE4B8}" destId="{AEC95C30-EFD2-43E6-8F03-D91C0156301E}" srcOrd="2" destOrd="0" presId="urn:microsoft.com/office/officeart/2005/8/layout/process1"/>
    <dgm:cxn modelId="{5A625803-F159-4967-810C-2964B0A48C36}" type="presParOf" srcId="{65D8D712-77E7-4A27-A0F4-6579951BE4B8}" destId="{C3DC4AA4-DD66-4144-9FC0-C2BDB64CCB76}" srcOrd="3" destOrd="0" presId="urn:microsoft.com/office/officeart/2005/8/layout/process1"/>
    <dgm:cxn modelId="{438D606A-AA58-47F6-9738-3DFA030596B0}" type="presParOf" srcId="{C3DC4AA4-DD66-4144-9FC0-C2BDB64CCB76}" destId="{A2A1D585-4E83-4FF8-9994-A010010B40F4}" srcOrd="0" destOrd="0" presId="urn:microsoft.com/office/officeart/2005/8/layout/process1"/>
    <dgm:cxn modelId="{61AC77DC-143C-4114-9999-70495570EDF8}" type="presParOf" srcId="{65D8D712-77E7-4A27-A0F4-6579951BE4B8}" destId="{78E1C580-5F2A-4C43-8C78-AC48CB5D8490}" srcOrd="4" destOrd="0" presId="urn:microsoft.com/office/officeart/2005/8/layout/process1"/>
    <dgm:cxn modelId="{2BCB1983-06E1-4B8B-BDE8-8DD4C6598B16}" type="presParOf" srcId="{65D8D712-77E7-4A27-A0F4-6579951BE4B8}" destId="{795A2C92-1E6E-4F94-8840-D91C1A544FAB}" srcOrd="5" destOrd="0" presId="urn:microsoft.com/office/officeart/2005/8/layout/process1"/>
    <dgm:cxn modelId="{91102AA7-DC91-4EE8-8E1D-3CE8091197E6}" type="presParOf" srcId="{795A2C92-1E6E-4F94-8840-D91C1A544FAB}" destId="{1AE1AE5B-4F9B-45EE-9F70-43C8C6AB3754}" srcOrd="0" destOrd="0" presId="urn:microsoft.com/office/officeart/2005/8/layout/process1"/>
    <dgm:cxn modelId="{E040E455-59A0-4CFA-8133-4DD97122E213}" type="presParOf" srcId="{65D8D712-77E7-4A27-A0F4-6579951BE4B8}" destId="{DF509656-F7D1-41F0-AE42-55D6A39DB872}" srcOrd="6" destOrd="0" presId="urn:microsoft.com/office/officeart/2005/8/layout/process1"/>
    <dgm:cxn modelId="{2BB11774-431E-477C-8413-04B0D74FDC67}" type="presParOf" srcId="{65D8D712-77E7-4A27-A0F4-6579951BE4B8}" destId="{401D066F-8075-4E96-82BF-CDCC6C9AD61C}" srcOrd="7" destOrd="0" presId="urn:microsoft.com/office/officeart/2005/8/layout/process1"/>
    <dgm:cxn modelId="{6E3F02E3-77F1-45BE-B120-49E6D8E3E0F0}" type="presParOf" srcId="{401D066F-8075-4E96-82BF-CDCC6C9AD61C}" destId="{66CE6DF6-0064-4963-AE09-F1466E4D4211}" srcOrd="0" destOrd="0" presId="urn:microsoft.com/office/officeart/2005/8/layout/process1"/>
    <dgm:cxn modelId="{DD621A97-5DE3-44E4-A9CC-563E64B4A35E}" type="presParOf" srcId="{65D8D712-77E7-4A27-A0F4-6579951BE4B8}" destId="{4CC41250-9B7E-456A-AF00-F32FDD90716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2BB4F-355D-4716-B71D-2ECC592FC874}" type="doc">
      <dgm:prSet loTypeId="urn:microsoft.com/office/officeart/2005/8/layout/process1" loCatId="process" qsTypeId="urn:microsoft.com/office/officeart/2005/8/quickstyle/simple2" qsCatId="simple" csTypeId="urn:microsoft.com/office/officeart/2005/8/colors/accent0_3" csCatId="mainScheme"/>
      <dgm:spPr/>
      <dgm:t>
        <a:bodyPr/>
        <a:lstStyle/>
        <a:p>
          <a:endParaRPr lang="en-US"/>
        </a:p>
      </dgm:t>
    </dgm:pt>
    <dgm:pt modelId="{610EC0A5-F289-4BA6-8D75-23BC7997BE2E}">
      <dgm:prSet/>
      <dgm:spPr/>
      <dgm:t>
        <a:bodyPr/>
        <a:lstStyle/>
        <a:p>
          <a:r>
            <a:rPr lang="en-US" b="0">
              <a:solidFill>
                <a:schemeClr val="bg1"/>
              </a:solidFill>
            </a:rPr>
            <a:t>Firstly, we forecast sales and operating incoming for five years using the expected growth rate. </a:t>
          </a:r>
        </a:p>
      </dgm:t>
    </dgm:pt>
    <dgm:pt modelId="{117A80B1-C0E1-4D67-89E4-B658B4EA7E51}" type="parTrans" cxnId="{AFACEB70-C44C-4F6A-9497-33999F2BDBCD}">
      <dgm:prSet/>
      <dgm:spPr/>
      <dgm:t>
        <a:bodyPr/>
        <a:lstStyle/>
        <a:p>
          <a:endParaRPr lang="en-US"/>
        </a:p>
      </dgm:t>
    </dgm:pt>
    <dgm:pt modelId="{5B350EAE-94B1-498E-9286-E77E158FCBE5}" type="sibTrans" cxnId="{AFACEB70-C44C-4F6A-9497-33999F2BDBCD}">
      <dgm:prSet/>
      <dgm:spPr/>
      <dgm:t>
        <a:bodyPr/>
        <a:lstStyle/>
        <a:p>
          <a:endParaRPr lang="en-US"/>
        </a:p>
      </dgm:t>
    </dgm:pt>
    <dgm:pt modelId="{AB213413-A11C-4771-9C32-8C2419A74166}">
      <dgm:prSet/>
      <dgm:spPr/>
      <dgm:t>
        <a:bodyPr/>
        <a:lstStyle/>
        <a:p>
          <a:r>
            <a:rPr lang="en-US" b="0">
              <a:solidFill>
                <a:schemeClr val="bg1"/>
              </a:solidFill>
            </a:rPr>
            <a:t>We then calculate Net Financial Obligations (NFO) and Net Operating Assets (NOA). </a:t>
          </a:r>
        </a:p>
      </dgm:t>
    </dgm:pt>
    <dgm:pt modelId="{FFB3F3DE-2DF9-478F-B4CD-53E1A936EAA1}" type="parTrans" cxnId="{0AA3937F-CE54-4E9B-B570-B95D553C08D0}">
      <dgm:prSet/>
      <dgm:spPr/>
      <dgm:t>
        <a:bodyPr/>
        <a:lstStyle/>
        <a:p>
          <a:endParaRPr lang="en-US"/>
        </a:p>
      </dgm:t>
    </dgm:pt>
    <dgm:pt modelId="{D1D8F6D0-79B6-4789-9F03-67C59966FFCF}" type="sibTrans" cxnId="{0AA3937F-CE54-4E9B-B570-B95D553C08D0}">
      <dgm:prSet/>
      <dgm:spPr/>
      <dgm:t>
        <a:bodyPr/>
        <a:lstStyle/>
        <a:p>
          <a:endParaRPr lang="en-US"/>
        </a:p>
      </dgm:t>
    </dgm:pt>
    <dgm:pt modelId="{E09232BC-0CFD-4617-8ABF-D419AD02693F}">
      <dgm:prSet/>
      <dgm:spPr/>
      <dgm:t>
        <a:bodyPr/>
        <a:lstStyle/>
        <a:p>
          <a:pPr rtl="0"/>
          <a:r>
            <a:rPr lang="en-US" b="0">
              <a:solidFill>
                <a:schemeClr val="bg1"/>
              </a:solidFill>
            </a:rPr>
            <a:t>We calculate the Residual Operating Income (</a:t>
          </a:r>
          <a:r>
            <a:rPr lang="en-US" b="0">
              <a:solidFill>
                <a:schemeClr val="bg1"/>
              </a:solidFill>
              <a:latin typeface="Source Sans Pro"/>
            </a:rPr>
            <a:t>ReOI</a:t>
          </a:r>
          <a:r>
            <a:rPr lang="en-US" b="0">
              <a:solidFill>
                <a:schemeClr val="bg1"/>
              </a:solidFill>
            </a:rPr>
            <a:t>) by deducting the product of the cost of capital and NOA from Operating Income. </a:t>
          </a:r>
        </a:p>
      </dgm:t>
    </dgm:pt>
    <dgm:pt modelId="{85011ED4-8F48-4DFB-8BC2-5EA974C49A8D}" type="parTrans" cxnId="{7FD61541-CC3E-4F2D-8EC4-2E23DCA6CC9B}">
      <dgm:prSet/>
      <dgm:spPr/>
      <dgm:t>
        <a:bodyPr/>
        <a:lstStyle/>
        <a:p>
          <a:endParaRPr lang="en-US"/>
        </a:p>
      </dgm:t>
    </dgm:pt>
    <dgm:pt modelId="{A38CA9C0-8997-40D5-81C3-AD8C8FFD9AC6}" type="sibTrans" cxnId="{7FD61541-CC3E-4F2D-8EC4-2E23DCA6CC9B}">
      <dgm:prSet/>
      <dgm:spPr/>
      <dgm:t>
        <a:bodyPr/>
        <a:lstStyle/>
        <a:p>
          <a:endParaRPr lang="en-US"/>
        </a:p>
      </dgm:t>
    </dgm:pt>
    <dgm:pt modelId="{132186A7-EE88-468D-9525-52423FE4841C}">
      <dgm:prSet/>
      <dgm:spPr/>
      <dgm:t>
        <a:bodyPr/>
        <a:lstStyle/>
        <a:p>
          <a:r>
            <a:rPr lang="en-US" b="0">
              <a:solidFill>
                <a:schemeClr val="bg1"/>
              </a:solidFill>
            </a:rPr>
            <a:t>Then we calculate the terminal value, after which we find the Present Value of both </a:t>
          </a:r>
          <a:r>
            <a:rPr lang="en-US" b="0" err="1">
              <a:solidFill>
                <a:schemeClr val="bg1"/>
              </a:solidFill>
            </a:rPr>
            <a:t>ReOI</a:t>
          </a:r>
          <a:r>
            <a:rPr lang="en-US" b="0">
              <a:solidFill>
                <a:schemeClr val="bg1"/>
              </a:solidFill>
            </a:rPr>
            <a:t> and Terminal value. </a:t>
          </a:r>
        </a:p>
      </dgm:t>
    </dgm:pt>
    <dgm:pt modelId="{7F515190-1C9D-4A60-AD95-35D623824472}" type="parTrans" cxnId="{1292D071-896F-4B72-80A8-294C2309455A}">
      <dgm:prSet/>
      <dgm:spPr/>
      <dgm:t>
        <a:bodyPr/>
        <a:lstStyle/>
        <a:p>
          <a:endParaRPr lang="en-US"/>
        </a:p>
      </dgm:t>
    </dgm:pt>
    <dgm:pt modelId="{3370A745-9C15-42B2-82C0-6563793765B2}" type="sibTrans" cxnId="{1292D071-896F-4B72-80A8-294C2309455A}">
      <dgm:prSet/>
      <dgm:spPr/>
      <dgm:t>
        <a:bodyPr/>
        <a:lstStyle/>
        <a:p>
          <a:endParaRPr lang="en-US"/>
        </a:p>
      </dgm:t>
    </dgm:pt>
    <dgm:pt modelId="{11EB15F3-C396-43D7-A6DE-3C368E9DD6CD}">
      <dgm:prSet/>
      <dgm:spPr/>
      <dgm:t>
        <a:bodyPr/>
        <a:lstStyle/>
        <a:p>
          <a:r>
            <a:rPr lang="en-US" b="0">
              <a:solidFill>
                <a:schemeClr val="bg1"/>
              </a:solidFill>
            </a:rPr>
            <a:t>The value of the firm is calculated by taking the sum of NOA, </a:t>
          </a:r>
          <a:r>
            <a:rPr lang="en-US" b="0" err="1">
              <a:solidFill>
                <a:schemeClr val="bg1"/>
              </a:solidFill>
            </a:rPr>
            <a:t>PVReOI</a:t>
          </a:r>
          <a:r>
            <a:rPr lang="en-US" b="0">
              <a:solidFill>
                <a:schemeClr val="bg1"/>
              </a:solidFill>
            </a:rPr>
            <a:t>, and PVTV. </a:t>
          </a:r>
        </a:p>
      </dgm:t>
    </dgm:pt>
    <dgm:pt modelId="{B31B4B9D-A6CD-45AC-B887-3430134088E4}" type="parTrans" cxnId="{759289FB-18DC-4D60-BD38-C2697BADD0D9}">
      <dgm:prSet/>
      <dgm:spPr/>
      <dgm:t>
        <a:bodyPr/>
        <a:lstStyle/>
        <a:p>
          <a:endParaRPr lang="en-US"/>
        </a:p>
      </dgm:t>
    </dgm:pt>
    <dgm:pt modelId="{8088F177-5C3C-4388-86FC-89D10B0D8C33}" type="sibTrans" cxnId="{759289FB-18DC-4D60-BD38-C2697BADD0D9}">
      <dgm:prSet/>
      <dgm:spPr/>
      <dgm:t>
        <a:bodyPr/>
        <a:lstStyle/>
        <a:p>
          <a:endParaRPr lang="en-US"/>
        </a:p>
      </dgm:t>
    </dgm:pt>
    <dgm:pt modelId="{B590A058-A456-4915-BCFA-50A21E4B8847}">
      <dgm:prSet/>
      <dgm:spPr/>
      <dgm:t>
        <a:bodyPr/>
        <a:lstStyle/>
        <a:p>
          <a:r>
            <a:rPr lang="en-US" b="0">
              <a:solidFill>
                <a:schemeClr val="bg1"/>
              </a:solidFill>
            </a:rPr>
            <a:t>We calculate the value of Equity by subtracting Debt (NFO) from the value of the firm. </a:t>
          </a:r>
        </a:p>
      </dgm:t>
    </dgm:pt>
    <dgm:pt modelId="{1DA50C9D-49C9-4E90-AE65-B432EE9CEAD0}" type="parTrans" cxnId="{8B28218D-CC32-4B1D-ADEA-ABCE8F16D5F6}">
      <dgm:prSet/>
      <dgm:spPr/>
      <dgm:t>
        <a:bodyPr/>
        <a:lstStyle/>
        <a:p>
          <a:endParaRPr lang="en-US"/>
        </a:p>
      </dgm:t>
    </dgm:pt>
    <dgm:pt modelId="{66134B11-C71C-40AB-A0F1-1675B4DA9C82}" type="sibTrans" cxnId="{8B28218D-CC32-4B1D-ADEA-ABCE8F16D5F6}">
      <dgm:prSet/>
      <dgm:spPr/>
      <dgm:t>
        <a:bodyPr/>
        <a:lstStyle/>
        <a:p>
          <a:endParaRPr lang="en-US"/>
        </a:p>
      </dgm:t>
    </dgm:pt>
    <dgm:pt modelId="{65D8D712-77E7-4A27-A0F4-6579951BE4B8}" type="pres">
      <dgm:prSet presAssocID="{46B2BB4F-355D-4716-B71D-2ECC592FC874}" presName="Name0" presStyleCnt="0">
        <dgm:presLayoutVars>
          <dgm:dir/>
          <dgm:resizeHandles val="exact"/>
        </dgm:presLayoutVars>
      </dgm:prSet>
      <dgm:spPr/>
    </dgm:pt>
    <dgm:pt modelId="{EF032F99-9181-4819-A0AF-F551DBF7506E}" type="pres">
      <dgm:prSet presAssocID="{610EC0A5-F289-4BA6-8D75-23BC7997BE2E}" presName="node" presStyleLbl="node1" presStyleIdx="0" presStyleCnt="6">
        <dgm:presLayoutVars>
          <dgm:bulletEnabled val="1"/>
        </dgm:presLayoutVars>
      </dgm:prSet>
      <dgm:spPr/>
    </dgm:pt>
    <dgm:pt modelId="{50707C76-4672-4CBF-9AB0-F1397E3BDCEC}" type="pres">
      <dgm:prSet presAssocID="{5B350EAE-94B1-498E-9286-E77E158FCBE5}" presName="sibTrans" presStyleLbl="sibTrans2D1" presStyleIdx="0" presStyleCnt="5"/>
      <dgm:spPr/>
    </dgm:pt>
    <dgm:pt modelId="{2224CB32-DD1C-48F7-A8A3-925B5E3D6775}" type="pres">
      <dgm:prSet presAssocID="{5B350EAE-94B1-498E-9286-E77E158FCBE5}" presName="connectorText" presStyleLbl="sibTrans2D1" presStyleIdx="0" presStyleCnt="5"/>
      <dgm:spPr/>
    </dgm:pt>
    <dgm:pt modelId="{AEC95C30-EFD2-43E6-8F03-D91C0156301E}" type="pres">
      <dgm:prSet presAssocID="{AB213413-A11C-4771-9C32-8C2419A74166}" presName="node" presStyleLbl="node1" presStyleIdx="1" presStyleCnt="6">
        <dgm:presLayoutVars>
          <dgm:bulletEnabled val="1"/>
        </dgm:presLayoutVars>
      </dgm:prSet>
      <dgm:spPr/>
    </dgm:pt>
    <dgm:pt modelId="{C3DC4AA4-DD66-4144-9FC0-C2BDB64CCB76}" type="pres">
      <dgm:prSet presAssocID="{D1D8F6D0-79B6-4789-9F03-67C59966FFCF}" presName="sibTrans" presStyleLbl="sibTrans2D1" presStyleIdx="1" presStyleCnt="5"/>
      <dgm:spPr/>
    </dgm:pt>
    <dgm:pt modelId="{A2A1D585-4E83-4FF8-9994-A010010B40F4}" type="pres">
      <dgm:prSet presAssocID="{D1D8F6D0-79B6-4789-9F03-67C59966FFCF}" presName="connectorText" presStyleLbl="sibTrans2D1" presStyleIdx="1" presStyleCnt="5"/>
      <dgm:spPr/>
    </dgm:pt>
    <dgm:pt modelId="{78E1C580-5F2A-4C43-8C78-AC48CB5D8490}" type="pres">
      <dgm:prSet presAssocID="{E09232BC-0CFD-4617-8ABF-D419AD02693F}" presName="node" presStyleLbl="node1" presStyleIdx="2" presStyleCnt="6">
        <dgm:presLayoutVars>
          <dgm:bulletEnabled val="1"/>
        </dgm:presLayoutVars>
      </dgm:prSet>
      <dgm:spPr/>
    </dgm:pt>
    <dgm:pt modelId="{795A2C92-1E6E-4F94-8840-D91C1A544FAB}" type="pres">
      <dgm:prSet presAssocID="{A38CA9C0-8997-40D5-81C3-AD8C8FFD9AC6}" presName="sibTrans" presStyleLbl="sibTrans2D1" presStyleIdx="2" presStyleCnt="5"/>
      <dgm:spPr/>
    </dgm:pt>
    <dgm:pt modelId="{1AE1AE5B-4F9B-45EE-9F70-43C8C6AB3754}" type="pres">
      <dgm:prSet presAssocID="{A38CA9C0-8997-40D5-81C3-AD8C8FFD9AC6}" presName="connectorText" presStyleLbl="sibTrans2D1" presStyleIdx="2" presStyleCnt="5"/>
      <dgm:spPr/>
    </dgm:pt>
    <dgm:pt modelId="{DF509656-F7D1-41F0-AE42-55D6A39DB872}" type="pres">
      <dgm:prSet presAssocID="{132186A7-EE88-468D-9525-52423FE4841C}" presName="node" presStyleLbl="node1" presStyleIdx="3" presStyleCnt="6">
        <dgm:presLayoutVars>
          <dgm:bulletEnabled val="1"/>
        </dgm:presLayoutVars>
      </dgm:prSet>
      <dgm:spPr/>
    </dgm:pt>
    <dgm:pt modelId="{401D066F-8075-4E96-82BF-CDCC6C9AD61C}" type="pres">
      <dgm:prSet presAssocID="{3370A745-9C15-42B2-82C0-6563793765B2}" presName="sibTrans" presStyleLbl="sibTrans2D1" presStyleIdx="3" presStyleCnt="5"/>
      <dgm:spPr/>
    </dgm:pt>
    <dgm:pt modelId="{66CE6DF6-0064-4963-AE09-F1466E4D4211}" type="pres">
      <dgm:prSet presAssocID="{3370A745-9C15-42B2-82C0-6563793765B2}" presName="connectorText" presStyleLbl="sibTrans2D1" presStyleIdx="3" presStyleCnt="5"/>
      <dgm:spPr/>
    </dgm:pt>
    <dgm:pt modelId="{4CC41250-9B7E-456A-AF00-F32FDD907162}" type="pres">
      <dgm:prSet presAssocID="{11EB15F3-C396-43D7-A6DE-3C368E9DD6CD}" presName="node" presStyleLbl="node1" presStyleIdx="4" presStyleCnt="6">
        <dgm:presLayoutVars>
          <dgm:bulletEnabled val="1"/>
        </dgm:presLayoutVars>
      </dgm:prSet>
      <dgm:spPr/>
    </dgm:pt>
    <dgm:pt modelId="{2E9CD646-2E04-4994-BD83-FA8E0441B46C}" type="pres">
      <dgm:prSet presAssocID="{8088F177-5C3C-4388-86FC-89D10B0D8C33}" presName="sibTrans" presStyleLbl="sibTrans2D1" presStyleIdx="4" presStyleCnt="5"/>
      <dgm:spPr/>
    </dgm:pt>
    <dgm:pt modelId="{22CA70C9-2ED6-45AB-8300-E769E94B3923}" type="pres">
      <dgm:prSet presAssocID="{8088F177-5C3C-4388-86FC-89D10B0D8C33}" presName="connectorText" presStyleLbl="sibTrans2D1" presStyleIdx="4" presStyleCnt="5"/>
      <dgm:spPr/>
    </dgm:pt>
    <dgm:pt modelId="{74B7CC1F-8D5C-45BA-97BA-DE19C1CE6A81}" type="pres">
      <dgm:prSet presAssocID="{B590A058-A456-4915-BCFA-50A21E4B8847}" presName="node" presStyleLbl="node1" presStyleIdx="5" presStyleCnt="6">
        <dgm:presLayoutVars>
          <dgm:bulletEnabled val="1"/>
        </dgm:presLayoutVars>
      </dgm:prSet>
      <dgm:spPr/>
    </dgm:pt>
  </dgm:ptLst>
  <dgm:cxnLst>
    <dgm:cxn modelId="{7F72C910-D99A-4A56-92EF-26690E5A51D7}" type="presOf" srcId="{AB213413-A11C-4771-9C32-8C2419A74166}" destId="{AEC95C30-EFD2-43E6-8F03-D91C0156301E}" srcOrd="0" destOrd="0" presId="urn:microsoft.com/office/officeart/2005/8/layout/process1"/>
    <dgm:cxn modelId="{07820523-9C7A-4059-B395-65EA83E0222C}" type="presOf" srcId="{8088F177-5C3C-4388-86FC-89D10B0D8C33}" destId="{22CA70C9-2ED6-45AB-8300-E769E94B3923}" srcOrd="1" destOrd="0" presId="urn:microsoft.com/office/officeart/2005/8/layout/process1"/>
    <dgm:cxn modelId="{744FA426-63E0-440A-AAA2-B0697D92AF04}" type="presOf" srcId="{132186A7-EE88-468D-9525-52423FE4841C}" destId="{DF509656-F7D1-41F0-AE42-55D6A39DB872}" srcOrd="0" destOrd="0" presId="urn:microsoft.com/office/officeart/2005/8/layout/process1"/>
    <dgm:cxn modelId="{807A8E28-C500-4F9F-B646-7CAD735499AD}" type="presOf" srcId="{3370A745-9C15-42B2-82C0-6563793765B2}" destId="{66CE6DF6-0064-4963-AE09-F1466E4D4211}" srcOrd="1" destOrd="0" presId="urn:microsoft.com/office/officeart/2005/8/layout/process1"/>
    <dgm:cxn modelId="{E6712039-FAF8-445E-AF09-D7CF9F8E1276}" type="presOf" srcId="{46B2BB4F-355D-4716-B71D-2ECC592FC874}" destId="{65D8D712-77E7-4A27-A0F4-6579951BE4B8}" srcOrd="0" destOrd="0" presId="urn:microsoft.com/office/officeart/2005/8/layout/process1"/>
    <dgm:cxn modelId="{7FD61541-CC3E-4F2D-8EC4-2E23DCA6CC9B}" srcId="{46B2BB4F-355D-4716-B71D-2ECC592FC874}" destId="{E09232BC-0CFD-4617-8ABF-D419AD02693F}" srcOrd="2" destOrd="0" parTransId="{85011ED4-8F48-4DFB-8BC2-5EA974C49A8D}" sibTransId="{A38CA9C0-8997-40D5-81C3-AD8C8FFD9AC6}"/>
    <dgm:cxn modelId="{AFACEB70-C44C-4F6A-9497-33999F2BDBCD}" srcId="{46B2BB4F-355D-4716-B71D-2ECC592FC874}" destId="{610EC0A5-F289-4BA6-8D75-23BC7997BE2E}" srcOrd="0" destOrd="0" parTransId="{117A80B1-C0E1-4D67-89E4-B658B4EA7E51}" sibTransId="{5B350EAE-94B1-498E-9286-E77E158FCBE5}"/>
    <dgm:cxn modelId="{1292D071-896F-4B72-80A8-294C2309455A}" srcId="{46B2BB4F-355D-4716-B71D-2ECC592FC874}" destId="{132186A7-EE88-468D-9525-52423FE4841C}" srcOrd="3" destOrd="0" parTransId="{7F515190-1C9D-4A60-AD95-35D623824472}" sibTransId="{3370A745-9C15-42B2-82C0-6563793765B2}"/>
    <dgm:cxn modelId="{62397C52-738F-4B9E-A684-4986BA767040}" type="presOf" srcId="{A38CA9C0-8997-40D5-81C3-AD8C8FFD9AC6}" destId="{795A2C92-1E6E-4F94-8840-D91C1A544FAB}" srcOrd="0" destOrd="0" presId="urn:microsoft.com/office/officeart/2005/8/layout/process1"/>
    <dgm:cxn modelId="{0AA3937F-CE54-4E9B-B570-B95D553C08D0}" srcId="{46B2BB4F-355D-4716-B71D-2ECC592FC874}" destId="{AB213413-A11C-4771-9C32-8C2419A74166}" srcOrd="1" destOrd="0" parTransId="{FFB3F3DE-2DF9-478F-B4CD-53E1A936EAA1}" sibTransId="{D1D8F6D0-79B6-4789-9F03-67C59966FFCF}"/>
    <dgm:cxn modelId="{B4836B83-6EBA-4EDD-B666-AFCC6F36437B}" type="presOf" srcId="{3370A745-9C15-42B2-82C0-6563793765B2}" destId="{401D066F-8075-4E96-82BF-CDCC6C9AD61C}" srcOrd="0" destOrd="0" presId="urn:microsoft.com/office/officeart/2005/8/layout/process1"/>
    <dgm:cxn modelId="{8B28218D-CC32-4B1D-ADEA-ABCE8F16D5F6}" srcId="{46B2BB4F-355D-4716-B71D-2ECC592FC874}" destId="{B590A058-A456-4915-BCFA-50A21E4B8847}" srcOrd="5" destOrd="0" parTransId="{1DA50C9D-49C9-4E90-AE65-B432EE9CEAD0}" sibTransId="{66134B11-C71C-40AB-A0F1-1675B4DA9C82}"/>
    <dgm:cxn modelId="{0A8AF393-C481-4635-B805-F1B9263AE890}" type="presOf" srcId="{11EB15F3-C396-43D7-A6DE-3C368E9DD6CD}" destId="{4CC41250-9B7E-456A-AF00-F32FDD907162}" srcOrd="0" destOrd="0" presId="urn:microsoft.com/office/officeart/2005/8/layout/process1"/>
    <dgm:cxn modelId="{EF892496-C0AF-4F06-8487-812788A7AB2B}" type="presOf" srcId="{8088F177-5C3C-4388-86FC-89D10B0D8C33}" destId="{2E9CD646-2E04-4994-BD83-FA8E0441B46C}" srcOrd="0" destOrd="0" presId="urn:microsoft.com/office/officeart/2005/8/layout/process1"/>
    <dgm:cxn modelId="{DBC5F697-BA35-4766-ACB3-683BCBAC0897}" type="presOf" srcId="{D1D8F6D0-79B6-4789-9F03-67C59966FFCF}" destId="{A2A1D585-4E83-4FF8-9994-A010010B40F4}" srcOrd="1" destOrd="0" presId="urn:microsoft.com/office/officeart/2005/8/layout/process1"/>
    <dgm:cxn modelId="{216E6A9E-8A71-40F9-870B-6B9DD59EC622}" type="presOf" srcId="{5B350EAE-94B1-498E-9286-E77E158FCBE5}" destId="{50707C76-4672-4CBF-9AB0-F1397E3BDCEC}" srcOrd="0" destOrd="0" presId="urn:microsoft.com/office/officeart/2005/8/layout/process1"/>
    <dgm:cxn modelId="{B1D201A6-9D7B-4FAB-BEED-C09A6D421254}" type="presOf" srcId="{E09232BC-0CFD-4617-8ABF-D419AD02693F}" destId="{78E1C580-5F2A-4C43-8C78-AC48CB5D8490}" srcOrd="0" destOrd="0" presId="urn:microsoft.com/office/officeart/2005/8/layout/process1"/>
    <dgm:cxn modelId="{237350DA-EE3C-41B9-A858-E9ACB45B1D74}" type="presOf" srcId="{610EC0A5-F289-4BA6-8D75-23BC7997BE2E}" destId="{EF032F99-9181-4819-A0AF-F551DBF7506E}" srcOrd="0" destOrd="0" presId="urn:microsoft.com/office/officeart/2005/8/layout/process1"/>
    <dgm:cxn modelId="{3A9045E4-B069-4C2F-B140-891C825072C1}" type="presOf" srcId="{A38CA9C0-8997-40D5-81C3-AD8C8FFD9AC6}" destId="{1AE1AE5B-4F9B-45EE-9F70-43C8C6AB3754}" srcOrd="1" destOrd="0" presId="urn:microsoft.com/office/officeart/2005/8/layout/process1"/>
    <dgm:cxn modelId="{C5E0DCE5-F0A5-40A7-A831-8A001603406A}" type="presOf" srcId="{5B350EAE-94B1-498E-9286-E77E158FCBE5}" destId="{2224CB32-DD1C-48F7-A8A3-925B5E3D6775}" srcOrd="1" destOrd="0" presId="urn:microsoft.com/office/officeart/2005/8/layout/process1"/>
    <dgm:cxn modelId="{320C67F0-16C0-4521-9366-57E1C1CFE9E0}" type="presOf" srcId="{B590A058-A456-4915-BCFA-50A21E4B8847}" destId="{74B7CC1F-8D5C-45BA-97BA-DE19C1CE6A81}" srcOrd="0" destOrd="0" presId="urn:microsoft.com/office/officeart/2005/8/layout/process1"/>
    <dgm:cxn modelId="{9FB584F4-1790-454B-A7F6-046CC2A37F0D}" type="presOf" srcId="{D1D8F6D0-79B6-4789-9F03-67C59966FFCF}" destId="{C3DC4AA4-DD66-4144-9FC0-C2BDB64CCB76}" srcOrd="0" destOrd="0" presId="urn:microsoft.com/office/officeart/2005/8/layout/process1"/>
    <dgm:cxn modelId="{759289FB-18DC-4D60-BD38-C2697BADD0D9}" srcId="{46B2BB4F-355D-4716-B71D-2ECC592FC874}" destId="{11EB15F3-C396-43D7-A6DE-3C368E9DD6CD}" srcOrd="4" destOrd="0" parTransId="{B31B4B9D-A6CD-45AC-B887-3430134088E4}" sibTransId="{8088F177-5C3C-4388-86FC-89D10B0D8C33}"/>
    <dgm:cxn modelId="{84DEBFB1-21CB-425B-AA04-C3525EC1C925}" type="presParOf" srcId="{65D8D712-77E7-4A27-A0F4-6579951BE4B8}" destId="{EF032F99-9181-4819-A0AF-F551DBF7506E}" srcOrd="0" destOrd="0" presId="urn:microsoft.com/office/officeart/2005/8/layout/process1"/>
    <dgm:cxn modelId="{9CD65CA4-7C48-4005-A5A3-91AC3677F234}" type="presParOf" srcId="{65D8D712-77E7-4A27-A0F4-6579951BE4B8}" destId="{50707C76-4672-4CBF-9AB0-F1397E3BDCEC}" srcOrd="1" destOrd="0" presId="urn:microsoft.com/office/officeart/2005/8/layout/process1"/>
    <dgm:cxn modelId="{391DDDD4-54F3-4A4F-BCC0-E8EA59F78E0E}" type="presParOf" srcId="{50707C76-4672-4CBF-9AB0-F1397E3BDCEC}" destId="{2224CB32-DD1C-48F7-A8A3-925B5E3D6775}" srcOrd="0" destOrd="0" presId="urn:microsoft.com/office/officeart/2005/8/layout/process1"/>
    <dgm:cxn modelId="{5F674C0A-435A-4D09-BC0F-ED95B564BD41}" type="presParOf" srcId="{65D8D712-77E7-4A27-A0F4-6579951BE4B8}" destId="{AEC95C30-EFD2-43E6-8F03-D91C0156301E}" srcOrd="2" destOrd="0" presId="urn:microsoft.com/office/officeart/2005/8/layout/process1"/>
    <dgm:cxn modelId="{A194CF94-6C15-4C6A-95A1-AF8AD2B35119}" type="presParOf" srcId="{65D8D712-77E7-4A27-A0F4-6579951BE4B8}" destId="{C3DC4AA4-DD66-4144-9FC0-C2BDB64CCB76}" srcOrd="3" destOrd="0" presId="urn:microsoft.com/office/officeart/2005/8/layout/process1"/>
    <dgm:cxn modelId="{CD99E642-0AF4-416B-A6F2-45BA730040AA}" type="presParOf" srcId="{C3DC4AA4-DD66-4144-9FC0-C2BDB64CCB76}" destId="{A2A1D585-4E83-4FF8-9994-A010010B40F4}" srcOrd="0" destOrd="0" presId="urn:microsoft.com/office/officeart/2005/8/layout/process1"/>
    <dgm:cxn modelId="{138B7D41-C37D-47A3-A408-A281E7A028C9}" type="presParOf" srcId="{65D8D712-77E7-4A27-A0F4-6579951BE4B8}" destId="{78E1C580-5F2A-4C43-8C78-AC48CB5D8490}" srcOrd="4" destOrd="0" presId="urn:microsoft.com/office/officeart/2005/8/layout/process1"/>
    <dgm:cxn modelId="{582D30F6-A8F0-4026-9189-2FCB4D6D2CB7}" type="presParOf" srcId="{65D8D712-77E7-4A27-A0F4-6579951BE4B8}" destId="{795A2C92-1E6E-4F94-8840-D91C1A544FAB}" srcOrd="5" destOrd="0" presId="urn:microsoft.com/office/officeart/2005/8/layout/process1"/>
    <dgm:cxn modelId="{CCFAA008-647E-4BBF-80E9-88C8AC3F1D37}" type="presParOf" srcId="{795A2C92-1E6E-4F94-8840-D91C1A544FAB}" destId="{1AE1AE5B-4F9B-45EE-9F70-43C8C6AB3754}" srcOrd="0" destOrd="0" presId="urn:microsoft.com/office/officeart/2005/8/layout/process1"/>
    <dgm:cxn modelId="{842E928B-C046-4DC9-8592-E9885F76F3DE}" type="presParOf" srcId="{65D8D712-77E7-4A27-A0F4-6579951BE4B8}" destId="{DF509656-F7D1-41F0-AE42-55D6A39DB872}" srcOrd="6" destOrd="0" presId="urn:microsoft.com/office/officeart/2005/8/layout/process1"/>
    <dgm:cxn modelId="{061F271F-0109-4D8E-AC0E-08C2753F8534}" type="presParOf" srcId="{65D8D712-77E7-4A27-A0F4-6579951BE4B8}" destId="{401D066F-8075-4E96-82BF-CDCC6C9AD61C}" srcOrd="7" destOrd="0" presId="urn:microsoft.com/office/officeart/2005/8/layout/process1"/>
    <dgm:cxn modelId="{AD9F4A1B-E826-4A02-8B09-ECDCDF9D1044}" type="presParOf" srcId="{401D066F-8075-4E96-82BF-CDCC6C9AD61C}" destId="{66CE6DF6-0064-4963-AE09-F1466E4D4211}" srcOrd="0" destOrd="0" presId="urn:microsoft.com/office/officeart/2005/8/layout/process1"/>
    <dgm:cxn modelId="{0486D30A-806C-45AF-A693-3205DEFA13A7}" type="presParOf" srcId="{65D8D712-77E7-4A27-A0F4-6579951BE4B8}" destId="{4CC41250-9B7E-456A-AF00-F32FDD907162}" srcOrd="8" destOrd="0" presId="urn:microsoft.com/office/officeart/2005/8/layout/process1"/>
    <dgm:cxn modelId="{8B8701D9-F261-428C-82FD-B4B7E358C50C}" type="presParOf" srcId="{65D8D712-77E7-4A27-A0F4-6579951BE4B8}" destId="{2E9CD646-2E04-4994-BD83-FA8E0441B46C}" srcOrd="9" destOrd="0" presId="urn:microsoft.com/office/officeart/2005/8/layout/process1"/>
    <dgm:cxn modelId="{E5338C43-D626-4BBD-8490-2B683F3D2CCD}" type="presParOf" srcId="{2E9CD646-2E04-4994-BD83-FA8E0441B46C}" destId="{22CA70C9-2ED6-45AB-8300-E769E94B3923}" srcOrd="0" destOrd="0" presId="urn:microsoft.com/office/officeart/2005/8/layout/process1"/>
    <dgm:cxn modelId="{E49C10AD-8929-45A8-A47B-963306F757BE}" type="presParOf" srcId="{65D8D712-77E7-4A27-A0F4-6579951BE4B8}" destId="{74B7CC1F-8D5C-45BA-97BA-DE19C1CE6A81}"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A30BA9-5C94-40EE-9BFE-6C7FF5EA227B}"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15D68F13-A539-400B-B464-C98E22E7BDD5}">
      <dgm:prSet/>
      <dgm:spPr/>
      <dgm:t>
        <a:bodyPr/>
        <a:lstStyle/>
        <a:p>
          <a:r>
            <a:rPr lang="en-GB" b="1"/>
            <a:t>1. </a:t>
          </a:r>
          <a:r>
            <a:rPr lang="en-GB" b="1" i="0">
              <a:latin typeface="Source Sans Pro"/>
              <a:ea typeface="Source Sans Pro"/>
            </a:rPr>
            <a:t>Choose Comparable Companies</a:t>
          </a:r>
          <a:endParaRPr lang="en-US" b="1" i="0">
            <a:latin typeface="Source Sans Pro"/>
            <a:ea typeface="Source Sans Pro"/>
          </a:endParaRPr>
        </a:p>
      </dgm:t>
    </dgm:pt>
    <dgm:pt modelId="{23580A3D-B5F3-4F2E-B332-04DA97098471}" type="parTrans" cxnId="{13525EB5-CC6F-4164-B33C-206611B0C3ED}">
      <dgm:prSet/>
      <dgm:spPr/>
      <dgm:t>
        <a:bodyPr/>
        <a:lstStyle/>
        <a:p>
          <a:endParaRPr lang="en-US"/>
        </a:p>
      </dgm:t>
    </dgm:pt>
    <dgm:pt modelId="{7CA7590A-DEA3-44F7-8A35-8786E2E0F98F}" type="sibTrans" cxnId="{13525EB5-CC6F-4164-B33C-206611B0C3ED}">
      <dgm:prSet/>
      <dgm:spPr/>
      <dgm:t>
        <a:bodyPr/>
        <a:lstStyle/>
        <a:p>
          <a:endParaRPr lang="en-US"/>
        </a:p>
      </dgm:t>
    </dgm:pt>
    <dgm:pt modelId="{061DF4D5-FBD5-4E47-902B-B6DC6BBDDEE6}">
      <dgm:prSet/>
      <dgm:spPr/>
      <dgm:t>
        <a:bodyPr/>
        <a:lstStyle/>
        <a:p>
          <a:r>
            <a:rPr lang="en-GB" b="1">
              <a:latin typeface="Rockwell"/>
              <a:ea typeface="HGGothicE"/>
            </a:rPr>
            <a:t>Select firms with similar:</a:t>
          </a:r>
          <a:endParaRPr lang="en-US" b="1">
            <a:latin typeface="Rockwell"/>
            <a:ea typeface="HGGothicE"/>
          </a:endParaRPr>
        </a:p>
      </dgm:t>
    </dgm:pt>
    <dgm:pt modelId="{F2CE335A-74E9-42C7-94E5-07A9DAB0626D}" type="parTrans" cxnId="{8976F49D-F1C1-4941-AD5B-A5953DB135B0}">
      <dgm:prSet/>
      <dgm:spPr/>
      <dgm:t>
        <a:bodyPr/>
        <a:lstStyle/>
        <a:p>
          <a:endParaRPr lang="en-US"/>
        </a:p>
      </dgm:t>
    </dgm:pt>
    <dgm:pt modelId="{7BCEC06F-AC21-42EC-9922-E89EE5AD2984}" type="sibTrans" cxnId="{8976F49D-F1C1-4941-AD5B-A5953DB135B0}">
      <dgm:prSet/>
      <dgm:spPr/>
      <dgm:t>
        <a:bodyPr/>
        <a:lstStyle/>
        <a:p>
          <a:endParaRPr lang="en-US"/>
        </a:p>
      </dgm:t>
    </dgm:pt>
    <dgm:pt modelId="{E1890D10-3FE8-439A-A0E1-2348DEDF12A8}">
      <dgm:prSet/>
      <dgm:spPr/>
      <dgm:t>
        <a:bodyPr/>
        <a:lstStyle/>
        <a:p>
          <a:r>
            <a:rPr lang="en-GB"/>
            <a:t>Industry, business models, growth prospects, risk profiles.</a:t>
          </a:r>
          <a:endParaRPr lang="en-US"/>
        </a:p>
      </dgm:t>
    </dgm:pt>
    <dgm:pt modelId="{45B58639-C269-409D-9A16-13362955ED5C}" type="parTrans" cxnId="{89AF01B8-4854-43FF-B501-2DFB721ABE17}">
      <dgm:prSet/>
      <dgm:spPr/>
      <dgm:t>
        <a:bodyPr/>
        <a:lstStyle/>
        <a:p>
          <a:endParaRPr lang="en-US"/>
        </a:p>
      </dgm:t>
    </dgm:pt>
    <dgm:pt modelId="{23F3655F-E931-4B0B-9BDB-A0B5E004E985}" type="sibTrans" cxnId="{89AF01B8-4854-43FF-B501-2DFB721ABE17}">
      <dgm:prSet/>
      <dgm:spPr/>
      <dgm:t>
        <a:bodyPr/>
        <a:lstStyle/>
        <a:p>
          <a:endParaRPr lang="en-US"/>
        </a:p>
      </dgm:t>
    </dgm:pt>
    <dgm:pt modelId="{96B7640E-BFEF-4D21-9A0C-02347EA06A79}">
      <dgm:prSet/>
      <dgm:spPr/>
      <dgm:t>
        <a:bodyPr/>
        <a:lstStyle/>
        <a:p>
          <a:r>
            <a:rPr lang="en-GB"/>
            <a:t>Financial structure (debt levels)</a:t>
          </a:r>
          <a:endParaRPr lang="en-US"/>
        </a:p>
      </dgm:t>
    </dgm:pt>
    <dgm:pt modelId="{61F551FC-4D20-49FC-9B43-D40FCE4C7AD1}" type="parTrans" cxnId="{3CBCB7BB-BBE5-4274-8DBC-45F6FDC681AD}">
      <dgm:prSet/>
      <dgm:spPr/>
      <dgm:t>
        <a:bodyPr/>
        <a:lstStyle/>
        <a:p>
          <a:endParaRPr lang="en-US"/>
        </a:p>
      </dgm:t>
    </dgm:pt>
    <dgm:pt modelId="{A66CD57A-7C85-4E95-9E2C-E6A9BF5692EB}" type="sibTrans" cxnId="{3CBCB7BB-BBE5-4274-8DBC-45F6FDC681AD}">
      <dgm:prSet/>
      <dgm:spPr/>
      <dgm:t>
        <a:bodyPr/>
        <a:lstStyle/>
        <a:p>
          <a:endParaRPr lang="en-US"/>
        </a:p>
      </dgm:t>
    </dgm:pt>
    <dgm:pt modelId="{D2E93F0D-5462-4C57-8DF8-7708A57044D3}">
      <dgm:prSet/>
      <dgm:spPr/>
      <dgm:t>
        <a:bodyPr/>
        <a:lstStyle/>
        <a:p>
          <a:r>
            <a:rPr lang="en-GB" b="1">
              <a:latin typeface="Rockwell"/>
            </a:rPr>
            <a:t>Bajaj Auto </a:t>
          </a:r>
          <a:r>
            <a:rPr lang="en-GB" b="1" err="1">
              <a:latin typeface="Rockwell"/>
            </a:rPr>
            <a:t>Comparables</a:t>
          </a:r>
          <a:r>
            <a:rPr lang="en-GB" b="1">
              <a:latin typeface="Rockwell"/>
            </a:rPr>
            <a:t>:</a:t>
          </a:r>
          <a:endParaRPr lang="en-US" b="1">
            <a:latin typeface="Rockwell"/>
          </a:endParaRPr>
        </a:p>
      </dgm:t>
    </dgm:pt>
    <dgm:pt modelId="{124155C5-5371-4893-B7E7-91FB504AA0A1}" type="parTrans" cxnId="{1B7FC869-B2A9-4532-91CB-659DD98BA61F}">
      <dgm:prSet/>
      <dgm:spPr/>
      <dgm:t>
        <a:bodyPr/>
        <a:lstStyle/>
        <a:p>
          <a:endParaRPr lang="en-US"/>
        </a:p>
      </dgm:t>
    </dgm:pt>
    <dgm:pt modelId="{05976AB1-C6AA-441E-9A18-F999344E0055}" type="sibTrans" cxnId="{1B7FC869-B2A9-4532-91CB-659DD98BA61F}">
      <dgm:prSet/>
      <dgm:spPr/>
      <dgm:t>
        <a:bodyPr/>
        <a:lstStyle/>
        <a:p>
          <a:endParaRPr lang="en-US"/>
        </a:p>
      </dgm:t>
    </dgm:pt>
    <dgm:pt modelId="{A94E027A-8BE9-42CB-B4D8-DA0676C16F62}">
      <dgm:prSet/>
      <dgm:spPr/>
      <dgm:t>
        <a:bodyPr/>
        <a:lstStyle/>
        <a:p>
          <a:r>
            <a:rPr lang="en-GB" b="0" u="sng"/>
            <a:t>Highly Comparable:</a:t>
          </a:r>
          <a:endParaRPr lang="en-US" b="0" u="sng"/>
        </a:p>
      </dgm:t>
    </dgm:pt>
    <dgm:pt modelId="{C83B3D9E-A623-49DC-9B43-79CD1AF2236D}" type="parTrans" cxnId="{A96E0DA0-8593-45AE-BAA0-10A51AB480BC}">
      <dgm:prSet/>
      <dgm:spPr/>
      <dgm:t>
        <a:bodyPr/>
        <a:lstStyle/>
        <a:p>
          <a:endParaRPr lang="en-US"/>
        </a:p>
      </dgm:t>
    </dgm:pt>
    <dgm:pt modelId="{13A63255-44EE-4578-8CA3-BE18E17D6CA1}" type="sibTrans" cxnId="{A96E0DA0-8593-45AE-BAA0-10A51AB480BC}">
      <dgm:prSet/>
      <dgm:spPr/>
      <dgm:t>
        <a:bodyPr/>
        <a:lstStyle/>
        <a:p>
          <a:endParaRPr lang="en-US"/>
        </a:p>
      </dgm:t>
    </dgm:pt>
    <dgm:pt modelId="{219C58A6-51B6-4F1B-875A-2F7BCCCE7A1A}">
      <dgm:prSet/>
      <dgm:spPr/>
      <dgm:t>
        <a:bodyPr/>
        <a:lstStyle/>
        <a:p>
          <a:r>
            <a:rPr lang="en-GB"/>
            <a:t>TVS Motor Co. (2-wheelers, 3-wheelers).</a:t>
          </a:r>
          <a:endParaRPr lang="en-US"/>
        </a:p>
      </dgm:t>
    </dgm:pt>
    <dgm:pt modelId="{36D623EF-7A45-43B4-8BDE-0E7D5C2AFCCA}" type="parTrans" cxnId="{3B2D99DE-8E44-4D12-AC90-A7D118A14CC9}">
      <dgm:prSet/>
      <dgm:spPr/>
      <dgm:t>
        <a:bodyPr/>
        <a:lstStyle/>
        <a:p>
          <a:endParaRPr lang="en-US"/>
        </a:p>
      </dgm:t>
    </dgm:pt>
    <dgm:pt modelId="{F0601CC3-EF5D-4BDA-A5FD-61864345632D}" type="sibTrans" cxnId="{3B2D99DE-8E44-4D12-AC90-A7D118A14CC9}">
      <dgm:prSet/>
      <dgm:spPr/>
      <dgm:t>
        <a:bodyPr/>
        <a:lstStyle/>
        <a:p>
          <a:endParaRPr lang="en-US"/>
        </a:p>
      </dgm:t>
    </dgm:pt>
    <dgm:pt modelId="{5D083C0C-8C47-4A40-B183-519129A8CAD8}">
      <dgm:prSet/>
      <dgm:spPr/>
      <dgm:t>
        <a:bodyPr/>
        <a:lstStyle/>
        <a:p>
          <a:r>
            <a:rPr lang="en-GB"/>
            <a:t>Hero MotoCorp (2-wheelers).</a:t>
          </a:r>
          <a:endParaRPr lang="en-US"/>
        </a:p>
      </dgm:t>
    </dgm:pt>
    <dgm:pt modelId="{0EF6A72A-7F6B-49BF-8A8E-1B07D4EAD53C}" type="parTrans" cxnId="{EA91B134-0BB0-4F67-80ED-B2EC7C4CFED3}">
      <dgm:prSet/>
      <dgm:spPr/>
      <dgm:t>
        <a:bodyPr/>
        <a:lstStyle/>
        <a:p>
          <a:endParaRPr lang="en-US"/>
        </a:p>
      </dgm:t>
    </dgm:pt>
    <dgm:pt modelId="{F5C9271E-9904-449E-A5A3-C57FE9A1EA61}" type="sibTrans" cxnId="{EA91B134-0BB0-4F67-80ED-B2EC7C4CFED3}">
      <dgm:prSet/>
      <dgm:spPr/>
      <dgm:t>
        <a:bodyPr/>
        <a:lstStyle/>
        <a:p>
          <a:endParaRPr lang="en-US"/>
        </a:p>
      </dgm:t>
    </dgm:pt>
    <dgm:pt modelId="{9844D7D3-6680-4EEA-8EB8-D185273C1CD6}">
      <dgm:prSet/>
      <dgm:spPr/>
      <dgm:t>
        <a:bodyPr/>
        <a:lstStyle/>
        <a:p>
          <a:r>
            <a:rPr lang="en-GB" b="0" u="sng"/>
            <a:t>Partially Comparable:</a:t>
          </a:r>
          <a:endParaRPr lang="en-US" b="0" u="sng"/>
        </a:p>
      </dgm:t>
    </dgm:pt>
    <dgm:pt modelId="{6BA3985F-F3AC-4155-B60D-F3E51C71BC79}" type="parTrans" cxnId="{1CF1190F-DF0B-438F-8415-504F34BD0404}">
      <dgm:prSet/>
      <dgm:spPr/>
      <dgm:t>
        <a:bodyPr/>
        <a:lstStyle/>
        <a:p>
          <a:endParaRPr lang="en-US"/>
        </a:p>
      </dgm:t>
    </dgm:pt>
    <dgm:pt modelId="{CADBB995-04F8-47A3-8A21-4AEAB51C016B}" type="sibTrans" cxnId="{1CF1190F-DF0B-438F-8415-504F34BD0404}">
      <dgm:prSet/>
      <dgm:spPr/>
      <dgm:t>
        <a:bodyPr/>
        <a:lstStyle/>
        <a:p>
          <a:endParaRPr lang="en-US"/>
        </a:p>
      </dgm:t>
    </dgm:pt>
    <dgm:pt modelId="{7F82ECCC-F5ED-4E76-9B29-D41BDE3F97E2}">
      <dgm:prSet/>
      <dgm:spPr/>
      <dgm:t>
        <a:bodyPr/>
        <a:lstStyle/>
        <a:p>
          <a:r>
            <a:rPr lang="en-GB"/>
            <a:t>Eicher Motors (premium</a:t>
          </a:r>
          <a:r>
            <a:rPr lang="en-GB">
              <a:latin typeface="Source Sans Pro"/>
            </a:rPr>
            <a:t>)</a:t>
          </a:r>
          <a:endParaRPr lang="en-GB"/>
        </a:p>
      </dgm:t>
    </dgm:pt>
    <dgm:pt modelId="{760A38C7-F5F6-4C9A-8AB4-B0BBA607F00A}" type="parTrans" cxnId="{9749537B-F629-48D3-AAA3-73BC4CCC69A1}">
      <dgm:prSet/>
      <dgm:spPr/>
      <dgm:t>
        <a:bodyPr/>
        <a:lstStyle/>
        <a:p>
          <a:endParaRPr lang="en-US"/>
        </a:p>
      </dgm:t>
    </dgm:pt>
    <dgm:pt modelId="{6544C795-3D2C-48F9-B075-49652235E139}" type="sibTrans" cxnId="{9749537B-F629-48D3-AAA3-73BC4CCC69A1}">
      <dgm:prSet/>
      <dgm:spPr/>
      <dgm:t>
        <a:bodyPr/>
        <a:lstStyle/>
        <a:p>
          <a:endParaRPr lang="en-US"/>
        </a:p>
      </dgm:t>
    </dgm:pt>
    <dgm:pt modelId="{1E53E4E3-6A1D-4B5C-A84B-F2D67A0E1C88}">
      <dgm:prSet/>
      <dgm:spPr/>
      <dgm:t>
        <a:bodyPr/>
        <a:lstStyle/>
        <a:p>
          <a:r>
            <a:rPr lang="en-GB"/>
            <a:t>Atul Auto (3-wheeler</a:t>
          </a:r>
          <a:r>
            <a:rPr lang="en-GB">
              <a:latin typeface="Source Sans Pro"/>
            </a:rPr>
            <a:t>)</a:t>
          </a:r>
          <a:endParaRPr lang="en-US"/>
        </a:p>
      </dgm:t>
    </dgm:pt>
    <dgm:pt modelId="{8C53CA63-E42E-47AE-A40A-64C0FD7CBA81}" type="parTrans" cxnId="{D8D167E8-3AC5-461A-9EE6-449E46F30B95}">
      <dgm:prSet/>
      <dgm:spPr/>
      <dgm:t>
        <a:bodyPr/>
        <a:lstStyle/>
        <a:p>
          <a:endParaRPr lang="en-US"/>
        </a:p>
      </dgm:t>
    </dgm:pt>
    <dgm:pt modelId="{E6AC21CD-0642-4B76-9B45-4B4464CD05A5}" type="sibTrans" cxnId="{D8D167E8-3AC5-461A-9EE6-449E46F30B95}">
      <dgm:prSet/>
      <dgm:spPr/>
      <dgm:t>
        <a:bodyPr/>
        <a:lstStyle/>
        <a:p>
          <a:endParaRPr lang="en-US"/>
        </a:p>
      </dgm:t>
    </dgm:pt>
    <dgm:pt modelId="{C032B8FD-02C4-4947-85A8-4E4FB5D81C3B}">
      <dgm:prSet/>
      <dgm:spPr/>
      <dgm:t>
        <a:bodyPr/>
        <a:lstStyle/>
        <a:p>
          <a:r>
            <a:rPr lang="en-GB" b="1"/>
            <a:t>2. Select Appropriate Multiples</a:t>
          </a:r>
          <a:endParaRPr lang="en-US"/>
        </a:p>
      </dgm:t>
    </dgm:pt>
    <dgm:pt modelId="{3DDB6E8F-6DD6-4210-836C-812EE6EC0DB6}" type="parTrans" cxnId="{46FF048F-62AB-432F-B24A-63A956F9BBA3}">
      <dgm:prSet/>
      <dgm:spPr/>
      <dgm:t>
        <a:bodyPr/>
        <a:lstStyle/>
        <a:p>
          <a:endParaRPr lang="en-US"/>
        </a:p>
      </dgm:t>
    </dgm:pt>
    <dgm:pt modelId="{8285EA9E-54D2-41C8-8512-E0EFCDC2F49A}" type="sibTrans" cxnId="{46FF048F-62AB-432F-B24A-63A956F9BBA3}">
      <dgm:prSet/>
      <dgm:spPr/>
      <dgm:t>
        <a:bodyPr/>
        <a:lstStyle/>
        <a:p>
          <a:endParaRPr lang="en-US"/>
        </a:p>
      </dgm:t>
    </dgm:pt>
    <dgm:pt modelId="{22788BC6-20F2-4D72-BE8C-BBCD358CEB32}">
      <dgm:prSet/>
      <dgm:spPr/>
      <dgm:t>
        <a:bodyPr/>
        <a:lstStyle/>
        <a:p>
          <a:r>
            <a:rPr lang="en-GB" b="1">
              <a:latin typeface="Rockwell"/>
            </a:rPr>
            <a:t>EV/EBITDA:</a:t>
          </a:r>
          <a:endParaRPr lang="en-US">
            <a:latin typeface="Rockwell"/>
          </a:endParaRPr>
        </a:p>
      </dgm:t>
    </dgm:pt>
    <dgm:pt modelId="{541D8E07-5862-4F59-8B05-5A2FAAA67ADF}" type="parTrans" cxnId="{14FACF3E-5E11-423A-B0B9-D6EA7B0F82DE}">
      <dgm:prSet/>
      <dgm:spPr/>
      <dgm:t>
        <a:bodyPr/>
        <a:lstStyle/>
        <a:p>
          <a:endParaRPr lang="en-US"/>
        </a:p>
      </dgm:t>
    </dgm:pt>
    <dgm:pt modelId="{182A74C8-CEFA-4E2D-A585-30A4EEBFBCCC}" type="sibTrans" cxnId="{14FACF3E-5E11-423A-B0B9-D6EA7B0F82DE}">
      <dgm:prSet/>
      <dgm:spPr/>
      <dgm:t>
        <a:bodyPr/>
        <a:lstStyle/>
        <a:p>
          <a:endParaRPr lang="en-US"/>
        </a:p>
      </dgm:t>
    </dgm:pt>
    <dgm:pt modelId="{5B8765A1-1E67-486A-89D1-E313C6122B8C}">
      <dgm:prSet/>
      <dgm:spPr/>
      <dgm:t>
        <a:bodyPr/>
        <a:lstStyle/>
        <a:p>
          <a:r>
            <a:rPr lang="en-GB"/>
            <a:t>For comparing core operational performance (e.g., TVS, Hero, Atul Auto).</a:t>
          </a:r>
          <a:endParaRPr lang="en-US"/>
        </a:p>
      </dgm:t>
    </dgm:pt>
    <dgm:pt modelId="{83705FAD-6F66-48EC-AD11-A16FDC05CCAC}" type="parTrans" cxnId="{A1681C72-ED21-480F-9E14-E7A3292CF5C9}">
      <dgm:prSet/>
      <dgm:spPr/>
      <dgm:t>
        <a:bodyPr/>
        <a:lstStyle/>
        <a:p>
          <a:endParaRPr lang="en-US"/>
        </a:p>
      </dgm:t>
    </dgm:pt>
    <dgm:pt modelId="{0FDCC9CA-0947-4A95-A307-0AC506A87204}" type="sibTrans" cxnId="{A1681C72-ED21-480F-9E14-E7A3292CF5C9}">
      <dgm:prSet/>
      <dgm:spPr/>
      <dgm:t>
        <a:bodyPr/>
        <a:lstStyle/>
        <a:p>
          <a:endParaRPr lang="en-US"/>
        </a:p>
      </dgm:t>
    </dgm:pt>
    <dgm:pt modelId="{00037640-DF89-496F-9843-55BA69FEBAAE}">
      <dgm:prSet/>
      <dgm:spPr/>
      <dgm:t>
        <a:bodyPr/>
        <a:lstStyle/>
        <a:p>
          <a:r>
            <a:rPr lang="en-GB" b="1">
              <a:latin typeface="Rockwell"/>
            </a:rPr>
            <a:t>EV/Sales:</a:t>
          </a:r>
          <a:endParaRPr lang="en-US">
            <a:latin typeface="Rockwell"/>
          </a:endParaRPr>
        </a:p>
      </dgm:t>
    </dgm:pt>
    <dgm:pt modelId="{236AE75F-8064-4C80-B84D-01D686E59AF4}" type="parTrans" cxnId="{5D4AD968-6950-4206-95FF-57165390A9B8}">
      <dgm:prSet/>
      <dgm:spPr/>
      <dgm:t>
        <a:bodyPr/>
        <a:lstStyle/>
        <a:p>
          <a:endParaRPr lang="en-US"/>
        </a:p>
      </dgm:t>
    </dgm:pt>
    <dgm:pt modelId="{EE190464-069D-48D5-B675-C42364DC4162}" type="sibTrans" cxnId="{5D4AD968-6950-4206-95FF-57165390A9B8}">
      <dgm:prSet/>
      <dgm:spPr/>
      <dgm:t>
        <a:bodyPr/>
        <a:lstStyle/>
        <a:p>
          <a:endParaRPr lang="en-US"/>
        </a:p>
      </dgm:t>
    </dgm:pt>
    <dgm:pt modelId="{EE61FB6B-8AE8-4D0D-B0F4-0F5FA67D61C2}">
      <dgm:prSet/>
      <dgm:spPr/>
      <dgm:t>
        <a:bodyPr/>
        <a:lstStyle/>
        <a:p>
          <a:r>
            <a:rPr lang="en-GB"/>
            <a:t>For firms with inconsistent profitability but steady revenue (e.g., Atul Auto).</a:t>
          </a:r>
          <a:endParaRPr lang="en-US"/>
        </a:p>
      </dgm:t>
    </dgm:pt>
    <dgm:pt modelId="{EB60CF0D-6C6A-4602-A6AF-D0268C6D7AA2}" type="parTrans" cxnId="{D150FA9D-D199-4501-86AD-4C4DD1C86507}">
      <dgm:prSet/>
      <dgm:spPr/>
      <dgm:t>
        <a:bodyPr/>
        <a:lstStyle/>
        <a:p>
          <a:endParaRPr lang="en-US"/>
        </a:p>
      </dgm:t>
    </dgm:pt>
    <dgm:pt modelId="{25B2BC31-0468-44F4-9BB2-39AFF12633AC}" type="sibTrans" cxnId="{D150FA9D-D199-4501-86AD-4C4DD1C86507}">
      <dgm:prSet/>
      <dgm:spPr/>
      <dgm:t>
        <a:bodyPr/>
        <a:lstStyle/>
        <a:p>
          <a:endParaRPr lang="en-US"/>
        </a:p>
      </dgm:t>
    </dgm:pt>
    <dgm:pt modelId="{1A2D08D1-103E-4795-AA18-A379E8EB964B}">
      <dgm:prSet/>
      <dgm:spPr/>
      <dgm:t>
        <a:bodyPr/>
        <a:lstStyle/>
        <a:p>
          <a:r>
            <a:rPr lang="en-GB" b="1">
              <a:latin typeface="Rockwell"/>
            </a:rPr>
            <a:t>P/E Ratio:</a:t>
          </a:r>
          <a:endParaRPr lang="en-US">
            <a:latin typeface="Rockwell"/>
          </a:endParaRPr>
        </a:p>
      </dgm:t>
    </dgm:pt>
    <dgm:pt modelId="{3BA30686-4250-4991-B489-7D05DC04F4AF}" type="parTrans" cxnId="{BFA39298-B5A5-427B-A21F-A8E79697C1BF}">
      <dgm:prSet/>
      <dgm:spPr/>
      <dgm:t>
        <a:bodyPr/>
        <a:lstStyle/>
        <a:p>
          <a:endParaRPr lang="en-US"/>
        </a:p>
      </dgm:t>
    </dgm:pt>
    <dgm:pt modelId="{8AB24BF0-712D-4DEF-80F4-04AFA49FD81D}" type="sibTrans" cxnId="{BFA39298-B5A5-427B-A21F-A8E79697C1BF}">
      <dgm:prSet/>
      <dgm:spPr/>
      <dgm:t>
        <a:bodyPr/>
        <a:lstStyle/>
        <a:p>
          <a:endParaRPr lang="en-US"/>
        </a:p>
      </dgm:t>
    </dgm:pt>
    <dgm:pt modelId="{AFBEEF9D-E7C0-4D57-802A-27AC6CE6103C}">
      <dgm:prSet/>
      <dgm:spPr/>
      <dgm:t>
        <a:bodyPr/>
        <a:lstStyle/>
        <a:p>
          <a:r>
            <a:rPr lang="en-GB"/>
            <a:t>For mature, consistently profitable companies (e.g., Hero, TVS).</a:t>
          </a:r>
          <a:endParaRPr lang="en-US"/>
        </a:p>
      </dgm:t>
    </dgm:pt>
    <dgm:pt modelId="{7184D10C-9EAF-4E44-94D6-2C7B9F6020F4}" type="parTrans" cxnId="{B771F5A8-64AE-4AD4-8AD9-CB6CC36B3D91}">
      <dgm:prSet/>
      <dgm:spPr/>
      <dgm:t>
        <a:bodyPr/>
        <a:lstStyle/>
        <a:p>
          <a:endParaRPr lang="en-US"/>
        </a:p>
      </dgm:t>
    </dgm:pt>
    <dgm:pt modelId="{C9DA7111-62A0-403B-8FBF-82526399D771}" type="sibTrans" cxnId="{B771F5A8-64AE-4AD4-8AD9-CB6CC36B3D91}">
      <dgm:prSet/>
      <dgm:spPr/>
      <dgm:t>
        <a:bodyPr/>
        <a:lstStyle/>
        <a:p>
          <a:endParaRPr lang="en-US"/>
        </a:p>
      </dgm:t>
    </dgm:pt>
    <dgm:pt modelId="{2DC9284C-D01E-424D-8A24-E3335E1475F2}">
      <dgm:prSet/>
      <dgm:spPr/>
      <dgm:t>
        <a:bodyPr/>
        <a:lstStyle/>
        <a:p>
          <a:r>
            <a:rPr lang="en-GB" b="1"/>
            <a:t>3. Calculate Multiples for </a:t>
          </a:r>
          <a:r>
            <a:rPr lang="en-GB" b="1" err="1"/>
            <a:t>Comparables</a:t>
          </a:r>
          <a:endParaRPr lang="en-US"/>
        </a:p>
      </dgm:t>
    </dgm:pt>
    <dgm:pt modelId="{4ABD1BAB-96D2-4CB7-B066-3C2055968D83}" type="parTrans" cxnId="{CC6CF6DB-E202-44C6-AA13-5174804FC7A5}">
      <dgm:prSet/>
      <dgm:spPr/>
      <dgm:t>
        <a:bodyPr/>
        <a:lstStyle/>
        <a:p>
          <a:endParaRPr lang="en-US"/>
        </a:p>
      </dgm:t>
    </dgm:pt>
    <dgm:pt modelId="{A2A636FF-E253-4FDD-8BA0-60483B66A481}" type="sibTrans" cxnId="{CC6CF6DB-E202-44C6-AA13-5174804FC7A5}">
      <dgm:prSet/>
      <dgm:spPr/>
      <dgm:t>
        <a:bodyPr/>
        <a:lstStyle/>
        <a:p>
          <a:endParaRPr lang="en-US"/>
        </a:p>
      </dgm:t>
    </dgm:pt>
    <dgm:pt modelId="{71ABE1BF-E096-4281-8D64-7F61D18E0E58}">
      <dgm:prSet/>
      <dgm:spPr/>
      <dgm:t>
        <a:bodyPr/>
        <a:lstStyle/>
        <a:p>
          <a:r>
            <a:rPr lang="en-GB" b="1">
              <a:latin typeface="Rockwell"/>
            </a:rPr>
            <a:t>Gather data from:</a:t>
          </a:r>
          <a:endParaRPr lang="en-US" b="1">
            <a:latin typeface="Rockwell"/>
          </a:endParaRPr>
        </a:p>
      </dgm:t>
    </dgm:pt>
    <dgm:pt modelId="{4E40C173-B9EF-47B4-9D44-6E9B15E88E80}" type="parTrans" cxnId="{DECD17AE-FB2C-4439-B6BE-F8678FCE9C07}">
      <dgm:prSet/>
      <dgm:spPr/>
      <dgm:t>
        <a:bodyPr/>
        <a:lstStyle/>
        <a:p>
          <a:endParaRPr lang="en-US"/>
        </a:p>
      </dgm:t>
    </dgm:pt>
    <dgm:pt modelId="{0CB8B6DC-E9AF-4267-86E9-9536338338D2}" type="sibTrans" cxnId="{DECD17AE-FB2C-4439-B6BE-F8678FCE9C07}">
      <dgm:prSet/>
      <dgm:spPr/>
      <dgm:t>
        <a:bodyPr/>
        <a:lstStyle/>
        <a:p>
          <a:endParaRPr lang="en-US"/>
        </a:p>
      </dgm:t>
    </dgm:pt>
    <dgm:pt modelId="{AA02CCFF-238B-4CAC-9FF4-3547915DF550}">
      <dgm:prSet/>
      <dgm:spPr/>
      <dgm:t>
        <a:bodyPr/>
        <a:lstStyle/>
        <a:p>
          <a:r>
            <a:rPr lang="en-GB"/>
            <a:t>Financial statements or reliable financial sources.</a:t>
          </a:r>
          <a:endParaRPr lang="en-US"/>
        </a:p>
      </dgm:t>
    </dgm:pt>
    <dgm:pt modelId="{456D10D8-8F80-4856-ABDC-DE515B6E78ED}" type="parTrans" cxnId="{C86E633E-E199-43FB-B7B2-9CE49632DA12}">
      <dgm:prSet/>
      <dgm:spPr/>
      <dgm:t>
        <a:bodyPr/>
        <a:lstStyle/>
        <a:p>
          <a:endParaRPr lang="en-US"/>
        </a:p>
      </dgm:t>
    </dgm:pt>
    <dgm:pt modelId="{7D630B33-4041-4D8B-B5AB-A015448365EC}" type="sibTrans" cxnId="{C86E633E-E199-43FB-B7B2-9CE49632DA12}">
      <dgm:prSet/>
      <dgm:spPr/>
      <dgm:t>
        <a:bodyPr/>
        <a:lstStyle/>
        <a:p>
          <a:endParaRPr lang="en-US"/>
        </a:p>
      </dgm:t>
    </dgm:pt>
    <dgm:pt modelId="{1E14CE93-3821-4A7D-B935-DB01C52BD903}">
      <dgm:prSet/>
      <dgm:spPr/>
      <dgm:t>
        <a:bodyPr/>
        <a:lstStyle/>
        <a:p>
          <a:r>
            <a:rPr lang="en-GB" b="1">
              <a:latin typeface="Rockwell"/>
            </a:rPr>
            <a:t>Multiples to calculate:</a:t>
          </a:r>
          <a:endParaRPr lang="en-US">
            <a:latin typeface="Rockwell"/>
          </a:endParaRPr>
        </a:p>
      </dgm:t>
    </dgm:pt>
    <dgm:pt modelId="{D44AE639-96D1-4FDC-A813-3729B5639178}" type="parTrans" cxnId="{B831528B-14D7-4AA4-B853-C4793BCFA42F}">
      <dgm:prSet/>
      <dgm:spPr/>
      <dgm:t>
        <a:bodyPr/>
        <a:lstStyle/>
        <a:p>
          <a:endParaRPr lang="en-US"/>
        </a:p>
      </dgm:t>
    </dgm:pt>
    <dgm:pt modelId="{2FD917FC-8A31-449A-8D32-01C17E4019A7}" type="sibTrans" cxnId="{B831528B-14D7-4AA4-B853-C4793BCFA42F}">
      <dgm:prSet/>
      <dgm:spPr/>
      <dgm:t>
        <a:bodyPr/>
        <a:lstStyle/>
        <a:p>
          <a:endParaRPr lang="en-US"/>
        </a:p>
      </dgm:t>
    </dgm:pt>
    <dgm:pt modelId="{5432EBEF-3577-4125-8272-1F14826A9C91}">
      <dgm:prSet/>
      <dgm:spPr/>
      <dgm:t>
        <a:bodyPr/>
        <a:lstStyle/>
        <a:p>
          <a:r>
            <a:rPr lang="en-GB"/>
            <a:t>P/E, EV/EBITDA, EV/</a:t>
          </a:r>
          <a:r>
            <a:rPr lang="en-GB">
              <a:latin typeface="Source Sans Pro"/>
            </a:rPr>
            <a:t>Sales</a:t>
          </a:r>
          <a:r>
            <a:rPr lang="en-GB"/>
            <a:t> for each comparable company.</a:t>
          </a:r>
          <a:endParaRPr lang="en-US"/>
        </a:p>
      </dgm:t>
    </dgm:pt>
    <dgm:pt modelId="{914D35EA-6249-467B-93C9-88546991C793}" type="parTrans" cxnId="{724B56AB-0091-417E-A176-1565ECA42ED5}">
      <dgm:prSet/>
      <dgm:spPr/>
      <dgm:t>
        <a:bodyPr/>
        <a:lstStyle/>
        <a:p>
          <a:endParaRPr lang="en-US"/>
        </a:p>
      </dgm:t>
    </dgm:pt>
    <dgm:pt modelId="{E2EACA6D-8D68-42E9-BADC-E6E4255C003C}" type="sibTrans" cxnId="{724B56AB-0091-417E-A176-1565ECA42ED5}">
      <dgm:prSet/>
      <dgm:spPr/>
      <dgm:t>
        <a:bodyPr/>
        <a:lstStyle/>
        <a:p>
          <a:endParaRPr lang="en-US"/>
        </a:p>
      </dgm:t>
    </dgm:pt>
    <dgm:pt modelId="{04E3C1BF-A6E5-4DDE-87CA-5C96305EB4C5}" type="pres">
      <dgm:prSet presAssocID="{37A30BA9-5C94-40EE-9BFE-6C7FF5EA227B}" presName="Name0" presStyleCnt="0">
        <dgm:presLayoutVars>
          <dgm:dir/>
          <dgm:resizeHandles val="exact"/>
        </dgm:presLayoutVars>
      </dgm:prSet>
      <dgm:spPr/>
    </dgm:pt>
    <dgm:pt modelId="{D7EED099-44ED-4289-8D8F-6118C4A2F412}" type="pres">
      <dgm:prSet presAssocID="{15D68F13-A539-400B-B464-C98E22E7BDD5}" presName="node" presStyleLbl="node1" presStyleIdx="0" presStyleCnt="19">
        <dgm:presLayoutVars>
          <dgm:bulletEnabled val="1"/>
        </dgm:presLayoutVars>
      </dgm:prSet>
      <dgm:spPr/>
    </dgm:pt>
    <dgm:pt modelId="{702BD3CE-1760-4641-A231-1477FFEB55A7}" type="pres">
      <dgm:prSet presAssocID="{7CA7590A-DEA3-44F7-8A35-8786E2E0F98F}" presName="sibTrans" presStyleLbl="sibTrans1D1" presStyleIdx="0" presStyleCnt="18"/>
      <dgm:spPr/>
    </dgm:pt>
    <dgm:pt modelId="{EB897492-D956-4779-A6BD-9E19EE3C20CC}" type="pres">
      <dgm:prSet presAssocID="{7CA7590A-DEA3-44F7-8A35-8786E2E0F98F}" presName="connectorText" presStyleLbl="sibTrans1D1" presStyleIdx="0" presStyleCnt="18"/>
      <dgm:spPr/>
    </dgm:pt>
    <dgm:pt modelId="{244D2B1B-27FB-41A8-94DA-E1405DB5478E}" type="pres">
      <dgm:prSet presAssocID="{061DF4D5-FBD5-4E47-902B-B6DC6BBDDEE6}" presName="node" presStyleLbl="node1" presStyleIdx="1" presStyleCnt="19">
        <dgm:presLayoutVars>
          <dgm:bulletEnabled val="1"/>
        </dgm:presLayoutVars>
      </dgm:prSet>
      <dgm:spPr/>
    </dgm:pt>
    <dgm:pt modelId="{DF1F7163-6401-483B-A33D-AE1200BD2DE1}" type="pres">
      <dgm:prSet presAssocID="{7BCEC06F-AC21-42EC-9922-E89EE5AD2984}" presName="sibTrans" presStyleLbl="sibTrans1D1" presStyleIdx="1" presStyleCnt="18"/>
      <dgm:spPr/>
    </dgm:pt>
    <dgm:pt modelId="{6C54D169-EF1D-4DA0-9A39-4934E31E7B27}" type="pres">
      <dgm:prSet presAssocID="{7BCEC06F-AC21-42EC-9922-E89EE5AD2984}" presName="connectorText" presStyleLbl="sibTrans1D1" presStyleIdx="1" presStyleCnt="18"/>
      <dgm:spPr/>
    </dgm:pt>
    <dgm:pt modelId="{14E52D7F-03D0-45FB-BC9B-923DEF7F8562}" type="pres">
      <dgm:prSet presAssocID="{E1890D10-3FE8-439A-A0E1-2348DEDF12A8}" presName="node" presStyleLbl="node1" presStyleIdx="2" presStyleCnt="19">
        <dgm:presLayoutVars>
          <dgm:bulletEnabled val="1"/>
        </dgm:presLayoutVars>
      </dgm:prSet>
      <dgm:spPr/>
    </dgm:pt>
    <dgm:pt modelId="{D5BAABDE-DE3B-460E-A647-02EFB8527DF0}" type="pres">
      <dgm:prSet presAssocID="{23F3655F-E931-4B0B-9BDB-A0B5E004E985}" presName="sibTrans" presStyleLbl="sibTrans1D1" presStyleIdx="2" presStyleCnt="18"/>
      <dgm:spPr/>
    </dgm:pt>
    <dgm:pt modelId="{D13FF7B7-F73C-49E0-A9D5-77DFD89A9F54}" type="pres">
      <dgm:prSet presAssocID="{23F3655F-E931-4B0B-9BDB-A0B5E004E985}" presName="connectorText" presStyleLbl="sibTrans1D1" presStyleIdx="2" presStyleCnt="18"/>
      <dgm:spPr/>
    </dgm:pt>
    <dgm:pt modelId="{4B5ABE8C-29A1-41A0-A148-903974F9B0DE}" type="pres">
      <dgm:prSet presAssocID="{96B7640E-BFEF-4D21-9A0C-02347EA06A79}" presName="node" presStyleLbl="node1" presStyleIdx="3" presStyleCnt="19">
        <dgm:presLayoutVars>
          <dgm:bulletEnabled val="1"/>
        </dgm:presLayoutVars>
      </dgm:prSet>
      <dgm:spPr/>
    </dgm:pt>
    <dgm:pt modelId="{3D12EF2E-E76A-49EC-8DBD-F8A24EC6A610}" type="pres">
      <dgm:prSet presAssocID="{A66CD57A-7C85-4E95-9E2C-E6A9BF5692EB}" presName="sibTrans" presStyleLbl="sibTrans1D1" presStyleIdx="3" presStyleCnt="18"/>
      <dgm:spPr/>
    </dgm:pt>
    <dgm:pt modelId="{208069AB-1219-489E-9E00-04FDF4DE2163}" type="pres">
      <dgm:prSet presAssocID="{A66CD57A-7C85-4E95-9E2C-E6A9BF5692EB}" presName="connectorText" presStyleLbl="sibTrans1D1" presStyleIdx="3" presStyleCnt="18"/>
      <dgm:spPr/>
    </dgm:pt>
    <dgm:pt modelId="{5B51EFA7-30DA-49F6-A307-80E6274E594C}" type="pres">
      <dgm:prSet presAssocID="{D2E93F0D-5462-4C57-8DF8-7708A57044D3}" presName="node" presStyleLbl="node1" presStyleIdx="4" presStyleCnt="19">
        <dgm:presLayoutVars>
          <dgm:bulletEnabled val="1"/>
        </dgm:presLayoutVars>
      </dgm:prSet>
      <dgm:spPr/>
    </dgm:pt>
    <dgm:pt modelId="{FA16AC87-FB84-4A34-87A0-9571C83C6455}" type="pres">
      <dgm:prSet presAssocID="{05976AB1-C6AA-441E-9A18-F999344E0055}" presName="sibTrans" presStyleLbl="sibTrans1D1" presStyleIdx="4" presStyleCnt="18"/>
      <dgm:spPr/>
    </dgm:pt>
    <dgm:pt modelId="{8118F945-C8A8-46D5-862A-8B0621AAD945}" type="pres">
      <dgm:prSet presAssocID="{05976AB1-C6AA-441E-9A18-F999344E0055}" presName="connectorText" presStyleLbl="sibTrans1D1" presStyleIdx="4" presStyleCnt="18"/>
      <dgm:spPr/>
    </dgm:pt>
    <dgm:pt modelId="{63279D43-2B13-4337-9D4C-ABDA3DF99593}" type="pres">
      <dgm:prSet presAssocID="{A94E027A-8BE9-42CB-B4D8-DA0676C16F62}" presName="node" presStyleLbl="node1" presStyleIdx="5" presStyleCnt="19">
        <dgm:presLayoutVars>
          <dgm:bulletEnabled val="1"/>
        </dgm:presLayoutVars>
      </dgm:prSet>
      <dgm:spPr/>
    </dgm:pt>
    <dgm:pt modelId="{749615F2-56FC-44AB-8918-32D62A619C09}" type="pres">
      <dgm:prSet presAssocID="{13A63255-44EE-4578-8CA3-BE18E17D6CA1}" presName="sibTrans" presStyleLbl="sibTrans1D1" presStyleIdx="5" presStyleCnt="18"/>
      <dgm:spPr/>
    </dgm:pt>
    <dgm:pt modelId="{5EF8CE6A-DF34-4EA4-9C8F-0E03A4D37264}" type="pres">
      <dgm:prSet presAssocID="{13A63255-44EE-4578-8CA3-BE18E17D6CA1}" presName="connectorText" presStyleLbl="sibTrans1D1" presStyleIdx="5" presStyleCnt="18"/>
      <dgm:spPr/>
    </dgm:pt>
    <dgm:pt modelId="{8B3FFF8D-DDCA-4676-8A2B-171A60C87DF1}" type="pres">
      <dgm:prSet presAssocID="{9844D7D3-6680-4EEA-8EB8-D185273C1CD6}" presName="node" presStyleLbl="node1" presStyleIdx="6" presStyleCnt="19">
        <dgm:presLayoutVars>
          <dgm:bulletEnabled val="1"/>
        </dgm:presLayoutVars>
      </dgm:prSet>
      <dgm:spPr/>
    </dgm:pt>
    <dgm:pt modelId="{42FE45DB-2289-4675-A2B9-CB0503E7E01A}" type="pres">
      <dgm:prSet presAssocID="{CADBB995-04F8-47A3-8A21-4AEAB51C016B}" presName="sibTrans" presStyleLbl="sibTrans1D1" presStyleIdx="6" presStyleCnt="18"/>
      <dgm:spPr/>
    </dgm:pt>
    <dgm:pt modelId="{80CC633E-B422-4505-B24D-3D67E5484ED7}" type="pres">
      <dgm:prSet presAssocID="{CADBB995-04F8-47A3-8A21-4AEAB51C016B}" presName="connectorText" presStyleLbl="sibTrans1D1" presStyleIdx="6" presStyleCnt="18"/>
      <dgm:spPr/>
    </dgm:pt>
    <dgm:pt modelId="{F3193478-DAAE-4F05-8BA4-386A9E38101A}" type="pres">
      <dgm:prSet presAssocID="{C032B8FD-02C4-4947-85A8-4E4FB5D81C3B}" presName="node" presStyleLbl="node1" presStyleIdx="7" presStyleCnt="19">
        <dgm:presLayoutVars>
          <dgm:bulletEnabled val="1"/>
        </dgm:presLayoutVars>
      </dgm:prSet>
      <dgm:spPr/>
    </dgm:pt>
    <dgm:pt modelId="{B1E0F047-E6DC-4EC0-B5DF-943CB1AC0EB8}" type="pres">
      <dgm:prSet presAssocID="{8285EA9E-54D2-41C8-8512-E0EFCDC2F49A}" presName="sibTrans" presStyleLbl="sibTrans1D1" presStyleIdx="7" presStyleCnt="18"/>
      <dgm:spPr/>
    </dgm:pt>
    <dgm:pt modelId="{C0D8E5E5-641F-4479-BE61-04FA52435D35}" type="pres">
      <dgm:prSet presAssocID="{8285EA9E-54D2-41C8-8512-E0EFCDC2F49A}" presName="connectorText" presStyleLbl="sibTrans1D1" presStyleIdx="7" presStyleCnt="18"/>
      <dgm:spPr/>
    </dgm:pt>
    <dgm:pt modelId="{59041CD6-2D11-476F-8B42-584E6A0DD3BA}" type="pres">
      <dgm:prSet presAssocID="{22788BC6-20F2-4D72-BE8C-BBCD358CEB32}" presName="node" presStyleLbl="node1" presStyleIdx="8" presStyleCnt="19">
        <dgm:presLayoutVars>
          <dgm:bulletEnabled val="1"/>
        </dgm:presLayoutVars>
      </dgm:prSet>
      <dgm:spPr/>
    </dgm:pt>
    <dgm:pt modelId="{1F7B85A5-EA44-4A95-844B-AB233032BC4B}" type="pres">
      <dgm:prSet presAssocID="{182A74C8-CEFA-4E2D-A585-30A4EEBFBCCC}" presName="sibTrans" presStyleLbl="sibTrans1D1" presStyleIdx="8" presStyleCnt="18"/>
      <dgm:spPr/>
    </dgm:pt>
    <dgm:pt modelId="{237E49FE-793F-4A30-9F6F-2820F51DA603}" type="pres">
      <dgm:prSet presAssocID="{182A74C8-CEFA-4E2D-A585-30A4EEBFBCCC}" presName="connectorText" presStyleLbl="sibTrans1D1" presStyleIdx="8" presStyleCnt="18"/>
      <dgm:spPr/>
    </dgm:pt>
    <dgm:pt modelId="{AC366FA0-EF58-4087-AE9E-10D033B4F38F}" type="pres">
      <dgm:prSet presAssocID="{5B8765A1-1E67-486A-89D1-E313C6122B8C}" presName="node" presStyleLbl="node1" presStyleIdx="9" presStyleCnt="19">
        <dgm:presLayoutVars>
          <dgm:bulletEnabled val="1"/>
        </dgm:presLayoutVars>
      </dgm:prSet>
      <dgm:spPr/>
    </dgm:pt>
    <dgm:pt modelId="{EBF1806B-E8F2-4B42-A5DD-5B9E7D5AB754}" type="pres">
      <dgm:prSet presAssocID="{0FDCC9CA-0947-4A95-A307-0AC506A87204}" presName="sibTrans" presStyleLbl="sibTrans1D1" presStyleIdx="9" presStyleCnt="18"/>
      <dgm:spPr/>
    </dgm:pt>
    <dgm:pt modelId="{1A3ECC7A-9F9D-4714-BE9E-BF3234248FD2}" type="pres">
      <dgm:prSet presAssocID="{0FDCC9CA-0947-4A95-A307-0AC506A87204}" presName="connectorText" presStyleLbl="sibTrans1D1" presStyleIdx="9" presStyleCnt="18"/>
      <dgm:spPr/>
    </dgm:pt>
    <dgm:pt modelId="{65CB9E84-D1EB-4419-A4D4-3FA467EFDA42}" type="pres">
      <dgm:prSet presAssocID="{00037640-DF89-496F-9843-55BA69FEBAAE}" presName="node" presStyleLbl="node1" presStyleIdx="10" presStyleCnt="19">
        <dgm:presLayoutVars>
          <dgm:bulletEnabled val="1"/>
        </dgm:presLayoutVars>
      </dgm:prSet>
      <dgm:spPr/>
    </dgm:pt>
    <dgm:pt modelId="{93529161-6E29-4403-A8A8-55EA290F579E}" type="pres">
      <dgm:prSet presAssocID="{EE190464-069D-48D5-B675-C42364DC4162}" presName="sibTrans" presStyleLbl="sibTrans1D1" presStyleIdx="10" presStyleCnt="18"/>
      <dgm:spPr/>
    </dgm:pt>
    <dgm:pt modelId="{D45310FC-6BC2-40F5-9F14-40391BD8BCAA}" type="pres">
      <dgm:prSet presAssocID="{EE190464-069D-48D5-B675-C42364DC4162}" presName="connectorText" presStyleLbl="sibTrans1D1" presStyleIdx="10" presStyleCnt="18"/>
      <dgm:spPr/>
    </dgm:pt>
    <dgm:pt modelId="{23BEAF7F-29D9-46F6-9B75-9FD1A8C4F6C7}" type="pres">
      <dgm:prSet presAssocID="{EE61FB6B-8AE8-4D0D-B0F4-0F5FA67D61C2}" presName="node" presStyleLbl="node1" presStyleIdx="11" presStyleCnt="19">
        <dgm:presLayoutVars>
          <dgm:bulletEnabled val="1"/>
        </dgm:presLayoutVars>
      </dgm:prSet>
      <dgm:spPr/>
    </dgm:pt>
    <dgm:pt modelId="{4569FE2D-0A54-4B91-9246-471854FC971D}" type="pres">
      <dgm:prSet presAssocID="{25B2BC31-0468-44F4-9BB2-39AFF12633AC}" presName="sibTrans" presStyleLbl="sibTrans1D1" presStyleIdx="11" presStyleCnt="18"/>
      <dgm:spPr/>
    </dgm:pt>
    <dgm:pt modelId="{1601D376-619F-4B3F-8798-F378B7C4564D}" type="pres">
      <dgm:prSet presAssocID="{25B2BC31-0468-44F4-9BB2-39AFF12633AC}" presName="connectorText" presStyleLbl="sibTrans1D1" presStyleIdx="11" presStyleCnt="18"/>
      <dgm:spPr/>
    </dgm:pt>
    <dgm:pt modelId="{D93A7DD7-D8E0-4089-8F3C-F1BD7E842D5D}" type="pres">
      <dgm:prSet presAssocID="{1A2D08D1-103E-4795-AA18-A379E8EB964B}" presName="node" presStyleLbl="node1" presStyleIdx="12" presStyleCnt="19">
        <dgm:presLayoutVars>
          <dgm:bulletEnabled val="1"/>
        </dgm:presLayoutVars>
      </dgm:prSet>
      <dgm:spPr/>
    </dgm:pt>
    <dgm:pt modelId="{AE944FB1-A8E9-4E2D-8210-4B4C134B8BF9}" type="pres">
      <dgm:prSet presAssocID="{8AB24BF0-712D-4DEF-80F4-04AFA49FD81D}" presName="sibTrans" presStyleLbl="sibTrans1D1" presStyleIdx="12" presStyleCnt="18"/>
      <dgm:spPr/>
    </dgm:pt>
    <dgm:pt modelId="{D67B79BC-640A-4863-B18F-48BB1E20B115}" type="pres">
      <dgm:prSet presAssocID="{8AB24BF0-712D-4DEF-80F4-04AFA49FD81D}" presName="connectorText" presStyleLbl="sibTrans1D1" presStyleIdx="12" presStyleCnt="18"/>
      <dgm:spPr/>
    </dgm:pt>
    <dgm:pt modelId="{EE537C10-7E03-4319-BF6C-AB61BE984576}" type="pres">
      <dgm:prSet presAssocID="{AFBEEF9D-E7C0-4D57-802A-27AC6CE6103C}" presName="node" presStyleLbl="node1" presStyleIdx="13" presStyleCnt="19">
        <dgm:presLayoutVars>
          <dgm:bulletEnabled val="1"/>
        </dgm:presLayoutVars>
      </dgm:prSet>
      <dgm:spPr/>
    </dgm:pt>
    <dgm:pt modelId="{F96B0946-BDDE-4107-8BB0-3882E7F83017}" type="pres">
      <dgm:prSet presAssocID="{C9DA7111-62A0-403B-8FBF-82526399D771}" presName="sibTrans" presStyleLbl="sibTrans1D1" presStyleIdx="13" presStyleCnt="18"/>
      <dgm:spPr/>
    </dgm:pt>
    <dgm:pt modelId="{B230127A-BF8A-4077-87D2-4F5D68CD7450}" type="pres">
      <dgm:prSet presAssocID="{C9DA7111-62A0-403B-8FBF-82526399D771}" presName="connectorText" presStyleLbl="sibTrans1D1" presStyleIdx="13" presStyleCnt="18"/>
      <dgm:spPr/>
    </dgm:pt>
    <dgm:pt modelId="{46E02009-3CBE-43FE-BA44-7429E1DE04EA}" type="pres">
      <dgm:prSet presAssocID="{2DC9284C-D01E-424D-8A24-E3335E1475F2}" presName="node" presStyleLbl="node1" presStyleIdx="14" presStyleCnt="19">
        <dgm:presLayoutVars>
          <dgm:bulletEnabled val="1"/>
        </dgm:presLayoutVars>
      </dgm:prSet>
      <dgm:spPr/>
    </dgm:pt>
    <dgm:pt modelId="{E4129D74-4FAE-4088-8310-0010A2C0CB07}" type="pres">
      <dgm:prSet presAssocID="{A2A636FF-E253-4FDD-8BA0-60483B66A481}" presName="sibTrans" presStyleLbl="sibTrans1D1" presStyleIdx="14" presStyleCnt="18"/>
      <dgm:spPr/>
    </dgm:pt>
    <dgm:pt modelId="{5C27FD59-2D5F-4674-9A04-AE004FA7B8F4}" type="pres">
      <dgm:prSet presAssocID="{A2A636FF-E253-4FDD-8BA0-60483B66A481}" presName="connectorText" presStyleLbl="sibTrans1D1" presStyleIdx="14" presStyleCnt="18"/>
      <dgm:spPr/>
    </dgm:pt>
    <dgm:pt modelId="{0C4C8183-90D2-4DBD-8366-CA6E65D25DF6}" type="pres">
      <dgm:prSet presAssocID="{71ABE1BF-E096-4281-8D64-7F61D18E0E58}" presName="node" presStyleLbl="node1" presStyleIdx="15" presStyleCnt="19">
        <dgm:presLayoutVars>
          <dgm:bulletEnabled val="1"/>
        </dgm:presLayoutVars>
      </dgm:prSet>
      <dgm:spPr/>
    </dgm:pt>
    <dgm:pt modelId="{EC40F70B-29C4-4D91-8245-3C84E1B5E66F}" type="pres">
      <dgm:prSet presAssocID="{0CB8B6DC-E9AF-4267-86E9-9536338338D2}" presName="sibTrans" presStyleLbl="sibTrans1D1" presStyleIdx="15" presStyleCnt="18"/>
      <dgm:spPr/>
    </dgm:pt>
    <dgm:pt modelId="{E7B90DA6-4191-4A53-AC69-0E6C9A83CD4F}" type="pres">
      <dgm:prSet presAssocID="{0CB8B6DC-E9AF-4267-86E9-9536338338D2}" presName="connectorText" presStyleLbl="sibTrans1D1" presStyleIdx="15" presStyleCnt="18"/>
      <dgm:spPr/>
    </dgm:pt>
    <dgm:pt modelId="{00AFD8FB-2723-4886-985C-252C0BD8D72D}" type="pres">
      <dgm:prSet presAssocID="{AA02CCFF-238B-4CAC-9FF4-3547915DF550}" presName="node" presStyleLbl="node1" presStyleIdx="16" presStyleCnt="19">
        <dgm:presLayoutVars>
          <dgm:bulletEnabled val="1"/>
        </dgm:presLayoutVars>
      </dgm:prSet>
      <dgm:spPr/>
    </dgm:pt>
    <dgm:pt modelId="{03FF87FC-D4B9-4F95-BCEC-C35F39402AB6}" type="pres">
      <dgm:prSet presAssocID="{7D630B33-4041-4D8B-B5AB-A015448365EC}" presName="sibTrans" presStyleLbl="sibTrans1D1" presStyleIdx="16" presStyleCnt="18"/>
      <dgm:spPr/>
    </dgm:pt>
    <dgm:pt modelId="{E9A3849C-0D94-4807-B332-A321ECCE29AC}" type="pres">
      <dgm:prSet presAssocID="{7D630B33-4041-4D8B-B5AB-A015448365EC}" presName="connectorText" presStyleLbl="sibTrans1D1" presStyleIdx="16" presStyleCnt="18"/>
      <dgm:spPr/>
    </dgm:pt>
    <dgm:pt modelId="{89D3C177-7C17-4230-9264-808D74798E64}" type="pres">
      <dgm:prSet presAssocID="{1E14CE93-3821-4A7D-B935-DB01C52BD903}" presName="node" presStyleLbl="node1" presStyleIdx="17" presStyleCnt="19">
        <dgm:presLayoutVars>
          <dgm:bulletEnabled val="1"/>
        </dgm:presLayoutVars>
      </dgm:prSet>
      <dgm:spPr/>
    </dgm:pt>
    <dgm:pt modelId="{042E017E-9D08-4237-9188-915D8B2ED635}" type="pres">
      <dgm:prSet presAssocID="{2FD917FC-8A31-449A-8D32-01C17E4019A7}" presName="sibTrans" presStyleLbl="sibTrans1D1" presStyleIdx="17" presStyleCnt="18"/>
      <dgm:spPr/>
    </dgm:pt>
    <dgm:pt modelId="{536DCD3C-FB99-49F0-89AE-1DA355829E54}" type="pres">
      <dgm:prSet presAssocID="{2FD917FC-8A31-449A-8D32-01C17E4019A7}" presName="connectorText" presStyleLbl="sibTrans1D1" presStyleIdx="17" presStyleCnt="18"/>
      <dgm:spPr/>
    </dgm:pt>
    <dgm:pt modelId="{01144CC6-CF24-4908-B106-7C30BD96DF78}" type="pres">
      <dgm:prSet presAssocID="{5432EBEF-3577-4125-8272-1F14826A9C91}" presName="node" presStyleLbl="node1" presStyleIdx="18" presStyleCnt="19">
        <dgm:presLayoutVars>
          <dgm:bulletEnabled val="1"/>
        </dgm:presLayoutVars>
      </dgm:prSet>
      <dgm:spPr/>
    </dgm:pt>
  </dgm:ptLst>
  <dgm:cxnLst>
    <dgm:cxn modelId="{7A749A04-F6FB-40BB-A1C6-ADEB2563D365}" type="presOf" srcId="{A2A636FF-E253-4FDD-8BA0-60483B66A481}" destId="{5C27FD59-2D5F-4674-9A04-AE004FA7B8F4}" srcOrd="1" destOrd="0" presId="urn:microsoft.com/office/officeart/2016/7/layout/RepeatingBendingProcessNew"/>
    <dgm:cxn modelId="{C150CF05-AB27-417A-B4D3-1BD81BFBAFBB}" type="presOf" srcId="{00037640-DF89-496F-9843-55BA69FEBAAE}" destId="{65CB9E84-D1EB-4419-A4D4-3FA467EFDA42}" srcOrd="0" destOrd="0" presId="urn:microsoft.com/office/officeart/2016/7/layout/RepeatingBendingProcessNew"/>
    <dgm:cxn modelId="{AB48B20A-D9A9-4BFB-8E55-3B2B26A8EF9B}" type="presOf" srcId="{23F3655F-E931-4B0B-9BDB-A0B5E004E985}" destId="{D13FF7B7-F73C-49E0-A9D5-77DFD89A9F54}" srcOrd="1" destOrd="0" presId="urn:microsoft.com/office/officeart/2016/7/layout/RepeatingBendingProcessNew"/>
    <dgm:cxn modelId="{6F2F1B0B-B915-4EB2-B871-881E2350C67E}" type="presOf" srcId="{37A30BA9-5C94-40EE-9BFE-6C7FF5EA227B}" destId="{04E3C1BF-A6E5-4DDE-87CA-5C96305EB4C5}" srcOrd="0" destOrd="0" presId="urn:microsoft.com/office/officeart/2016/7/layout/RepeatingBendingProcessNew"/>
    <dgm:cxn modelId="{F40B400C-0FB8-4944-87BC-3BEFCC21717E}" type="presOf" srcId="{EE190464-069D-48D5-B675-C42364DC4162}" destId="{D45310FC-6BC2-40F5-9F14-40391BD8BCAA}" srcOrd="1" destOrd="0" presId="urn:microsoft.com/office/officeart/2016/7/layout/RepeatingBendingProcessNew"/>
    <dgm:cxn modelId="{FA2C050D-B8FB-45AA-8CE1-80A12E8BA79F}" type="presOf" srcId="{CADBB995-04F8-47A3-8A21-4AEAB51C016B}" destId="{42FE45DB-2289-4675-A2B9-CB0503E7E01A}" srcOrd="0" destOrd="0" presId="urn:microsoft.com/office/officeart/2016/7/layout/RepeatingBendingProcessNew"/>
    <dgm:cxn modelId="{0706890E-97F1-4821-A468-2D2281F2187A}" type="presOf" srcId="{05976AB1-C6AA-441E-9A18-F999344E0055}" destId="{FA16AC87-FB84-4A34-87A0-9571C83C6455}" srcOrd="0" destOrd="0" presId="urn:microsoft.com/office/officeart/2016/7/layout/RepeatingBendingProcessNew"/>
    <dgm:cxn modelId="{1CF1190F-DF0B-438F-8415-504F34BD0404}" srcId="{37A30BA9-5C94-40EE-9BFE-6C7FF5EA227B}" destId="{9844D7D3-6680-4EEA-8EB8-D185273C1CD6}" srcOrd="6" destOrd="0" parTransId="{6BA3985F-F3AC-4155-B60D-F3E51C71BC79}" sibTransId="{CADBB995-04F8-47A3-8A21-4AEAB51C016B}"/>
    <dgm:cxn modelId="{BF223E11-B79A-4694-936A-F70C7B76FFA0}" type="presOf" srcId="{EE61FB6B-8AE8-4D0D-B0F4-0F5FA67D61C2}" destId="{23BEAF7F-29D9-46F6-9B75-9FD1A8C4F6C7}" srcOrd="0" destOrd="0" presId="urn:microsoft.com/office/officeart/2016/7/layout/RepeatingBendingProcessNew"/>
    <dgm:cxn modelId="{FC285D12-BF49-4AA3-B500-E9D5BFFCB6E1}" type="presOf" srcId="{1A2D08D1-103E-4795-AA18-A379E8EB964B}" destId="{D93A7DD7-D8E0-4089-8F3C-F1BD7E842D5D}" srcOrd="0" destOrd="0" presId="urn:microsoft.com/office/officeart/2016/7/layout/RepeatingBendingProcessNew"/>
    <dgm:cxn modelId="{D2234F15-CDA5-4A00-A4E6-C80E85BD8295}" type="presOf" srcId="{A66CD57A-7C85-4E95-9E2C-E6A9BF5692EB}" destId="{3D12EF2E-E76A-49EC-8DBD-F8A24EC6A610}" srcOrd="0" destOrd="0" presId="urn:microsoft.com/office/officeart/2016/7/layout/RepeatingBendingProcessNew"/>
    <dgm:cxn modelId="{6608051A-56F8-4C05-BF89-88BF0BAD1BCE}" type="presOf" srcId="{2FD917FC-8A31-449A-8D32-01C17E4019A7}" destId="{536DCD3C-FB99-49F0-89AE-1DA355829E54}" srcOrd="1" destOrd="0" presId="urn:microsoft.com/office/officeart/2016/7/layout/RepeatingBendingProcessNew"/>
    <dgm:cxn modelId="{246BC31C-F0AE-4C23-98DF-353ECE077050}" type="presOf" srcId="{C9DA7111-62A0-403B-8FBF-82526399D771}" destId="{B230127A-BF8A-4077-87D2-4F5D68CD7450}" srcOrd="1" destOrd="0" presId="urn:microsoft.com/office/officeart/2016/7/layout/RepeatingBendingProcessNew"/>
    <dgm:cxn modelId="{597DF720-293D-4578-AE8D-8C2DA5F87ECB}" type="presOf" srcId="{A66CD57A-7C85-4E95-9E2C-E6A9BF5692EB}" destId="{208069AB-1219-489E-9E00-04FDF4DE2163}" srcOrd="1" destOrd="0" presId="urn:microsoft.com/office/officeart/2016/7/layout/RepeatingBendingProcessNew"/>
    <dgm:cxn modelId="{5403DF23-C271-415D-BDC6-F00086327024}" type="presOf" srcId="{5D083C0C-8C47-4A40-B183-519129A8CAD8}" destId="{63279D43-2B13-4337-9D4C-ABDA3DF99593}" srcOrd="0" destOrd="2" presId="urn:microsoft.com/office/officeart/2016/7/layout/RepeatingBendingProcessNew"/>
    <dgm:cxn modelId="{34506625-3E5B-4E43-ACE9-CA3E0BE72764}" type="presOf" srcId="{8AB24BF0-712D-4DEF-80F4-04AFA49FD81D}" destId="{AE944FB1-A8E9-4E2D-8210-4B4C134B8BF9}" srcOrd="0" destOrd="0" presId="urn:microsoft.com/office/officeart/2016/7/layout/RepeatingBendingProcessNew"/>
    <dgm:cxn modelId="{446A552B-5969-4B37-99DE-AD13958D935F}" type="presOf" srcId="{9844D7D3-6680-4EEA-8EB8-D185273C1CD6}" destId="{8B3FFF8D-DDCA-4676-8A2B-171A60C87DF1}" srcOrd="0" destOrd="0" presId="urn:microsoft.com/office/officeart/2016/7/layout/RepeatingBendingProcessNew"/>
    <dgm:cxn modelId="{ED47412C-8355-4A74-9471-660B9C756959}" type="presOf" srcId="{0FDCC9CA-0947-4A95-A307-0AC506A87204}" destId="{EBF1806B-E8F2-4B42-A5DD-5B9E7D5AB754}" srcOrd="0" destOrd="0" presId="urn:microsoft.com/office/officeart/2016/7/layout/RepeatingBendingProcessNew"/>
    <dgm:cxn modelId="{E324E531-7B0B-4E80-A8A4-A21252CA55D3}" type="presOf" srcId="{C032B8FD-02C4-4947-85A8-4E4FB5D81C3B}" destId="{F3193478-DAAE-4F05-8BA4-386A9E38101A}" srcOrd="0" destOrd="0" presId="urn:microsoft.com/office/officeart/2016/7/layout/RepeatingBendingProcessNew"/>
    <dgm:cxn modelId="{4ECB6534-89C1-4865-96F0-39E05E043CDA}" type="presOf" srcId="{7BCEC06F-AC21-42EC-9922-E89EE5AD2984}" destId="{6C54D169-EF1D-4DA0-9A39-4934E31E7B27}" srcOrd="1" destOrd="0" presId="urn:microsoft.com/office/officeart/2016/7/layout/RepeatingBendingProcessNew"/>
    <dgm:cxn modelId="{EA91B134-0BB0-4F67-80ED-B2EC7C4CFED3}" srcId="{A94E027A-8BE9-42CB-B4D8-DA0676C16F62}" destId="{5D083C0C-8C47-4A40-B183-519129A8CAD8}" srcOrd="1" destOrd="0" parTransId="{0EF6A72A-7F6B-49BF-8A8E-1B07D4EAD53C}" sibTransId="{F5C9271E-9904-449E-A5A3-C57FE9A1EA61}"/>
    <dgm:cxn modelId="{784F8437-179E-4E9D-9792-388B89AFFDE8}" type="presOf" srcId="{1E53E4E3-6A1D-4B5C-A84B-F2D67A0E1C88}" destId="{8B3FFF8D-DDCA-4676-8A2B-171A60C87DF1}" srcOrd="0" destOrd="2" presId="urn:microsoft.com/office/officeart/2016/7/layout/RepeatingBendingProcessNew"/>
    <dgm:cxn modelId="{0509173B-CD61-4B4E-8A0F-6839C11817E3}" type="presOf" srcId="{7D630B33-4041-4D8B-B5AB-A015448365EC}" destId="{E9A3849C-0D94-4807-B332-A321ECCE29AC}" srcOrd="1" destOrd="0" presId="urn:microsoft.com/office/officeart/2016/7/layout/RepeatingBendingProcessNew"/>
    <dgm:cxn modelId="{0DEDE23D-5341-42E3-A145-B204EF2E165C}" type="presOf" srcId="{0FDCC9CA-0947-4A95-A307-0AC506A87204}" destId="{1A3ECC7A-9F9D-4714-BE9E-BF3234248FD2}" srcOrd="1" destOrd="0" presId="urn:microsoft.com/office/officeart/2016/7/layout/RepeatingBendingProcessNew"/>
    <dgm:cxn modelId="{C86E633E-E199-43FB-B7B2-9CE49632DA12}" srcId="{37A30BA9-5C94-40EE-9BFE-6C7FF5EA227B}" destId="{AA02CCFF-238B-4CAC-9FF4-3547915DF550}" srcOrd="16" destOrd="0" parTransId="{456D10D8-8F80-4856-ABDC-DE515B6E78ED}" sibTransId="{7D630B33-4041-4D8B-B5AB-A015448365EC}"/>
    <dgm:cxn modelId="{14FACF3E-5E11-423A-B0B9-D6EA7B0F82DE}" srcId="{37A30BA9-5C94-40EE-9BFE-6C7FF5EA227B}" destId="{22788BC6-20F2-4D72-BE8C-BBCD358CEB32}" srcOrd="8" destOrd="0" parTransId="{541D8E07-5862-4F59-8B05-5A2FAAA67ADF}" sibTransId="{182A74C8-CEFA-4E2D-A585-30A4EEBFBCCC}"/>
    <dgm:cxn modelId="{A637713F-CE6E-4214-9FE2-5DAC6FC0A545}" type="presOf" srcId="{C9DA7111-62A0-403B-8FBF-82526399D771}" destId="{F96B0946-BDDE-4107-8BB0-3882E7F83017}" srcOrd="0" destOrd="0" presId="urn:microsoft.com/office/officeart/2016/7/layout/RepeatingBendingProcessNew"/>
    <dgm:cxn modelId="{E0A2505E-1837-42AA-A18E-F7FA9E98070E}" type="presOf" srcId="{1E14CE93-3821-4A7D-B935-DB01C52BD903}" destId="{89D3C177-7C17-4230-9264-808D74798E64}" srcOrd="0" destOrd="0" presId="urn:microsoft.com/office/officeart/2016/7/layout/RepeatingBendingProcessNew"/>
    <dgm:cxn modelId="{EDF05463-7869-460D-9216-3AE41C31263A}" type="presOf" srcId="{7CA7590A-DEA3-44F7-8A35-8786E2E0F98F}" destId="{EB897492-D956-4779-A6BD-9E19EE3C20CC}" srcOrd="1" destOrd="0" presId="urn:microsoft.com/office/officeart/2016/7/layout/RepeatingBendingProcessNew"/>
    <dgm:cxn modelId="{EF84AD43-5F9A-41B1-BAA7-342D6D04C3CB}" type="presOf" srcId="{7CA7590A-DEA3-44F7-8A35-8786E2E0F98F}" destId="{702BD3CE-1760-4641-A231-1477FFEB55A7}" srcOrd="0" destOrd="0" presId="urn:microsoft.com/office/officeart/2016/7/layout/RepeatingBendingProcessNew"/>
    <dgm:cxn modelId="{A0673D64-AC9D-453F-983C-56AD2767E194}" type="presOf" srcId="{A2A636FF-E253-4FDD-8BA0-60483B66A481}" destId="{E4129D74-4FAE-4088-8310-0010A2C0CB07}" srcOrd="0" destOrd="0" presId="urn:microsoft.com/office/officeart/2016/7/layout/RepeatingBendingProcessNew"/>
    <dgm:cxn modelId="{5D4AD968-6950-4206-95FF-57165390A9B8}" srcId="{37A30BA9-5C94-40EE-9BFE-6C7FF5EA227B}" destId="{00037640-DF89-496F-9843-55BA69FEBAAE}" srcOrd="10" destOrd="0" parTransId="{236AE75F-8064-4C80-B84D-01D686E59AF4}" sibTransId="{EE190464-069D-48D5-B675-C42364DC4162}"/>
    <dgm:cxn modelId="{1B7FC869-B2A9-4532-91CB-659DD98BA61F}" srcId="{37A30BA9-5C94-40EE-9BFE-6C7FF5EA227B}" destId="{D2E93F0D-5462-4C57-8DF8-7708A57044D3}" srcOrd="4" destOrd="0" parTransId="{124155C5-5371-4893-B7E7-91FB504AA0A1}" sibTransId="{05976AB1-C6AA-441E-9A18-F999344E0055}"/>
    <dgm:cxn modelId="{7E06D071-D95C-49C7-9966-B03A5076A574}" type="presOf" srcId="{061DF4D5-FBD5-4E47-902B-B6DC6BBDDEE6}" destId="{244D2B1B-27FB-41A8-94DA-E1405DB5478E}" srcOrd="0" destOrd="0" presId="urn:microsoft.com/office/officeart/2016/7/layout/RepeatingBendingProcessNew"/>
    <dgm:cxn modelId="{A1681C72-ED21-480F-9E14-E7A3292CF5C9}" srcId="{37A30BA9-5C94-40EE-9BFE-6C7FF5EA227B}" destId="{5B8765A1-1E67-486A-89D1-E313C6122B8C}" srcOrd="9" destOrd="0" parTransId="{83705FAD-6F66-48EC-AD11-A16FDC05CCAC}" sibTransId="{0FDCC9CA-0947-4A95-A307-0AC506A87204}"/>
    <dgm:cxn modelId="{B5687873-616C-426C-8870-D85956A98D96}" type="presOf" srcId="{15D68F13-A539-400B-B464-C98E22E7BDD5}" destId="{D7EED099-44ED-4289-8D8F-6118C4A2F412}" srcOrd="0" destOrd="0" presId="urn:microsoft.com/office/officeart/2016/7/layout/RepeatingBendingProcessNew"/>
    <dgm:cxn modelId="{8B39EE53-00F2-4881-B5EA-05DDF46B3744}" type="presOf" srcId="{AFBEEF9D-E7C0-4D57-802A-27AC6CE6103C}" destId="{EE537C10-7E03-4319-BF6C-AB61BE984576}" srcOrd="0" destOrd="0" presId="urn:microsoft.com/office/officeart/2016/7/layout/RepeatingBendingProcessNew"/>
    <dgm:cxn modelId="{42AF9875-6035-4EC9-B1DA-E94703C124BF}" type="presOf" srcId="{25B2BC31-0468-44F4-9BB2-39AFF12633AC}" destId="{1601D376-619F-4B3F-8798-F378B7C4564D}" srcOrd="1" destOrd="0" presId="urn:microsoft.com/office/officeart/2016/7/layout/RepeatingBendingProcessNew"/>
    <dgm:cxn modelId="{DEFF1056-5ED3-4723-B4DA-DBBACC7EC30B}" type="presOf" srcId="{219C58A6-51B6-4F1B-875A-2F7BCCCE7A1A}" destId="{63279D43-2B13-4337-9D4C-ABDA3DF99593}" srcOrd="0" destOrd="1" presId="urn:microsoft.com/office/officeart/2016/7/layout/RepeatingBendingProcessNew"/>
    <dgm:cxn modelId="{9749537B-F629-48D3-AAA3-73BC4CCC69A1}" srcId="{9844D7D3-6680-4EEA-8EB8-D185273C1CD6}" destId="{7F82ECCC-F5ED-4E76-9B29-D41BDE3F97E2}" srcOrd="0" destOrd="0" parTransId="{760A38C7-F5F6-4C9A-8AB4-B0BBA607F00A}" sibTransId="{6544C795-3D2C-48F9-B075-49652235E139}"/>
    <dgm:cxn modelId="{B362C385-C072-49E7-B31D-430F22A1AFE4}" type="presOf" srcId="{96B7640E-BFEF-4D21-9A0C-02347EA06A79}" destId="{4B5ABE8C-29A1-41A0-A148-903974F9B0DE}" srcOrd="0" destOrd="0" presId="urn:microsoft.com/office/officeart/2016/7/layout/RepeatingBendingProcessNew"/>
    <dgm:cxn modelId="{AFE4008B-F87F-412C-9D2A-DBD98209A3C7}" type="presOf" srcId="{7F82ECCC-F5ED-4E76-9B29-D41BDE3F97E2}" destId="{8B3FFF8D-DDCA-4676-8A2B-171A60C87DF1}" srcOrd="0" destOrd="1" presId="urn:microsoft.com/office/officeart/2016/7/layout/RepeatingBendingProcessNew"/>
    <dgm:cxn modelId="{B831528B-14D7-4AA4-B853-C4793BCFA42F}" srcId="{37A30BA9-5C94-40EE-9BFE-6C7FF5EA227B}" destId="{1E14CE93-3821-4A7D-B935-DB01C52BD903}" srcOrd="17" destOrd="0" parTransId="{D44AE639-96D1-4FDC-A813-3729B5639178}" sibTransId="{2FD917FC-8A31-449A-8D32-01C17E4019A7}"/>
    <dgm:cxn modelId="{4E28868B-3E15-41AD-BF8F-25FF51A76EC7}" type="presOf" srcId="{7D630B33-4041-4D8B-B5AB-A015448365EC}" destId="{03FF87FC-D4B9-4F95-BCEC-C35F39402AB6}" srcOrd="0" destOrd="0" presId="urn:microsoft.com/office/officeart/2016/7/layout/RepeatingBendingProcessNew"/>
    <dgm:cxn modelId="{ED7D3E8D-72D7-4760-855D-4AF1B94B6389}" type="presOf" srcId="{7BCEC06F-AC21-42EC-9922-E89EE5AD2984}" destId="{DF1F7163-6401-483B-A33D-AE1200BD2DE1}" srcOrd="0" destOrd="0" presId="urn:microsoft.com/office/officeart/2016/7/layout/RepeatingBendingProcessNew"/>
    <dgm:cxn modelId="{46FF048F-62AB-432F-B24A-63A956F9BBA3}" srcId="{37A30BA9-5C94-40EE-9BFE-6C7FF5EA227B}" destId="{C032B8FD-02C4-4947-85A8-4E4FB5D81C3B}" srcOrd="7" destOrd="0" parTransId="{3DDB6E8F-6DD6-4210-836C-812EE6EC0DB6}" sibTransId="{8285EA9E-54D2-41C8-8512-E0EFCDC2F49A}"/>
    <dgm:cxn modelId="{C44EFA93-DB35-4963-9A1C-AEB559E15745}" type="presOf" srcId="{22788BC6-20F2-4D72-BE8C-BBCD358CEB32}" destId="{59041CD6-2D11-476F-8B42-584E6A0DD3BA}" srcOrd="0" destOrd="0" presId="urn:microsoft.com/office/officeart/2016/7/layout/RepeatingBendingProcessNew"/>
    <dgm:cxn modelId="{E9CA4797-B3DF-43C3-8D05-75345C487FD2}" type="presOf" srcId="{5432EBEF-3577-4125-8272-1F14826A9C91}" destId="{01144CC6-CF24-4908-B106-7C30BD96DF78}" srcOrd="0" destOrd="0" presId="urn:microsoft.com/office/officeart/2016/7/layout/RepeatingBendingProcessNew"/>
    <dgm:cxn modelId="{BFA39298-B5A5-427B-A21F-A8E79697C1BF}" srcId="{37A30BA9-5C94-40EE-9BFE-6C7FF5EA227B}" destId="{1A2D08D1-103E-4795-AA18-A379E8EB964B}" srcOrd="12" destOrd="0" parTransId="{3BA30686-4250-4991-B489-7D05DC04F4AF}" sibTransId="{8AB24BF0-712D-4DEF-80F4-04AFA49FD81D}"/>
    <dgm:cxn modelId="{8976F49D-F1C1-4941-AD5B-A5953DB135B0}" srcId="{37A30BA9-5C94-40EE-9BFE-6C7FF5EA227B}" destId="{061DF4D5-FBD5-4E47-902B-B6DC6BBDDEE6}" srcOrd="1" destOrd="0" parTransId="{F2CE335A-74E9-42C7-94E5-07A9DAB0626D}" sibTransId="{7BCEC06F-AC21-42EC-9922-E89EE5AD2984}"/>
    <dgm:cxn modelId="{D150FA9D-D199-4501-86AD-4C4DD1C86507}" srcId="{37A30BA9-5C94-40EE-9BFE-6C7FF5EA227B}" destId="{EE61FB6B-8AE8-4D0D-B0F4-0F5FA67D61C2}" srcOrd="11" destOrd="0" parTransId="{EB60CF0D-6C6A-4602-A6AF-D0268C6D7AA2}" sibTransId="{25B2BC31-0468-44F4-9BB2-39AFF12633AC}"/>
    <dgm:cxn modelId="{A96E0DA0-8593-45AE-BAA0-10A51AB480BC}" srcId="{37A30BA9-5C94-40EE-9BFE-6C7FF5EA227B}" destId="{A94E027A-8BE9-42CB-B4D8-DA0676C16F62}" srcOrd="5" destOrd="0" parTransId="{C83B3D9E-A623-49DC-9B43-79CD1AF2236D}" sibTransId="{13A63255-44EE-4578-8CA3-BE18E17D6CA1}"/>
    <dgm:cxn modelId="{96A71EA1-F825-412E-9984-A4D3867C785D}" type="presOf" srcId="{5B8765A1-1E67-486A-89D1-E313C6122B8C}" destId="{AC366FA0-EF58-4087-AE9E-10D033B4F38F}" srcOrd="0" destOrd="0" presId="urn:microsoft.com/office/officeart/2016/7/layout/RepeatingBendingProcessNew"/>
    <dgm:cxn modelId="{127472A4-DBA6-4DC5-9153-EA3D99385DF6}" type="presOf" srcId="{0CB8B6DC-E9AF-4267-86E9-9536338338D2}" destId="{EC40F70B-29C4-4D91-8245-3C84E1B5E66F}" srcOrd="0" destOrd="0" presId="urn:microsoft.com/office/officeart/2016/7/layout/RepeatingBendingProcessNew"/>
    <dgm:cxn modelId="{98121BA6-D0AD-431D-8AF6-18CD0F19D573}" type="presOf" srcId="{D2E93F0D-5462-4C57-8DF8-7708A57044D3}" destId="{5B51EFA7-30DA-49F6-A307-80E6274E594C}" srcOrd="0" destOrd="0" presId="urn:microsoft.com/office/officeart/2016/7/layout/RepeatingBendingProcessNew"/>
    <dgm:cxn modelId="{B771F5A8-64AE-4AD4-8AD9-CB6CC36B3D91}" srcId="{37A30BA9-5C94-40EE-9BFE-6C7FF5EA227B}" destId="{AFBEEF9D-E7C0-4D57-802A-27AC6CE6103C}" srcOrd="13" destOrd="0" parTransId="{7184D10C-9EAF-4E44-94D6-2C7B9F6020F4}" sibTransId="{C9DA7111-62A0-403B-8FBF-82526399D771}"/>
    <dgm:cxn modelId="{724B56AB-0091-417E-A176-1565ECA42ED5}" srcId="{37A30BA9-5C94-40EE-9BFE-6C7FF5EA227B}" destId="{5432EBEF-3577-4125-8272-1F14826A9C91}" srcOrd="18" destOrd="0" parTransId="{914D35EA-6249-467B-93C9-88546991C793}" sibTransId="{E2EACA6D-8D68-42E9-BADC-E6E4255C003C}"/>
    <dgm:cxn modelId="{CB9EB1AC-27A6-4C33-A355-A0B0899ACC8F}" type="presOf" srcId="{182A74C8-CEFA-4E2D-A585-30A4EEBFBCCC}" destId="{1F7B85A5-EA44-4A95-844B-AB233032BC4B}" srcOrd="0" destOrd="0" presId="urn:microsoft.com/office/officeart/2016/7/layout/RepeatingBendingProcessNew"/>
    <dgm:cxn modelId="{DECD17AE-FB2C-4439-B6BE-F8678FCE9C07}" srcId="{37A30BA9-5C94-40EE-9BFE-6C7FF5EA227B}" destId="{71ABE1BF-E096-4281-8D64-7F61D18E0E58}" srcOrd="15" destOrd="0" parTransId="{4E40C173-B9EF-47B4-9D44-6E9B15E88E80}" sibTransId="{0CB8B6DC-E9AF-4267-86E9-9536338338D2}"/>
    <dgm:cxn modelId="{4F593FB0-64CA-422A-A5E0-C07E097906A9}" type="presOf" srcId="{AA02CCFF-238B-4CAC-9FF4-3547915DF550}" destId="{00AFD8FB-2723-4886-985C-252C0BD8D72D}" srcOrd="0" destOrd="0" presId="urn:microsoft.com/office/officeart/2016/7/layout/RepeatingBendingProcessNew"/>
    <dgm:cxn modelId="{9FF0AEB0-C10D-4248-95E6-7D60DCAB0D01}" type="presOf" srcId="{13A63255-44EE-4578-8CA3-BE18E17D6CA1}" destId="{749615F2-56FC-44AB-8918-32D62A619C09}" srcOrd="0" destOrd="0" presId="urn:microsoft.com/office/officeart/2016/7/layout/RepeatingBendingProcessNew"/>
    <dgm:cxn modelId="{13525EB5-CC6F-4164-B33C-206611B0C3ED}" srcId="{37A30BA9-5C94-40EE-9BFE-6C7FF5EA227B}" destId="{15D68F13-A539-400B-B464-C98E22E7BDD5}" srcOrd="0" destOrd="0" parTransId="{23580A3D-B5F3-4F2E-B332-04DA97098471}" sibTransId="{7CA7590A-DEA3-44F7-8A35-8786E2E0F98F}"/>
    <dgm:cxn modelId="{C848DFB6-2A81-4776-B934-A34DEFF8048B}" type="presOf" srcId="{8285EA9E-54D2-41C8-8512-E0EFCDC2F49A}" destId="{C0D8E5E5-641F-4479-BE61-04FA52435D35}" srcOrd="1" destOrd="0" presId="urn:microsoft.com/office/officeart/2016/7/layout/RepeatingBendingProcessNew"/>
    <dgm:cxn modelId="{89AF01B8-4854-43FF-B501-2DFB721ABE17}" srcId="{37A30BA9-5C94-40EE-9BFE-6C7FF5EA227B}" destId="{E1890D10-3FE8-439A-A0E1-2348DEDF12A8}" srcOrd="2" destOrd="0" parTransId="{45B58639-C269-409D-9A16-13362955ED5C}" sibTransId="{23F3655F-E931-4B0B-9BDB-A0B5E004E985}"/>
    <dgm:cxn modelId="{3CBCB7BB-BBE5-4274-8DBC-45F6FDC681AD}" srcId="{37A30BA9-5C94-40EE-9BFE-6C7FF5EA227B}" destId="{96B7640E-BFEF-4D21-9A0C-02347EA06A79}" srcOrd="3" destOrd="0" parTransId="{61F551FC-4D20-49FC-9B43-D40FCE4C7AD1}" sibTransId="{A66CD57A-7C85-4E95-9E2C-E6A9BF5692EB}"/>
    <dgm:cxn modelId="{FBB128BE-830F-4028-B284-69973F40640F}" type="presOf" srcId="{71ABE1BF-E096-4281-8D64-7F61D18E0E58}" destId="{0C4C8183-90D2-4DBD-8366-CA6E65D25DF6}" srcOrd="0" destOrd="0" presId="urn:microsoft.com/office/officeart/2016/7/layout/RepeatingBendingProcessNew"/>
    <dgm:cxn modelId="{C056A2BE-DE62-4C6E-A806-DECB5899C0EB}" type="presOf" srcId="{A94E027A-8BE9-42CB-B4D8-DA0676C16F62}" destId="{63279D43-2B13-4337-9D4C-ABDA3DF99593}" srcOrd="0" destOrd="0" presId="urn:microsoft.com/office/officeart/2016/7/layout/RepeatingBendingProcessNew"/>
    <dgm:cxn modelId="{20A2DFC1-43C8-4122-8BDB-B195F07035DA}" type="presOf" srcId="{EE190464-069D-48D5-B675-C42364DC4162}" destId="{93529161-6E29-4403-A8A8-55EA290F579E}" srcOrd="0" destOrd="0" presId="urn:microsoft.com/office/officeart/2016/7/layout/RepeatingBendingProcessNew"/>
    <dgm:cxn modelId="{1EF9EDC2-27E7-4C8D-BDBB-69874F215600}" type="presOf" srcId="{05976AB1-C6AA-441E-9A18-F999344E0055}" destId="{8118F945-C8A8-46D5-862A-8B0621AAD945}" srcOrd="1" destOrd="0" presId="urn:microsoft.com/office/officeart/2016/7/layout/RepeatingBendingProcessNew"/>
    <dgm:cxn modelId="{1D5315C4-64BE-460C-8235-391323F6B56E}" type="presOf" srcId="{25B2BC31-0468-44F4-9BB2-39AFF12633AC}" destId="{4569FE2D-0A54-4B91-9246-471854FC971D}" srcOrd="0" destOrd="0" presId="urn:microsoft.com/office/officeart/2016/7/layout/RepeatingBendingProcessNew"/>
    <dgm:cxn modelId="{8AF2FBCD-DD64-4032-B4A9-2C0FC4242A4A}" type="presOf" srcId="{23F3655F-E931-4B0B-9BDB-A0B5E004E985}" destId="{D5BAABDE-DE3B-460E-A647-02EFB8527DF0}" srcOrd="0" destOrd="0" presId="urn:microsoft.com/office/officeart/2016/7/layout/RepeatingBendingProcessNew"/>
    <dgm:cxn modelId="{31FEAAD1-2EA8-4845-906B-01CD2E166025}" type="presOf" srcId="{0CB8B6DC-E9AF-4267-86E9-9536338338D2}" destId="{E7B90DA6-4191-4A53-AC69-0E6C9A83CD4F}" srcOrd="1" destOrd="0" presId="urn:microsoft.com/office/officeart/2016/7/layout/RepeatingBendingProcessNew"/>
    <dgm:cxn modelId="{A9FFDCD1-DF57-466A-9007-E52A86948870}" type="presOf" srcId="{13A63255-44EE-4578-8CA3-BE18E17D6CA1}" destId="{5EF8CE6A-DF34-4EA4-9C8F-0E03A4D37264}" srcOrd="1" destOrd="0" presId="urn:microsoft.com/office/officeart/2016/7/layout/RepeatingBendingProcessNew"/>
    <dgm:cxn modelId="{9CFCA9D2-7FE6-46F2-B443-6C1CBE74B062}" type="presOf" srcId="{182A74C8-CEFA-4E2D-A585-30A4EEBFBCCC}" destId="{237E49FE-793F-4A30-9F6F-2820F51DA603}" srcOrd="1" destOrd="0" presId="urn:microsoft.com/office/officeart/2016/7/layout/RepeatingBendingProcessNew"/>
    <dgm:cxn modelId="{548ACAD3-61A2-4967-B2B1-39BC3FF34A54}" type="presOf" srcId="{E1890D10-3FE8-439A-A0E1-2348DEDF12A8}" destId="{14E52D7F-03D0-45FB-BC9B-923DEF7F8562}" srcOrd="0" destOrd="0" presId="urn:microsoft.com/office/officeart/2016/7/layout/RepeatingBendingProcessNew"/>
    <dgm:cxn modelId="{202B45DB-392E-4421-9A6A-DDDA26CE2E3C}" type="presOf" srcId="{8AB24BF0-712D-4DEF-80F4-04AFA49FD81D}" destId="{D67B79BC-640A-4863-B18F-48BB1E20B115}" srcOrd="1" destOrd="0" presId="urn:microsoft.com/office/officeart/2016/7/layout/RepeatingBendingProcessNew"/>
    <dgm:cxn modelId="{CC6CF6DB-E202-44C6-AA13-5174804FC7A5}" srcId="{37A30BA9-5C94-40EE-9BFE-6C7FF5EA227B}" destId="{2DC9284C-D01E-424D-8A24-E3335E1475F2}" srcOrd="14" destOrd="0" parTransId="{4ABD1BAB-96D2-4CB7-B066-3C2055968D83}" sibTransId="{A2A636FF-E253-4FDD-8BA0-60483B66A481}"/>
    <dgm:cxn modelId="{8CC65CDE-DA2A-46D3-A1CF-256387C62C1C}" type="presOf" srcId="{8285EA9E-54D2-41C8-8512-E0EFCDC2F49A}" destId="{B1E0F047-E6DC-4EC0-B5DF-943CB1AC0EB8}" srcOrd="0" destOrd="0" presId="urn:microsoft.com/office/officeart/2016/7/layout/RepeatingBendingProcessNew"/>
    <dgm:cxn modelId="{3B2D99DE-8E44-4D12-AC90-A7D118A14CC9}" srcId="{A94E027A-8BE9-42CB-B4D8-DA0676C16F62}" destId="{219C58A6-51B6-4F1B-875A-2F7BCCCE7A1A}" srcOrd="0" destOrd="0" parTransId="{36D623EF-7A45-43B4-8BDE-0E7D5C2AFCCA}" sibTransId="{F0601CC3-EF5D-4BDA-A5FD-61864345632D}"/>
    <dgm:cxn modelId="{0934B0E0-67AA-48E0-A99D-4D98596DD28A}" type="presOf" srcId="{CADBB995-04F8-47A3-8A21-4AEAB51C016B}" destId="{80CC633E-B422-4505-B24D-3D67E5484ED7}" srcOrd="1" destOrd="0" presId="urn:microsoft.com/office/officeart/2016/7/layout/RepeatingBendingProcessNew"/>
    <dgm:cxn modelId="{D8D167E8-3AC5-461A-9EE6-449E46F30B95}" srcId="{9844D7D3-6680-4EEA-8EB8-D185273C1CD6}" destId="{1E53E4E3-6A1D-4B5C-A84B-F2D67A0E1C88}" srcOrd="1" destOrd="0" parTransId="{8C53CA63-E42E-47AE-A40A-64C0FD7CBA81}" sibTransId="{E6AC21CD-0642-4B76-9B45-4B4464CD05A5}"/>
    <dgm:cxn modelId="{366E12ED-6B53-4EBE-8642-14611B277974}" type="presOf" srcId="{2FD917FC-8A31-449A-8D32-01C17E4019A7}" destId="{042E017E-9D08-4237-9188-915D8B2ED635}" srcOrd="0" destOrd="0" presId="urn:microsoft.com/office/officeart/2016/7/layout/RepeatingBendingProcessNew"/>
    <dgm:cxn modelId="{96022BF5-BC16-4D8E-A9C1-427DACD30AEB}" type="presOf" srcId="{2DC9284C-D01E-424D-8A24-E3335E1475F2}" destId="{46E02009-3CBE-43FE-BA44-7429E1DE04EA}" srcOrd="0" destOrd="0" presId="urn:microsoft.com/office/officeart/2016/7/layout/RepeatingBendingProcessNew"/>
    <dgm:cxn modelId="{1D241EC8-B0E4-4FAB-A25B-92353973F80E}" type="presParOf" srcId="{04E3C1BF-A6E5-4DDE-87CA-5C96305EB4C5}" destId="{D7EED099-44ED-4289-8D8F-6118C4A2F412}" srcOrd="0" destOrd="0" presId="urn:microsoft.com/office/officeart/2016/7/layout/RepeatingBendingProcessNew"/>
    <dgm:cxn modelId="{EFA7A958-F922-42B7-846F-EA1E268F80C4}" type="presParOf" srcId="{04E3C1BF-A6E5-4DDE-87CA-5C96305EB4C5}" destId="{702BD3CE-1760-4641-A231-1477FFEB55A7}" srcOrd="1" destOrd="0" presId="urn:microsoft.com/office/officeart/2016/7/layout/RepeatingBendingProcessNew"/>
    <dgm:cxn modelId="{98C727B9-DFCB-47AB-8239-39093919CB09}" type="presParOf" srcId="{702BD3CE-1760-4641-A231-1477FFEB55A7}" destId="{EB897492-D956-4779-A6BD-9E19EE3C20CC}" srcOrd="0" destOrd="0" presId="urn:microsoft.com/office/officeart/2016/7/layout/RepeatingBendingProcessNew"/>
    <dgm:cxn modelId="{A847B00B-7F23-4F49-B0AD-E2A54A1B422A}" type="presParOf" srcId="{04E3C1BF-A6E5-4DDE-87CA-5C96305EB4C5}" destId="{244D2B1B-27FB-41A8-94DA-E1405DB5478E}" srcOrd="2" destOrd="0" presId="urn:microsoft.com/office/officeart/2016/7/layout/RepeatingBendingProcessNew"/>
    <dgm:cxn modelId="{DBB9D5B1-F50D-404E-BDA3-B99E85CB0A8C}" type="presParOf" srcId="{04E3C1BF-A6E5-4DDE-87CA-5C96305EB4C5}" destId="{DF1F7163-6401-483B-A33D-AE1200BD2DE1}" srcOrd="3" destOrd="0" presId="urn:microsoft.com/office/officeart/2016/7/layout/RepeatingBendingProcessNew"/>
    <dgm:cxn modelId="{CB6BF1EF-712C-47C1-B04A-E44C68252463}" type="presParOf" srcId="{DF1F7163-6401-483B-A33D-AE1200BD2DE1}" destId="{6C54D169-EF1D-4DA0-9A39-4934E31E7B27}" srcOrd="0" destOrd="0" presId="urn:microsoft.com/office/officeart/2016/7/layout/RepeatingBendingProcessNew"/>
    <dgm:cxn modelId="{E29A2D33-6F1E-4521-B2F0-604FCEE43822}" type="presParOf" srcId="{04E3C1BF-A6E5-4DDE-87CA-5C96305EB4C5}" destId="{14E52D7F-03D0-45FB-BC9B-923DEF7F8562}" srcOrd="4" destOrd="0" presId="urn:microsoft.com/office/officeart/2016/7/layout/RepeatingBendingProcessNew"/>
    <dgm:cxn modelId="{80D7AB96-C99A-41ED-822C-8511A055D2CE}" type="presParOf" srcId="{04E3C1BF-A6E5-4DDE-87CA-5C96305EB4C5}" destId="{D5BAABDE-DE3B-460E-A647-02EFB8527DF0}" srcOrd="5" destOrd="0" presId="urn:microsoft.com/office/officeart/2016/7/layout/RepeatingBendingProcessNew"/>
    <dgm:cxn modelId="{E3A5C8DF-3A5F-4A00-ADCB-772C33AF3D07}" type="presParOf" srcId="{D5BAABDE-DE3B-460E-A647-02EFB8527DF0}" destId="{D13FF7B7-F73C-49E0-A9D5-77DFD89A9F54}" srcOrd="0" destOrd="0" presId="urn:microsoft.com/office/officeart/2016/7/layout/RepeatingBendingProcessNew"/>
    <dgm:cxn modelId="{3CE2C36F-20A8-4A91-89FC-235A3899D7AC}" type="presParOf" srcId="{04E3C1BF-A6E5-4DDE-87CA-5C96305EB4C5}" destId="{4B5ABE8C-29A1-41A0-A148-903974F9B0DE}" srcOrd="6" destOrd="0" presId="urn:microsoft.com/office/officeart/2016/7/layout/RepeatingBendingProcessNew"/>
    <dgm:cxn modelId="{E90E91FB-9200-417E-9403-B7234C1AE80C}" type="presParOf" srcId="{04E3C1BF-A6E5-4DDE-87CA-5C96305EB4C5}" destId="{3D12EF2E-E76A-49EC-8DBD-F8A24EC6A610}" srcOrd="7" destOrd="0" presId="urn:microsoft.com/office/officeart/2016/7/layout/RepeatingBendingProcessNew"/>
    <dgm:cxn modelId="{5EB733ED-FD6C-457A-8FCD-B1AEB53C3DB6}" type="presParOf" srcId="{3D12EF2E-E76A-49EC-8DBD-F8A24EC6A610}" destId="{208069AB-1219-489E-9E00-04FDF4DE2163}" srcOrd="0" destOrd="0" presId="urn:microsoft.com/office/officeart/2016/7/layout/RepeatingBendingProcessNew"/>
    <dgm:cxn modelId="{8AE97D31-E1B0-41A6-BFA8-32D7605F2D5E}" type="presParOf" srcId="{04E3C1BF-A6E5-4DDE-87CA-5C96305EB4C5}" destId="{5B51EFA7-30DA-49F6-A307-80E6274E594C}" srcOrd="8" destOrd="0" presId="urn:microsoft.com/office/officeart/2016/7/layout/RepeatingBendingProcessNew"/>
    <dgm:cxn modelId="{2667467A-8CAA-4DF8-AB8C-1FA96B6EA296}" type="presParOf" srcId="{04E3C1BF-A6E5-4DDE-87CA-5C96305EB4C5}" destId="{FA16AC87-FB84-4A34-87A0-9571C83C6455}" srcOrd="9" destOrd="0" presId="urn:microsoft.com/office/officeart/2016/7/layout/RepeatingBendingProcessNew"/>
    <dgm:cxn modelId="{64CE1633-17F7-4356-8041-DD6FCE113734}" type="presParOf" srcId="{FA16AC87-FB84-4A34-87A0-9571C83C6455}" destId="{8118F945-C8A8-46D5-862A-8B0621AAD945}" srcOrd="0" destOrd="0" presId="urn:microsoft.com/office/officeart/2016/7/layout/RepeatingBendingProcessNew"/>
    <dgm:cxn modelId="{019E36B0-5EDE-46EB-8307-5B9E9E19AAD6}" type="presParOf" srcId="{04E3C1BF-A6E5-4DDE-87CA-5C96305EB4C5}" destId="{63279D43-2B13-4337-9D4C-ABDA3DF99593}" srcOrd="10" destOrd="0" presId="urn:microsoft.com/office/officeart/2016/7/layout/RepeatingBendingProcessNew"/>
    <dgm:cxn modelId="{43939233-CE70-4D00-AC9F-4DBD7F909668}" type="presParOf" srcId="{04E3C1BF-A6E5-4DDE-87CA-5C96305EB4C5}" destId="{749615F2-56FC-44AB-8918-32D62A619C09}" srcOrd="11" destOrd="0" presId="urn:microsoft.com/office/officeart/2016/7/layout/RepeatingBendingProcessNew"/>
    <dgm:cxn modelId="{974CB794-522F-466D-B637-A4FF95A354DF}" type="presParOf" srcId="{749615F2-56FC-44AB-8918-32D62A619C09}" destId="{5EF8CE6A-DF34-4EA4-9C8F-0E03A4D37264}" srcOrd="0" destOrd="0" presId="urn:microsoft.com/office/officeart/2016/7/layout/RepeatingBendingProcessNew"/>
    <dgm:cxn modelId="{9BCFDD5F-5DF1-4FE7-AA4C-DA6EEA8B5E1B}" type="presParOf" srcId="{04E3C1BF-A6E5-4DDE-87CA-5C96305EB4C5}" destId="{8B3FFF8D-DDCA-4676-8A2B-171A60C87DF1}" srcOrd="12" destOrd="0" presId="urn:microsoft.com/office/officeart/2016/7/layout/RepeatingBendingProcessNew"/>
    <dgm:cxn modelId="{261E785D-5F3E-4E45-BF4D-10E6FAEAB9C6}" type="presParOf" srcId="{04E3C1BF-A6E5-4DDE-87CA-5C96305EB4C5}" destId="{42FE45DB-2289-4675-A2B9-CB0503E7E01A}" srcOrd="13" destOrd="0" presId="urn:microsoft.com/office/officeart/2016/7/layout/RepeatingBendingProcessNew"/>
    <dgm:cxn modelId="{1F545466-0106-456A-A969-5C2837BEBEC3}" type="presParOf" srcId="{42FE45DB-2289-4675-A2B9-CB0503E7E01A}" destId="{80CC633E-B422-4505-B24D-3D67E5484ED7}" srcOrd="0" destOrd="0" presId="urn:microsoft.com/office/officeart/2016/7/layout/RepeatingBendingProcessNew"/>
    <dgm:cxn modelId="{25BFD11E-5018-4A24-9EAD-8076171ADEE0}" type="presParOf" srcId="{04E3C1BF-A6E5-4DDE-87CA-5C96305EB4C5}" destId="{F3193478-DAAE-4F05-8BA4-386A9E38101A}" srcOrd="14" destOrd="0" presId="urn:microsoft.com/office/officeart/2016/7/layout/RepeatingBendingProcessNew"/>
    <dgm:cxn modelId="{FEFB39DE-C6FA-4FA3-9C3D-A1375D4128CD}" type="presParOf" srcId="{04E3C1BF-A6E5-4DDE-87CA-5C96305EB4C5}" destId="{B1E0F047-E6DC-4EC0-B5DF-943CB1AC0EB8}" srcOrd="15" destOrd="0" presId="urn:microsoft.com/office/officeart/2016/7/layout/RepeatingBendingProcessNew"/>
    <dgm:cxn modelId="{51A14D14-F817-4764-9389-DE0BDB89F927}" type="presParOf" srcId="{B1E0F047-E6DC-4EC0-B5DF-943CB1AC0EB8}" destId="{C0D8E5E5-641F-4479-BE61-04FA52435D35}" srcOrd="0" destOrd="0" presId="urn:microsoft.com/office/officeart/2016/7/layout/RepeatingBendingProcessNew"/>
    <dgm:cxn modelId="{A5B12568-091C-4C37-B491-5F675EF71032}" type="presParOf" srcId="{04E3C1BF-A6E5-4DDE-87CA-5C96305EB4C5}" destId="{59041CD6-2D11-476F-8B42-584E6A0DD3BA}" srcOrd="16" destOrd="0" presId="urn:microsoft.com/office/officeart/2016/7/layout/RepeatingBendingProcessNew"/>
    <dgm:cxn modelId="{43509461-5FF4-4C9F-B91A-ED9ACEA6D117}" type="presParOf" srcId="{04E3C1BF-A6E5-4DDE-87CA-5C96305EB4C5}" destId="{1F7B85A5-EA44-4A95-844B-AB233032BC4B}" srcOrd="17" destOrd="0" presId="urn:microsoft.com/office/officeart/2016/7/layout/RepeatingBendingProcessNew"/>
    <dgm:cxn modelId="{83E3FFF5-D884-4A27-96E4-B426DDE0638D}" type="presParOf" srcId="{1F7B85A5-EA44-4A95-844B-AB233032BC4B}" destId="{237E49FE-793F-4A30-9F6F-2820F51DA603}" srcOrd="0" destOrd="0" presId="urn:microsoft.com/office/officeart/2016/7/layout/RepeatingBendingProcessNew"/>
    <dgm:cxn modelId="{8978DA87-9F20-4743-B937-CB6D1244BB4E}" type="presParOf" srcId="{04E3C1BF-A6E5-4DDE-87CA-5C96305EB4C5}" destId="{AC366FA0-EF58-4087-AE9E-10D033B4F38F}" srcOrd="18" destOrd="0" presId="urn:microsoft.com/office/officeart/2016/7/layout/RepeatingBendingProcessNew"/>
    <dgm:cxn modelId="{7973E40A-05FD-484F-A08C-ED98052DF8EB}" type="presParOf" srcId="{04E3C1BF-A6E5-4DDE-87CA-5C96305EB4C5}" destId="{EBF1806B-E8F2-4B42-A5DD-5B9E7D5AB754}" srcOrd="19" destOrd="0" presId="urn:microsoft.com/office/officeart/2016/7/layout/RepeatingBendingProcessNew"/>
    <dgm:cxn modelId="{964C03FE-7FAE-4421-8F54-D04F2B99F582}" type="presParOf" srcId="{EBF1806B-E8F2-4B42-A5DD-5B9E7D5AB754}" destId="{1A3ECC7A-9F9D-4714-BE9E-BF3234248FD2}" srcOrd="0" destOrd="0" presId="urn:microsoft.com/office/officeart/2016/7/layout/RepeatingBendingProcessNew"/>
    <dgm:cxn modelId="{51C9E1D0-6C0B-475F-AE2A-AE11C4D90A7C}" type="presParOf" srcId="{04E3C1BF-A6E5-4DDE-87CA-5C96305EB4C5}" destId="{65CB9E84-D1EB-4419-A4D4-3FA467EFDA42}" srcOrd="20" destOrd="0" presId="urn:microsoft.com/office/officeart/2016/7/layout/RepeatingBendingProcessNew"/>
    <dgm:cxn modelId="{921F8A39-FC51-4CA8-A366-83AF307B2FA7}" type="presParOf" srcId="{04E3C1BF-A6E5-4DDE-87CA-5C96305EB4C5}" destId="{93529161-6E29-4403-A8A8-55EA290F579E}" srcOrd="21" destOrd="0" presId="urn:microsoft.com/office/officeart/2016/7/layout/RepeatingBendingProcessNew"/>
    <dgm:cxn modelId="{46A3A6FB-E61D-4FA9-AED7-6E0163070138}" type="presParOf" srcId="{93529161-6E29-4403-A8A8-55EA290F579E}" destId="{D45310FC-6BC2-40F5-9F14-40391BD8BCAA}" srcOrd="0" destOrd="0" presId="urn:microsoft.com/office/officeart/2016/7/layout/RepeatingBendingProcessNew"/>
    <dgm:cxn modelId="{D8C6B073-71FB-4F3B-92D8-DD5DC8F0BE8C}" type="presParOf" srcId="{04E3C1BF-A6E5-4DDE-87CA-5C96305EB4C5}" destId="{23BEAF7F-29D9-46F6-9B75-9FD1A8C4F6C7}" srcOrd="22" destOrd="0" presId="urn:microsoft.com/office/officeart/2016/7/layout/RepeatingBendingProcessNew"/>
    <dgm:cxn modelId="{D2CAD67A-2611-43F9-8B5B-1AD9F8CAF2E4}" type="presParOf" srcId="{04E3C1BF-A6E5-4DDE-87CA-5C96305EB4C5}" destId="{4569FE2D-0A54-4B91-9246-471854FC971D}" srcOrd="23" destOrd="0" presId="urn:microsoft.com/office/officeart/2016/7/layout/RepeatingBendingProcessNew"/>
    <dgm:cxn modelId="{81824E58-3868-4BDB-A499-EFCCAE4EED2B}" type="presParOf" srcId="{4569FE2D-0A54-4B91-9246-471854FC971D}" destId="{1601D376-619F-4B3F-8798-F378B7C4564D}" srcOrd="0" destOrd="0" presId="urn:microsoft.com/office/officeart/2016/7/layout/RepeatingBendingProcessNew"/>
    <dgm:cxn modelId="{B11DCD34-3465-4397-888F-BF3B1F26C139}" type="presParOf" srcId="{04E3C1BF-A6E5-4DDE-87CA-5C96305EB4C5}" destId="{D93A7DD7-D8E0-4089-8F3C-F1BD7E842D5D}" srcOrd="24" destOrd="0" presId="urn:microsoft.com/office/officeart/2016/7/layout/RepeatingBendingProcessNew"/>
    <dgm:cxn modelId="{524EA55D-7E25-4633-ADAD-624F3AD410E5}" type="presParOf" srcId="{04E3C1BF-A6E5-4DDE-87CA-5C96305EB4C5}" destId="{AE944FB1-A8E9-4E2D-8210-4B4C134B8BF9}" srcOrd="25" destOrd="0" presId="urn:microsoft.com/office/officeart/2016/7/layout/RepeatingBendingProcessNew"/>
    <dgm:cxn modelId="{124E1960-9387-4379-B5A9-9396ED5628B4}" type="presParOf" srcId="{AE944FB1-A8E9-4E2D-8210-4B4C134B8BF9}" destId="{D67B79BC-640A-4863-B18F-48BB1E20B115}" srcOrd="0" destOrd="0" presId="urn:microsoft.com/office/officeart/2016/7/layout/RepeatingBendingProcessNew"/>
    <dgm:cxn modelId="{39330852-851D-41D7-BA13-F6051B191981}" type="presParOf" srcId="{04E3C1BF-A6E5-4DDE-87CA-5C96305EB4C5}" destId="{EE537C10-7E03-4319-BF6C-AB61BE984576}" srcOrd="26" destOrd="0" presId="urn:microsoft.com/office/officeart/2016/7/layout/RepeatingBendingProcessNew"/>
    <dgm:cxn modelId="{52492032-A1E5-469D-83F1-5C46BD856DC3}" type="presParOf" srcId="{04E3C1BF-A6E5-4DDE-87CA-5C96305EB4C5}" destId="{F96B0946-BDDE-4107-8BB0-3882E7F83017}" srcOrd="27" destOrd="0" presId="urn:microsoft.com/office/officeart/2016/7/layout/RepeatingBendingProcessNew"/>
    <dgm:cxn modelId="{C973BB83-DB9C-4781-853A-C09DC131F55E}" type="presParOf" srcId="{F96B0946-BDDE-4107-8BB0-3882E7F83017}" destId="{B230127A-BF8A-4077-87D2-4F5D68CD7450}" srcOrd="0" destOrd="0" presId="urn:microsoft.com/office/officeart/2016/7/layout/RepeatingBendingProcessNew"/>
    <dgm:cxn modelId="{4B9BB70A-F645-4369-8FE2-E743F4825703}" type="presParOf" srcId="{04E3C1BF-A6E5-4DDE-87CA-5C96305EB4C5}" destId="{46E02009-3CBE-43FE-BA44-7429E1DE04EA}" srcOrd="28" destOrd="0" presId="urn:microsoft.com/office/officeart/2016/7/layout/RepeatingBendingProcessNew"/>
    <dgm:cxn modelId="{F1E2CD98-FB25-4AA3-A38D-89E2FAF79E77}" type="presParOf" srcId="{04E3C1BF-A6E5-4DDE-87CA-5C96305EB4C5}" destId="{E4129D74-4FAE-4088-8310-0010A2C0CB07}" srcOrd="29" destOrd="0" presId="urn:microsoft.com/office/officeart/2016/7/layout/RepeatingBendingProcessNew"/>
    <dgm:cxn modelId="{BFBBB88E-12B6-4689-B098-1A547C960360}" type="presParOf" srcId="{E4129D74-4FAE-4088-8310-0010A2C0CB07}" destId="{5C27FD59-2D5F-4674-9A04-AE004FA7B8F4}" srcOrd="0" destOrd="0" presId="urn:microsoft.com/office/officeart/2016/7/layout/RepeatingBendingProcessNew"/>
    <dgm:cxn modelId="{52420865-F6EC-4691-898B-63C9E293FC47}" type="presParOf" srcId="{04E3C1BF-A6E5-4DDE-87CA-5C96305EB4C5}" destId="{0C4C8183-90D2-4DBD-8366-CA6E65D25DF6}" srcOrd="30" destOrd="0" presId="urn:microsoft.com/office/officeart/2016/7/layout/RepeatingBendingProcessNew"/>
    <dgm:cxn modelId="{CCB61C08-B5DA-4E8A-B73C-077777334C58}" type="presParOf" srcId="{04E3C1BF-A6E5-4DDE-87CA-5C96305EB4C5}" destId="{EC40F70B-29C4-4D91-8245-3C84E1B5E66F}" srcOrd="31" destOrd="0" presId="urn:microsoft.com/office/officeart/2016/7/layout/RepeatingBendingProcessNew"/>
    <dgm:cxn modelId="{76064884-B475-468A-ABC0-A422368A9AEB}" type="presParOf" srcId="{EC40F70B-29C4-4D91-8245-3C84E1B5E66F}" destId="{E7B90DA6-4191-4A53-AC69-0E6C9A83CD4F}" srcOrd="0" destOrd="0" presId="urn:microsoft.com/office/officeart/2016/7/layout/RepeatingBendingProcessNew"/>
    <dgm:cxn modelId="{4B1738C1-1D78-4590-B893-B67F395E9C12}" type="presParOf" srcId="{04E3C1BF-A6E5-4DDE-87CA-5C96305EB4C5}" destId="{00AFD8FB-2723-4886-985C-252C0BD8D72D}" srcOrd="32" destOrd="0" presId="urn:microsoft.com/office/officeart/2016/7/layout/RepeatingBendingProcessNew"/>
    <dgm:cxn modelId="{14427832-A100-4050-9DE6-65810A92B317}" type="presParOf" srcId="{04E3C1BF-A6E5-4DDE-87CA-5C96305EB4C5}" destId="{03FF87FC-D4B9-4F95-BCEC-C35F39402AB6}" srcOrd="33" destOrd="0" presId="urn:microsoft.com/office/officeart/2016/7/layout/RepeatingBendingProcessNew"/>
    <dgm:cxn modelId="{6A5500B8-8702-4FF8-B708-EE3E4CFAD047}" type="presParOf" srcId="{03FF87FC-D4B9-4F95-BCEC-C35F39402AB6}" destId="{E9A3849C-0D94-4807-B332-A321ECCE29AC}" srcOrd="0" destOrd="0" presId="urn:microsoft.com/office/officeart/2016/7/layout/RepeatingBendingProcessNew"/>
    <dgm:cxn modelId="{C9C869BD-314E-41EA-9C4B-9EC8FEB9EEAA}" type="presParOf" srcId="{04E3C1BF-A6E5-4DDE-87CA-5C96305EB4C5}" destId="{89D3C177-7C17-4230-9264-808D74798E64}" srcOrd="34" destOrd="0" presId="urn:microsoft.com/office/officeart/2016/7/layout/RepeatingBendingProcessNew"/>
    <dgm:cxn modelId="{961616AE-9209-4BB4-B72C-EAC5770580A0}" type="presParOf" srcId="{04E3C1BF-A6E5-4DDE-87CA-5C96305EB4C5}" destId="{042E017E-9D08-4237-9188-915D8B2ED635}" srcOrd="35" destOrd="0" presId="urn:microsoft.com/office/officeart/2016/7/layout/RepeatingBendingProcessNew"/>
    <dgm:cxn modelId="{AA6DA35D-043F-435C-A2B5-00BF23CD9892}" type="presParOf" srcId="{042E017E-9D08-4237-9188-915D8B2ED635}" destId="{536DCD3C-FB99-49F0-89AE-1DA355829E54}" srcOrd="0" destOrd="0" presId="urn:microsoft.com/office/officeart/2016/7/layout/RepeatingBendingProcessNew"/>
    <dgm:cxn modelId="{7AAC2DB0-0F0B-4639-B73E-CE0E230037E7}" type="presParOf" srcId="{04E3C1BF-A6E5-4DDE-87CA-5C96305EB4C5}" destId="{01144CC6-CF24-4908-B106-7C30BD96DF78}" srcOrd="3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D35EBD-2773-42CA-B098-38EE93229D9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8EE4BE0-4E8D-4C6E-8CA4-71E70385E5CD}">
      <dgm:prSet phldr="0"/>
      <dgm:spPr/>
      <dgm:t>
        <a:bodyPr/>
        <a:lstStyle/>
        <a:p>
          <a:pPr rtl="0"/>
          <a:r>
            <a:rPr lang="en-US">
              <a:latin typeface="Source Sans Pro"/>
            </a:rPr>
            <a:t>Firm Value = Invested Capital + PV of Future EVAs + PV of Terminal Value</a:t>
          </a:r>
        </a:p>
      </dgm:t>
    </dgm:pt>
    <dgm:pt modelId="{85B2127D-754E-4799-9F13-FE14AAD9109A}" type="parTrans" cxnId="{4DEE64C5-FEB2-4A13-9439-9F682D97CACC}">
      <dgm:prSet/>
      <dgm:spPr/>
    </dgm:pt>
    <dgm:pt modelId="{7F9F335B-307E-47D2-8D4C-6550ACC9429B}" type="sibTrans" cxnId="{4DEE64C5-FEB2-4A13-9439-9F682D97CACC}">
      <dgm:prSet/>
      <dgm:spPr/>
    </dgm:pt>
    <dgm:pt modelId="{FEDF79F5-E3EF-4F8E-AA7F-2A4A4D842E05}">
      <dgm:prSet phldrT="[Text]" phldr="0"/>
      <dgm:spPr/>
      <dgm:t>
        <a:bodyPr/>
        <a:lstStyle/>
        <a:p>
          <a:pPr rtl="0"/>
          <a:r>
            <a:rPr lang="en-US">
              <a:latin typeface="Source Sans Pro"/>
            </a:rPr>
            <a:t>NOPAT = Operating Profit (EBIT) - Taxes</a:t>
          </a:r>
          <a:endParaRPr lang="en-US"/>
        </a:p>
      </dgm:t>
    </dgm:pt>
    <dgm:pt modelId="{041CE32B-88AF-43F0-B950-622009601BCD}" type="parTrans" cxnId="{59684542-EFE6-4CF7-BC1E-F5889A1AD7EA}">
      <dgm:prSet/>
      <dgm:spPr/>
      <dgm:t>
        <a:bodyPr/>
        <a:lstStyle/>
        <a:p>
          <a:endParaRPr lang="en-US"/>
        </a:p>
      </dgm:t>
    </dgm:pt>
    <dgm:pt modelId="{A7F6EFF3-B1A2-42B3-BDBD-6625960A45D1}" type="sibTrans" cxnId="{59684542-EFE6-4CF7-BC1E-F5889A1AD7EA}">
      <dgm:prSet/>
      <dgm:spPr/>
      <dgm:t>
        <a:bodyPr/>
        <a:lstStyle/>
        <a:p>
          <a:endParaRPr lang="en-US"/>
        </a:p>
      </dgm:t>
    </dgm:pt>
    <dgm:pt modelId="{3BB9BE88-BFD6-4672-B739-3B27B0940785}">
      <dgm:prSet phldrT="[Text]" phldr="0"/>
      <dgm:spPr/>
      <dgm:t>
        <a:bodyPr/>
        <a:lstStyle/>
        <a:p>
          <a:pPr rtl="0"/>
          <a:r>
            <a:rPr lang="en-US">
              <a:latin typeface="Source Sans Pro"/>
            </a:rPr>
            <a:t>Invested Capital = Debt + Shareholder's Equity</a:t>
          </a:r>
          <a:endParaRPr lang="en-US"/>
        </a:p>
      </dgm:t>
    </dgm:pt>
    <dgm:pt modelId="{94845568-0827-4320-8F15-2E7E0D8FCFFB}" type="parTrans" cxnId="{D7072AD6-E518-4585-AE36-9C34DB78A4F6}">
      <dgm:prSet/>
      <dgm:spPr/>
      <dgm:t>
        <a:bodyPr/>
        <a:lstStyle/>
        <a:p>
          <a:endParaRPr lang="en-US"/>
        </a:p>
      </dgm:t>
    </dgm:pt>
    <dgm:pt modelId="{C623DF7F-92EB-48CD-BFB3-C102DC8DEEBA}" type="sibTrans" cxnId="{D7072AD6-E518-4585-AE36-9C34DB78A4F6}">
      <dgm:prSet/>
      <dgm:spPr/>
      <dgm:t>
        <a:bodyPr/>
        <a:lstStyle/>
        <a:p>
          <a:endParaRPr lang="en-US"/>
        </a:p>
      </dgm:t>
    </dgm:pt>
    <dgm:pt modelId="{C274DD57-3DA7-49F3-A8D1-B4A8D45FCBF7}">
      <dgm:prSet phldrT="[Text]" phldr="0"/>
      <dgm:spPr/>
      <dgm:t>
        <a:bodyPr/>
        <a:lstStyle/>
        <a:p>
          <a:pPr rtl="0"/>
          <a:r>
            <a:rPr lang="en-US">
              <a:latin typeface="Source Sans Pro"/>
            </a:rPr>
            <a:t>Weighted Average Cost of Capital (WACC) = 16%</a:t>
          </a:r>
          <a:endParaRPr lang="en-US"/>
        </a:p>
      </dgm:t>
    </dgm:pt>
    <dgm:pt modelId="{F9987F9C-AC82-4826-B4F6-40DB09118EB9}" type="parTrans" cxnId="{247B6D6D-F7C1-4251-A3DF-4AF17F3621B4}">
      <dgm:prSet/>
      <dgm:spPr/>
      <dgm:t>
        <a:bodyPr/>
        <a:lstStyle/>
        <a:p>
          <a:endParaRPr lang="en-US"/>
        </a:p>
      </dgm:t>
    </dgm:pt>
    <dgm:pt modelId="{F034413F-9338-4BE6-9844-A765C98C4E83}" type="sibTrans" cxnId="{247B6D6D-F7C1-4251-A3DF-4AF17F3621B4}">
      <dgm:prSet/>
      <dgm:spPr/>
      <dgm:t>
        <a:bodyPr/>
        <a:lstStyle/>
        <a:p>
          <a:endParaRPr lang="en-US"/>
        </a:p>
      </dgm:t>
    </dgm:pt>
    <dgm:pt modelId="{557136A7-5353-49B7-B410-6A8461BA6596}">
      <dgm:prSet phldrT="[Text]" phldr="0"/>
      <dgm:spPr/>
      <dgm:t>
        <a:bodyPr/>
        <a:lstStyle/>
        <a:p>
          <a:pPr rtl="0"/>
          <a:r>
            <a:rPr lang="en-US">
              <a:latin typeface="Source Sans Pro"/>
            </a:rPr>
            <a:t>Economic Value Added (EVA) = NOPAT - (Invested Capital * WACC)</a:t>
          </a:r>
        </a:p>
      </dgm:t>
    </dgm:pt>
    <dgm:pt modelId="{70B6FB6A-AE68-4717-8C0C-604935461DED}" type="parTrans" cxnId="{BFC30C94-3FB4-4BC3-BB6F-480EF442A3A6}">
      <dgm:prSet/>
      <dgm:spPr/>
      <dgm:t>
        <a:bodyPr/>
        <a:lstStyle/>
        <a:p>
          <a:endParaRPr lang="en-US"/>
        </a:p>
      </dgm:t>
    </dgm:pt>
    <dgm:pt modelId="{2349F2F8-0A7F-41CD-A761-C8655DE13EF0}" type="sibTrans" cxnId="{BFC30C94-3FB4-4BC3-BB6F-480EF442A3A6}">
      <dgm:prSet/>
      <dgm:spPr/>
      <dgm:t>
        <a:bodyPr/>
        <a:lstStyle/>
        <a:p>
          <a:endParaRPr lang="en-US"/>
        </a:p>
      </dgm:t>
    </dgm:pt>
    <dgm:pt modelId="{18ADA522-6528-4BF0-A914-618C3C791E64}">
      <dgm:prSet phldr="0"/>
      <dgm:spPr/>
      <dgm:t>
        <a:bodyPr/>
        <a:lstStyle/>
        <a:p>
          <a:pPr rtl="0"/>
          <a:r>
            <a:rPr lang="en-US">
              <a:latin typeface="Source Sans Pro"/>
            </a:rPr>
            <a:t>Estimate the Company's EVA for the next five years</a:t>
          </a:r>
        </a:p>
      </dgm:t>
    </dgm:pt>
    <dgm:pt modelId="{CBA3AF22-A337-4666-BD15-7B77A331C319}" type="parTrans" cxnId="{6246B698-2F40-4AAC-9A3F-BA631F2696D5}">
      <dgm:prSet/>
      <dgm:spPr/>
    </dgm:pt>
    <dgm:pt modelId="{750D79DD-920B-487E-B3C5-1339E75BA80D}" type="sibTrans" cxnId="{6246B698-2F40-4AAC-9A3F-BA631F2696D5}">
      <dgm:prSet/>
      <dgm:spPr/>
    </dgm:pt>
    <dgm:pt modelId="{B51FEA20-1B60-4829-ADCD-D9AD873E6596}">
      <dgm:prSet phldr="0"/>
      <dgm:spPr/>
      <dgm:t>
        <a:bodyPr/>
        <a:lstStyle/>
        <a:p>
          <a:pPr rtl="0"/>
          <a:r>
            <a:rPr lang="en-US">
              <a:latin typeface="Source Sans Pro"/>
            </a:rPr>
            <a:t>PV(EVA) = EVA/(1+WACC)^t</a:t>
          </a:r>
        </a:p>
      </dgm:t>
    </dgm:pt>
    <dgm:pt modelId="{7AA1663E-D286-42A7-A09F-5BB18D2434CE}" type="parTrans" cxnId="{AD066D6D-CAE0-41EA-BA1C-7DC1C805436B}">
      <dgm:prSet/>
      <dgm:spPr/>
    </dgm:pt>
    <dgm:pt modelId="{8A1E3609-6DF2-41A7-9650-07287604635A}" type="sibTrans" cxnId="{AD066D6D-CAE0-41EA-BA1C-7DC1C805436B}">
      <dgm:prSet/>
      <dgm:spPr/>
    </dgm:pt>
    <dgm:pt modelId="{88B252CD-AAFF-4409-94C2-4A391CB953F3}">
      <dgm:prSet phldr="0"/>
      <dgm:spPr/>
      <dgm:t>
        <a:bodyPr/>
        <a:lstStyle/>
        <a:p>
          <a:pPr rtl="0"/>
          <a:r>
            <a:rPr lang="en-US">
              <a:latin typeface="Source Sans Pro"/>
            </a:rPr>
            <a:t>Terminal Value = EVA/(WACC-g)</a:t>
          </a:r>
        </a:p>
      </dgm:t>
    </dgm:pt>
    <dgm:pt modelId="{77FE04DC-A292-4F18-820D-657F06F7CF82}" type="parTrans" cxnId="{7FF5CF3A-4D19-4BFD-9EB4-A8D5E3BEAE4A}">
      <dgm:prSet/>
      <dgm:spPr/>
    </dgm:pt>
    <dgm:pt modelId="{800D0389-6051-4BCE-A62C-9A3EFA391755}" type="sibTrans" cxnId="{7FF5CF3A-4D19-4BFD-9EB4-A8D5E3BEAE4A}">
      <dgm:prSet/>
      <dgm:spPr/>
    </dgm:pt>
    <dgm:pt modelId="{FA0EDCB5-6616-4C40-94F7-031CAFB1D148}" type="pres">
      <dgm:prSet presAssocID="{FAD35EBD-2773-42CA-B098-38EE93229D9D}" presName="linear" presStyleCnt="0">
        <dgm:presLayoutVars>
          <dgm:animLvl val="lvl"/>
          <dgm:resizeHandles val="exact"/>
        </dgm:presLayoutVars>
      </dgm:prSet>
      <dgm:spPr/>
    </dgm:pt>
    <dgm:pt modelId="{3D2D6C5B-2333-4320-9567-A6FC5FBBBA97}" type="pres">
      <dgm:prSet presAssocID="{FEDF79F5-E3EF-4F8E-AA7F-2A4A4D842E05}" presName="parentText" presStyleLbl="node1" presStyleIdx="0" presStyleCnt="8">
        <dgm:presLayoutVars>
          <dgm:chMax val="0"/>
          <dgm:bulletEnabled val="1"/>
        </dgm:presLayoutVars>
      </dgm:prSet>
      <dgm:spPr/>
    </dgm:pt>
    <dgm:pt modelId="{31A3F80E-4E04-4F42-9885-A4C353F1C10E}" type="pres">
      <dgm:prSet presAssocID="{A7F6EFF3-B1A2-42B3-BDBD-6625960A45D1}" presName="spacer" presStyleCnt="0"/>
      <dgm:spPr/>
    </dgm:pt>
    <dgm:pt modelId="{8A222F58-2CFA-43DF-A50C-89D680DAE5BE}" type="pres">
      <dgm:prSet presAssocID="{3BB9BE88-BFD6-4672-B739-3B27B0940785}" presName="parentText" presStyleLbl="node1" presStyleIdx="1" presStyleCnt="8">
        <dgm:presLayoutVars>
          <dgm:chMax val="0"/>
          <dgm:bulletEnabled val="1"/>
        </dgm:presLayoutVars>
      </dgm:prSet>
      <dgm:spPr/>
    </dgm:pt>
    <dgm:pt modelId="{F66B670E-9EF0-453B-B15F-CEB1D3D13A81}" type="pres">
      <dgm:prSet presAssocID="{C623DF7F-92EB-48CD-BFB3-C102DC8DEEBA}" presName="spacer" presStyleCnt="0"/>
      <dgm:spPr/>
    </dgm:pt>
    <dgm:pt modelId="{E3988D6B-ECBA-4D4B-BD1D-22F9CEEC4AC5}" type="pres">
      <dgm:prSet presAssocID="{C274DD57-3DA7-49F3-A8D1-B4A8D45FCBF7}" presName="parentText" presStyleLbl="node1" presStyleIdx="2" presStyleCnt="8">
        <dgm:presLayoutVars>
          <dgm:chMax val="0"/>
          <dgm:bulletEnabled val="1"/>
        </dgm:presLayoutVars>
      </dgm:prSet>
      <dgm:spPr/>
    </dgm:pt>
    <dgm:pt modelId="{5854F898-6291-477D-B602-2B38791DB560}" type="pres">
      <dgm:prSet presAssocID="{F034413F-9338-4BE6-9844-A765C98C4E83}" presName="spacer" presStyleCnt="0"/>
      <dgm:spPr/>
    </dgm:pt>
    <dgm:pt modelId="{118F1942-2C50-46F1-9627-787408DB45DD}" type="pres">
      <dgm:prSet presAssocID="{557136A7-5353-49B7-B410-6A8461BA6596}" presName="parentText" presStyleLbl="node1" presStyleIdx="3" presStyleCnt="8">
        <dgm:presLayoutVars>
          <dgm:chMax val="0"/>
          <dgm:bulletEnabled val="1"/>
        </dgm:presLayoutVars>
      </dgm:prSet>
      <dgm:spPr/>
    </dgm:pt>
    <dgm:pt modelId="{EF3C255F-0468-4F61-97A2-64B3F99EE5C2}" type="pres">
      <dgm:prSet presAssocID="{2349F2F8-0A7F-41CD-A761-C8655DE13EF0}" presName="spacer" presStyleCnt="0"/>
      <dgm:spPr/>
    </dgm:pt>
    <dgm:pt modelId="{8DCE3FE4-9872-4C7B-8C11-178FF6162579}" type="pres">
      <dgm:prSet presAssocID="{18ADA522-6528-4BF0-A914-618C3C791E64}" presName="parentText" presStyleLbl="node1" presStyleIdx="4" presStyleCnt="8">
        <dgm:presLayoutVars>
          <dgm:chMax val="0"/>
          <dgm:bulletEnabled val="1"/>
        </dgm:presLayoutVars>
      </dgm:prSet>
      <dgm:spPr/>
    </dgm:pt>
    <dgm:pt modelId="{009EE17A-93CD-4AA4-A275-232C1495AEFC}" type="pres">
      <dgm:prSet presAssocID="{750D79DD-920B-487E-B3C5-1339E75BA80D}" presName="spacer" presStyleCnt="0"/>
      <dgm:spPr/>
    </dgm:pt>
    <dgm:pt modelId="{636D83F4-EFC1-45C1-A690-DAC45C7CCE05}" type="pres">
      <dgm:prSet presAssocID="{B51FEA20-1B60-4829-ADCD-D9AD873E6596}" presName="parentText" presStyleLbl="node1" presStyleIdx="5" presStyleCnt="8">
        <dgm:presLayoutVars>
          <dgm:chMax val="0"/>
          <dgm:bulletEnabled val="1"/>
        </dgm:presLayoutVars>
      </dgm:prSet>
      <dgm:spPr/>
    </dgm:pt>
    <dgm:pt modelId="{404C35DA-1B28-434A-82F6-ADE8D68A35B0}" type="pres">
      <dgm:prSet presAssocID="{8A1E3609-6DF2-41A7-9650-07287604635A}" presName="spacer" presStyleCnt="0"/>
      <dgm:spPr/>
    </dgm:pt>
    <dgm:pt modelId="{08707D7D-BECF-4776-A1EE-93CB61E809EC}" type="pres">
      <dgm:prSet presAssocID="{88B252CD-AAFF-4409-94C2-4A391CB953F3}" presName="parentText" presStyleLbl="node1" presStyleIdx="6" presStyleCnt="8">
        <dgm:presLayoutVars>
          <dgm:chMax val="0"/>
          <dgm:bulletEnabled val="1"/>
        </dgm:presLayoutVars>
      </dgm:prSet>
      <dgm:spPr/>
    </dgm:pt>
    <dgm:pt modelId="{42A08B62-6813-4B7D-94C5-72A18A2F7B5D}" type="pres">
      <dgm:prSet presAssocID="{800D0389-6051-4BCE-A62C-9A3EFA391755}" presName="spacer" presStyleCnt="0"/>
      <dgm:spPr/>
    </dgm:pt>
    <dgm:pt modelId="{EE6EC545-41B1-4334-BDFA-114E78845201}" type="pres">
      <dgm:prSet presAssocID="{B8EE4BE0-4E8D-4C6E-8CA4-71E70385E5CD}" presName="parentText" presStyleLbl="node1" presStyleIdx="7" presStyleCnt="8">
        <dgm:presLayoutVars>
          <dgm:chMax val="0"/>
          <dgm:bulletEnabled val="1"/>
        </dgm:presLayoutVars>
      </dgm:prSet>
      <dgm:spPr/>
    </dgm:pt>
  </dgm:ptLst>
  <dgm:cxnLst>
    <dgm:cxn modelId="{7FF5CF3A-4D19-4BFD-9EB4-A8D5E3BEAE4A}" srcId="{FAD35EBD-2773-42CA-B098-38EE93229D9D}" destId="{88B252CD-AAFF-4409-94C2-4A391CB953F3}" srcOrd="6" destOrd="0" parTransId="{77FE04DC-A292-4F18-820D-657F06F7CF82}" sibTransId="{800D0389-6051-4BCE-A62C-9A3EFA391755}"/>
    <dgm:cxn modelId="{59684542-EFE6-4CF7-BC1E-F5889A1AD7EA}" srcId="{FAD35EBD-2773-42CA-B098-38EE93229D9D}" destId="{FEDF79F5-E3EF-4F8E-AA7F-2A4A4D842E05}" srcOrd="0" destOrd="0" parTransId="{041CE32B-88AF-43F0-B950-622009601BCD}" sibTransId="{A7F6EFF3-B1A2-42B3-BDBD-6625960A45D1}"/>
    <dgm:cxn modelId="{AD066D6D-CAE0-41EA-BA1C-7DC1C805436B}" srcId="{FAD35EBD-2773-42CA-B098-38EE93229D9D}" destId="{B51FEA20-1B60-4829-ADCD-D9AD873E6596}" srcOrd="5" destOrd="0" parTransId="{7AA1663E-D286-42A7-A09F-5BB18D2434CE}" sibTransId="{8A1E3609-6DF2-41A7-9650-07287604635A}"/>
    <dgm:cxn modelId="{247B6D6D-F7C1-4251-A3DF-4AF17F3621B4}" srcId="{FAD35EBD-2773-42CA-B098-38EE93229D9D}" destId="{C274DD57-3DA7-49F3-A8D1-B4A8D45FCBF7}" srcOrd="2" destOrd="0" parTransId="{F9987F9C-AC82-4826-B4F6-40DB09118EB9}" sibTransId="{F034413F-9338-4BE6-9844-A765C98C4E83}"/>
    <dgm:cxn modelId="{90DCC986-4DD9-4F80-BD55-28910AC326DB}" type="presOf" srcId="{B51FEA20-1B60-4829-ADCD-D9AD873E6596}" destId="{636D83F4-EFC1-45C1-A690-DAC45C7CCE05}" srcOrd="0" destOrd="0" presId="urn:microsoft.com/office/officeart/2005/8/layout/vList2"/>
    <dgm:cxn modelId="{BFC30C94-3FB4-4BC3-BB6F-480EF442A3A6}" srcId="{FAD35EBD-2773-42CA-B098-38EE93229D9D}" destId="{557136A7-5353-49B7-B410-6A8461BA6596}" srcOrd="3" destOrd="0" parTransId="{70B6FB6A-AE68-4717-8C0C-604935461DED}" sibTransId="{2349F2F8-0A7F-41CD-A761-C8655DE13EF0}"/>
    <dgm:cxn modelId="{FAFC9895-7EBA-4961-897A-E5B79F3E0407}" type="presOf" srcId="{FEDF79F5-E3EF-4F8E-AA7F-2A4A4D842E05}" destId="{3D2D6C5B-2333-4320-9567-A6FC5FBBBA97}" srcOrd="0" destOrd="0" presId="urn:microsoft.com/office/officeart/2005/8/layout/vList2"/>
    <dgm:cxn modelId="{AFDD4E98-CFDF-4A75-A840-3B29BD9C6195}" type="presOf" srcId="{C274DD57-3DA7-49F3-A8D1-B4A8D45FCBF7}" destId="{E3988D6B-ECBA-4D4B-BD1D-22F9CEEC4AC5}" srcOrd="0" destOrd="0" presId="urn:microsoft.com/office/officeart/2005/8/layout/vList2"/>
    <dgm:cxn modelId="{6246B698-2F40-4AAC-9A3F-BA631F2696D5}" srcId="{FAD35EBD-2773-42CA-B098-38EE93229D9D}" destId="{18ADA522-6528-4BF0-A914-618C3C791E64}" srcOrd="4" destOrd="0" parTransId="{CBA3AF22-A337-4666-BD15-7B77A331C319}" sibTransId="{750D79DD-920B-487E-B3C5-1339E75BA80D}"/>
    <dgm:cxn modelId="{2263C4B9-7CC1-4CC8-A4AA-2A400E694E15}" type="presOf" srcId="{B8EE4BE0-4E8D-4C6E-8CA4-71E70385E5CD}" destId="{EE6EC545-41B1-4334-BDFA-114E78845201}" srcOrd="0" destOrd="0" presId="urn:microsoft.com/office/officeart/2005/8/layout/vList2"/>
    <dgm:cxn modelId="{8240D1BB-0DAB-4B92-AB5C-7EB240EE1D2B}" type="presOf" srcId="{FAD35EBD-2773-42CA-B098-38EE93229D9D}" destId="{FA0EDCB5-6616-4C40-94F7-031CAFB1D148}" srcOrd="0" destOrd="0" presId="urn:microsoft.com/office/officeart/2005/8/layout/vList2"/>
    <dgm:cxn modelId="{4DEE64C5-FEB2-4A13-9439-9F682D97CACC}" srcId="{FAD35EBD-2773-42CA-B098-38EE93229D9D}" destId="{B8EE4BE0-4E8D-4C6E-8CA4-71E70385E5CD}" srcOrd="7" destOrd="0" parTransId="{85B2127D-754E-4799-9F13-FE14AAD9109A}" sibTransId="{7F9F335B-307E-47D2-8D4C-6550ACC9429B}"/>
    <dgm:cxn modelId="{DB0413C6-CCD7-442A-B1E8-26B2AB0C3A8C}" type="presOf" srcId="{3BB9BE88-BFD6-4672-B739-3B27B0940785}" destId="{8A222F58-2CFA-43DF-A50C-89D680DAE5BE}" srcOrd="0" destOrd="0" presId="urn:microsoft.com/office/officeart/2005/8/layout/vList2"/>
    <dgm:cxn modelId="{364B72C6-59A8-4C01-BE3A-B2D3C5E12EEE}" type="presOf" srcId="{88B252CD-AAFF-4409-94C2-4A391CB953F3}" destId="{08707D7D-BECF-4776-A1EE-93CB61E809EC}" srcOrd="0" destOrd="0" presId="urn:microsoft.com/office/officeart/2005/8/layout/vList2"/>
    <dgm:cxn modelId="{D7072AD6-E518-4585-AE36-9C34DB78A4F6}" srcId="{FAD35EBD-2773-42CA-B098-38EE93229D9D}" destId="{3BB9BE88-BFD6-4672-B739-3B27B0940785}" srcOrd="1" destOrd="0" parTransId="{94845568-0827-4320-8F15-2E7E0D8FCFFB}" sibTransId="{C623DF7F-92EB-48CD-BFB3-C102DC8DEEBA}"/>
    <dgm:cxn modelId="{17CC0FDA-E31D-4EC2-99F1-D7C0EAAA045C}" type="presOf" srcId="{18ADA522-6528-4BF0-A914-618C3C791E64}" destId="{8DCE3FE4-9872-4C7B-8C11-178FF6162579}" srcOrd="0" destOrd="0" presId="urn:microsoft.com/office/officeart/2005/8/layout/vList2"/>
    <dgm:cxn modelId="{99AA44F3-C5CA-4396-8B01-ABB95A729FC5}" type="presOf" srcId="{557136A7-5353-49B7-B410-6A8461BA6596}" destId="{118F1942-2C50-46F1-9627-787408DB45DD}" srcOrd="0" destOrd="0" presId="urn:microsoft.com/office/officeart/2005/8/layout/vList2"/>
    <dgm:cxn modelId="{D75DA046-85EC-4205-BFE3-8DB70B3C574B}" type="presParOf" srcId="{FA0EDCB5-6616-4C40-94F7-031CAFB1D148}" destId="{3D2D6C5B-2333-4320-9567-A6FC5FBBBA97}" srcOrd="0" destOrd="0" presId="urn:microsoft.com/office/officeart/2005/8/layout/vList2"/>
    <dgm:cxn modelId="{B697A4FA-0B76-4287-BA32-E7CE17A09B6E}" type="presParOf" srcId="{FA0EDCB5-6616-4C40-94F7-031CAFB1D148}" destId="{31A3F80E-4E04-4F42-9885-A4C353F1C10E}" srcOrd="1" destOrd="0" presId="urn:microsoft.com/office/officeart/2005/8/layout/vList2"/>
    <dgm:cxn modelId="{DD14471B-E237-4FE9-AD09-4394ABD86882}" type="presParOf" srcId="{FA0EDCB5-6616-4C40-94F7-031CAFB1D148}" destId="{8A222F58-2CFA-43DF-A50C-89D680DAE5BE}" srcOrd="2" destOrd="0" presId="urn:microsoft.com/office/officeart/2005/8/layout/vList2"/>
    <dgm:cxn modelId="{AE45DD13-6387-4869-8D18-133EC5249688}" type="presParOf" srcId="{FA0EDCB5-6616-4C40-94F7-031CAFB1D148}" destId="{F66B670E-9EF0-453B-B15F-CEB1D3D13A81}" srcOrd="3" destOrd="0" presId="urn:microsoft.com/office/officeart/2005/8/layout/vList2"/>
    <dgm:cxn modelId="{2A8A9F89-DA7D-4145-B150-DFC9B9D2481C}" type="presParOf" srcId="{FA0EDCB5-6616-4C40-94F7-031CAFB1D148}" destId="{E3988D6B-ECBA-4D4B-BD1D-22F9CEEC4AC5}" srcOrd="4" destOrd="0" presId="urn:microsoft.com/office/officeart/2005/8/layout/vList2"/>
    <dgm:cxn modelId="{F4BF0D14-5F8E-489F-B6E2-564D267EFF81}" type="presParOf" srcId="{FA0EDCB5-6616-4C40-94F7-031CAFB1D148}" destId="{5854F898-6291-477D-B602-2B38791DB560}" srcOrd="5" destOrd="0" presId="urn:microsoft.com/office/officeart/2005/8/layout/vList2"/>
    <dgm:cxn modelId="{1EB0F28D-AFF0-4256-AA75-886499EFE5B5}" type="presParOf" srcId="{FA0EDCB5-6616-4C40-94F7-031CAFB1D148}" destId="{118F1942-2C50-46F1-9627-787408DB45DD}" srcOrd="6" destOrd="0" presId="urn:microsoft.com/office/officeart/2005/8/layout/vList2"/>
    <dgm:cxn modelId="{AA286A36-73AC-496A-A673-70BF3DF9A3A0}" type="presParOf" srcId="{FA0EDCB5-6616-4C40-94F7-031CAFB1D148}" destId="{EF3C255F-0468-4F61-97A2-64B3F99EE5C2}" srcOrd="7" destOrd="0" presId="urn:microsoft.com/office/officeart/2005/8/layout/vList2"/>
    <dgm:cxn modelId="{F61D59A8-6210-4DE7-8699-69B9AC42B893}" type="presParOf" srcId="{FA0EDCB5-6616-4C40-94F7-031CAFB1D148}" destId="{8DCE3FE4-9872-4C7B-8C11-178FF6162579}" srcOrd="8" destOrd="0" presId="urn:microsoft.com/office/officeart/2005/8/layout/vList2"/>
    <dgm:cxn modelId="{FACC7A69-7687-48FD-B8EE-D5A8CF3CC1D0}" type="presParOf" srcId="{FA0EDCB5-6616-4C40-94F7-031CAFB1D148}" destId="{009EE17A-93CD-4AA4-A275-232C1495AEFC}" srcOrd="9" destOrd="0" presId="urn:microsoft.com/office/officeart/2005/8/layout/vList2"/>
    <dgm:cxn modelId="{C2423958-AED6-4BF9-AD9A-E19A7C5D85F3}" type="presParOf" srcId="{FA0EDCB5-6616-4C40-94F7-031CAFB1D148}" destId="{636D83F4-EFC1-45C1-A690-DAC45C7CCE05}" srcOrd="10" destOrd="0" presId="urn:microsoft.com/office/officeart/2005/8/layout/vList2"/>
    <dgm:cxn modelId="{9311167C-7473-46E5-AF18-5AF2734D38C9}" type="presParOf" srcId="{FA0EDCB5-6616-4C40-94F7-031CAFB1D148}" destId="{404C35DA-1B28-434A-82F6-ADE8D68A35B0}" srcOrd="11" destOrd="0" presId="urn:microsoft.com/office/officeart/2005/8/layout/vList2"/>
    <dgm:cxn modelId="{BBF24E61-F225-46A4-9DEB-D2ED5A7523FA}" type="presParOf" srcId="{FA0EDCB5-6616-4C40-94F7-031CAFB1D148}" destId="{08707D7D-BECF-4776-A1EE-93CB61E809EC}" srcOrd="12" destOrd="0" presId="urn:microsoft.com/office/officeart/2005/8/layout/vList2"/>
    <dgm:cxn modelId="{32509C9E-EE8E-46E2-B3D7-9BCF454DCBDC}" type="presParOf" srcId="{FA0EDCB5-6616-4C40-94F7-031CAFB1D148}" destId="{42A08B62-6813-4B7D-94C5-72A18A2F7B5D}" srcOrd="13" destOrd="0" presId="urn:microsoft.com/office/officeart/2005/8/layout/vList2"/>
    <dgm:cxn modelId="{8B510A9A-F27C-4ED5-8D4E-4D125BDB8DCF}" type="presParOf" srcId="{FA0EDCB5-6616-4C40-94F7-031CAFB1D148}" destId="{EE6EC545-41B1-4334-BDFA-114E7884520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CE2140-6CE9-403D-B929-B0B39714967C}" type="doc">
      <dgm:prSet loTypeId="urn:microsoft.com/office/officeart/2005/8/layout/process2" loCatId="process" qsTypeId="urn:microsoft.com/office/officeart/2005/8/quickstyle/simple1" qsCatId="simple" csTypeId="urn:microsoft.com/office/officeart/2005/8/colors/accent0_3" csCatId="mainScheme" phldr="1"/>
      <dgm:spPr/>
      <dgm:t>
        <a:bodyPr/>
        <a:lstStyle/>
        <a:p>
          <a:endParaRPr lang="en-US"/>
        </a:p>
      </dgm:t>
    </dgm:pt>
    <dgm:pt modelId="{E4252EDA-71CC-42C4-BC8E-0489C1BD48AE}">
      <dgm:prSet phldrT="[Text]" phldr="0"/>
      <dgm:spPr/>
      <dgm:t>
        <a:bodyPr/>
        <a:lstStyle/>
        <a:p>
          <a:pPr rtl="0"/>
          <a:r>
            <a:rPr lang="en-US">
              <a:latin typeface="Source Sans Pro"/>
            </a:rPr>
            <a:t>STEP 1 </a:t>
          </a:r>
          <a:endParaRPr lang="en-US"/>
        </a:p>
      </dgm:t>
    </dgm:pt>
    <dgm:pt modelId="{2BF71C1E-8ECA-44A9-892D-91BFA8277008}" type="parTrans" cxnId="{3759ECBC-B9D3-4C5A-91BB-EB28281CE382}">
      <dgm:prSet/>
      <dgm:spPr/>
      <dgm:t>
        <a:bodyPr/>
        <a:lstStyle/>
        <a:p>
          <a:endParaRPr lang="en-US"/>
        </a:p>
      </dgm:t>
    </dgm:pt>
    <dgm:pt modelId="{ABF2DCF7-C044-41A6-9080-A48DCEA0E02B}" type="sibTrans" cxnId="{3759ECBC-B9D3-4C5A-91BB-EB28281CE382}">
      <dgm:prSet/>
      <dgm:spPr/>
      <dgm:t>
        <a:bodyPr/>
        <a:lstStyle/>
        <a:p>
          <a:endParaRPr lang="en-US"/>
        </a:p>
      </dgm:t>
    </dgm:pt>
    <dgm:pt modelId="{9789BBB4-9155-4ABB-AB4F-E4651562C112}">
      <dgm:prSet phldrT="[Text]" phldr="0"/>
      <dgm:spPr/>
      <dgm:t>
        <a:bodyPr/>
        <a:lstStyle/>
        <a:p>
          <a:r>
            <a:rPr lang="en-US">
              <a:latin typeface="Source Sans Pro"/>
            </a:rPr>
            <a:t>STEP 2</a:t>
          </a:r>
          <a:endParaRPr lang="en-US"/>
        </a:p>
      </dgm:t>
    </dgm:pt>
    <dgm:pt modelId="{F5C0A3E9-EF3D-4415-B6E3-D425CE1169E2}" type="parTrans" cxnId="{4EECADA3-5FD7-4F1F-BF20-B78B87A3172E}">
      <dgm:prSet/>
      <dgm:spPr/>
      <dgm:t>
        <a:bodyPr/>
        <a:lstStyle/>
        <a:p>
          <a:endParaRPr lang="en-US"/>
        </a:p>
      </dgm:t>
    </dgm:pt>
    <dgm:pt modelId="{6B212B7C-B0F2-4265-A9FB-B9A24FAD9856}" type="sibTrans" cxnId="{4EECADA3-5FD7-4F1F-BF20-B78B87A3172E}">
      <dgm:prSet/>
      <dgm:spPr/>
      <dgm:t>
        <a:bodyPr/>
        <a:lstStyle/>
        <a:p>
          <a:endParaRPr lang="en-US"/>
        </a:p>
      </dgm:t>
    </dgm:pt>
    <dgm:pt modelId="{9FD99455-1DF6-4374-922C-07DC35ECA778}">
      <dgm:prSet phldrT="[Text]" phldr="0"/>
      <dgm:spPr/>
      <dgm:t>
        <a:bodyPr/>
        <a:lstStyle/>
        <a:p>
          <a:pPr rtl="0"/>
          <a:r>
            <a:rPr lang="en-US">
              <a:latin typeface="Source Sans Pro"/>
            </a:rPr>
            <a:t>STEP 3</a:t>
          </a:r>
          <a:endParaRPr lang="en-US"/>
        </a:p>
      </dgm:t>
    </dgm:pt>
    <dgm:pt modelId="{FAD5078F-3A3D-4467-AD2C-6A60D1BCAF54}" type="parTrans" cxnId="{7D1662ED-DFF2-40F6-9EC6-8B2C29F663FD}">
      <dgm:prSet/>
      <dgm:spPr/>
      <dgm:t>
        <a:bodyPr/>
        <a:lstStyle/>
        <a:p>
          <a:endParaRPr lang="en-US"/>
        </a:p>
      </dgm:t>
    </dgm:pt>
    <dgm:pt modelId="{19D3117C-BA40-43BE-8B8F-3DA9F4B3C1E9}" type="sibTrans" cxnId="{7D1662ED-DFF2-40F6-9EC6-8B2C29F663FD}">
      <dgm:prSet/>
      <dgm:spPr/>
      <dgm:t>
        <a:bodyPr/>
        <a:lstStyle/>
        <a:p>
          <a:endParaRPr lang="en-US"/>
        </a:p>
      </dgm:t>
    </dgm:pt>
    <dgm:pt modelId="{3B073B5A-1C00-48CB-8426-A37F053E2D87}">
      <dgm:prSet phldr="0"/>
      <dgm:spPr/>
      <dgm:t>
        <a:bodyPr/>
        <a:lstStyle/>
        <a:p>
          <a:pPr rtl="0"/>
          <a:r>
            <a:rPr lang="en-US">
              <a:latin typeface="Source Sans Pro"/>
            </a:rPr>
            <a:t>STEP 4</a:t>
          </a:r>
        </a:p>
      </dgm:t>
    </dgm:pt>
    <dgm:pt modelId="{7CAD9240-3FD0-444B-8F31-C3ABCEAC6BD8}" type="parTrans" cxnId="{FB4A73B7-C1DE-4E80-BEDB-DB98F36009F6}">
      <dgm:prSet/>
      <dgm:spPr/>
    </dgm:pt>
    <dgm:pt modelId="{3C6CEF7C-5B23-414C-9DEC-842980C62512}" type="sibTrans" cxnId="{FB4A73B7-C1DE-4E80-BEDB-DB98F36009F6}">
      <dgm:prSet/>
      <dgm:spPr/>
      <dgm:t>
        <a:bodyPr/>
        <a:lstStyle/>
        <a:p>
          <a:endParaRPr lang="en-US"/>
        </a:p>
      </dgm:t>
    </dgm:pt>
    <dgm:pt modelId="{55DA4A61-0175-475B-874D-804FCE493C3A}">
      <dgm:prSet phldr="0"/>
      <dgm:spPr/>
      <dgm:t>
        <a:bodyPr/>
        <a:lstStyle/>
        <a:p>
          <a:pPr rtl="0"/>
          <a:r>
            <a:rPr lang="en-US">
              <a:latin typeface="Source Sans Pro"/>
            </a:rPr>
            <a:t>STEP 5</a:t>
          </a:r>
        </a:p>
      </dgm:t>
    </dgm:pt>
    <dgm:pt modelId="{64264A91-F51B-49AC-9DB1-B6E79BDCF684}" type="parTrans" cxnId="{E570BEDE-2AAE-429D-A4EC-73BFA49AE403}">
      <dgm:prSet/>
      <dgm:spPr/>
    </dgm:pt>
    <dgm:pt modelId="{DBE19604-F38A-450F-A020-54B6D06CC1A3}" type="sibTrans" cxnId="{E570BEDE-2AAE-429D-A4EC-73BFA49AE403}">
      <dgm:prSet/>
      <dgm:spPr/>
      <dgm:t>
        <a:bodyPr/>
        <a:lstStyle/>
        <a:p>
          <a:endParaRPr lang="en-US"/>
        </a:p>
      </dgm:t>
    </dgm:pt>
    <dgm:pt modelId="{4CBD6603-11F1-4D3B-9A5C-3FBD57E5DADB}">
      <dgm:prSet phldr="0"/>
      <dgm:spPr/>
      <dgm:t>
        <a:bodyPr/>
        <a:lstStyle/>
        <a:p>
          <a:pPr rtl="0"/>
          <a:r>
            <a:rPr lang="en-US">
              <a:latin typeface="Source Sans Pro"/>
            </a:rPr>
            <a:t>STEP 6</a:t>
          </a:r>
        </a:p>
      </dgm:t>
    </dgm:pt>
    <dgm:pt modelId="{4482A115-904A-4756-965A-75B196A5D67E}" type="parTrans" cxnId="{51DADC32-A26A-4D8D-913F-719EFC102544}">
      <dgm:prSet/>
      <dgm:spPr/>
    </dgm:pt>
    <dgm:pt modelId="{A5A1A221-220F-4BEE-B051-8068BDFD7A09}" type="sibTrans" cxnId="{51DADC32-A26A-4D8D-913F-719EFC102544}">
      <dgm:prSet/>
      <dgm:spPr/>
      <dgm:t>
        <a:bodyPr/>
        <a:lstStyle/>
        <a:p>
          <a:endParaRPr lang="en-US"/>
        </a:p>
      </dgm:t>
    </dgm:pt>
    <dgm:pt modelId="{098DDF4A-277D-4951-A764-8777D5D7BFB8}">
      <dgm:prSet phldr="0"/>
      <dgm:spPr/>
      <dgm:t>
        <a:bodyPr/>
        <a:lstStyle/>
        <a:p>
          <a:pPr rtl="0"/>
          <a:r>
            <a:rPr lang="en-US">
              <a:latin typeface="Source Sans Pro"/>
            </a:rPr>
            <a:t>STEP 7</a:t>
          </a:r>
        </a:p>
      </dgm:t>
    </dgm:pt>
    <dgm:pt modelId="{C0839B88-FA73-4F28-A928-6EC577EEAF97}" type="parTrans" cxnId="{61606C86-C31A-484C-B74A-5C4E3045B503}">
      <dgm:prSet/>
      <dgm:spPr/>
    </dgm:pt>
    <dgm:pt modelId="{BC58BBAC-78DD-4906-80BC-D2FCB040AD8D}" type="sibTrans" cxnId="{61606C86-C31A-484C-B74A-5C4E3045B503}">
      <dgm:prSet/>
      <dgm:spPr/>
      <dgm:t>
        <a:bodyPr/>
        <a:lstStyle/>
        <a:p>
          <a:endParaRPr lang="en-US"/>
        </a:p>
      </dgm:t>
    </dgm:pt>
    <dgm:pt modelId="{25AED4E6-848E-4C98-B277-410DD60338E0}">
      <dgm:prSet phldr="0"/>
      <dgm:spPr/>
      <dgm:t>
        <a:bodyPr/>
        <a:lstStyle/>
        <a:p>
          <a:r>
            <a:rPr lang="en-US">
              <a:latin typeface="Source Sans Pro"/>
            </a:rPr>
            <a:t>STEP 8</a:t>
          </a:r>
        </a:p>
      </dgm:t>
    </dgm:pt>
    <dgm:pt modelId="{E18168CB-3EF6-42C2-B2AD-22BA9FA6816B}" type="parTrans" cxnId="{391B8460-8287-4F73-A87F-418C7EC497E6}">
      <dgm:prSet/>
      <dgm:spPr/>
    </dgm:pt>
    <dgm:pt modelId="{61958364-83E6-498B-A55C-3642438809AE}" type="sibTrans" cxnId="{391B8460-8287-4F73-A87F-418C7EC497E6}">
      <dgm:prSet/>
      <dgm:spPr/>
    </dgm:pt>
    <dgm:pt modelId="{614EB3F0-C41E-4940-899D-B628E48AEBE5}" type="pres">
      <dgm:prSet presAssocID="{C1CE2140-6CE9-403D-B929-B0B39714967C}" presName="linearFlow" presStyleCnt="0">
        <dgm:presLayoutVars>
          <dgm:resizeHandles val="exact"/>
        </dgm:presLayoutVars>
      </dgm:prSet>
      <dgm:spPr/>
    </dgm:pt>
    <dgm:pt modelId="{EF097B90-0308-4CFB-B978-657FFFBC223C}" type="pres">
      <dgm:prSet presAssocID="{E4252EDA-71CC-42C4-BC8E-0489C1BD48AE}" presName="node" presStyleLbl="node1" presStyleIdx="0" presStyleCnt="8">
        <dgm:presLayoutVars>
          <dgm:bulletEnabled val="1"/>
        </dgm:presLayoutVars>
      </dgm:prSet>
      <dgm:spPr/>
    </dgm:pt>
    <dgm:pt modelId="{B5EF9579-EB5D-4225-BDEF-FE5DB23329B6}" type="pres">
      <dgm:prSet presAssocID="{ABF2DCF7-C044-41A6-9080-A48DCEA0E02B}" presName="sibTrans" presStyleLbl="sibTrans2D1" presStyleIdx="0" presStyleCnt="7"/>
      <dgm:spPr/>
    </dgm:pt>
    <dgm:pt modelId="{DBA2EC1E-5240-48F8-8E63-87B52B50B02D}" type="pres">
      <dgm:prSet presAssocID="{ABF2DCF7-C044-41A6-9080-A48DCEA0E02B}" presName="connectorText" presStyleLbl="sibTrans2D1" presStyleIdx="0" presStyleCnt="7"/>
      <dgm:spPr/>
    </dgm:pt>
    <dgm:pt modelId="{F9B3D00D-0C15-4DD8-A410-17C28C30D2CE}" type="pres">
      <dgm:prSet presAssocID="{9789BBB4-9155-4ABB-AB4F-E4651562C112}" presName="node" presStyleLbl="node1" presStyleIdx="1" presStyleCnt="8">
        <dgm:presLayoutVars>
          <dgm:bulletEnabled val="1"/>
        </dgm:presLayoutVars>
      </dgm:prSet>
      <dgm:spPr/>
    </dgm:pt>
    <dgm:pt modelId="{950B8195-6A0B-4CF0-95F2-6CA563EFCF9D}" type="pres">
      <dgm:prSet presAssocID="{6B212B7C-B0F2-4265-A9FB-B9A24FAD9856}" presName="sibTrans" presStyleLbl="sibTrans2D1" presStyleIdx="1" presStyleCnt="7"/>
      <dgm:spPr/>
    </dgm:pt>
    <dgm:pt modelId="{3393FE6D-7188-4279-B7C7-0C388EC2EB72}" type="pres">
      <dgm:prSet presAssocID="{6B212B7C-B0F2-4265-A9FB-B9A24FAD9856}" presName="connectorText" presStyleLbl="sibTrans2D1" presStyleIdx="1" presStyleCnt="7"/>
      <dgm:spPr/>
    </dgm:pt>
    <dgm:pt modelId="{953F393D-2C60-48AF-90B6-A3FB679063EF}" type="pres">
      <dgm:prSet presAssocID="{9FD99455-1DF6-4374-922C-07DC35ECA778}" presName="node" presStyleLbl="node1" presStyleIdx="2" presStyleCnt="8">
        <dgm:presLayoutVars>
          <dgm:bulletEnabled val="1"/>
        </dgm:presLayoutVars>
      </dgm:prSet>
      <dgm:spPr/>
    </dgm:pt>
    <dgm:pt modelId="{E5C31C76-D669-464C-8081-47CFF9C01A09}" type="pres">
      <dgm:prSet presAssocID="{19D3117C-BA40-43BE-8B8F-3DA9F4B3C1E9}" presName="sibTrans" presStyleLbl="sibTrans2D1" presStyleIdx="2" presStyleCnt="7"/>
      <dgm:spPr/>
    </dgm:pt>
    <dgm:pt modelId="{C7F6CA32-96AA-4687-A27F-82B44DF46B1E}" type="pres">
      <dgm:prSet presAssocID="{19D3117C-BA40-43BE-8B8F-3DA9F4B3C1E9}" presName="connectorText" presStyleLbl="sibTrans2D1" presStyleIdx="2" presStyleCnt="7"/>
      <dgm:spPr/>
    </dgm:pt>
    <dgm:pt modelId="{2BC759AC-DAE8-47FA-B7A8-62F4E2F0D68B}" type="pres">
      <dgm:prSet presAssocID="{3B073B5A-1C00-48CB-8426-A37F053E2D87}" presName="node" presStyleLbl="node1" presStyleIdx="3" presStyleCnt="8">
        <dgm:presLayoutVars>
          <dgm:bulletEnabled val="1"/>
        </dgm:presLayoutVars>
      </dgm:prSet>
      <dgm:spPr/>
    </dgm:pt>
    <dgm:pt modelId="{6B41E6BB-6D39-42F8-A76E-826BD8F4783C}" type="pres">
      <dgm:prSet presAssocID="{3C6CEF7C-5B23-414C-9DEC-842980C62512}" presName="sibTrans" presStyleLbl="sibTrans2D1" presStyleIdx="3" presStyleCnt="7"/>
      <dgm:spPr/>
    </dgm:pt>
    <dgm:pt modelId="{03E4230D-6856-46C2-A0D1-AD7FA5DFBC61}" type="pres">
      <dgm:prSet presAssocID="{3C6CEF7C-5B23-414C-9DEC-842980C62512}" presName="connectorText" presStyleLbl="sibTrans2D1" presStyleIdx="3" presStyleCnt="7"/>
      <dgm:spPr/>
    </dgm:pt>
    <dgm:pt modelId="{3F8885BA-B600-452B-AA0F-D18AC7FCC275}" type="pres">
      <dgm:prSet presAssocID="{55DA4A61-0175-475B-874D-804FCE493C3A}" presName="node" presStyleLbl="node1" presStyleIdx="4" presStyleCnt="8">
        <dgm:presLayoutVars>
          <dgm:bulletEnabled val="1"/>
        </dgm:presLayoutVars>
      </dgm:prSet>
      <dgm:spPr/>
    </dgm:pt>
    <dgm:pt modelId="{9774E4CD-D88A-4BC6-A830-4676F32DA019}" type="pres">
      <dgm:prSet presAssocID="{DBE19604-F38A-450F-A020-54B6D06CC1A3}" presName="sibTrans" presStyleLbl="sibTrans2D1" presStyleIdx="4" presStyleCnt="7"/>
      <dgm:spPr/>
    </dgm:pt>
    <dgm:pt modelId="{42D4A8D7-FFF1-48AA-97E7-17756E37080F}" type="pres">
      <dgm:prSet presAssocID="{DBE19604-F38A-450F-A020-54B6D06CC1A3}" presName="connectorText" presStyleLbl="sibTrans2D1" presStyleIdx="4" presStyleCnt="7"/>
      <dgm:spPr/>
    </dgm:pt>
    <dgm:pt modelId="{FC0D34DC-604B-4E58-821F-338CF55C1B11}" type="pres">
      <dgm:prSet presAssocID="{4CBD6603-11F1-4D3B-9A5C-3FBD57E5DADB}" presName="node" presStyleLbl="node1" presStyleIdx="5" presStyleCnt="8">
        <dgm:presLayoutVars>
          <dgm:bulletEnabled val="1"/>
        </dgm:presLayoutVars>
      </dgm:prSet>
      <dgm:spPr/>
    </dgm:pt>
    <dgm:pt modelId="{C2F6D64F-E194-472E-BA02-16D03840E6D4}" type="pres">
      <dgm:prSet presAssocID="{A5A1A221-220F-4BEE-B051-8068BDFD7A09}" presName="sibTrans" presStyleLbl="sibTrans2D1" presStyleIdx="5" presStyleCnt="7"/>
      <dgm:spPr/>
    </dgm:pt>
    <dgm:pt modelId="{87F7B3B9-16FC-4BCF-8B07-8D37AD63CA36}" type="pres">
      <dgm:prSet presAssocID="{A5A1A221-220F-4BEE-B051-8068BDFD7A09}" presName="connectorText" presStyleLbl="sibTrans2D1" presStyleIdx="5" presStyleCnt="7"/>
      <dgm:spPr/>
    </dgm:pt>
    <dgm:pt modelId="{462DF39F-89F2-4AF0-9FD9-444421489A7D}" type="pres">
      <dgm:prSet presAssocID="{098DDF4A-277D-4951-A764-8777D5D7BFB8}" presName="node" presStyleLbl="node1" presStyleIdx="6" presStyleCnt="8">
        <dgm:presLayoutVars>
          <dgm:bulletEnabled val="1"/>
        </dgm:presLayoutVars>
      </dgm:prSet>
      <dgm:spPr/>
    </dgm:pt>
    <dgm:pt modelId="{EEA708E4-7ACE-4241-AAE5-86B6F3D0F11F}" type="pres">
      <dgm:prSet presAssocID="{BC58BBAC-78DD-4906-80BC-D2FCB040AD8D}" presName="sibTrans" presStyleLbl="sibTrans2D1" presStyleIdx="6" presStyleCnt="7"/>
      <dgm:spPr/>
    </dgm:pt>
    <dgm:pt modelId="{A7C5B0DD-342B-4A7B-B80F-4A60FD0C578C}" type="pres">
      <dgm:prSet presAssocID="{BC58BBAC-78DD-4906-80BC-D2FCB040AD8D}" presName="connectorText" presStyleLbl="sibTrans2D1" presStyleIdx="6" presStyleCnt="7"/>
      <dgm:spPr/>
    </dgm:pt>
    <dgm:pt modelId="{42CD1FC2-1F94-4068-B567-23FF3D284370}" type="pres">
      <dgm:prSet presAssocID="{25AED4E6-848E-4C98-B277-410DD60338E0}" presName="node" presStyleLbl="node1" presStyleIdx="7" presStyleCnt="8">
        <dgm:presLayoutVars>
          <dgm:bulletEnabled val="1"/>
        </dgm:presLayoutVars>
      </dgm:prSet>
      <dgm:spPr/>
    </dgm:pt>
  </dgm:ptLst>
  <dgm:cxnLst>
    <dgm:cxn modelId="{C10AF104-2B0E-4034-B320-0227A5827E67}" type="presOf" srcId="{DBE19604-F38A-450F-A020-54B6D06CC1A3}" destId="{42D4A8D7-FFF1-48AA-97E7-17756E37080F}" srcOrd="1" destOrd="0" presId="urn:microsoft.com/office/officeart/2005/8/layout/process2"/>
    <dgm:cxn modelId="{08B83205-1205-402F-8EDA-5DFB325E1464}" type="presOf" srcId="{A5A1A221-220F-4BEE-B051-8068BDFD7A09}" destId="{C2F6D64F-E194-472E-BA02-16D03840E6D4}" srcOrd="0" destOrd="0" presId="urn:microsoft.com/office/officeart/2005/8/layout/process2"/>
    <dgm:cxn modelId="{A22A680E-F440-4042-9894-9A21C2DF93D3}" type="presOf" srcId="{DBE19604-F38A-450F-A020-54B6D06CC1A3}" destId="{9774E4CD-D88A-4BC6-A830-4676F32DA019}" srcOrd="0" destOrd="0" presId="urn:microsoft.com/office/officeart/2005/8/layout/process2"/>
    <dgm:cxn modelId="{A9477E10-5124-4E16-8826-05371E44F2D8}" type="presOf" srcId="{4CBD6603-11F1-4D3B-9A5C-3FBD57E5DADB}" destId="{FC0D34DC-604B-4E58-821F-338CF55C1B11}" srcOrd="0" destOrd="0" presId="urn:microsoft.com/office/officeart/2005/8/layout/process2"/>
    <dgm:cxn modelId="{51DADC32-A26A-4D8D-913F-719EFC102544}" srcId="{C1CE2140-6CE9-403D-B929-B0B39714967C}" destId="{4CBD6603-11F1-4D3B-9A5C-3FBD57E5DADB}" srcOrd="5" destOrd="0" parTransId="{4482A115-904A-4756-965A-75B196A5D67E}" sibTransId="{A5A1A221-220F-4BEE-B051-8068BDFD7A09}"/>
    <dgm:cxn modelId="{391B8460-8287-4F73-A87F-418C7EC497E6}" srcId="{C1CE2140-6CE9-403D-B929-B0B39714967C}" destId="{25AED4E6-848E-4C98-B277-410DD60338E0}" srcOrd="7" destOrd="0" parTransId="{E18168CB-3EF6-42C2-B2AD-22BA9FA6816B}" sibTransId="{61958364-83E6-498B-A55C-3642438809AE}"/>
    <dgm:cxn modelId="{899CFE41-8702-4E2E-A3EC-7823C1B00807}" type="presOf" srcId="{BC58BBAC-78DD-4906-80BC-D2FCB040AD8D}" destId="{EEA708E4-7ACE-4241-AAE5-86B6F3D0F11F}" srcOrd="0" destOrd="0" presId="urn:microsoft.com/office/officeart/2005/8/layout/process2"/>
    <dgm:cxn modelId="{050EBD44-D973-4311-B570-10846B31BFEC}" type="presOf" srcId="{9FD99455-1DF6-4374-922C-07DC35ECA778}" destId="{953F393D-2C60-48AF-90B6-A3FB679063EF}" srcOrd="0" destOrd="0" presId="urn:microsoft.com/office/officeart/2005/8/layout/process2"/>
    <dgm:cxn modelId="{A1C96C72-C764-4926-A52A-8F3BF943F07F}" type="presOf" srcId="{ABF2DCF7-C044-41A6-9080-A48DCEA0E02B}" destId="{B5EF9579-EB5D-4225-BDEF-FE5DB23329B6}" srcOrd="0" destOrd="0" presId="urn:microsoft.com/office/officeart/2005/8/layout/process2"/>
    <dgm:cxn modelId="{F74D1974-810E-4CCA-B9C9-47A384369869}" type="presOf" srcId="{6B212B7C-B0F2-4265-A9FB-B9A24FAD9856}" destId="{3393FE6D-7188-4279-B7C7-0C388EC2EB72}" srcOrd="1" destOrd="0" presId="urn:microsoft.com/office/officeart/2005/8/layout/process2"/>
    <dgm:cxn modelId="{9344A27D-68A5-4C26-BDA8-964281939390}" type="presOf" srcId="{3C6CEF7C-5B23-414C-9DEC-842980C62512}" destId="{6B41E6BB-6D39-42F8-A76E-826BD8F4783C}" srcOrd="0" destOrd="0" presId="urn:microsoft.com/office/officeart/2005/8/layout/process2"/>
    <dgm:cxn modelId="{61606C86-C31A-484C-B74A-5C4E3045B503}" srcId="{C1CE2140-6CE9-403D-B929-B0B39714967C}" destId="{098DDF4A-277D-4951-A764-8777D5D7BFB8}" srcOrd="6" destOrd="0" parTransId="{C0839B88-FA73-4F28-A928-6EC577EEAF97}" sibTransId="{BC58BBAC-78DD-4906-80BC-D2FCB040AD8D}"/>
    <dgm:cxn modelId="{77798C86-FE0F-450D-8DA5-FCF37EA07F3F}" type="presOf" srcId="{3B073B5A-1C00-48CB-8426-A37F053E2D87}" destId="{2BC759AC-DAE8-47FA-B7A8-62F4E2F0D68B}" srcOrd="0" destOrd="0" presId="urn:microsoft.com/office/officeart/2005/8/layout/process2"/>
    <dgm:cxn modelId="{737624A0-5D26-46A9-AFFB-AF652433DEC6}" type="presOf" srcId="{55DA4A61-0175-475B-874D-804FCE493C3A}" destId="{3F8885BA-B600-452B-AA0F-D18AC7FCC275}" srcOrd="0" destOrd="0" presId="urn:microsoft.com/office/officeart/2005/8/layout/process2"/>
    <dgm:cxn modelId="{461741A3-E8DE-41DA-A0D0-85A62C3AA15E}" type="presOf" srcId="{9789BBB4-9155-4ABB-AB4F-E4651562C112}" destId="{F9B3D00D-0C15-4DD8-A410-17C28C30D2CE}" srcOrd="0" destOrd="0" presId="urn:microsoft.com/office/officeart/2005/8/layout/process2"/>
    <dgm:cxn modelId="{4EECADA3-5FD7-4F1F-BF20-B78B87A3172E}" srcId="{C1CE2140-6CE9-403D-B929-B0B39714967C}" destId="{9789BBB4-9155-4ABB-AB4F-E4651562C112}" srcOrd="1" destOrd="0" parTransId="{F5C0A3E9-EF3D-4415-B6E3-D425CE1169E2}" sibTransId="{6B212B7C-B0F2-4265-A9FB-B9A24FAD9856}"/>
    <dgm:cxn modelId="{B890B0AD-4B3C-4F92-9570-963374910570}" type="presOf" srcId="{ABF2DCF7-C044-41A6-9080-A48DCEA0E02B}" destId="{DBA2EC1E-5240-48F8-8E63-87B52B50B02D}" srcOrd="1" destOrd="0" presId="urn:microsoft.com/office/officeart/2005/8/layout/process2"/>
    <dgm:cxn modelId="{9A09E1B5-4407-4562-9342-728F576ECA8C}" type="presOf" srcId="{19D3117C-BA40-43BE-8B8F-3DA9F4B3C1E9}" destId="{C7F6CA32-96AA-4687-A27F-82B44DF46B1E}" srcOrd="1" destOrd="0" presId="urn:microsoft.com/office/officeart/2005/8/layout/process2"/>
    <dgm:cxn modelId="{FB4A73B7-C1DE-4E80-BEDB-DB98F36009F6}" srcId="{C1CE2140-6CE9-403D-B929-B0B39714967C}" destId="{3B073B5A-1C00-48CB-8426-A37F053E2D87}" srcOrd="3" destOrd="0" parTransId="{7CAD9240-3FD0-444B-8F31-C3ABCEAC6BD8}" sibTransId="{3C6CEF7C-5B23-414C-9DEC-842980C62512}"/>
    <dgm:cxn modelId="{49278CB9-C99C-4407-8BAD-FA79AC70FBE9}" type="presOf" srcId="{BC58BBAC-78DD-4906-80BC-D2FCB040AD8D}" destId="{A7C5B0DD-342B-4A7B-B80F-4A60FD0C578C}" srcOrd="1" destOrd="0" presId="urn:microsoft.com/office/officeart/2005/8/layout/process2"/>
    <dgm:cxn modelId="{3759ECBC-B9D3-4C5A-91BB-EB28281CE382}" srcId="{C1CE2140-6CE9-403D-B929-B0B39714967C}" destId="{E4252EDA-71CC-42C4-BC8E-0489C1BD48AE}" srcOrd="0" destOrd="0" parTransId="{2BF71C1E-8ECA-44A9-892D-91BFA8277008}" sibTransId="{ABF2DCF7-C044-41A6-9080-A48DCEA0E02B}"/>
    <dgm:cxn modelId="{AE4E26C9-BFAB-4E86-AF9A-82866E3CD744}" type="presOf" srcId="{A5A1A221-220F-4BEE-B051-8068BDFD7A09}" destId="{87F7B3B9-16FC-4BCF-8B07-8D37AD63CA36}" srcOrd="1" destOrd="0" presId="urn:microsoft.com/office/officeart/2005/8/layout/process2"/>
    <dgm:cxn modelId="{EA2EE8DB-5622-4A81-A131-28D77F16A911}" type="presOf" srcId="{3C6CEF7C-5B23-414C-9DEC-842980C62512}" destId="{03E4230D-6856-46C2-A0D1-AD7FA5DFBC61}" srcOrd="1" destOrd="0" presId="urn:microsoft.com/office/officeart/2005/8/layout/process2"/>
    <dgm:cxn modelId="{E570BEDE-2AAE-429D-A4EC-73BFA49AE403}" srcId="{C1CE2140-6CE9-403D-B929-B0B39714967C}" destId="{55DA4A61-0175-475B-874D-804FCE493C3A}" srcOrd="4" destOrd="0" parTransId="{64264A91-F51B-49AC-9DB1-B6E79BDCF684}" sibTransId="{DBE19604-F38A-450F-A020-54B6D06CC1A3}"/>
    <dgm:cxn modelId="{6C7BEBE4-6FB2-4525-9208-E45957F07350}" type="presOf" srcId="{6B212B7C-B0F2-4265-A9FB-B9A24FAD9856}" destId="{950B8195-6A0B-4CF0-95F2-6CA563EFCF9D}" srcOrd="0" destOrd="0" presId="urn:microsoft.com/office/officeart/2005/8/layout/process2"/>
    <dgm:cxn modelId="{C9FDA2EB-1407-4BBE-9814-213879C87AAC}" type="presOf" srcId="{098DDF4A-277D-4951-A764-8777D5D7BFB8}" destId="{462DF39F-89F2-4AF0-9FD9-444421489A7D}" srcOrd="0" destOrd="0" presId="urn:microsoft.com/office/officeart/2005/8/layout/process2"/>
    <dgm:cxn modelId="{7D1662ED-DFF2-40F6-9EC6-8B2C29F663FD}" srcId="{C1CE2140-6CE9-403D-B929-B0B39714967C}" destId="{9FD99455-1DF6-4374-922C-07DC35ECA778}" srcOrd="2" destOrd="0" parTransId="{FAD5078F-3A3D-4467-AD2C-6A60D1BCAF54}" sibTransId="{19D3117C-BA40-43BE-8B8F-3DA9F4B3C1E9}"/>
    <dgm:cxn modelId="{548DE4F2-CBA8-488E-A1F5-D6F3E74A61E9}" type="presOf" srcId="{E4252EDA-71CC-42C4-BC8E-0489C1BD48AE}" destId="{EF097B90-0308-4CFB-B978-657FFFBC223C}" srcOrd="0" destOrd="0" presId="urn:microsoft.com/office/officeart/2005/8/layout/process2"/>
    <dgm:cxn modelId="{7C804AFA-B2BC-4B44-AC88-C14CF3ABCF44}" type="presOf" srcId="{C1CE2140-6CE9-403D-B929-B0B39714967C}" destId="{614EB3F0-C41E-4940-899D-B628E48AEBE5}" srcOrd="0" destOrd="0" presId="urn:microsoft.com/office/officeart/2005/8/layout/process2"/>
    <dgm:cxn modelId="{F37D62FB-1063-4266-8CCD-E80A2DC0316D}" type="presOf" srcId="{19D3117C-BA40-43BE-8B8F-3DA9F4B3C1E9}" destId="{E5C31C76-D669-464C-8081-47CFF9C01A09}" srcOrd="0" destOrd="0" presId="urn:microsoft.com/office/officeart/2005/8/layout/process2"/>
    <dgm:cxn modelId="{3C50CDFF-E5D2-4A28-BB60-852B00735EEC}" type="presOf" srcId="{25AED4E6-848E-4C98-B277-410DD60338E0}" destId="{42CD1FC2-1F94-4068-B567-23FF3D284370}" srcOrd="0" destOrd="0" presId="urn:microsoft.com/office/officeart/2005/8/layout/process2"/>
    <dgm:cxn modelId="{19B61C37-64C3-4162-81B1-F3134CD86426}" type="presParOf" srcId="{614EB3F0-C41E-4940-899D-B628E48AEBE5}" destId="{EF097B90-0308-4CFB-B978-657FFFBC223C}" srcOrd="0" destOrd="0" presId="urn:microsoft.com/office/officeart/2005/8/layout/process2"/>
    <dgm:cxn modelId="{F8E3E9D5-F034-4AA4-AFA6-FFA429327184}" type="presParOf" srcId="{614EB3F0-C41E-4940-899D-B628E48AEBE5}" destId="{B5EF9579-EB5D-4225-BDEF-FE5DB23329B6}" srcOrd="1" destOrd="0" presId="urn:microsoft.com/office/officeart/2005/8/layout/process2"/>
    <dgm:cxn modelId="{B2F25378-4EA4-42F8-A306-158B3E2BDAC9}" type="presParOf" srcId="{B5EF9579-EB5D-4225-BDEF-FE5DB23329B6}" destId="{DBA2EC1E-5240-48F8-8E63-87B52B50B02D}" srcOrd="0" destOrd="0" presId="urn:microsoft.com/office/officeart/2005/8/layout/process2"/>
    <dgm:cxn modelId="{D0CDC4B2-722F-45D5-8463-F8651299C16A}" type="presParOf" srcId="{614EB3F0-C41E-4940-899D-B628E48AEBE5}" destId="{F9B3D00D-0C15-4DD8-A410-17C28C30D2CE}" srcOrd="2" destOrd="0" presId="urn:microsoft.com/office/officeart/2005/8/layout/process2"/>
    <dgm:cxn modelId="{D266BE31-5BFD-42C4-9A62-900AB2FA553E}" type="presParOf" srcId="{614EB3F0-C41E-4940-899D-B628E48AEBE5}" destId="{950B8195-6A0B-4CF0-95F2-6CA563EFCF9D}" srcOrd="3" destOrd="0" presId="urn:microsoft.com/office/officeart/2005/8/layout/process2"/>
    <dgm:cxn modelId="{F1DA1737-CCD2-4121-B711-4014E46693B6}" type="presParOf" srcId="{950B8195-6A0B-4CF0-95F2-6CA563EFCF9D}" destId="{3393FE6D-7188-4279-B7C7-0C388EC2EB72}" srcOrd="0" destOrd="0" presId="urn:microsoft.com/office/officeart/2005/8/layout/process2"/>
    <dgm:cxn modelId="{E0FB4EFC-C6E0-47D8-986D-E4488B7A2CF0}" type="presParOf" srcId="{614EB3F0-C41E-4940-899D-B628E48AEBE5}" destId="{953F393D-2C60-48AF-90B6-A3FB679063EF}" srcOrd="4" destOrd="0" presId="urn:microsoft.com/office/officeart/2005/8/layout/process2"/>
    <dgm:cxn modelId="{443D6314-5C96-447C-94D1-8D8D5AB2506A}" type="presParOf" srcId="{614EB3F0-C41E-4940-899D-B628E48AEBE5}" destId="{E5C31C76-D669-464C-8081-47CFF9C01A09}" srcOrd="5" destOrd="0" presId="urn:microsoft.com/office/officeart/2005/8/layout/process2"/>
    <dgm:cxn modelId="{1D5DC186-0CFD-4C19-B5AF-BC8E34D451E5}" type="presParOf" srcId="{E5C31C76-D669-464C-8081-47CFF9C01A09}" destId="{C7F6CA32-96AA-4687-A27F-82B44DF46B1E}" srcOrd="0" destOrd="0" presId="urn:microsoft.com/office/officeart/2005/8/layout/process2"/>
    <dgm:cxn modelId="{E3F91FE2-9FF2-4779-AD09-5CF25A2BAAD8}" type="presParOf" srcId="{614EB3F0-C41E-4940-899D-B628E48AEBE5}" destId="{2BC759AC-DAE8-47FA-B7A8-62F4E2F0D68B}" srcOrd="6" destOrd="0" presId="urn:microsoft.com/office/officeart/2005/8/layout/process2"/>
    <dgm:cxn modelId="{88050B4E-4450-4727-83A1-23246695D7D3}" type="presParOf" srcId="{614EB3F0-C41E-4940-899D-B628E48AEBE5}" destId="{6B41E6BB-6D39-42F8-A76E-826BD8F4783C}" srcOrd="7" destOrd="0" presId="urn:microsoft.com/office/officeart/2005/8/layout/process2"/>
    <dgm:cxn modelId="{5DC3FF39-9BEB-4B85-87B0-4B4C5A3CED70}" type="presParOf" srcId="{6B41E6BB-6D39-42F8-A76E-826BD8F4783C}" destId="{03E4230D-6856-46C2-A0D1-AD7FA5DFBC61}" srcOrd="0" destOrd="0" presId="urn:microsoft.com/office/officeart/2005/8/layout/process2"/>
    <dgm:cxn modelId="{6CFE3113-D4BE-4A0E-9AD1-F3E88DCB332D}" type="presParOf" srcId="{614EB3F0-C41E-4940-899D-B628E48AEBE5}" destId="{3F8885BA-B600-452B-AA0F-D18AC7FCC275}" srcOrd="8" destOrd="0" presId="urn:microsoft.com/office/officeart/2005/8/layout/process2"/>
    <dgm:cxn modelId="{E67DAFAA-4ACD-4CF6-BACA-1F032B7D3C68}" type="presParOf" srcId="{614EB3F0-C41E-4940-899D-B628E48AEBE5}" destId="{9774E4CD-D88A-4BC6-A830-4676F32DA019}" srcOrd="9" destOrd="0" presId="urn:microsoft.com/office/officeart/2005/8/layout/process2"/>
    <dgm:cxn modelId="{F3FB5906-53D8-47F7-813A-F875A39E8C16}" type="presParOf" srcId="{9774E4CD-D88A-4BC6-A830-4676F32DA019}" destId="{42D4A8D7-FFF1-48AA-97E7-17756E37080F}" srcOrd="0" destOrd="0" presId="urn:microsoft.com/office/officeart/2005/8/layout/process2"/>
    <dgm:cxn modelId="{E459E301-6879-4349-95FE-24FD0CF6F2B5}" type="presParOf" srcId="{614EB3F0-C41E-4940-899D-B628E48AEBE5}" destId="{FC0D34DC-604B-4E58-821F-338CF55C1B11}" srcOrd="10" destOrd="0" presId="urn:microsoft.com/office/officeart/2005/8/layout/process2"/>
    <dgm:cxn modelId="{92A1E305-B60E-47F7-82A4-767D736A87D6}" type="presParOf" srcId="{614EB3F0-C41E-4940-899D-B628E48AEBE5}" destId="{C2F6D64F-E194-472E-BA02-16D03840E6D4}" srcOrd="11" destOrd="0" presId="urn:microsoft.com/office/officeart/2005/8/layout/process2"/>
    <dgm:cxn modelId="{CEDBE657-D6C9-4AF0-851F-B9216C302357}" type="presParOf" srcId="{C2F6D64F-E194-472E-BA02-16D03840E6D4}" destId="{87F7B3B9-16FC-4BCF-8B07-8D37AD63CA36}" srcOrd="0" destOrd="0" presId="urn:microsoft.com/office/officeart/2005/8/layout/process2"/>
    <dgm:cxn modelId="{64497827-A348-417A-932B-F80285F2C3D5}" type="presParOf" srcId="{614EB3F0-C41E-4940-899D-B628E48AEBE5}" destId="{462DF39F-89F2-4AF0-9FD9-444421489A7D}" srcOrd="12" destOrd="0" presId="urn:microsoft.com/office/officeart/2005/8/layout/process2"/>
    <dgm:cxn modelId="{D8CB2633-8F8E-4A6E-89E7-F2C23984FB55}" type="presParOf" srcId="{614EB3F0-C41E-4940-899D-B628E48AEBE5}" destId="{EEA708E4-7ACE-4241-AAE5-86B6F3D0F11F}" srcOrd="13" destOrd="0" presId="urn:microsoft.com/office/officeart/2005/8/layout/process2"/>
    <dgm:cxn modelId="{435BE99B-827E-41CA-B959-27C9F6C00CC6}" type="presParOf" srcId="{EEA708E4-7ACE-4241-AAE5-86B6F3D0F11F}" destId="{A7C5B0DD-342B-4A7B-B80F-4A60FD0C578C}" srcOrd="0" destOrd="0" presId="urn:microsoft.com/office/officeart/2005/8/layout/process2"/>
    <dgm:cxn modelId="{A4A9B1C2-276B-4AF0-BAA9-4B2A7709620F}" type="presParOf" srcId="{614EB3F0-C41E-4940-899D-B628E48AEBE5}" destId="{42CD1FC2-1F94-4068-B567-23FF3D284370}" srcOrd="1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32F99-9181-4819-A0AF-F551DBF7506E}">
      <dsp:nvSpPr>
        <dsp:cNvPr id="0" name=""/>
        <dsp:cNvSpPr/>
      </dsp:nvSpPr>
      <dsp:spPr>
        <a:xfrm>
          <a:off x="5368" y="961426"/>
          <a:ext cx="1664124" cy="229462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kern="1200"/>
            <a:t>First, we calculate the total cash flows including the terminal value by discounting using WACC.</a:t>
          </a:r>
          <a:r>
            <a:rPr lang="en-US" sz="1600" b="0" kern="1200">
              <a:solidFill>
                <a:schemeClr val="bg1"/>
              </a:solidFill>
              <a:latin typeface="Source Sans Pro"/>
            </a:rPr>
            <a:t> </a:t>
          </a:r>
          <a:endParaRPr lang="en-US" sz="1600" b="0" kern="1200">
            <a:solidFill>
              <a:schemeClr val="bg1"/>
            </a:solidFill>
          </a:endParaRPr>
        </a:p>
      </dsp:txBody>
      <dsp:txXfrm>
        <a:off x="54109" y="1010167"/>
        <a:ext cx="1566642" cy="2197138"/>
      </dsp:txXfrm>
    </dsp:sp>
    <dsp:sp modelId="{50707C76-4672-4CBF-9AB0-F1397E3BDCEC}">
      <dsp:nvSpPr>
        <dsp:cNvPr id="0" name=""/>
        <dsp:cNvSpPr/>
      </dsp:nvSpPr>
      <dsp:spPr>
        <a:xfrm>
          <a:off x="1835904" y="1902385"/>
          <a:ext cx="352794" cy="4127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35904" y="1984925"/>
        <a:ext cx="246956" cy="247622"/>
      </dsp:txXfrm>
    </dsp:sp>
    <dsp:sp modelId="{AEC95C30-EFD2-43E6-8F03-D91C0156301E}">
      <dsp:nvSpPr>
        <dsp:cNvPr id="0" name=""/>
        <dsp:cNvSpPr/>
      </dsp:nvSpPr>
      <dsp:spPr>
        <a:xfrm>
          <a:off x="2335142" y="961426"/>
          <a:ext cx="1664124" cy="229462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kern="1200"/>
            <a:t>Then, we calculate the value of debt outstanding by taking the PV of the remaining cash flows at the end of each year. </a:t>
          </a:r>
        </a:p>
      </dsp:txBody>
      <dsp:txXfrm>
        <a:off x="2383883" y="1010167"/>
        <a:ext cx="1566642" cy="2197138"/>
      </dsp:txXfrm>
    </dsp:sp>
    <dsp:sp modelId="{C3DC4AA4-DD66-4144-9FC0-C2BDB64CCB76}">
      <dsp:nvSpPr>
        <dsp:cNvPr id="0" name=""/>
        <dsp:cNvSpPr/>
      </dsp:nvSpPr>
      <dsp:spPr>
        <a:xfrm>
          <a:off x="4165678" y="1902385"/>
          <a:ext cx="352794" cy="4127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165678" y="1984925"/>
        <a:ext cx="246956" cy="247622"/>
      </dsp:txXfrm>
    </dsp:sp>
    <dsp:sp modelId="{78E1C580-5F2A-4C43-8C78-AC48CB5D8490}">
      <dsp:nvSpPr>
        <dsp:cNvPr id="0" name=""/>
        <dsp:cNvSpPr/>
      </dsp:nvSpPr>
      <dsp:spPr>
        <a:xfrm>
          <a:off x="4664915" y="961426"/>
          <a:ext cx="1664124" cy="229462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a:t>We calculate the tax shield on interest using the debt outstanding. </a:t>
          </a:r>
          <a:endParaRPr lang="en-US" sz="1600" kern="1200"/>
        </a:p>
      </dsp:txBody>
      <dsp:txXfrm>
        <a:off x="4713656" y="1010167"/>
        <a:ext cx="1566642" cy="2197138"/>
      </dsp:txXfrm>
    </dsp:sp>
    <dsp:sp modelId="{795A2C92-1E6E-4F94-8840-D91C1A544FAB}">
      <dsp:nvSpPr>
        <dsp:cNvPr id="0" name=""/>
        <dsp:cNvSpPr/>
      </dsp:nvSpPr>
      <dsp:spPr>
        <a:xfrm>
          <a:off x="6495452" y="1902385"/>
          <a:ext cx="352794" cy="4127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495452" y="1984925"/>
        <a:ext cx="246956" cy="247622"/>
      </dsp:txXfrm>
    </dsp:sp>
    <dsp:sp modelId="{DF509656-F7D1-41F0-AE42-55D6A39DB872}">
      <dsp:nvSpPr>
        <dsp:cNvPr id="0" name=""/>
        <dsp:cNvSpPr/>
      </dsp:nvSpPr>
      <dsp:spPr>
        <a:xfrm>
          <a:off x="6994689" y="961426"/>
          <a:ext cx="1664124" cy="229462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kern="1200"/>
            <a:t>Next,</a:t>
          </a:r>
          <a:r>
            <a:rPr lang="en-US" sz="1600" b="0" kern="1200">
              <a:latin typeface="Source Sans Pro"/>
            </a:rPr>
            <a:t> </a:t>
          </a:r>
          <a:r>
            <a:rPr lang="en-US" sz="1600" b="0" kern="1200"/>
            <a:t>we calculate the Terminal Value using FCFF and pre-tax WACC as the discount rate. </a:t>
          </a:r>
          <a:endParaRPr lang="en-US" sz="1600" kern="1200"/>
        </a:p>
      </dsp:txBody>
      <dsp:txXfrm>
        <a:off x="7043430" y="1010167"/>
        <a:ext cx="1566642" cy="2197138"/>
      </dsp:txXfrm>
    </dsp:sp>
    <dsp:sp modelId="{401D066F-8075-4E96-82BF-CDCC6C9AD61C}">
      <dsp:nvSpPr>
        <dsp:cNvPr id="0" name=""/>
        <dsp:cNvSpPr/>
      </dsp:nvSpPr>
      <dsp:spPr>
        <a:xfrm>
          <a:off x="8825226" y="1902385"/>
          <a:ext cx="352794" cy="4127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825226" y="1984925"/>
        <a:ext cx="246956" cy="247622"/>
      </dsp:txXfrm>
    </dsp:sp>
    <dsp:sp modelId="{4CC41250-9B7E-456A-AF00-F32FDD907162}">
      <dsp:nvSpPr>
        <dsp:cNvPr id="0" name=""/>
        <dsp:cNvSpPr/>
      </dsp:nvSpPr>
      <dsp:spPr>
        <a:xfrm>
          <a:off x="9324463" y="961426"/>
          <a:ext cx="1664124" cy="229462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kern="1200"/>
            <a:t>Finally, we calculate the PV of FCFF including terminal value at the pre-tax </a:t>
          </a:r>
          <a:r>
            <a:rPr lang="en-US" sz="1600" b="0" kern="1200">
              <a:latin typeface="Source Sans Pro"/>
            </a:rPr>
            <a:t>WACC </a:t>
          </a:r>
          <a:r>
            <a:rPr lang="en-US" sz="1600" b="0" kern="1200"/>
            <a:t>rate to arrive at the value of the firm. </a:t>
          </a:r>
          <a:endParaRPr lang="en-US" sz="1600" b="0" kern="1200">
            <a:latin typeface="Source Sans Pro"/>
          </a:endParaRPr>
        </a:p>
      </dsp:txBody>
      <dsp:txXfrm>
        <a:off x="9373204" y="1010167"/>
        <a:ext cx="1566642" cy="2197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32F99-9181-4819-A0AF-F551DBF7506E}">
      <dsp:nvSpPr>
        <dsp:cNvPr id="0" name=""/>
        <dsp:cNvSpPr/>
      </dsp:nvSpPr>
      <dsp:spPr>
        <a:xfrm>
          <a:off x="0"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a:solidFill>
                <a:schemeClr val="bg1"/>
              </a:solidFill>
            </a:rPr>
            <a:t>Firstly, we forecast sales and operating incoming for five years using the expected growth rate. </a:t>
          </a:r>
        </a:p>
      </dsp:txBody>
      <dsp:txXfrm>
        <a:off x="40250" y="1118303"/>
        <a:ext cx="1293744" cy="1980866"/>
      </dsp:txXfrm>
    </dsp:sp>
    <dsp:sp modelId="{50707C76-4672-4CBF-9AB0-F1397E3BDCEC}">
      <dsp:nvSpPr>
        <dsp:cNvPr id="0" name=""/>
        <dsp:cNvSpPr/>
      </dsp:nvSpPr>
      <dsp:spPr>
        <a:xfrm>
          <a:off x="1511668" y="1938330"/>
          <a:ext cx="291339" cy="3408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11668" y="2006492"/>
        <a:ext cx="203937" cy="204488"/>
      </dsp:txXfrm>
    </dsp:sp>
    <dsp:sp modelId="{AEC95C30-EFD2-43E6-8F03-D91C0156301E}">
      <dsp:nvSpPr>
        <dsp:cNvPr id="0" name=""/>
        <dsp:cNvSpPr/>
      </dsp:nvSpPr>
      <dsp:spPr>
        <a:xfrm>
          <a:off x="1923942"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a:solidFill>
                <a:schemeClr val="bg1"/>
              </a:solidFill>
            </a:rPr>
            <a:t>We then calculate Net Financial Obligations (NFO) and Net Operating Assets (NOA). </a:t>
          </a:r>
        </a:p>
      </dsp:txBody>
      <dsp:txXfrm>
        <a:off x="1964192" y="1118303"/>
        <a:ext cx="1293744" cy="1980866"/>
      </dsp:txXfrm>
    </dsp:sp>
    <dsp:sp modelId="{C3DC4AA4-DD66-4144-9FC0-C2BDB64CCB76}">
      <dsp:nvSpPr>
        <dsp:cNvPr id="0" name=""/>
        <dsp:cNvSpPr/>
      </dsp:nvSpPr>
      <dsp:spPr>
        <a:xfrm>
          <a:off x="3435611" y="1938330"/>
          <a:ext cx="291339" cy="3408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435611" y="2006492"/>
        <a:ext cx="203937" cy="204488"/>
      </dsp:txXfrm>
    </dsp:sp>
    <dsp:sp modelId="{78E1C580-5F2A-4C43-8C78-AC48CB5D8490}">
      <dsp:nvSpPr>
        <dsp:cNvPr id="0" name=""/>
        <dsp:cNvSpPr/>
      </dsp:nvSpPr>
      <dsp:spPr>
        <a:xfrm>
          <a:off x="3847884"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0" kern="1200">
              <a:solidFill>
                <a:schemeClr val="bg1"/>
              </a:solidFill>
            </a:rPr>
            <a:t>We calculate the Residual Operating Income (</a:t>
          </a:r>
          <a:r>
            <a:rPr lang="en-US" sz="1300" b="0" kern="1200">
              <a:solidFill>
                <a:schemeClr val="bg1"/>
              </a:solidFill>
              <a:latin typeface="Source Sans Pro"/>
            </a:rPr>
            <a:t>ReOI</a:t>
          </a:r>
          <a:r>
            <a:rPr lang="en-US" sz="1300" b="0" kern="1200">
              <a:solidFill>
                <a:schemeClr val="bg1"/>
              </a:solidFill>
            </a:rPr>
            <a:t>) by deducting the product of the cost of capital and NOA from Operating Income. </a:t>
          </a:r>
        </a:p>
      </dsp:txBody>
      <dsp:txXfrm>
        <a:off x="3888134" y="1118303"/>
        <a:ext cx="1293744" cy="1980866"/>
      </dsp:txXfrm>
    </dsp:sp>
    <dsp:sp modelId="{795A2C92-1E6E-4F94-8840-D91C1A544FAB}">
      <dsp:nvSpPr>
        <dsp:cNvPr id="0" name=""/>
        <dsp:cNvSpPr/>
      </dsp:nvSpPr>
      <dsp:spPr>
        <a:xfrm>
          <a:off x="5359553" y="1938330"/>
          <a:ext cx="291339" cy="3408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59553" y="2006492"/>
        <a:ext cx="203937" cy="204488"/>
      </dsp:txXfrm>
    </dsp:sp>
    <dsp:sp modelId="{DF509656-F7D1-41F0-AE42-55D6A39DB872}">
      <dsp:nvSpPr>
        <dsp:cNvPr id="0" name=""/>
        <dsp:cNvSpPr/>
      </dsp:nvSpPr>
      <dsp:spPr>
        <a:xfrm>
          <a:off x="5771826"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a:solidFill>
                <a:schemeClr val="bg1"/>
              </a:solidFill>
            </a:rPr>
            <a:t>Then we calculate the terminal value, after which we find the Present Value of both </a:t>
          </a:r>
          <a:r>
            <a:rPr lang="en-US" sz="1300" b="0" kern="1200" err="1">
              <a:solidFill>
                <a:schemeClr val="bg1"/>
              </a:solidFill>
            </a:rPr>
            <a:t>ReOI</a:t>
          </a:r>
          <a:r>
            <a:rPr lang="en-US" sz="1300" b="0" kern="1200">
              <a:solidFill>
                <a:schemeClr val="bg1"/>
              </a:solidFill>
            </a:rPr>
            <a:t> and Terminal value. </a:t>
          </a:r>
        </a:p>
      </dsp:txBody>
      <dsp:txXfrm>
        <a:off x="5812076" y="1118303"/>
        <a:ext cx="1293744" cy="1980866"/>
      </dsp:txXfrm>
    </dsp:sp>
    <dsp:sp modelId="{401D066F-8075-4E96-82BF-CDCC6C9AD61C}">
      <dsp:nvSpPr>
        <dsp:cNvPr id="0" name=""/>
        <dsp:cNvSpPr/>
      </dsp:nvSpPr>
      <dsp:spPr>
        <a:xfrm>
          <a:off x="7283495" y="1938330"/>
          <a:ext cx="291339" cy="3408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83495" y="2006492"/>
        <a:ext cx="203937" cy="204488"/>
      </dsp:txXfrm>
    </dsp:sp>
    <dsp:sp modelId="{4CC41250-9B7E-456A-AF00-F32FDD907162}">
      <dsp:nvSpPr>
        <dsp:cNvPr id="0" name=""/>
        <dsp:cNvSpPr/>
      </dsp:nvSpPr>
      <dsp:spPr>
        <a:xfrm>
          <a:off x="7695769"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a:solidFill>
                <a:schemeClr val="bg1"/>
              </a:solidFill>
            </a:rPr>
            <a:t>The value of the firm is calculated by taking the sum of NOA, </a:t>
          </a:r>
          <a:r>
            <a:rPr lang="en-US" sz="1300" b="0" kern="1200" err="1">
              <a:solidFill>
                <a:schemeClr val="bg1"/>
              </a:solidFill>
            </a:rPr>
            <a:t>PVReOI</a:t>
          </a:r>
          <a:r>
            <a:rPr lang="en-US" sz="1300" b="0" kern="1200">
              <a:solidFill>
                <a:schemeClr val="bg1"/>
              </a:solidFill>
            </a:rPr>
            <a:t>, and PVTV. </a:t>
          </a:r>
        </a:p>
      </dsp:txBody>
      <dsp:txXfrm>
        <a:off x="7736019" y="1118303"/>
        <a:ext cx="1293744" cy="1980866"/>
      </dsp:txXfrm>
    </dsp:sp>
    <dsp:sp modelId="{2E9CD646-2E04-4994-BD83-FA8E0441B46C}">
      <dsp:nvSpPr>
        <dsp:cNvPr id="0" name=""/>
        <dsp:cNvSpPr/>
      </dsp:nvSpPr>
      <dsp:spPr>
        <a:xfrm>
          <a:off x="9207438" y="1938330"/>
          <a:ext cx="291339" cy="3408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207438" y="2006492"/>
        <a:ext cx="203937" cy="204488"/>
      </dsp:txXfrm>
    </dsp:sp>
    <dsp:sp modelId="{74B7CC1F-8D5C-45BA-97BA-DE19C1CE6A81}">
      <dsp:nvSpPr>
        <dsp:cNvPr id="0" name=""/>
        <dsp:cNvSpPr/>
      </dsp:nvSpPr>
      <dsp:spPr>
        <a:xfrm>
          <a:off x="9619711" y="1078053"/>
          <a:ext cx="1374244" cy="206136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a:solidFill>
                <a:schemeClr val="bg1"/>
              </a:solidFill>
            </a:rPr>
            <a:t>We calculate the value of Equity by subtracting Debt (NFO) from the value of the firm. </a:t>
          </a:r>
        </a:p>
      </dsp:txBody>
      <dsp:txXfrm>
        <a:off x="9659961" y="1118303"/>
        <a:ext cx="1293744" cy="1980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BD3CE-1760-4641-A231-1477FFEB55A7}">
      <dsp:nvSpPr>
        <dsp:cNvPr id="0" name=""/>
        <dsp:cNvSpPr/>
      </dsp:nvSpPr>
      <dsp:spPr>
        <a:xfrm>
          <a:off x="1462825"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6498" y="911349"/>
        <a:ext cx="16734" cy="3350"/>
      </dsp:txXfrm>
    </dsp:sp>
    <dsp:sp modelId="{D7EED099-44ED-4289-8D8F-6118C4A2F412}">
      <dsp:nvSpPr>
        <dsp:cNvPr id="0" name=""/>
        <dsp:cNvSpPr/>
      </dsp:nvSpPr>
      <dsp:spPr>
        <a:xfrm>
          <a:off x="9493"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t>1. </a:t>
          </a:r>
          <a:r>
            <a:rPr lang="en-GB" sz="1200" b="1" i="0" kern="1200">
              <a:latin typeface="Source Sans Pro"/>
              <a:ea typeface="Source Sans Pro"/>
            </a:rPr>
            <a:t>Choose Comparable Companies</a:t>
          </a:r>
          <a:endParaRPr lang="en-US" sz="1200" b="1" i="0" kern="1200">
            <a:latin typeface="Source Sans Pro"/>
            <a:ea typeface="Source Sans Pro"/>
          </a:endParaRPr>
        </a:p>
      </dsp:txBody>
      <dsp:txXfrm>
        <a:off x="9493" y="476484"/>
        <a:ext cx="1455132" cy="873079"/>
      </dsp:txXfrm>
    </dsp:sp>
    <dsp:sp modelId="{DF1F7163-6401-483B-A33D-AE1200BD2DE1}">
      <dsp:nvSpPr>
        <dsp:cNvPr id="0" name=""/>
        <dsp:cNvSpPr/>
      </dsp:nvSpPr>
      <dsp:spPr>
        <a:xfrm>
          <a:off x="3252638"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311" y="911349"/>
        <a:ext cx="16734" cy="3350"/>
      </dsp:txXfrm>
    </dsp:sp>
    <dsp:sp modelId="{244D2B1B-27FB-41A8-94DA-E1405DB5478E}">
      <dsp:nvSpPr>
        <dsp:cNvPr id="0" name=""/>
        <dsp:cNvSpPr/>
      </dsp:nvSpPr>
      <dsp:spPr>
        <a:xfrm>
          <a:off x="1799306"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ea typeface="HGGothicE"/>
            </a:rPr>
            <a:t>Select firms with similar:</a:t>
          </a:r>
          <a:endParaRPr lang="en-US" sz="1200" b="1" kern="1200">
            <a:latin typeface="Rockwell"/>
            <a:ea typeface="HGGothicE"/>
          </a:endParaRPr>
        </a:p>
      </dsp:txBody>
      <dsp:txXfrm>
        <a:off x="1799306" y="476484"/>
        <a:ext cx="1455132" cy="873079"/>
      </dsp:txXfrm>
    </dsp:sp>
    <dsp:sp modelId="{D5BAABDE-DE3B-460E-A647-02EFB8527DF0}">
      <dsp:nvSpPr>
        <dsp:cNvPr id="0" name=""/>
        <dsp:cNvSpPr/>
      </dsp:nvSpPr>
      <dsp:spPr>
        <a:xfrm>
          <a:off x="5042451"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6124" y="911349"/>
        <a:ext cx="16734" cy="3350"/>
      </dsp:txXfrm>
    </dsp:sp>
    <dsp:sp modelId="{14E52D7F-03D0-45FB-BC9B-923DEF7F8562}">
      <dsp:nvSpPr>
        <dsp:cNvPr id="0" name=""/>
        <dsp:cNvSpPr/>
      </dsp:nvSpPr>
      <dsp:spPr>
        <a:xfrm>
          <a:off x="3589118"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Industry, business models, growth prospects, risk profiles.</a:t>
          </a:r>
          <a:endParaRPr lang="en-US" sz="1200" kern="1200"/>
        </a:p>
      </dsp:txBody>
      <dsp:txXfrm>
        <a:off x="3589118" y="476484"/>
        <a:ext cx="1455132" cy="873079"/>
      </dsp:txXfrm>
    </dsp:sp>
    <dsp:sp modelId="{3D12EF2E-E76A-49EC-8DBD-F8A24EC6A610}">
      <dsp:nvSpPr>
        <dsp:cNvPr id="0" name=""/>
        <dsp:cNvSpPr/>
      </dsp:nvSpPr>
      <dsp:spPr>
        <a:xfrm>
          <a:off x="6832264"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5937" y="911349"/>
        <a:ext cx="16734" cy="3350"/>
      </dsp:txXfrm>
    </dsp:sp>
    <dsp:sp modelId="{4B5ABE8C-29A1-41A0-A148-903974F9B0DE}">
      <dsp:nvSpPr>
        <dsp:cNvPr id="0" name=""/>
        <dsp:cNvSpPr/>
      </dsp:nvSpPr>
      <dsp:spPr>
        <a:xfrm>
          <a:off x="5378931"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Financial structure (debt levels)</a:t>
          </a:r>
          <a:endParaRPr lang="en-US" sz="1200" kern="1200"/>
        </a:p>
      </dsp:txBody>
      <dsp:txXfrm>
        <a:off x="5378931" y="476484"/>
        <a:ext cx="1455132" cy="873079"/>
      </dsp:txXfrm>
    </dsp:sp>
    <dsp:sp modelId="{FA16AC87-FB84-4A34-87A0-9571C83C6455}">
      <dsp:nvSpPr>
        <dsp:cNvPr id="0" name=""/>
        <dsp:cNvSpPr/>
      </dsp:nvSpPr>
      <dsp:spPr>
        <a:xfrm>
          <a:off x="8622077"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5750" y="911349"/>
        <a:ext cx="16734" cy="3350"/>
      </dsp:txXfrm>
    </dsp:sp>
    <dsp:sp modelId="{5B51EFA7-30DA-49F6-A307-80E6274E594C}">
      <dsp:nvSpPr>
        <dsp:cNvPr id="0" name=""/>
        <dsp:cNvSpPr/>
      </dsp:nvSpPr>
      <dsp:spPr>
        <a:xfrm>
          <a:off x="7168744"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Bajaj Auto </a:t>
          </a:r>
          <a:r>
            <a:rPr lang="en-GB" sz="1200" b="1" kern="1200" err="1">
              <a:latin typeface="Rockwell"/>
            </a:rPr>
            <a:t>Comparables</a:t>
          </a:r>
          <a:r>
            <a:rPr lang="en-GB" sz="1200" b="1" kern="1200">
              <a:latin typeface="Rockwell"/>
            </a:rPr>
            <a:t>:</a:t>
          </a:r>
          <a:endParaRPr lang="en-US" sz="1200" b="1" kern="1200">
            <a:latin typeface="Rockwell"/>
          </a:endParaRPr>
        </a:p>
      </dsp:txBody>
      <dsp:txXfrm>
        <a:off x="7168744" y="476484"/>
        <a:ext cx="1455132" cy="873079"/>
      </dsp:txXfrm>
    </dsp:sp>
    <dsp:sp modelId="{749615F2-56FC-44AB-8918-32D62A619C09}">
      <dsp:nvSpPr>
        <dsp:cNvPr id="0" name=""/>
        <dsp:cNvSpPr/>
      </dsp:nvSpPr>
      <dsp:spPr>
        <a:xfrm>
          <a:off x="10411889" y="867304"/>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555563" y="911349"/>
        <a:ext cx="16734" cy="3350"/>
      </dsp:txXfrm>
    </dsp:sp>
    <dsp:sp modelId="{63279D43-2B13-4337-9D4C-ABDA3DF99593}">
      <dsp:nvSpPr>
        <dsp:cNvPr id="0" name=""/>
        <dsp:cNvSpPr/>
      </dsp:nvSpPr>
      <dsp:spPr>
        <a:xfrm>
          <a:off x="8958557"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t" anchorCtr="0">
          <a:noAutofit/>
        </a:bodyPr>
        <a:lstStyle/>
        <a:p>
          <a:pPr marL="0" lvl="0" indent="0" algn="l" defTabSz="533400">
            <a:lnSpc>
              <a:spcPct val="90000"/>
            </a:lnSpc>
            <a:spcBef>
              <a:spcPct val="0"/>
            </a:spcBef>
            <a:spcAft>
              <a:spcPct val="35000"/>
            </a:spcAft>
            <a:buNone/>
          </a:pPr>
          <a:r>
            <a:rPr lang="en-GB" sz="1200" b="0" u="sng" kern="1200"/>
            <a:t>Highly Comparable:</a:t>
          </a:r>
          <a:endParaRPr lang="en-US" sz="1200" b="0" u="sng" kern="1200"/>
        </a:p>
        <a:p>
          <a:pPr marL="57150" lvl="1" indent="-57150" algn="l" defTabSz="400050">
            <a:lnSpc>
              <a:spcPct val="90000"/>
            </a:lnSpc>
            <a:spcBef>
              <a:spcPct val="0"/>
            </a:spcBef>
            <a:spcAft>
              <a:spcPct val="15000"/>
            </a:spcAft>
            <a:buChar char="•"/>
          </a:pPr>
          <a:r>
            <a:rPr lang="en-GB" sz="900" kern="1200"/>
            <a:t>TVS Motor Co. (2-wheelers, 3-wheelers).</a:t>
          </a:r>
          <a:endParaRPr lang="en-US" sz="900" kern="1200"/>
        </a:p>
        <a:p>
          <a:pPr marL="57150" lvl="1" indent="-57150" algn="l" defTabSz="400050">
            <a:lnSpc>
              <a:spcPct val="90000"/>
            </a:lnSpc>
            <a:spcBef>
              <a:spcPct val="0"/>
            </a:spcBef>
            <a:spcAft>
              <a:spcPct val="15000"/>
            </a:spcAft>
            <a:buChar char="•"/>
          </a:pPr>
          <a:r>
            <a:rPr lang="en-GB" sz="900" kern="1200"/>
            <a:t>Hero MotoCorp (2-wheelers).</a:t>
          </a:r>
          <a:endParaRPr lang="en-US" sz="900" kern="1200"/>
        </a:p>
      </dsp:txBody>
      <dsp:txXfrm>
        <a:off x="8958557" y="476484"/>
        <a:ext cx="1455132" cy="873079"/>
      </dsp:txXfrm>
    </dsp:sp>
    <dsp:sp modelId="{42FE45DB-2289-4675-A2B9-CB0503E7E01A}">
      <dsp:nvSpPr>
        <dsp:cNvPr id="0" name=""/>
        <dsp:cNvSpPr/>
      </dsp:nvSpPr>
      <dsp:spPr>
        <a:xfrm>
          <a:off x="737059" y="1347763"/>
          <a:ext cx="10738877" cy="304080"/>
        </a:xfrm>
        <a:custGeom>
          <a:avLst/>
          <a:gdLst/>
          <a:ahLst/>
          <a:cxnLst/>
          <a:rect l="0" t="0" r="0" b="0"/>
          <a:pathLst>
            <a:path>
              <a:moveTo>
                <a:pt x="10738877" y="0"/>
              </a:moveTo>
              <a:lnTo>
                <a:pt x="10738877" y="169140"/>
              </a:lnTo>
              <a:lnTo>
                <a:pt x="0" y="169140"/>
              </a:lnTo>
              <a:lnTo>
                <a:pt x="0" y="30408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95" y="1498129"/>
        <a:ext cx="537204" cy="3350"/>
      </dsp:txXfrm>
    </dsp:sp>
    <dsp:sp modelId="{8B3FFF8D-DDCA-4676-8A2B-171A60C87DF1}">
      <dsp:nvSpPr>
        <dsp:cNvPr id="0" name=""/>
        <dsp:cNvSpPr/>
      </dsp:nvSpPr>
      <dsp:spPr>
        <a:xfrm>
          <a:off x="10748370" y="47648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t" anchorCtr="0">
          <a:noAutofit/>
        </a:bodyPr>
        <a:lstStyle/>
        <a:p>
          <a:pPr marL="0" lvl="0" indent="0" algn="l" defTabSz="533400">
            <a:lnSpc>
              <a:spcPct val="90000"/>
            </a:lnSpc>
            <a:spcBef>
              <a:spcPct val="0"/>
            </a:spcBef>
            <a:spcAft>
              <a:spcPct val="35000"/>
            </a:spcAft>
            <a:buNone/>
          </a:pPr>
          <a:r>
            <a:rPr lang="en-GB" sz="1200" b="0" u="sng" kern="1200"/>
            <a:t>Partially Comparable:</a:t>
          </a:r>
          <a:endParaRPr lang="en-US" sz="1200" b="0" u="sng" kern="1200"/>
        </a:p>
        <a:p>
          <a:pPr marL="57150" lvl="1" indent="-57150" algn="l" defTabSz="400050">
            <a:lnSpc>
              <a:spcPct val="90000"/>
            </a:lnSpc>
            <a:spcBef>
              <a:spcPct val="0"/>
            </a:spcBef>
            <a:spcAft>
              <a:spcPct val="15000"/>
            </a:spcAft>
            <a:buChar char="•"/>
          </a:pPr>
          <a:r>
            <a:rPr lang="en-GB" sz="900" kern="1200"/>
            <a:t>Eicher Motors (premium</a:t>
          </a:r>
          <a:r>
            <a:rPr lang="en-GB" sz="900" kern="1200">
              <a:latin typeface="Source Sans Pro"/>
            </a:rPr>
            <a:t>)</a:t>
          </a:r>
          <a:endParaRPr lang="en-GB" sz="900" kern="1200"/>
        </a:p>
        <a:p>
          <a:pPr marL="57150" lvl="1" indent="-57150" algn="l" defTabSz="400050">
            <a:lnSpc>
              <a:spcPct val="90000"/>
            </a:lnSpc>
            <a:spcBef>
              <a:spcPct val="0"/>
            </a:spcBef>
            <a:spcAft>
              <a:spcPct val="15000"/>
            </a:spcAft>
            <a:buChar char="•"/>
          </a:pPr>
          <a:r>
            <a:rPr lang="en-GB" sz="900" kern="1200"/>
            <a:t>Atul Auto (3-wheeler</a:t>
          </a:r>
          <a:r>
            <a:rPr lang="en-GB" sz="900" kern="1200">
              <a:latin typeface="Source Sans Pro"/>
            </a:rPr>
            <a:t>)</a:t>
          </a:r>
          <a:endParaRPr lang="en-US" sz="900" kern="1200"/>
        </a:p>
      </dsp:txBody>
      <dsp:txXfrm>
        <a:off x="10748370" y="476484"/>
        <a:ext cx="1455132" cy="873079"/>
      </dsp:txXfrm>
    </dsp:sp>
    <dsp:sp modelId="{B1E0F047-E6DC-4EC0-B5DF-943CB1AC0EB8}">
      <dsp:nvSpPr>
        <dsp:cNvPr id="0" name=""/>
        <dsp:cNvSpPr/>
      </dsp:nvSpPr>
      <dsp:spPr>
        <a:xfrm>
          <a:off x="1462825"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6498" y="2119108"/>
        <a:ext cx="16734" cy="3350"/>
      </dsp:txXfrm>
    </dsp:sp>
    <dsp:sp modelId="{F3193478-DAAE-4F05-8BA4-386A9E38101A}">
      <dsp:nvSpPr>
        <dsp:cNvPr id="0" name=""/>
        <dsp:cNvSpPr/>
      </dsp:nvSpPr>
      <dsp:spPr>
        <a:xfrm>
          <a:off x="9493"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t>2. Select Appropriate Multiples</a:t>
          </a:r>
          <a:endParaRPr lang="en-US" sz="1200" kern="1200"/>
        </a:p>
      </dsp:txBody>
      <dsp:txXfrm>
        <a:off x="9493" y="1684244"/>
        <a:ext cx="1455132" cy="873079"/>
      </dsp:txXfrm>
    </dsp:sp>
    <dsp:sp modelId="{1F7B85A5-EA44-4A95-844B-AB233032BC4B}">
      <dsp:nvSpPr>
        <dsp:cNvPr id="0" name=""/>
        <dsp:cNvSpPr/>
      </dsp:nvSpPr>
      <dsp:spPr>
        <a:xfrm>
          <a:off x="3252638"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311" y="2119108"/>
        <a:ext cx="16734" cy="3350"/>
      </dsp:txXfrm>
    </dsp:sp>
    <dsp:sp modelId="{59041CD6-2D11-476F-8B42-584E6A0DD3BA}">
      <dsp:nvSpPr>
        <dsp:cNvPr id="0" name=""/>
        <dsp:cNvSpPr/>
      </dsp:nvSpPr>
      <dsp:spPr>
        <a:xfrm>
          <a:off x="1799306"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EV/EBITDA:</a:t>
          </a:r>
          <a:endParaRPr lang="en-US" sz="1200" kern="1200">
            <a:latin typeface="Rockwell"/>
          </a:endParaRPr>
        </a:p>
      </dsp:txBody>
      <dsp:txXfrm>
        <a:off x="1799306" y="1684244"/>
        <a:ext cx="1455132" cy="873079"/>
      </dsp:txXfrm>
    </dsp:sp>
    <dsp:sp modelId="{EBF1806B-E8F2-4B42-A5DD-5B9E7D5AB754}">
      <dsp:nvSpPr>
        <dsp:cNvPr id="0" name=""/>
        <dsp:cNvSpPr/>
      </dsp:nvSpPr>
      <dsp:spPr>
        <a:xfrm>
          <a:off x="5042451"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6124" y="2119108"/>
        <a:ext cx="16734" cy="3350"/>
      </dsp:txXfrm>
    </dsp:sp>
    <dsp:sp modelId="{AC366FA0-EF58-4087-AE9E-10D033B4F38F}">
      <dsp:nvSpPr>
        <dsp:cNvPr id="0" name=""/>
        <dsp:cNvSpPr/>
      </dsp:nvSpPr>
      <dsp:spPr>
        <a:xfrm>
          <a:off x="3589118"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For comparing core operational performance (e.g., TVS, Hero, Atul Auto).</a:t>
          </a:r>
          <a:endParaRPr lang="en-US" sz="1200" kern="1200"/>
        </a:p>
      </dsp:txBody>
      <dsp:txXfrm>
        <a:off x="3589118" y="1684244"/>
        <a:ext cx="1455132" cy="873079"/>
      </dsp:txXfrm>
    </dsp:sp>
    <dsp:sp modelId="{93529161-6E29-4403-A8A8-55EA290F579E}">
      <dsp:nvSpPr>
        <dsp:cNvPr id="0" name=""/>
        <dsp:cNvSpPr/>
      </dsp:nvSpPr>
      <dsp:spPr>
        <a:xfrm>
          <a:off x="6832264"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5937" y="2119108"/>
        <a:ext cx="16734" cy="3350"/>
      </dsp:txXfrm>
    </dsp:sp>
    <dsp:sp modelId="{65CB9E84-D1EB-4419-A4D4-3FA467EFDA42}">
      <dsp:nvSpPr>
        <dsp:cNvPr id="0" name=""/>
        <dsp:cNvSpPr/>
      </dsp:nvSpPr>
      <dsp:spPr>
        <a:xfrm>
          <a:off x="5378931"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EV/Sales:</a:t>
          </a:r>
          <a:endParaRPr lang="en-US" sz="1200" kern="1200">
            <a:latin typeface="Rockwell"/>
          </a:endParaRPr>
        </a:p>
      </dsp:txBody>
      <dsp:txXfrm>
        <a:off x="5378931" y="1684244"/>
        <a:ext cx="1455132" cy="873079"/>
      </dsp:txXfrm>
    </dsp:sp>
    <dsp:sp modelId="{4569FE2D-0A54-4B91-9246-471854FC971D}">
      <dsp:nvSpPr>
        <dsp:cNvPr id="0" name=""/>
        <dsp:cNvSpPr/>
      </dsp:nvSpPr>
      <dsp:spPr>
        <a:xfrm>
          <a:off x="8622077"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5750" y="2119108"/>
        <a:ext cx="16734" cy="3350"/>
      </dsp:txXfrm>
    </dsp:sp>
    <dsp:sp modelId="{23BEAF7F-29D9-46F6-9B75-9FD1A8C4F6C7}">
      <dsp:nvSpPr>
        <dsp:cNvPr id="0" name=""/>
        <dsp:cNvSpPr/>
      </dsp:nvSpPr>
      <dsp:spPr>
        <a:xfrm>
          <a:off x="7168744"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For firms with inconsistent profitability but steady revenue (e.g., Atul Auto).</a:t>
          </a:r>
          <a:endParaRPr lang="en-US" sz="1200" kern="1200"/>
        </a:p>
      </dsp:txBody>
      <dsp:txXfrm>
        <a:off x="7168744" y="1684244"/>
        <a:ext cx="1455132" cy="873079"/>
      </dsp:txXfrm>
    </dsp:sp>
    <dsp:sp modelId="{AE944FB1-A8E9-4E2D-8210-4B4C134B8BF9}">
      <dsp:nvSpPr>
        <dsp:cNvPr id="0" name=""/>
        <dsp:cNvSpPr/>
      </dsp:nvSpPr>
      <dsp:spPr>
        <a:xfrm>
          <a:off x="10411889" y="207506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555563" y="2119108"/>
        <a:ext cx="16734" cy="3350"/>
      </dsp:txXfrm>
    </dsp:sp>
    <dsp:sp modelId="{D93A7DD7-D8E0-4089-8F3C-F1BD7E842D5D}">
      <dsp:nvSpPr>
        <dsp:cNvPr id="0" name=""/>
        <dsp:cNvSpPr/>
      </dsp:nvSpPr>
      <dsp:spPr>
        <a:xfrm>
          <a:off x="8958557"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P/E Ratio:</a:t>
          </a:r>
          <a:endParaRPr lang="en-US" sz="1200" kern="1200">
            <a:latin typeface="Rockwell"/>
          </a:endParaRPr>
        </a:p>
      </dsp:txBody>
      <dsp:txXfrm>
        <a:off x="8958557" y="1684244"/>
        <a:ext cx="1455132" cy="873079"/>
      </dsp:txXfrm>
    </dsp:sp>
    <dsp:sp modelId="{F96B0946-BDDE-4107-8BB0-3882E7F83017}">
      <dsp:nvSpPr>
        <dsp:cNvPr id="0" name=""/>
        <dsp:cNvSpPr/>
      </dsp:nvSpPr>
      <dsp:spPr>
        <a:xfrm>
          <a:off x="737059" y="2555523"/>
          <a:ext cx="10738877" cy="304080"/>
        </a:xfrm>
        <a:custGeom>
          <a:avLst/>
          <a:gdLst/>
          <a:ahLst/>
          <a:cxnLst/>
          <a:rect l="0" t="0" r="0" b="0"/>
          <a:pathLst>
            <a:path>
              <a:moveTo>
                <a:pt x="10738877" y="0"/>
              </a:moveTo>
              <a:lnTo>
                <a:pt x="10738877" y="169140"/>
              </a:lnTo>
              <a:lnTo>
                <a:pt x="0" y="169140"/>
              </a:lnTo>
              <a:lnTo>
                <a:pt x="0" y="30408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7895" y="2705888"/>
        <a:ext cx="537204" cy="3350"/>
      </dsp:txXfrm>
    </dsp:sp>
    <dsp:sp modelId="{EE537C10-7E03-4319-BF6C-AB61BE984576}">
      <dsp:nvSpPr>
        <dsp:cNvPr id="0" name=""/>
        <dsp:cNvSpPr/>
      </dsp:nvSpPr>
      <dsp:spPr>
        <a:xfrm>
          <a:off x="10748370" y="168424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For mature, consistently profitable companies (e.g., Hero, TVS).</a:t>
          </a:r>
          <a:endParaRPr lang="en-US" sz="1200" kern="1200"/>
        </a:p>
      </dsp:txBody>
      <dsp:txXfrm>
        <a:off x="10748370" y="1684244"/>
        <a:ext cx="1455132" cy="873079"/>
      </dsp:txXfrm>
    </dsp:sp>
    <dsp:sp modelId="{E4129D74-4FAE-4088-8310-0010A2C0CB07}">
      <dsp:nvSpPr>
        <dsp:cNvPr id="0" name=""/>
        <dsp:cNvSpPr/>
      </dsp:nvSpPr>
      <dsp:spPr>
        <a:xfrm>
          <a:off x="1462825" y="328282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6498" y="3326868"/>
        <a:ext cx="16734" cy="3350"/>
      </dsp:txXfrm>
    </dsp:sp>
    <dsp:sp modelId="{46E02009-3CBE-43FE-BA44-7429E1DE04EA}">
      <dsp:nvSpPr>
        <dsp:cNvPr id="0" name=""/>
        <dsp:cNvSpPr/>
      </dsp:nvSpPr>
      <dsp:spPr>
        <a:xfrm>
          <a:off x="9493" y="289200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t>3. Calculate Multiples for </a:t>
          </a:r>
          <a:r>
            <a:rPr lang="en-GB" sz="1200" b="1" kern="1200" err="1"/>
            <a:t>Comparables</a:t>
          </a:r>
          <a:endParaRPr lang="en-US" sz="1200" kern="1200"/>
        </a:p>
      </dsp:txBody>
      <dsp:txXfrm>
        <a:off x="9493" y="2892004"/>
        <a:ext cx="1455132" cy="873079"/>
      </dsp:txXfrm>
    </dsp:sp>
    <dsp:sp modelId="{EC40F70B-29C4-4D91-8245-3C84E1B5E66F}">
      <dsp:nvSpPr>
        <dsp:cNvPr id="0" name=""/>
        <dsp:cNvSpPr/>
      </dsp:nvSpPr>
      <dsp:spPr>
        <a:xfrm>
          <a:off x="3252638" y="328282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311" y="3326868"/>
        <a:ext cx="16734" cy="3350"/>
      </dsp:txXfrm>
    </dsp:sp>
    <dsp:sp modelId="{0C4C8183-90D2-4DBD-8366-CA6E65D25DF6}">
      <dsp:nvSpPr>
        <dsp:cNvPr id="0" name=""/>
        <dsp:cNvSpPr/>
      </dsp:nvSpPr>
      <dsp:spPr>
        <a:xfrm>
          <a:off x="1799306" y="289200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Gather data from:</a:t>
          </a:r>
          <a:endParaRPr lang="en-US" sz="1200" b="1" kern="1200">
            <a:latin typeface="Rockwell"/>
          </a:endParaRPr>
        </a:p>
      </dsp:txBody>
      <dsp:txXfrm>
        <a:off x="1799306" y="2892004"/>
        <a:ext cx="1455132" cy="873079"/>
      </dsp:txXfrm>
    </dsp:sp>
    <dsp:sp modelId="{03FF87FC-D4B9-4F95-BCEC-C35F39402AB6}">
      <dsp:nvSpPr>
        <dsp:cNvPr id="0" name=""/>
        <dsp:cNvSpPr/>
      </dsp:nvSpPr>
      <dsp:spPr>
        <a:xfrm>
          <a:off x="5042451" y="328282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86124" y="3326868"/>
        <a:ext cx="16734" cy="3350"/>
      </dsp:txXfrm>
    </dsp:sp>
    <dsp:sp modelId="{00AFD8FB-2723-4886-985C-252C0BD8D72D}">
      <dsp:nvSpPr>
        <dsp:cNvPr id="0" name=""/>
        <dsp:cNvSpPr/>
      </dsp:nvSpPr>
      <dsp:spPr>
        <a:xfrm>
          <a:off x="3589118" y="289200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Financial statements or reliable financial sources.</a:t>
          </a:r>
          <a:endParaRPr lang="en-US" sz="1200" kern="1200"/>
        </a:p>
      </dsp:txBody>
      <dsp:txXfrm>
        <a:off x="3589118" y="2892004"/>
        <a:ext cx="1455132" cy="873079"/>
      </dsp:txXfrm>
    </dsp:sp>
    <dsp:sp modelId="{042E017E-9D08-4237-9188-915D8B2ED635}">
      <dsp:nvSpPr>
        <dsp:cNvPr id="0" name=""/>
        <dsp:cNvSpPr/>
      </dsp:nvSpPr>
      <dsp:spPr>
        <a:xfrm>
          <a:off x="6832264" y="3282823"/>
          <a:ext cx="304080" cy="91440"/>
        </a:xfrm>
        <a:custGeom>
          <a:avLst/>
          <a:gdLst/>
          <a:ahLst/>
          <a:cxnLst/>
          <a:rect l="0" t="0" r="0" b="0"/>
          <a:pathLst>
            <a:path>
              <a:moveTo>
                <a:pt x="0" y="45720"/>
              </a:moveTo>
              <a:lnTo>
                <a:pt x="304080"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5937" y="3326868"/>
        <a:ext cx="16734" cy="3350"/>
      </dsp:txXfrm>
    </dsp:sp>
    <dsp:sp modelId="{89D3C177-7C17-4230-9264-808D74798E64}">
      <dsp:nvSpPr>
        <dsp:cNvPr id="0" name=""/>
        <dsp:cNvSpPr/>
      </dsp:nvSpPr>
      <dsp:spPr>
        <a:xfrm>
          <a:off x="5378931" y="289200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b="1" kern="1200">
              <a:latin typeface="Rockwell"/>
            </a:rPr>
            <a:t>Multiples to calculate:</a:t>
          </a:r>
          <a:endParaRPr lang="en-US" sz="1200" kern="1200">
            <a:latin typeface="Rockwell"/>
          </a:endParaRPr>
        </a:p>
      </dsp:txBody>
      <dsp:txXfrm>
        <a:off x="5378931" y="2892004"/>
        <a:ext cx="1455132" cy="873079"/>
      </dsp:txXfrm>
    </dsp:sp>
    <dsp:sp modelId="{01144CC6-CF24-4908-B106-7C30BD96DF78}">
      <dsp:nvSpPr>
        <dsp:cNvPr id="0" name=""/>
        <dsp:cNvSpPr/>
      </dsp:nvSpPr>
      <dsp:spPr>
        <a:xfrm>
          <a:off x="7168744" y="2892004"/>
          <a:ext cx="1455132" cy="873079"/>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303" tIns="74845" rIns="71303" bIns="74845" numCol="1" spcCol="1270" anchor="ctr" anchorCtr="0">
          <a:noAutofit/>
        </a:bodyPr>
        <a:lstStyle/>
        <a:p>
          <a:pPr marL="0" lvl="0" indent="0" algn="ctr" defTabSz="533400">
            <a:lnSpc>
              <a:spcPct val="90000"/>
            </a:lnSpc>
            <a:spcBef>
              <a:spcPct val="0"/>
            </a:spcBef>
            <a:spcAft>
              <a:spcPct val="35000"/>
            </a:spcAft>
            <a:buNone/>
          </a:pPr>
          <a:r>
            <a:rPr lang="en-GB" sz="1200" kern="1200"/>
            <a:t>P/E, EV/EBITDA, EV/</a:t>
          </a:r>
          <a:r>
            <a:rPr lang="en-GB" sz="1200" kern="1200">
              <a:latin typeface="Source Sans Pro"/>
            </a:rPr>
            <a:t>Sales</a:t>
          </a:r>
          <a:r>
            <a:rPr lang="en-GB" sz="1200" kern="1200"/>
            <a:t> for each comparable company.</a:t>
          </a:r>
          <a:endParaRPr lang="en-US" sz="1200" kern="1200"/>
        </a:p>
      </dsp:txBody>
      <dsp:txXfrm>
        <a:off x="7168744" y="2892004"/>
        <a:ext cx="1455132" cy="873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D6C5B-2333-4320-9567-A6FC5FBBBA97}">
      <dsp:nvSpPr>
        <dsp:cNvPr id="0" name=""/>
        <dsp:cNvSpPr/>
      </dsp:nvSpPr>
      <dsp:spPr>
        <a:xfrm>
          <a:off x="0" y="470652"/>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NOPAT = Operating Profit (EBIT) - Taxes</a:t>
          </a:r>
          <a:endParaRPr lang="en-US" sz="1700" kern="1200"/>
        </a:p>
      </dsp:txBody>
      <dsp:txXfrm>
        <a:off x="20390" y="491042"/>
        <a:ext cx="6662760" cy="376910"/>
      </dsp:txXfrm>
    </dsp:sp>
    <dsp:sp modelId="{8A222F58-2CFA-43DF-A50C-89D680DAE5BE}">
      <dsp:nvSpPr>
        <dsp:cNvPr id="0" name=""/>
        <dsp:cNvSpPr/>
      </dsp:nvSpPr>
      <dsp:spPr>
        <a:xfrm>
          <a:off x="0" y="937302"/>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Invested Capital = Debt + Shareholder's Equity</a:t>
          </a:r>
          <a:endParaRPr lang="en-US" sz="1700" kern="1200"/>
        </a:p>
      </dsp:txBody>
      <dsp:txXfrm>
        <a:off x="20390" y="957692"/>
        <a:ext cx="6662760" cy="376910"/>
      </dsp:txXfrm>
    </dsp:sp>
    <dsp:sp modelId="{E3988D6B-ECBA-4D4B-BD1D-22F9CEEC4AC5}">
      <dsp:nvSpPr>
        <dsp:cNvPr id="0" name=""/>
        <dsp:cNvSpPr/>
      </dsp:nvSpPr>
      <dsp:spPr>
        <a:xfrm>
          <a:off x="0" y="1403952"/>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Weighted Average Cost of Capital (WACC) = 16%</a:t>
          </a:r>
          <a:endParaRPr lang="en-US" sz="1700" kern="1200"/>
        </a:p>
      </dsp:txBody>
      <dsp:txXfrm>
        <a:off x="20390" y="1424342"/>
        <a:ext cx="6662760" cy="376910"/>
      </dsp:txXfrm>
    </dsp:sp>
    <dsp:sp modelId="{118F1942-2C50-46F1-9627-787408DB45DD}">
      <dsp:nvSpPr>
        <dsp:cNvPr id="0" name=""/>
        <dsp:cNvSpPr/>
      </dsp:nvSpPr>
      <dsp:spPr>
        <a:xfrm>
          <a:off x="0" y="1870602"/>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Economic Value Added (EVA) = NOPAT - (Invested Capital * WACC)</a:t>
          </a:r>
        </a:p>
      </dsp:txBody>
      <dsp:txXfrm>
        <a:off x="20390" y="1890992"/>
        <a:ext cx="6662760" cy="376910"/>
      </dsp:txXfrm>
    </dsp:sp>
    <dsp:sp modelId="{8DCE3FE4-9872-4C7B-8C11-178FF6162579}">
      <dsp:nvSpPr>
        <dsp:cNvPr id="0" name=""/>
        <dsp:cNvSpPr/>
      </dsp:nvSpPr>
      <dsp:spPr>
        <a:xfrm>
          <a:off x="0" y="2337252"/>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Estimate the Company's EVA for the next five years</a:t>
          </a:r>
        </a:p>
      </dsp:txBody>
      <dsp:txXfrm>
        <a:off x="20390" y="2357642"/>
        <a:ext cx="6662760" cy="376910"/>
      </dsp:txXfrm>
    </dsp:sp>
    <dsp:sp modelId="{636D83F4-EFC1-45C1-A690-DAC45C7CCE05}">
      <dsp:nvSpPr>
        <dsp:cNvPr id="0" name=""/>
        <dsp:cNvSpPr/>
      </dsp:nvSpPr>
      <dsp:spPr>
        <a:xfrm>
          <a:off x="0" y="2803903"/>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PV(EVA) = EVA/(1+WACC)^t</a:t>
          </a:r>
        </a:p>
      </dsp:txBody>
      <dsp:txXfrm>
        <a:off x="20390" y="2824293"/>
        <a:ext cx="6662760" cy="376910"/>
      </dsp:txXfrm>
    </dsp:sp>
    <dsp:sp modelId="{08707D7D-BECF-4776-A1EE-93CB61E809EC}">
      <dsp:nvSpPr>
        <dsp:cNvPr id="0" name=""/>
        <dsp:cNvSpPr/>
      </dsp:nvSpPr>
      <dsp:spPr>
        <a:xfrm>
          <a:off x="0" y="3270553"/>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Terminal Value = EVA/(WACC-g)</a:t>
          </a:r>
        </a:p>
      </dsp:txBody>
      <dsp:txXfrm>
        <a:off x="20390" y="3290943"/>
        <a:ext cx="6662760" cy="376910"/>
      </dsp:txXfrm>
    </dsp:sp>
    <dsp:sp modelId="{EE6EC545-41B1-4334-BDFA-114E78845201}">
      <dsp:nvSpPr>
        <dsp:cNvPr id="0" name=""/>
        <dsp:cNvSpPr/>
      </dsp:nvSpPr>
      <dsp:spPr>
        <a:xfrm>
          <a:off x="0" y="3737203"/>
          <a:ext cx="6703540" cy="41769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Source Sans Pro"/>
            </a:rPr>
            <a:t>Firm Value = Invested Capital + PV of Future EVAs + PV of Terminal Value</a:t>
          </a:r>
        </a:p>
      </dsp:txBody>
      <dsp:txXfrm>
        <a:off x="20390" y="3757593"/>
        <a:ext cx="6662760" cy="376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97B90-0308-4CFB-B978-657FFFBC223C}">
      <dsp:nvSpPr>
        <dsp:cNvPr id="0" name=""/>
        <dsp:cNvSpPr/>
      </dsp:nvSpPr>
      <dsp:spPr>
        <a:xfrm>
          <a:off x="981800" y="885"/>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1 </a:t>
          </a:r>
          <a:endParaRPr lang="en-US" sz="1300" kern="1200"/>
        </a:p>
      </dsp:txBody>
      <dsp:txXfrm>
        <a:off x="991032" y="10117"/>
        <a:ext cx="592259" cy="296747"/>
      </dsp:txXfrm>
    </dsp:sp>
    <dsp:sp modelId="{B5EF9579-EB5D-4225-BDEF-FE5DB23329B6}">
      <dsp:nvSpPr>
        <dsp:cNvPr id="0" name=""/>
        <dsp:cNvSpPr/>
      </dsp:nvSpPr>
      <dsp:spPr>
        <a:xfrm rot="5400000">
          <a:off x="1228060" y="323977"/>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335798"/>
        <a:ext cx="85107" cy="82743"/>
      </dsp:txXfrm>
    </dsp:sp>
    <dsp:sp modelId="{F9B3D00D-0C15-4DD8-A410-17C28C30D2CE}">
      <dsp:nvSpPr>
        <dsp:cNvPr id="0" name=""/>
        <dsp:cNvSpPr/>
      </dsp:nvSpPr>
      <dsp:spPr>
        <a:xfrm>
          <a:off x="981800" y="473703"/>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Source Sans Pro"/>
            </a:rPr>
            <a:t>STEP 2</a:t>
          </a:r>
          <a:endParaRPr lang="en-US" sz="1300" kern="1200"/>
        </a:p>
      </dsp:txBody>
      <dsp:txXfrm>
        <a:off x="991032" y="482935"/>
        <a:ext cx="592259" cy="296747"/>
      </dsp:txXfrm>
    </dsp:sp>
    <dsp:sp modelId="{950B8195-6A0B-4CF0-95F2-6CA563EFCF9D}">
      <dsp:nvSpPr>
        <dsp:cNvPr id="0" name=""/>
        <dsp:cNvSpPr/>
      </dsp:nvSpPr>
      <dsp:spPr>
        <a:xfrm rot="5400000">
          <a:off x="1228060" y="796795"/>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808616"/>
        <a:ext cx="85107" cy="82743"/>
      </dsp:txXfrm>
    </dsp:sp>
    <dsp:sp modelId="{953F393D-2C60-48AF-90B6-A3FB679063EF}">
      <dsp:nvSpPr>
        <dsp:cNvPr id="0" name=""/>
        <dsp:cNvSpPr/>
      </dsp:nvSpPr>
      <dsp:spPr>
        <a:xfrm>
          <a:off x="981800" y="946521"/>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3</a:t>
          </a:r>
          <a:endParaRPr lang="en-US" sz="1300" kern="1200"/>
        </a:p>
      </dsp:txBody>
      <dsp:txXfrm>
        <a:off x="991032" y="955753"/>
        <a:ext cx="592259" cy="296747"/>
      </dsp:txXfrm>
    </dsp:sp>
    <dsp:sp modelId="{E5C31C76-D669-464C-8081-47CFF9C01A09}">
      <dsp:nvSpPr>
        <dsp:cNvPr id="0" name=""/>
        <dsp:cNvSpPr/>
      </dsp:nvSpPr>
      <dsp:spPr>
        <a:xfrm rot="5400000">
          <a:off x="1228060" y="1269613"/>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1281434"/>
        <a:ext cx="85107" cy="82743"/>
      </dsp:txXfrm>
    </dsp:sp>
    <dsp:sp modelId="{2BC759AC-DAE8-47FA-B7A8-62F4E2F0D68B}">
      <dsp:nvSpPr>
        <dsp:cNvPr id="0" name=""/>
        <dsp:cNvSpPr/>
      </dsp:nvSpPr>
      <dsp:spPr>
        <a:xfrm>
          <a:off x="981800" y="1419339"/>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4</a:t>
          </a:r>
        </a:p>
      </dsp:txBody>
      <dsp:txXfrm>
        <a:off x="991032" y="1428571"/>
        <a:ext cx="592259" cy="296747"/>
      </dsp:txXfrm>
    </dsp:sp>
    <dsp:sp modelId="{6B41E6BB-6D39-42F8-A76E-826BD8F4783C}">
      <dsp:nvSpPr>
        <dsp:cNvPr id="0" name=""/>
        <dsp:cNvSpPr/>
      </dsp:nvSpPr>
      <dsp:spPr>
        <a:xfrm rot="5400000">
          <a:off x="1228060" y="1742431"/>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1754252"/>
        <a:ext cx="85107" cy="82743"/>
      </dsp:txXfrm>
    </dsp:sp>
    <dsp:sp modelId="{3F8885BA-B600-452B-AA0F-D18AC7FCC275}">
      <dsp:nvSpPr>
        <dsp:cNvPr id="0" name=""/>
        <dsp:cNvSpPr/>
      </dsp:nvSpPr>
      <dsp:spPr>
        <a:xfrm>
          <a:off x="981800" y="1892156"/>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5</a:t>
          </a:r>
        </a:p>
      </dsp:txBody>
      <dsp:txXfrm>
        <a:off x="991032" y="1901388"/>
        <a:ext cx="592259" cy="296747"/>
      </dsp:txXfrm>
    </dsp:sp>
    <dsp:sp modelId="{9774E4CD-D88A-4BC6-A830-4676F32DA019}">
      <dsp:nvSpPr>
        <dsp:cNvPr id="0" name=""/>
        <dsp:cNvSpPr/>
      </dsp:nvSpPr>
      <dsp:spPr>
        <a:xfrm rot="5400000">
          <a:off x="1228060" y="2215249"/>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2227070"/>
        <a:ext cx="85107" cy="82743"/>
      </dsp:txXfrm>
    </dsp:sp>
    <dsp:sp modelId="{FC0D34DC-604B-4E58-821F-338CF55C1B11}">
      <dsp:nvSpPr>
        <dsp:cNvPr id="0" name=""/>
        <dsp:cNvSpPr/>
      </dsp:nvSpPr>
      <dsp:spPr>
        <a:xfrm>
          <a:off x="981800" y="2364974"/>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6</a:t>
          </a:r>
        </a:p>
      </dsp:txBody>
      <dsp:txXfrm>
        <a:off x="991032" y="2374206"/>
        <a:ext cx="592259" cy="296747"/>
      </dsp:txXfrm>
    </dsp:sp>
    <dsp:sp modelId="{C2F6D64F-E194-472E-BA02-16D03840E6D4}">
      <dsp:nvSpPr>
        <dsp:cNvPr id="0" name=""/>
        <dsp:cNvSpPr/>
      </dsp:nvSpPr>
      <dsp:spPr>
        <a:xfrm rot="5400000">
          <a:off x="1228060" y="2688067"/>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2699888"/>
        <a:ext cx="85107" cy="82743"/>
      </dsp:txXfrm>
    </dsp:sp>
    <dsp:sp modelId="{462DF39F-89F2-4AF0-9FD9-444421489A7D}">
      <dsp:nvSpPr>
        <dsp:cNvPr id="0" name=""/>
        <dsp:cNvSpPr/>
      </dsp:nvSpPr>
      <dsp:spPr>
        <a:xfrm>
          <a:off x="981800" y="2837792"/>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Source Sans Pro"/>
            </a:rPr>
            <a:t>STEP 7</a:t>
          </a:r>
        </a:p>
      </dsp:txBody>
      <dsp:txXfrm>
        <a:off x="991032" y="2847024"/>
        <a:ext cx="592259" cy="296747"/>
      </dsp:txXfrm>
    </dsp:sp>
    <dsp:sp modelId="{EEA708E4-7ACE-4241-AAE5-86B6F3D0F11F}">
      <dsp:nvSpPr>
        <dsp:cNvPr id="0" name=""/>
        <dsp:cNvSpPr/>
      </dsp:nvSpPr>
      <dsp:spPr>
        <a:xfrm rot="5400000">
          <a:off x="1228060" y="3160884"/>
          <a:ext cx="118204" cy="14184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5400000">
        <a:off x="1244609" y="3172705"/>
        <a:ext cx="85107" cy="82743"/>
      </dsp:txXfrm>
    </dsp:sp>
    <dsp:sp modelId="{42CD1FC2-1F94-4068-B567-23FF3D284370}">
      <dsp:nvSpPr>
        <dsp:cNvPr id="0" name=""/>
        <dsp:cNvSpPr/>
      </dsp:nvSpPr>
      <dsp:spPr>
        <a:xfrm>
          <a:off x="981800" y="3310610"/>
          <a:ext cx="610723" cy="31521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latin typeface="Source Sans Pro"/>
            </a:rPr>
            <a:t>STEP 8</a:t>
          </a:r>
        </a:p>
      </dsp:txBody>
      <dsp:txXfrm>
        <a:off x="991032" y="3319842"/>
        <a:ext cx="592259" cy="2967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9/21/2024</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190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9/21/2024</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494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9/21/2024</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3989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9/21/2024</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3727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9/21/2024</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2831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9/21/2024</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3243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9/21/2024</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63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9/21/2024</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5100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9/21/2024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152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9/21/2024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588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9/21/2024</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8822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9/21/2024</a:t>
            </a:fld>
            <a:endParaRPr lang="en-US" b="1"/>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endParaRPr lang="en-US" b="1"/>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a:p>
        </p:txBody>
      </p:sp>
    </p:spTree>
    <p:extLst>
      <p:ext uri="{BB962C8B-B14F-4D97-AF65-F5344CB8AC3E}">
        <p14:creationId xmlns:p14="http://schemas.microsoft.com/office/powerpoint/2010/main" val="179780371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uto.economictimes.indiatimes.com/news/industry/bajaj-auto-plans-inr-800-cr-capex-in-fy25-upcoming-cng-bike-to-launch-in-phases/109417604#:~:text=New%20Delhi%3A%20Pune%2Dbased%20Bajaj,FY%202023%2D24%20as%20we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n.investing.com/rates-bonds/india-10-year-bond-yield-historical-dat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and black motorcycle&#10;&#10;Description automatically generated">
            <a:extLst>
              <a:ext uri="{FF2B5EF4-FFF2-40B4-BE49-F238E27FC236}">
                <a16:creationId xmlns:a16="http://schemas.microsoft.com/office/drawing/2014/main" id="{4C2CF67B-FE75-2133-AF70-1DC089D04B88}"/>
              </a:ext>
            </a:extLst>
          </p:cNvPr>
          <p:cNvPicPr>
            <a:picLocks noChangeAspect="1"/>
          </p:cNvPicPr>
          <p:nvPr/>
        </p:nvPicPr>
        <p:blipFill>
          <a:blip r:embed="rId2"/>
          <a:srcRect l="9411" r="6966" b="-1"/>
          <a:stretch/>
        </p:blipFill>
        <p:spPr>
          <a:xfrm>
            <a:off x="1291634" y="1148747"/>
            <a:ext cx="4793260" cy="4227387"/>
          </a:xfrm>
          <a:prstGeom prst="rect">
            <a:avLst/>
          </a:prstGeom>
          <a:ln w="28575">
            <a:noFill/>
          </a:ln>
        </p:spPr>
      </p:pic>
      <p:grpSp>
        <p:nvGrpSpPr>
          <p:cNvPr id="105" name="Group 104">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99" name="Rectangle 98">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02" name="Rectangle 101">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93081" y="654858"/>
            <a:ext cx="4852053" cy="1205074"/>
          </a:xfrm>
          <a:ln>
            <a:noFill/>
          </a:ln>
        </p:spPr>
        <p:txBody>
          <a:bodyPr vert="horz" lIns="91440" tIns="45720" rIns="91440" bIns="45720" rtlCol="0" anchor="t">
            <a:normAutofit/>
          </a:bodyPr>
          <a:lstStyle/>
          <a:p>
            <a:r>
              <a:rPr lang="en-US" sz="3200">
                <a:latin typeface="Bookman Old Style"/>
                <a:ea typeface="Source Sans Pro"/>
              </a:rPr>
              <a:t>VALUATION OF </a:t>
            </a:r>
          </a:p>
          <a:p>
            <a:r>
              <a:rPr lang="en-US" sz="3200">
                <a:latin typeface="Bookman Old Style"/>
                <a:ea typeface="Source Sans Pro"/>
              </a:rPr>
              <a:t>BAJAJ AUTO</a:t>
            </a:r>
          </a:p>
        </p:txBody>
      </p:sp>
      <p:sp>
        <p:nvSpPr>
          <p:cNvPr id="10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6"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8" name="Freeform: Shape 10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10" name="Freeform: Shape 10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12" name="Oval 11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Oval 113">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tx1"/>
          </a:solidFill>
        </p:grpSpPr>
        <p:sp>
          <p:nvSpPr>
            <p:cNvPr id="117" name="Freeform: Shape 11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3" name="TextBox 42">
            <a:extLst>
              <a:ext uri="{FF2B5EF4-FFF2-40B4-BE49-F238E27FC236}">
                <a16:creationId xmlns:a16="http://schemas.microsoft.com/office/drawing/2014/main" id="{2E3F0035-BE0B-07DE-4B0A-0FBE4A9F67BB}"/>
              </a:ext>
            </a:extLst>
          </p:cNvPr>
          <p:cNvSpPr txBox="1"/>
          <p:nvPr/>
        </p:nvSpPr>
        <p:spPr>
          <a:xfrm>
            <a:off x="7167979" y="2380746"/>
            <a:ext cx="39893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r>
              <a:rPr lang="en-US">
                <a:ea typeface="Source Sans Pro"/>
              </a:rPr>
              <a:t>SECTION A  |  GROUP 10</a:t>
            </a:r>
          </a:p>
          <a:p>
            <a:pPr>
              <a:spcBef>
                <a:spcPct val="0"/>
              </a:spcBef>
            </a:pPr>
            <a:endParaRPr lang="en-US">
              <a:ea typeface="Source Sans Pro"/>
            </a:endParaRPr>
          </a:p>
          <a:p>
            <a:pPr>
              <a:spcBef>
                <a:spcPct val="0"/>
              </a:spcBef>
            </a:pPr>
            <a:r>
              <a:rPr lang="en-US">
                <a:ea typeface="Source Sans Pro"/>
              </a:rPr>
              <a:t>AISHWARYA VERMA – MBA202325-013</a:t>
            </a:r>
          </a:p>
          <a:p>
            <a:pPr>
              <a:spcBef>
                <a:spcPct val="0"/>
              </a:spcBef>
            </a:pPr>
            <a:r>
              <a:rPr lang="en-IN">
                <a:ea typeface="Source Sans Pro"/>
              </a:rPr>
              <a:t>ANANYAA</a:t>
            </a:r>
            <a:r>
              <a:rPr lang="en-US">
                <a:ea typeface="Source Sans Pro"/>
              </a:rPr>
              <a:t> SAIKIA – MBA202325-031</a:t>
            </a:r>
          </a:p>
          <a:p>
            <a:pPr>
              <a:spcBef>
                <a:spcPct val="0"/>
              </a:spcBef>
            </a:pPr>
            <a:r>
              <a:rPr lang="en-US">
                <a:ea typeface="Source Sans Pro"/>
              </a:rPr>
              <a:t>CHAITANYA VLVS – MBA202325-060</a:t>
            </a:r>
          </a:p>
          <a:p>
            <a:pPr>
              <a:spcBef>
                <a:spcPct val="0"/>
              </a:spcBef>
            </a:pPr>
            <a:r>
              <a:rPr lang="en-US">
                <a:ea typeface="Source Sans Pro"/>
              </a:rPr>
              <a:t>CHANDRA VIKAS – MBA202325-062</a:t>
            </a:r>
          </a:p>
          <a:p>
            <a:pPr>
              <a:spcBef>
                <a:spcPct val="0"/>
              </a:spcBef>
            </a:pPr>
            <a:r>
              <a:rPr lang="en-US">
                <a:ea typeface="Source Sans Pro"/>
              </a:rPr>
              <a:t>CHANDRA MOULIKA -  MBA202325-063</a:t>
            </a:r>
          </a:p>
          <a:p>
            <a:pPr>
              <a:spcBef>
                <a:spcPct val="0"/>
              </a:spcBef>
            </a:pPr>
            <a:r>
              <a:rPr lang="en-US">
                <a:ea typeface="Source Sans Pro"/>
              </a:rPr>
              <a:t>CHITRALEKHA.CH - MBA202325-067</a:t>
            </a:r>
          </a:p>
          <a:p>
            <a:pPr>
              <a:spcBef>
                <a:spcPct val="0"/>
              </a:spcBef>
            </a:pPr>
            <a:r>
              <a:rPr lang="en-US">
                <a:ea typeface="Source Sans Pro"/>
              </a:rPr>
              <a:t>DEEPTI BEHERA – MBA202325-070</a:t>
            </a:r>
          </a:p>
        </p:txBody>
      </p:sp>
      <p:pic>
        <p:nvPicPr>
          <p:cNvPr id="45" name="Picture 44" descr="Bajaj Auto Logo Motorcycle Company, company logo, blue, text, trademark png  | PNGWing">
            <a:extLst>
              <a:ext uri="{FF2B5EF4-FFF2-40B4-BE49-F238E27FC236}">
                <a16:creationId xmlns:a16="http://schemas.microsoft.com/office/drawing/2014/main" id="{5F495607-CB76-8BC4-876F-01FE8DA4FC62}"/>
              </a:ext>
            </a:extLst>
          </p:cNvPr>
          <p:cNvPicPr>
            <a:picLocks noChangeAspect="1"/>
          </p:cNvPicPr>
          <p:nvPr/>
        </p:nvPicPr>
        <p:blipFill>
          <a:blip r:embed="rId3"/>
          <a:stretch>
            <a:fillRect/>
          </a:stretch>
        </p:blipFill>
        <p:spPr>
          <a:xfrm>
            <a:off x="-2061" y="1070"/>
            <a:ext cx="1435445" cy="492131"/>
          </a:xfrm>
          <a:prstGeom prst="rect">
            <a:avLst/>
          </a:prstGeom>
          <a:ln w="6350">
            <a:solidFill>
              <a:srgbClr val="4472C4"/>
            </a:solidFill>
          </a:ln>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78C0-9282-5D59-A9CA-5B630C91F3FE}"/>
              </a:ext>
            </a:extLst>
          </p:cNvPr>
          <p:cNvSpPr>
            <a:spLocks noGrp="1"/>
          </p:cNvSpPr>
          <p:nvPr>
            <p:ph type="title"/>
          </p:nvPr>
        </p:nvSpPr>
        <p:spPr>
          <a:xfrm>
            <a:off x="838200" y="169476"/>
            <a:ext cx="10515600" cy="1325563"/>
          </a:xfrm>
        </p:spPr>
        <p:txBody>
          <a:bodyPr>
            <a:normAutofit/>
          </a:bodyPr>
          <a:lstStyle/>
          <a:p>
            <a:r>
              <a:rPr lang="en-US">
                <a:ea typeface="Source Sans Pro"/>
              </a:rPr>
              <a:t>DCF VALUATION - APV APPROACH</a:t>
            </a:r>
            <a:endParaRPr lang="en-US">
              <a:solidFill>
                <a:srgbClr val="000000"/>
              </a:solidFill>
              <a:ea typeface="Source Sans Pro"/>
            </a:endParaRPr>
          </a:p>
        </p:txBody>
      </p:sp>
      <p:sp>
        <p:nvSpPr>
          <p:cNvPr id="3" name="Content Placeholder 2">
            <a:extLst>
              <a:ext uri="{FF2B5EF4-FFF2-40B4-BE49-F238E27FC236}">
                <a16:creationId xmlns:a16="http://schemas.microsoft.com/office/drawing/2014/main" id="{88C42BB1-59FB-3138-3CB7-6AA5D2E75609}"/>
              </a:ext>
            </a:extLst>
          </p:cNvPr>
          <p:cNvSpPr>
            <a:spLocks noGrp="1"/>
          </p:cNvSpPr>
          <p:nvPr>
            <p:ph idx="1"/>
          </p:nvPr>
        </p:nvSpPr>
        <p:spPr>
          <a:xfrm>
            <a:off x="8357042" y="1603430"/>
            <a:ext cx="3728720" cy="4341178"/>
          </a:xfrm>
        </p:spPr>
        <p:txBody>
          <a:bodyPr vert="horz" lIns="91440" tIns="45720" rIns="91440" bIns="45720" rtlCol="0" anchor="t">
            <a:normAutofit/>
          </a:bodyPr>
          <a:lstStyle/>
          <a:p>
            <a:pPr marL="0" indent="0">
              <a:lnSpc>
                <a:spcPct val="100000"/>
              </a:lnSpc>
              <a:spcBef>
                <a:spcPts val="0"/>
              </a:spcBef>
              <a:buNone/>
            </a:pPr>
            <a:r>
              <a:rPr lang="en-US" sz="1800">
                <a:ea typeface="Source Sans Pro"/>
              </a:rPr>
              <a:t>Growth Rate – 11.85%</a:t>
            </a:r>
            <a:endParaRPr lang="en-US"/>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Cost of equity – 16.44%</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Outstanding Shares - 27.92031295bn</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Current Market Price – Rs 11374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Intrinsic Value – Rs 8076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Therefore shares are</a:t>
            </a:r>
          </a:p>
          <a:p>
            <a:pPr>
              <a:lnSpc>
                <a:spcPct val="100000"/>
              </a:lnSpc>
              <a:spcBef>
                <a:spcPts val="0"/>
              </a:spcBef>
            </a:pPr>
            <a:endParaRPr lang="en-US" sz="1800">
              <a:ea typeface="Source Sans Pro"/>
            </a:endParaRPr>
          </a:p>
          <a:p>
            <a:pPr marL="0" indent="0">
              <a:lnSpc>
                <a:spcPct val="100000"/>
              </a:lnSpc>
              <a:spcBef>
                <a:spcPts val="0"/>
              </a:spcBef>
              <a:buNone/>
            </a:pPr>
            <a:r>
              <a:rPr lang="en-US" b="1">
                <a:ea typeface="Source Sans Pro"/>
              </a:rPr>
              <a:t>OVERVALUED</a:t>
            </a:r>
            <a:endParaRPr lang="en-US">
              <a:ea typeface="Source Sans Pro"/>
            </a:endParaRPr>
          </a:p>
          <a:p>
            <a:endParaRPr lang="en-US">
              <a:ea typeface="Source Sans Pro"/>
            </a:endParaRPr>
          </a:p>
        </p:txBody>
      </p:sp>
      <p:pic>
        <p:nvPicPr>
          <p:cNvPr id="6" name="Picture 5">
            <a:extLst>
              <a:ext uri="{FF2B5EF4-FFF2-40B4-BE49-F238E27FC236}">
                <a16:creationId xmlns:a16="http://schemas.microsoft.com/office/drawing/2014/main" id="{5F63E752-2E9F-A852-0A1A-EF2E79ACDB43}"/>
              </a:ext>
            </a:extLst>
          </p:cNvPr>
          <p:cNvPicPr>
            <a:picLocks noChangeAspect="1"/>
          </p:cNvPicPr>
          <p:nvPr/>
        </p:nvPicPr>
        <p:blipFill>
          <a:blip r:embed="rId2"/>
          <a:stretch>
            <a:fillRect/>
          </a:stretch>
        </p:blipFill>
        <p:spPr>
          <a:xfrm>
            <a:off x="635111" y="1338350"/>
            <a:ext cx="7384447" cy="5117757"/>
          </a:xfrm>
          <a:prstGeom prst="rect">
            <a:avLst/>
          </a:prstGeom>
        </p:spPr>
      </p:pic>
    </p:spTree>
    <p:extLst>
      <p:ext uri="{BB962C8B-B14F-4D97-AF65-F5344CB8AC3E}">
        <p14:creationId xmlns:p14="http://schemas.microsoft.com/office/powerpoint/2010/main" val="145255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78C0-9282-5D59-A9CA-5B630C91F3FE}"/>
              </a:ext>
            </a:extLst>
          </p:cNvPr>
          <p:cNvSpPr>
            <a:spLocks noGrp="1"/>
          </p:cNvSpPr>
          <p:nvPr>
            <p:ph type="title"/>
          </p:nvPr>
        </p:nvSpPr>
        <p:spPr>
          <a:xfrm>
            <a:off x="838200" y="169476"/>
            <a:ext cx="10515600" cy="1325563"/>
          </a:xfrm>
        </p:spPr>
        <p:txBody>
          <a:bodyPr>
            <a:normAutofit/>
          </a:bodyPr>
          <a:lstStyle/>
          <a:p>
            <a:r>
              <a:rPr lang="en-US">
                <a:ea typeface="Source Sans Pro"/>
              </a:rPr>
              <a:t>DCF VALUATION - WACC APPROACH</a:t>
            </a:r>
            <a:endParaRPr lang="en-US">
              <a:solidFill>
                <a:srgbClr val="000000"/>
              </a:solidFill>
              <a:ea typeface="Source Sans Pro"/>
            </a:endParaRPr>
          </a:p>
        </p:txBody>
      </p:sp>
      <p:sp>
        <p:nvSpPr>
          <p:cNvPr id="3" name="Content Placeholder 2">
            <a:extLst>
              <a:ext uri="{FF2B5EF4-FFF2-40B4-BE49-F238E27FC236}">
                <a16:creationId xmlns:a16="http://schemas.microsoft.com/office/drawing/2014/main" id="{88C42BB1-59FB-3138-3CB7-6AA5D2E75609}"/>
              </a:ext>
            </a:extLst>
          </p:cNvPr>
          <p:cNvSpPr>
            <a:spLocks noGrp="1"/>
          </p:cNvSpPr>
          <p:nvPr>
            <p:ph idx="1"/>
          </p:nvPr>
        </p:nvSpPr>
        <p:spPr>
          <a:xfrm>
            <a:off x="7970520" y="1713865"/>
            <a:ext cx="3728720" cy="4341178"/>
          </a:xfrm>
        </p:spPr>
        <p:txBody>
          <a:bodyPr vert="horz" lIns="91440" tIns="45720" rIns="91440" bIns="45720" rtlCol="0" anchor="t">
            <a:normAutofit lnSpcReduction="10000"/>
          </a:bodyPr>
          <a:lstStyle/>
          <a:p>
            <a:pPr marL="0" indent="0">
              <a:lnSpc>
                <a:spcPct val="100000"/>
              </a:lnSpc>
              <a:spcBef>
                <a:spcPts val="0"/>
              </a:spcBef>
              <a:buNone/>
            </a:pPr>
            <a:r>
              <a:rPr lang="en-US" sz="1800">
                <a:ea typeface="Source Sans Pro"/>
              </a:rPr>
              <a:t>Growth Rate – 11.85%</a:t>
            </a:r>
            <a:endParaRPr lang="en-US"/>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WACC – 16%</a:t>
            </a:r>
          </a:p>
          <a:p>
            <a:pPr>
              <a:lnSpc>
                <a:spcPct val="100000"/>
              </a:lnSpc>
              <a:spcBef>
                <a:spcPts val="0"/>
              </a:spcBef>
            </a:pPr>
            <a:r>
              <a:rPr lang="en-US" sz="1800">
                <a:ea typeface="Source Sans Pro"/>
              </a:rPr>
              <a:t> </a:t>
            </a:r>
          </a:p>
          <a:p>
            <a:pPr marL="0" indent="0">
              <a:lnSpc>
                <a:spcPct val="100000"/>
              </a:lnSpc>
              <a:spcBef>
                <a:spcPts val="0"/>
              </a:spcBef>
              <a:buNone/>
            </a:pPr>
            <a:r>
              <a:rPr lang="en-US" sz="1800">
                <a:ea typeface="Source Sans Pro"/>
              </a:rPr>
              <a:t>Outstanding Shares - 27.92031295bn</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Current Market Price – Rs 11374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Intrinsic Value – Rs 8,188.69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Therefore shares are</a:t>
            </a:r>
          </a:p>
          <a:p>
            <a:pPr>
              <a:lnSpc>
                <a:spcPct val="100000"/>
              </a:lnSpc>
              <a:spcBef>
                <a:spcPts val="0"/>
              </a:spcBef>
            </a:pPr>
            <a:endParaRPr lang="en-US" sz="1800">
              <a:ea typeface="Source Sans Pro"/>
            </a:endParaRPr>
          </a:p>
          <a:p>
            <a:pPr marL="0" indent="0">
              <a:lnSpc>
                <a:spcPct val="100000"/>
              </a:lnSpc>
              <a:spcBef>
                <a:spcPts val="0"/>
              </a:spcBef>
              <a:buNone/>
            </a:pPr>
            <a:r>
              <a:rPr lang="en-US" b="1">
                <a:ea typeface="Source Sans Pro"/>
              </a:rPr>
              <a:t>OVERVALUED</a:t>
            </a:r>
            <a:endParaRPr lang="en-US">
              <a:ea typeface="Source Sans Pro"/>
            </a:endParaRPr>
          </a:p>
          <a:p>
            <a:endParaRPr lang="en-US">
              <a:ea typeface="Source Sans Pro"/>
            </a:endParaRPr>
          </a:p>
        </p:txBody>
      </p:sp>
      <p:pic>
        <p:nvPicPr>
          <p:cNvPr id="6" name="Picture 5">
            <a:extLst>
              <a:ext uri="{FF2B5EF4-FFF2-40B4-BE49-F238E27FC236}">
                <a16:creationId xmlns:a16="http://schemas.microsoft.com/office/drawing/2014/main" id="{C23628A1-08AB-E0F9-56C3-5B06014D56C8}"/>
              </a:ext>
            </a:extLst>
          </p:cNvPr>
          <p:cNvPicPr>
            <a:picLocks noChangeAspect="1"/>
          </p:cNvPicPr>
          <p:nvPr/>
        </p:nvPicPr>
        <p:blipFill>
          <a:blip r:embed="rId2"/>
          <a:stretch>
            <a:fillRect/>
          </a:stretch>
        </p:blipFill>
        <p:spPr>
          <a:xfrm>
            <a:off x="260556" y="1267583"/>
            <a:ext cx="7463321" cy="5228397"/>
          </a:xfrm>
          <a:prstGeom prst="rect">
            <a:avLst/>
          </a:prstGeom>
        </p:spPr>
      </p:pic>
    </p:spTree>
    <p:extLst>
      <p:ext uri="{BB962C8B-B14F-4D97-AF65-F5344CB8AC3E}">
        <p14:creationId xmlns:p14="http://schemas.microsoft.com/office/powerpoint/2010/main" val="39892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1" name="Rectangle 44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EBB56-085B-45B7-1CB2-35BCBF6562ED}"/>
              </a:ext>
            </a:extLst>
          </p:cNvPr>
          <p:cNvSpPr>
            <a:spLocks noGrp="1"/>
          </p:cNvSpPr>
          <p:nvPr>
            <p:ph type="title"/>
          </p:nvPr>
        </p:nvSpPr>
        <p:spPr>
          <a:xfrm>
            <a:off x="2218919" y="290490"/>
            <a:ext cx="7415046" cy="825419"/>
          </a:xfrm>
        </p:spPr>
        <p:txBody>
          <a:bodyPr>
            <a:normAutofit fontScale="90000"/>
          </a:bodyPr>
          <a:lstStyle/>
          <a:p>
            <a:r>
              <a:rPr lang="en-US">
                <a:ea typeface="Source Sans Pro"/>
              </a:rPr>
              <a:t>CAPITAL CASH FLOW APPROACH</a:t>
            </a:r>
          </a:p>
        </p:txBody>
      </p:sp>
      <p:grpSp>
        <p:nvGrpSpPr>
          <p:cNvPr id="442" name="Group 44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88" name="Freeform: Shape 8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89" name="Freeform: Shape 8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43" name="Group 442">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92" name="Freeform: Shape 91">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3" name="Freeform: Shape 92">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95"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96" name="Freeform: Shape 9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102"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103" name="Freeform: Shape 102">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80" name="Content Placeholder 2">
            <a:extLst>
              <a:ext uri="{FF2B5EF4-FFF2-40B4-BE49-F238E27FC236}">
                <a16:creationId xmlns:a16="http://schemas.microsoft.com/office/drawing/2014/main" id="{1BA9CFF7-A6C8-FB68-1E44-3AB01D895ACF}"/>
              </a:ext>
            </a:extLst>
          </p:cNvPr>
          <p:cNvGraphicFramePr>
            <a:graphicFrameLocks noGrp="1"/>
          </p:cNvGraphicFramePr>
          <p:nvPr>
            <p:ph idx="1"/>
            <p:extLst>
              <p:ext uri="{D42A27DB-BD31-4B8C-83A1-F6EECF244321}">
                <p14:modId xmlns:p14="http://schemas.microsoft.com/office/powerpoint/2010/main" val="729356918"/>
              </p:ext>
            </p:extLst>
          </p:nvPr>
        </p:nvGraphicFramePr>
        <p:xfrm>
          <a:off x="602247" y="2252855"/>
          <a:ext cx="10993956" cy="421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81" name="TextBox 880">
            <a:extLst>
              <a:ext uri="{FF2B5EF4-FFF2-40B4-BE49-F238E27FC236}">
                <a16:creationId xmlns:a16="http://schemas.microsoft.com/office/drawing/2014/main" id="{C5064F39-EA17-AC25-0012-F96DFC14DC4B}"/>
              </a:ext>
            </a:extLst>
          </p:cNvPr>
          <p:cNvSpPr txBox="1"/>
          <p:nvPr/>
        </p:nvSpPr>
        <p:spPr>
          <a:xfrm>
            <a:off x="719032" y="1437287"/>
            <a:ext cx="108870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sz="2000">
                <a:solidFill>
                  <a:srgbClr val="FFFFFF"/>
                </a:solidFill>
                <a:ea typeface="+mn-lt"/>
                <a:cs typeface="+mn-lt"/>
              </a:rPr>
              <a:t>The Capital Cash Flow (CCF) model values </a:t>
            </a:r>
            <a:r>
              <a:rPr lang="en-US" sz="2000" baseline="0">
                <a:solidFill>
                  <a:srgbClr val="FFFFFF"/>
                </a:solidFill>
                <a:ea typeface="+mn-lt"/>
                <a:cs typeface="+mn-lt"/>
              </a:rPr>
              <a:t>a </a:t>
            </a:r>
            <a:r>
              <a:rPr lang="en-US" sz="2000">
                <a:solidFill>
                  <a:srgbClr val="FFFFFF"/>
                </a:solidFill>
                <a:ea typeface="+mn-lt"/>
                <a:cs typeface="+mn-lt"/>
              </a:rPr>
              <a:t>business by discounting its total cash flows available to all </a:t>
            </a:r>
            <a:r>
              <a:rPr lang="en-US" sz="2000" baseline="0">
                <a:solidFill>
                  <a:srgbClr val="FFFFFF"/>
                </a:solidFill>
                <a:ea typeface="+mn-lt"/>
                <a:cs typeface="+mn-lt"/>
              </a:rPr>
              <a:t>capital</a:t>
            </a:r>
            <a:r>
              <a:rPr lang="en-US" sz="2000">
                <a:solidFill>
                  <a:srgbClr val="FFFFFF"/>
                </a:solidFill>
                <a:ea typeface="+mn-lt"/>
                <a:cs typeface="+mn-lt"/>
              </a:rPr>
              <a:t> providers—both debt and equity—over time</a:t>
            </a:r>
            <a:r>
              <a:rPr lang="en-US" sz="2000" baseline="0">
                <a:solidFill>
                  <a:srgbClr val="FFFFFF"/>
                </a:solidFill>
                <a:ea typeface="+mn-lt"/>
                <a:cs typeface="+mn-lt"/>
              </a:rPr>
              <a:t>.</a:t>
            </a:r>
            <a:endParaRPr lang="en-US">
              <a:ea typeface="+mn-lt"/>
              <a:cs typeface="+mn-lt"/>
            </a:endParaRPr>
          </a:p>
          <a:p>
            <a:pPr marL="228600" indent="-228600" algn="just">
              <a:buFont typeface=""/>
              <a:buChar char="•"/>
            </a:pPr>
            <a:r>
              <a:rPr lang="en-US" sz="2000">
                <a:solidFill>
                  <a:srgbClr val="FFFFFF"/>
                </a:solidFill>
                <a:ea typeface="+mn-lt"/>
                <a:cs typeface="+mn-lt"/>
              </a:rPr>
              <a:t>This approach focuses </a:t>
            </a:r>
            <a:r>
              <a:rPr lang="en-US" sz="2000" baseline="0">
                <a:solidFill>
                  <a:srgbClr val="FFFFFF"/>
                </a:solidFill>
                <a:ea typeface="+mn-lt"/>
                <a:cs typeface="+mn-lt"/>
              </a:rPr>
              <a:t>on </a:t>
            </a:r>
            <a:r>
              <a:rPr lang="en-US" sz="2000">
                <a:solidFill>
                  <a:srgbClr val="FFFFFF"/>
                </a:solidFill>
                <a:ea typeface="+mn-lt"/>
                <a:cs typeface="+mn-lt"/>
              </a:rPr>
              <a:t>cash generated by operations, providing </a:t>
            </a:r>
            <a:r>
              <a:rPr lang="en-US" sz="2000" baseline="0">
                <a:solidFill>
                  <a:srgbClr val="FFFFFF"/>
                </a:solidFill>
                <a:ea typeface="+mn-lt"/>
                <a:cs typeface="+mn-lt"/>
              </a:rPr>
              <a:t>a </a:t>
            </a:r>
            <a:r>
              <a:rPr lang="en-US" sz="2000">
                <a:solidFill>
                  <a:srgbClr val="FFFFFF"/>
                </a:solidFill>
                <a:ea typeface="+mn-lt"/>
                <a:cs typeface="+mn-lt"/>
              </a:rPr>
              <a:t>clear view of the business’s financial health without the impact of financing decisions</a:t>
            </a:r>
            <a:r>
              <a:rPr lang="en-US" sz="2000" baseline="0">
                <a:solidFill>
                  <a:srgbClr val="FFFFFF"/>
                </a:solidFill>
                <a:ea typeface="+mn-lt"/>
                <a:cs typeface="+mn-lt"/>
              </a:rPr>
              <a:t>.</a:t>
            </a:r>
            <a:endParaRPr lang="en-US">
              <a:ea typeface="+mn-lt"/>
              <a:cs typeface="+mn-lt"/>
            </a:endParaRPr>
          </a:p>
        </p:txBody>
      </p:sp>
    </p:spTree>
    <p:extLst>
      <p:ext uri="{BB962C8B-B14F-4D97-AF65-F5344CB8AC3E}">
        <p14:creationId xmlns:p14="http://schemas.microsoft.com/office/powerpoint/2010/main" val="200693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78C0-9282-5D59-A9CA-5B630C91F3FE}"/>
              </a:ext>
            </a:extLst>
          </p:cNvPr>
          <p:cNvSpPr>
            <a:spLocks noGrp="1"/>
          </p:cNvSpPr>
          <p:nvPr>
            <p:ph type="title"/>
          </p:nvPr>
        </p:nvSpPr>
        <p:spPr>
          <a:xfrm>
            <a:off x="838200" y="169476"/>
            <a:ext cx="10515600" cy="1325563"/>
          </a:xfrm>
        </p:spPr>
        <p:txBody>
          <a:bodyPr>
            <a:normAutofit/>
          </a:bodyPr>
          <a:lstStyle/>
          <a:p>
            <a:r>
              <a:rPr lang="en-US">
                <a:ea typeface="Source Sans Pro"/>
              </a:rPr>
              <a:t>DCF VALUATION - CCF APPROACH</a:t>
            </a:r>
            <a:endParaRPr lang="en-US">
              <a:solidFill>
                <a:srgbClr val="000000"/>
              </a:solidFill>
              <a:ea typeface="Source Sans Pro"/>
            </a:endParaRPr>
          </a:p>
        </p:txBody>
      </p:sp>
      <p:sp>
        <p:nvSpPr>
          <p:cNvPr id="3" name="Content Placeholder 2">
            <a:extLst>
              <a:ext uri="{FF2B5EF4-FFF2-40B4-BE49-F238E27FC236}">
                <a16:creationId xmlns:a16="http://schemas.microsoft.com/office/drawing/2014/main" id="{88C42BB1-59FB-3138-3CB7-6AA5D2E75609}"/>
              </a:ext>
            </a:extLst>
          </p:cNvPr>
          <p:cNvSpPr>
            <a:spLocks noGrp="1"/>
          </p:cNvSpPr>
          <p:nvPr>
            <p:ph idx="1"/>
          </p:nvPr>
        </p:nvSpPr>
        <p:spPr>
          <a:xfrm>
            <a:off x="7970520" y="1713865"/>
            <a:ext cx="3728720" cy="4341178"/>
          </a:xfrm>
        </p:spPr>
        <p:txBody>
          <a:bodyPr vert="horz" lIns="91440" tIns="45720" rIns="91440" bIns="45720" rtlCol="0" anchor="t">
            <a:normAutofit/>
          </a:bodyPr>
          <a:lstStyle/>
          <a:p>
            <a:pPr marL="0" indent="0">
              <a:lnSpc>
                <a:spcPct val="100000"/>
              </a:lnSpc>
              <a:spcBef>
                <a:spcPts val="0"/>
              </a:spcBef>
              <a:buNone/>
            </a:pPr>
            <a:r>
              <a:rPr lang="en-US" sz="1800">
                <a:ea typeface="Source Sans Pro"/>
              </a:rPr>
              <a:t>Growth Rate – 11.85%</a:t>
            </a:r>
            <a:endParaRPr lang="en-US"/>
          </a:p>
          <a:p>
            <a:pPr>
              <a:lnSpc>
                <a:spcPct val="100000"/>
              </a:lnSpc>
              <a:spcBef>
                <a:spcPts val="0"/>
              </a:spcBef>
            </a:pPr>
            <a:endParaRPr lang="en-US" sz="1800">
              <a:ea typeface="Source Sans Pro"/>
            </a:endParaRPr>
          </a:p>
          <a:p>
            <a:pPr marL="0" indent="0">
              <a:lnSpc>
                <a:spcPct val="100000"/>
              </a:lnSpc>
              <a:spcBef>
                <a:spcPts val="0"/>
              </a:spcBef>
              <a:buNone/>
            </a:pPr>
            <a:r>
              <a:rPr lang="en-IN" sz="1800">
                <a:ea typeface="Source Sans Pro"/>
              </a:rPr>
              <a:t>Pre – Tax </a:t>
            </a:r>
            <a:r>
              <a:rPr lang="en-US" sz="1800">
                <a:ea typeface="Source Sans Pro"/>
              </a:rPr>
              <a:t>WACC – 16%</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Outstanding Shares - 27.92031295bn</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Current Market Price – Rs 11374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Intrinsic Value – Rs 8188 per share</a:t>
            </a:r>
          </a:p>
          <a:p>
            <a:pPr>
              <a:lnSpc>
                <a:spcPct val="100000"/>
              </a:lnSpc>
              <a:spcBef>
                <a:spcPts val="0"/>
              </a:spcBef>
            </a:pPr>
            <a:endParaRPr lang="en-US" sz="1800">
              <a:ea typeface="Source Sans Pro"/>
            </a:endParaRPr>
          </a:p>
          <a:p>
            <a:pPr marL="0" indent="0">
              <a:lnSpc>
                <a:spcPct val="100000"/>
              </a:lnSpc>
              <a:spcBef>
                <a:spcPts val="0"/>
              </a:spcBef>
              <a:buNone/>
            </a:pPr>
            <a:r>
              <a:rPr lang="en-US" sz="1800">
                <a:ea typeface="Source Sans Pro"/>
              </a:rPr>
              <a:t>Therefore shares are</a:t>
            </a:r>
          </a:p>
          <a:p>
            <a:pPr>
              <a:lnSpc>
                <a:spcPct val="100000"/>
              </a:lnSpc>
              <a:spcBef>
                <a:spcPts val="0"/>
              </a:spcBef>
            </a:pPr>
            <a:endParaRPr lang="en-US" sz="1800">
              <a:ea typeface="Source Sans Pro"/>
            </a:endParaRPr>
          </a:p>
          <a:p>
            <a:pPr marL="0" indent="0">
              <a:lnSpc>
                <a:spcPct val="100000"/>
              </a:lnSpc>
              <a:spcBef>
                <a:spcPts val="0"/>
              </a:spcBef>
              <a:buNone/>
            </a:pPr>
            <a:r>
              <a:rPr lang="en-US" b="1">
                <a:ea typeface="Source Sans Pro"/>
              </a:rPr>
              <a:t>OVERVALUED</a:t>
            </a:r>
            <a:endParaRPr lang="en-US">
              <a:ea typeface="Source Sans Pro"/>
            </a:endParaRPr>
          </a:p>
          <a:p>
            <a:endParaRPr lang="en-US">
              <a:ea typeface="Source Sans Pro"/>
            </a:endParaRPr>
          </a:p>
        </p:txBody>
      </p:sp>
      <p:pic>
        <p:nvPicPr>
          <p:cNvPr id="5" name="Picture 4" descr="A screenshot of a spreadsheet&#10;&#10;Description automatically generated">
            <a:extLst>
              <a:ext uri="{FF2B5EF4-FFF2-40B4-BE49-F238E27FC236}">
                <a16:creationId xmlns:a16="http://schemas.microsoft.com/office/drawing/2014/main" id="{4D96D821-8BDC-77F1-E142-3F60211877EA}"/>
              </a:ext>
            </a:extLst>
          </p:cNvPr>
          <p:cNvPicPr>
            <a:picLocks noChangeAspect="1"/>
          </p:cNvPicPr>
          <p:nvPr/>
        </p:nvPicPr>
        <p:blipFill>
          <a:blip r:embed="rId2"/>
          <a:stretch>
            <a:fillRect/>
          </a:stretch>
        </p:blipFill>
        <p:spPr>
          <a:xfrm>
            <a:off x="733964" y="1714415"/>
            <a:ext cx="6948401" cy="4078269"/>
          </a:xfrm>
          <a:prstGeom prst="rect">
            <a:avLst/>
          </a:prstGeom>
        </p:spPr>
      </p:pic>
    </p:spTree>
    <p:extLst>
      <p:ext uri="{BB962C8B-B14F-4D97-AF65-F5344CB8AC3E}">
        <p14:creationId xmlns:p14="http://schemas.microsoft.com/office/powerpoint/2010/main" val="7189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1" name="Rectangle 44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EBB56-085B-45B7-1CB2-35BCBF6562ED}"/>
              </a:ext>
            </a:extLst>
          </p:cNvPr>
          <p:cNvSpPr>
            <a:spLocks noGrp="1"/>
          </p:cNvSpPr>
          <p:nvPr>
            <p:ph type="title"/>
          </p:nvPr>
        </p:nvSpPr>
        <p:spPr>
          <a:xfrm>
            <a:off x="2218919" y="290490"/>
            <a:ext cx="6978166" cy="886379"/>
          </a:xfrm>
        </p:spPr>
        <p:txBody>
          <a:bodyPr>
            <a:normAutofit/>
          </a:bodyPr>
          <a:lstStyle/>
          <a:p>
            <a:r>
              <a:rPr lang="en-US">
                <a:ea typeface="Source Sans Pro"/>
              </a:rPr>
              <a:t>RESIDUAL INCOME MODEL</a:t>
            </a:r>
            <a:endParaRPr lang="en-US"/>
          </a:p>
        </p:txBody>
      </p:sp>
      <p:grpSp>
        <p:nvGrpSpPr>
          <p:cNvPr id="442" name="Group 44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88" name="Freeform: Shape 8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89" name="Freeform: Shape 8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43" name="Group 442">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92" name="Freeform: Shape 91">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93" name="Freeform: Shape 92">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95"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96" name="Freeform: Shape 9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102"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103" name="Freeform: Shape 102">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80" name="Content Placeholder 2">
            <a:extLst>
              <a:ext uri="{FF2B5EF4-FFF2-40B4-BE49-F238E27FC236}">
                <a16:creationId xmlns:a16="http://schemas.microsoft.com/office/drawing/2014/main" id="{1BA9CFF7-A6C8-FB68-1E44-3AB01D895ACF}"/>
              </a:ext>
            </a:extLst>
          </p:cNvPr>
          <p:cNvGraphicFramePr>
            <a:graphicFrameLocks noGrp="1"/>
          </p:cNvGraphicFramePr>
          <p:nvPr>
            <p:ph idx="1"/>
          </p:nvPr>
        </p:nvGraphicFramePr>
        <p:xfrm>
          <a:off x="602247" y="2252855"/>
          <a:ext cx="10993956" cy="421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81" name="TextBox 880">
            <a:extLst>
              <a:ext uri="{FF2B5EF4-FFF2-40B4-BE49-F238E27FC236}">
                <a16:creationId xmlns:a16="http://schemas.microsoft.com/office/drawing/2014/main" id="{C5064F39-EA17-AC25-0012-F96DFC14DC4B}"/>
              </a:ext>
            </a:extLst>
          </p:cNvPr>
          <p:cNvSpPr txBox="1"/>
          <p:nvPr/>
        </p:nvSpPr>
        <p:spPr>
          <a:xfrm>
            <a:off x="597112" y="1711607"/>
            <a:ext cx="1088709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0" indent="-228600" algn="just" rtl="0">
              <a:buFont typeface=""/>
              <a:buChar char="•"/>
            </a:pPr>
            <a:r>
              <a:rPr lang="en-US" sz="2000" baseline="0">
                <a:solidFill>
                  <a:srgbClr val="FFFFFF"/>
                </a:solidFill>
                <a:latin typeface="Source Sans Pro"/>
                <a:ea typeface="Arial"/>
                <a:cs typeface="Arial"/>
              </a:rPr>
              <a:t>Residual income is the income a company generates after accounting for the cost of capital. </a:t>
            </a:r>
            <a:r>
              <a:rPr lang="en-US" sz="2000">
                <a:solidFill>
                  <a:srgbClr val="FFFFFF"/>
                </a:solidFill>
                <a:latin typeface="Source Sans Pro"/>
                <a:ea typeface="Arial"/>
                <a:cs typeface="Arial"/>
              </a:rPr>
              <a:t>​</a:t>
            </a:r>
            <a:endParaRPr lang="en-US"/>
          </a:p>
          <a:p>
            <a:pPr marL="228600" lvl="0" indent="-228600" algn="just" rtl="0">
              <a:buFont typeface=""/>
              <a:buChar char="•"/>
            </a:pPr>
            <a:r>
              <a:rPr lang="en-US" sz="2000" baseline="0">
                <a:solidFill>
                  <a:srgbClr val="FFFFFF"/>
                </a:solidFill>
                <a:latin typeface="Source Sans Pro"/>
                <a:ea typeface="Arial"/>
                <a:cs typeface="Arial"/>
              </a:rPr>
              <a:t>The residual income model attempts to adjust a firm's future earnings estimates to compensate for the equity cost and place a more accurate value on a firm.</a:t>
            </a:r>
            <a:endParaRPr lang="en-US">
              <a:ea typeface="Source Sans Pro"/>
            </a:endParaRPr>
          </a:p>
        </p:txBody>
      </p:sp>
    </p:spTree>
    <p:extLst>
      <p:ext uri="{BB962C8B-B14F-4D97-AF65-F5344CB8AC3E}">
        <p14:creationId xmlns:p14="http://schemas.microsoft.com/office/powerpoint/2010/main" val="206000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5AB5-FAFB-B8BA-85B5-E0B9F211A454}"/>
              </a:ext>
            </a:extLst>
          </p:cNvPr>
          <p:cNvSpPr>
            <a:spLocks noGrp="1"/>
          </p:cNvSpPr>
          <p:nvPr>
            <p:ph type="title"/>
          </p:nvPr>
        </p:nvSpPr>
        <p:spPr>
          <a:xfrm>
            <a:off x="838200" y="148882"/>
            <a:ext cx="10515600" cy="1325563"/>
          </a:xfrm>
        </p:spPr>
        <p:txBody>
          <a:bodyPr/>
          <a:lstStyle/>
          <a:p>
            <a:r>
              <a:rPr lang="en-US">
                <a:ea typeface="Source Sans Pro"/>
              </a:rPr>
              <a:t>RESIDUAL INCOME MODEL</a:t>
            </a:r>
            <a:endParaRPr lang="en-US"/>
          </a:p>
        </p:txBody>
      </p:sp>
      <p:pic>
        <p:nvPicPr>
          <p:cNvPr id="4" name="Content Placeholder 3" descr="A table with numbers and numbers&#10;&#10;Description automatically generated">
            <a:extLst>
              <a:ext uri="{FF2B5EF4-FFF2-40B4-BE49-F238E27FC236}">
                <a16:creationId xmlns:a16="http://schemas.microsoft.com/office/drawing/2014/main" id="{D7437583-4E04-3CB9-E7EC-E9D42C73619B}"/>
              </a:ext>
            </a:extLst>
          </p:cNvPr>
          <p:cNvPicPr>
            <a:picLocks noGrp="1" noChangeAspect="1"/>
          </p:cNvPicPr>
          <p:nvPr>
            <p:ph idx="1"/>
          </p:nvPr>
        </p:nvPicPr>
        <p:blipFill>
          <a:blip r:embed="rId2"/>
          <a:stretch>
            <a:fillRect/>
          </a:stretch>
        </p:blipFill>
        <p:spPr>
          <a:xfrm>
            <a:off x="305829" y="1896654"/>
            <a:ext cx="7543800" cy="3838575"/>
          </a:xfrm>
          <a:ln w="28575">
            <a:solidFill>
              <a:schemeClr val="tx1"/>
            </a:solidFill>
          </a:ln>
        </p:spPr>
      </p:pic>
      <p:sp>
        <p:nvSpPr>
          <p:cNvPr id="5" name="TextBox 4">
            <a:extLst>
              <a:ext uri="{FF2B5EF4-FFF2-40B4-BE49-F238E27FC236}">
                <a16:creationId xmlns:a16="http://schemas.microsoft.com/office/drawing/2014/main" id="{D0BE48F7-0BBE-1433-4135-813DE5D096EC}"/>
              </a:ext>
            </a:extLst>
          </p:cNvPr>
          <p:cNvSpPr txBox="1"/>
          <p:nvPr/>
        </p:nvSpPr>
        <p:spPr>
          <a:xfrm>
            <a:off x="8053166" y="1757864"/>
            <a:ext cx="4141485"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Growth Rate – 11.85%</a:t>
            </a:r>
          </a:p>
          <a:p>
            <a:endParaRPr lang="en-US">
              <a:ea typeface="Source Sans Pro"/>
            </a:endParaRPr>
          </a:p>
          <a:p>
            <a:r>
              <a:rPr lang="en-US">
                <a:ea typeface="Source Sans Pro"/>
              </a:rPr>
              <a:t>WACC – 16%</a:t>
            </a:r>
            <a:endParaRPr lang="en-US"/>
          </a:p>
          <a:p>
            <a:endParaRPr lang="en-US">
              <a:ea typeface="Source Sans Pro"/>
            </a:endParaRPr>
          </a:p>
          <a:p>
            <a:r>
              <a:rPr lang="en-US">
                <a:ea typeface="Source Sans Pro"/>
              </a:rPr>
              <a:t>Outstanding Shares - </a:t>
            </a:r>
            <a:r>
              <a:rPr lang="en-US">
                <a:ea typeface="+mn-lt"/>
                <a:cs typeface="+mn-lt"/>
              </a:rPr>
              <a:t>27.92031295 bn</a:t>
            </a:r>
          </a:p>
          <a:p>
            <a:endParaRPr lang="en-US">
              <a:ea typeface="Source Sans Pro"/>
            </a:endParaRPr>
          </a:p>
          <a:p>
            <a:r>
              <a:rPr lang="en-US">
                <a:ea typeface="Source Sans Pro"/>
              </a:rPr>
              <a:t>Current Market Price – 11374 </a:t>
            </a:r>
            <a:r>
              <a:rPr lang="en-US" err="1">
                <a:ea typeface="Source Sans Pro"/>
              </a:rPr>
              <a:t>rs</a:t>
            </a:r>
            <a:r>
              <a:rPr lang="en-US">
                <a:ea typeface="Source Sans Pro"/>
              </a:rPr>
              <a:t> per share</a:t>
            </a:r>
            <a:endParaRPr lang="en-US"/>
          </a:p>
          <a:p>
            <a:endParaRPr lang="en-US">
              <a:ea typeface="Source Sans Pro"/>
            </a:endParaRPr>
          </a:p>
          <a:p>
            <a:r>
              <a:rPr lang="en-US">
                <a:ea typeface="Source Sans Pro"/>
              </a:rPr>
              <a:t>Intrinsic Value – 8346 </a:t>
            </a:r>
            <a:r>
              <a:rPr lang="en-US" err="1">
                <a:ea typeface="Source Sans Pro"/>
              </a:rPr>
              <a:t>rs</a:t>
            </a:r>
            <a:r>
              <a:rPr lang="en-US">
                <a:ea typeface="Source Sans Pro"/>
              </a:rPr>
              <a:t> per share</a:t>
            </a:r>
            <a:endParaRPr lang="en-US"/>
          </a:p>
          <a:p>
            <a:endParaRPr lang="en-US">
              <a:ea typeface="Source Sans Pro"/>
            </a:endParaRPr>
          </a:p>
          <a:p>
            <a:r>
              <a:rPr lang="en-US">
                <a:ea typeface="Source Sans Pro"/>
              </a:rPr>
              <a:t>Therefore shares are</a:t>
            </a:r>
          </a:p>
          <a:p>
            <a:endParaRPr lang="en-US" b="1">
              <a:ea typeface="Source Sans Pro"/>
            </a:endParaRPr>
          </a:p>
          <a:p>
            <a:r>
              <a:rPr lang="en-US" sz="2800" b="1">
                <a:ea typeface="Source Sans Pro"/>
              </a:rPr>
              <a:t>OVERVALUED</a:t>
            </a:r>
            <a:endParaRPr lang="en-US" sz="2800">
              <a:ea typeface="Source Sans Pro"/>
            </a:endParaRPr>
          </a:p>
          <a:p>
            <a:endParaRPr lang="en-US">
              <a:ea typeface="Source Sans Pro"/>
            </a:endParaRPr>
          </a:p>
        </p:txBody>
      </p:sp>
    </p:spTree>
    <p:extLst>
      <p:ext uri="{BB962C8B-B14F-4D97-AF65-F5344CB8AC3E}">
        <p14:creationId xmlns:p14="http://schemas.microsoft.com/office/powerpoint/2010/main" val="22205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CC487-60E6-E736-BF0B-6BC5E4EECB9D}"/>
              </a:ext>
            </a:extLst>
          </p:cNvPr>
          <p:cNvSpPr>
            <a:spLocks noGrp="1"/>
          </p:cNvSpPr>
          <p:nvPr>
            <p:ph type="title"/>
          </p:nvPr>
        </p:nvSpPr>
        <p:spPr>
          <a:xfrm>
            <a:off x="1331088" y="400982"/>
            <a:ext cx="9745883" cy="1124949"/>
          </a:xfrm>
        </p:spPr>
        <p:txBody>
          <a:bodyPr>
            <a:normAutofit/>
          </a:bodyPr>
          <a:lstStyle/>
          <a:p>
            <a:r>
              <a:rPr lang="en-GB">
                <a:ea typeface="Source Sans Pro"/>
              </a:rPr>
              <a:t>RELATIVE VALUATION MODEL</a:t>
            </a:r>
          </a:p>
        </p:txBody>
      </p:sp>
      <p:sp>
        <p:nvSpPr>
          <p:cNvPr id="26" name="Freeform: Shape 25">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7DA0F42-BA56-AC79-A3AA-F6D2FFB28B2F}"/>
              </a:ext>
            </a:extLst>
          </p:cNvPr>
          <p:cNvGraphicFramePr>
            <a:graphicFrameLocks noGrp="1"/>
          </p:cNvGraphicFramePr>
          <p:nvPr>
            <p:ph idx="1"/>
            <p:extLst>
              <p:ext uri="{D42A27DB-BD31-4B8C-83A1-F6EECF244321}">
                <p14:modId xmlns:p14="http://schemas.microsoft.com/office/powerpoint/2010/main" val="241830340"/>
              </p:ext>
            </p:extLst>
          </p:nvPr>
        </p:nvGraphicFramePr>
        <p:xfrm>
          <a:off x="4752" y="1936281"/>
          <a:ext cx="12212996" cy="4241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99" name="Rectangle 4598">
            <a:extLst>
              <a:ext uri="{FF2B5EF4-FFF2-40B4-BE49-F238E27FC236}">
                <a16:creationId xmlns:a16="http://schemas.microsoft.com/office/drawing/2014/main" id="{CD4F2A3A-2C9F-D173-62C7-7DA6DA09CF31}"/>
              </a:ext>
            </a:extLst>
          </p:cNvPr>
          <p:cNvSpPr/>
          <p:nvPr/>
        </p:nvSpPr>
        <p:spPr>
          <a:xfrm>
            <a:off x="11426" y="2425122"/>
            <a:ext cx="1495741" cy="8714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0" name="Rectangle 5169">
            <a:extLst>
              <a:ext uri="{FF2B5EF4-FFF2-40B4-BE49-F238E27FC236}">
                <a16:creationId xmlns:a16="http://schemas.microsoft.com/office/drawing/2014/main" id="{630F4E11-A02A-0920-25E0-3688EDE7D328}"/>
              </a:ext>
            </a:extLst>
          </p:cNvPr>
          <p:cNvSpPr/>
          <p:nvPr/>
        </p:nvSpPr>
        <p:spPr>
          <a:xfrm>
            <a:off x="11424" y="3596581"/>
            <a:ext cx="1472991" cy="90907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71" name="Rectangle 5170">
            <a:extLst>
              <a:ext uri="{FF2B5EF4-FFF2-40B4-BE49-F238E27FC236}">
                <a16:creationId xmlns:a16="http://schemas.microsoft.com/office/drawing/2014/main" id="{C4D97FFF-E6CE-64CB-38D8-E96AF52AA557}"/>
              </a:ext>
            </a:extLst>
          </p:cNvPr>
          <p:cNvSpPr/>
          <p:nvPr/>
        </p:nvSpPr>
        <p:spPr>
          <a:xfrm>
            <a:off x="17997" y="4847560"/>
            <a:ext cx="1470494" cy="860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523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spreadsheet&#10;&#10;Description automatically generated">
            <a:extLst>
              <a:ext uri="{FF2B5EF4-FFF2-40B4-BE49-F238E27FC236}">
                <a16:creationId xmlns:a16="http://schemas.microsoft.com/office/drawing/2014/main" id="{F55079A6-4A3A-3375-50C0-1D82DDCE21CD}"/>
              </a:ext>
            </a:extLst>
          </p:cNvPr>
          <p:cNvPicPr>
            <a:picLocks noGrp="1" noChangeAspect="1"/>
          </p:cNvPicPr>
          <p:nvPr>
            <p:ph idx="1"/>
          </p:nvPr>
        </p:nvPicPr>
        <p:blipFill>
          <a:blip r:embed="rId2"/>
          <a:stretch>
            <a:fillRect/>
          </a:stretch>
        </p:blipFill>
        <p:spPr>
          <a:xfrm>
            <a:off x="530322" y="1474671"/>
            <a:ext cx="11123660" cy="4909752"/>
          </a:xfrm>
        </p:spPr>
      </p:pic>
      <p:sp>
        <p:nvSpPr>
          <p:cNvPr id="3" name="Rectangle 2">
            <a:extLst>
              <a:ext uri="{FF2B5EF4-FFF2-40B4-BE49-F238E27FC236}">
                <a16:creationId xmlns:a16="http://schemas.microsoft.com/office/drawing/2014/main" id="{9707F155-E308-EFE7-1A41-F140A880C9AD}"/>
              </a:ext>
            </a:extLst>
          </p:cNvPr>
          <p:cNvSpPr/>
          <p:nvPr/>
        </p:nvSpPr>
        <p:spPr>
          <a:xfrm>
            <a:off x="9596545" y="1492278"/>
            <a:ext cx="2070339" cy="3165985"/>
          </a:xfrm>
          <a:prstGeom prst="rect">
            <a:avLst/>
          </a:prstGeom>
          <a:no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E61C068-A26A-FAFE-D0DE-99216D15A34D}"/>
              </a:ext>
            </a:extLst>
          </p:cNvPr>
          <p:cNvSpPr/>
          <p:nvPr/>
        </p:nvSpPr>
        <p:spPr>
          <a:xfrm>
            <a:off x="9664165" y="5057880"/>
            <a:ext cx="2096759" cy="221926"/>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76D09DC-DBC4-12B8-51E1-5669A6C0BC15}"/>
              </a:ext>
            </a:extLst>
          </p:cNvPr>
          <p:cNvSpPr txBox="1"/>
          <p:nvPr/>
        </p:nvSpPr>
        <p:spPr>
          <a:xfrm>
            <a:off x="4044461" y="4975424"/>
            <a:ext cx="5759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chemeClr val="accent1"/>
                </a:solidFill>
                <a:ea typeface="Source Sans Pro"/>
              </a:rPr>
              <a:t>Implied EV = Net Debt + Implied Market Value of Equity</a:t>
            </a:r>
          </a:p>
        </p:txBody>
      </p:sp>
      <p:sp>
        <p:nvSpPr>
          <p:cNvPr id="5" name="TextBox 4">
            <a:extLst>
              <a:ext uri="{FF2B5EF4-FFF2-40B4-BE49-F238E27FC236}">
                <a16:creationId xmlns:a16="http://schemas.microsoft.com/office/drawing/2014/main" id="{A82CC860-5153-F9C1-6261-B280B8627C57}"/>
              </a:ext>
            </a:extLst>
          </p:cNvPr>
          <p:cNvSpPr txBox="1"/>
          <p:nvPr/>
        </p:nvSpPr>
        <p:spPr>
          <a:xfrm>
            <a:off x="3326731" y="6015186"/>
            <a:ext cx="6103978" cy="369332"/>
          </a:xfrm>
          <a:prstGeom prst="rect">
            <a:avLst/>
          </a:prstGeom>
          <a:solidFill>
            <a:schemeClr val="bg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FFFF00"/>
                </a:solidFill>
                <a:ea typeface="Source Sans Pro"/>
              </a:rPr>
              <a:t>Share Price &gt; Implied Market Value per share = Overvalued</a:t>
            </a:r>
          </a:p>
        </p:txBody>
      </p:sp>
      <p:sp>
        <p:nvSpPr>
          <p:cNvPr id="9" name="Title 8">
            <a:extLst>
              <a:ext uri="{FF2B5EF4-FFF2-40B4-BE49-F238E27FC236}">
                <a16:creationId xmlns:a16="http://schemas.microsoft.com/office/drawing/2014/main" id="{D1B06B7D-365A-4E52-6891-4F89DC133DE6}"/>
              </a:ext>
            </a:extLst>
          </p:cNvPr>
          <p:cNvSpPr>
            <a:spLocks noGrp="1"/>
          </p:cNvSpPr>
          <p:nvPr>
            <p:ph type="title"/>
          </p:nvPr>
        </p:nvSpPr>
        <p:spPr>
          <a:xfrm>
            <a:off x="827903" y="159179"/>
            <a:ext cx="10515600" cy="1325563"/>
          </a:xfrm>
        </p:spPr>
        <p:txBody>
          <a:bodyPr/>
          <a:lstStyle/>
          <a:p>
            <a:r>
              <a:rPr lang="en-GB">
                <a:ea typeface="Source Sans Pro"/>
              </a:rPr>
              <a:t>RELATIVE VALUATION MODEL</a:t>
            </a:r>
            <a:endParaRPr lang="en-US">
              <a:solidFill>
                <a:srgbClr val="000000"/>
              </a:solidFill>
              <a:ea typeface="Source Sans Pro"/>
            </a:endParaRPr>
          </a:p>
        </p:txBody>
      </p:sp>
    </p:spTree>
    <p:extLst>
      <p:ext uri="{BB962C8B-B14F-4D97-AF65-F5344CB8AC3E}">
        <p14:creationId xmlns:p14="http://schemas.microsoft.com/office/powerpoint/2010/main" val="191896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2737-CFE1-3E77-8237-6D0FFF6FB5B5}"/>
              </a:ext>
            </a:extLst>
          </p:cNvPr>
          <p:cNvSpPr>
            <a:spLocks noGrp="1"/>
          </p:cNvSpPr>
          <p:nvPr>
            <p:ph type="title"/>
          </p:nvPr>
        </p:nvSpPr>
        <p:spPr>
          <a:xfrm>
            <a:off x="838200" y="159179"/>
            <a:ext cx="10515600" cy="1325563"/>
          </a:xfrm>
        </p:spPr>
        <p:txBody>
          <a:bodyPr/>
          <a:lstStyle/>
          <a:p>
            <a:r>
              <a:rPr lang="en-US">
                <a:ea typeface="Source Sans Pro"/>
              </a:rPr>
              <a:t>DIVIDEND DISCOUNT MODEL</a:t>
            </a:r>
          </a:p>
        </p:txBody>
      </p:sp>
      <p:pic>
        <p:nvPicPr>
          <p:cNvPr id="4" name="Content Placeholder 3" descr="A screenshot of a data&#10;&#10;Description automatically generated">
            <a:extLst>
              <a:ext uri="{FF2B5EF4-FFF2-40B4-BE49-F238E27FC236}">
                <a16:creationId xmlns:a16="http://schemas.microsoft.com/office/drawing/2014/main" id="{2AAF4CA5-21F1-6A76-7A90-FAA85D952AFF}"/>
              </a:ext>
            </a:extLst>
          </p:cNvPr>
          <p:cNvPicPr>
            <a:picLocks noGrp="1" noChangeAspect="1"/>
          </p:cNvPicPr>
          <p:nvPr>
            <p:ph idx="1"/>
          </p:nvPr>
        </p:nvPicPr>
        <p:blipFill>
          <a:blip r:embed="rId2"/>
          <a:stretch>
            <a:fillRect/>
          </a:stretch>
        </p:blipFill>
        <p:spPr>
          <a:xfrm>
            <a:off x="842282" y="1583857"/>
            <a:ext cx="10888435" cy="4457700"/>
          </a:xfrm>
        </p:spPr>
      </p:pic>
    </p:spTree>
    <p:extLst>
      <p:ext uri="{BB962C8B-B14F-4D97-AF65-F5344CB8AC3E}">
        <p14:creationId xmlns:p14="http://schemas.microsoft.com/office/powerpoint/2010/main" val="115580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6DE4-C043-5318-0EA5-F59B36530BF7}"/>
              </a:ext>
            </a:extLst>
          </p:cNvPr>
          <p:cNvSpPr>
            <a:spLocks noGrp="1"/>
          </p:cNvSpPr>
          <p:nvPr>
            <p:ph type="title"/>
          </p:nvPr>
        </p:nvSpPr>
        <p:spPr>
          <a:xfrm>
            <a:off x="972065" y="97395"/>
            <a:ext cx="10515600" cy="1325563"/>
          </a:xfrm>
        </p:spPr>
        <p:txBody>
          <a:bodyPr/>
          <a:lstStyle/>
          <a:p>
            <a:r>
              <a:rPr lang="en-US">
                <a:ea typeface="Source Sans Pro"/>
              </a:rPr>
              <a:t>CFROI APPROACH</a:t>
            </a:r>
            <a:endParaRPr lang="en-US"/>
          </a:p>
        </p:txBody>
      </p:sp>
      <p:pic>
        <p:nvPicPr>
          <p:cNvPr id="4" name="Content Placeholder 3" descr="A screenshot of a spreadsheet&#10;&#10;Description automatically generated">
            <a:extLst>
              <a:ext uri="{FF2B5EF4-FFF2-40B4-BE49-F238E27FC236}">
                <a16:creationId xmlns:a16="http://schemas.microsoft.com/office/drawing/2014/main" id="{48970267-BB1C-DB9A-3448-E40927FB0FE3}"/>
              </a:ext>
            </a:extLst>
          </p:cNvPr>
          <p:cNvPicPr>
            <a:picLocks noGrp="1" noChangeAspect="1"/>
          </p:cNvPicPr>
          <p:nvPr>
            <p:ph idx="1"/>
          </p:nvPr>
        </p:nvPicPr>
        <p:blipFill>
          <a:blip r:embed="rId2"/>
          <a:stretch>
            <a:fillRect/>
          </a:stretch>
        </p:blipFill>
        <p:spPr>
          <a:xfrm>
            <a:off x="1153425" y="1426326"/>
            <a:ext cx="9493850" cy="4635070"/>
          </a:xfrm>
        </p:spPr>
      </p:pic>
    </p:spTree>
    <p:extLst>
      <p:ext uri="{BB962C8B-B14F-4D97-AF65-F5344CB8AC3E}">
        <p14:creationId xmlns:p14="http://schemas.microsoft.com/office/powerpoint/2010/main" val="51510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9" name="Rectangle 2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DDE87-1700-ECD2-AE06-4B3C6257B96B}"/>
              </a:ext>
            </a:extLst>
          </p:cNvPr>
          <p:cNvSpPr>
            <a:spLocks noGrp="1"/>
          </p:cNvSpPr>
          <p:nvPr>
            <p:ph type="title"/>
          </p:nvPr>
        </p:nvSpPr>
        <p:spPr>
          <a:xfrm>
            <a:off x="6234865" y="568517"/>
            <a:ext cx="5248221" cy="886379"/>
          </a:xfrm>
        </p:spPr>
        <p:txBody>
          <a:bodyPr>
            <a:normAutofit/>
          </a:bodyPr>
          <a:lstStyle/>
          <a:p>
            <a:r>
              <a:rPr lang="en-US">
                <a:ea typeface="Source Sans Pro"/>
              </a:rPr>
              <a:t>INTRODUCTION</a:t>
            </a:r>
            <a:endParaRPr lang="en-US"/>
          </a:p>
        </p:txBody>
      </p:sp>
      <p:pic>
        <p:nvPicPr>
          <p:cNvPr id="5" name="Picture 4" descr="The World's Favourite Indian | Loved in 70 Countries | Khivraj Bajaj –  Khivraj Bajaj">
            <a:extLst>
              <a:ext uri="{FF2B5EF4-FFF2-40B4-BE49-F238E27FC236}">
                <a16:creationId xmlns:a16="http://schemas.microsoft.com/office/drawing/2014/main" id="{E54BDF0C-7ECB-55A6-CEAE-32B839106B7A}"/>
              </a:ext>
            </a:extLst>
          </p:cNvPr>
          <p:cNvPicPr>
            <a:picLocks noChangeAspect="1"/>
          </p:cNvPicPr>
          <p:nvPr/>
        </p:nvPicPr>
        <p:blipFill>
          <a:blip r:embed="rId2"/>
          <a:srcRect l="4115" r="20886"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46" name="Group 24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233" name="Freeform: Shape 23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34" name="Freeform: Shape 23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53" name="Group 252">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237" name="Freeform: Shape 236">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38" name="Freeform: Shape 237">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2AAF4AB4-58CE-CF45-3EE9-9C9DEAC683D4}"/>
              </a:ext>
            </a:extLst>
          </p:cNvPr>
          <p:cNvSpPr>
            <a:spLocks noGrp="1"/>
          </p:cNvSpPr>
          <p:nvPr>
            <p:ph idx="1"/>
          </p:nvPr>
        </p:nvSpPr>
        <p:spPr>
          <a:xfrm>
            <a:off x="6234868" y="1820369"/>
            <a:ext cx="5217173" cy="4351338"/>
          </a:xfrm>
        </p:spPr>
        <p:txBody>
          <a:bodyPr vert="horz" lIns="91440" tIns="45720" rIns="91440" bIns="45720" rtlCol="0">
            <a:normAutofit/>
          </a:bodyPr>
          <a:lstStyle/>
          <a:p>
            <a:r>
              <a:rPr lang="en-US" sz="2400">
                <a:ea typeface="Source Sans Pro"/>
              </a:rPr>
              <a:t>Founded by Jamanalal Bajaj in 1945</a:t>
            </a:r>
          </a:p>
          <a:p>
            <a:r>
              <a:rPr lang="en-US" sz="2400">
                <a:ea typeface="Source Sans Pro"/>
              </a:rPr>
              <a:t>Two-wheeler and Three-wheeler manufacturing company </a:t>
            </a:r>
            <a:endParaRPr lang="en-US" sz="2400"/>
          </a:p>
          <a:p>
            <a:r>
              <a:rPr lang="en-US" sz="2400">
                <a:ea typeface="Source Sans Pro"/>
              </a:rPr>
              <a:t>Headquartered in Pune, India.</a:t>
            </a:r>
            <a:endParaRPr lang="en-US" sz="2400"/>
          </a:p>
          <a:p>
            <a:r>
              <a:rPr lang="en-US" sz="2400">
                <a:ea typeface="Source Sans Pro"/>
              </a:rPr>
              <a:t>Manufacturing Plants are located in Maharashtra and Uttarakhand</a:t>
            </a:r>
            <a:endParaRPr lang="en-US" sz="2400"/>
          </a:p>
          <a:p>
            <a:r>
              <a:rPr lang="en-US" sz="2400">
                <a:ea typeface="Source Sans Pro"/>
              </a:rPr>
              <a:t>Exports to more than 70 countries. </a:t>
            </a:r>
            <a:endParaRPr lang="en-US" sz="2400"/>
          </a:p>
          <a:p>
            <a:r>
              <a:rPr lang="en-US" sz="2400">
                <a:ea typeface="Source Sans Pro"/>
              </a:rPr>
              <a:t>Chairman: Niraj Bajaj</a:t>
            </a:r>
            <a:endParaRPr lang="en-US" sz="2400"/>
          </a:p>
          <a:p>
            <a:r>
              <a:rPr lang="en-US" sz="2400">
                <a:ea typeface="Source Sans Pro"/>
              </a:rPr>
              <a:t>MD and CEO: Rajiv Bajaj</a:t>
            </a:r>
            <a:endParaRPr lang="en-US" sz="2400"/>
          </a:p>
          <a:p>
            <a:r>
              <a:rPr lang="en-US" sz="2400">
                <a:ea typeface="Source Sans Pro"/>
              </a:rPr>
              <a:t>Employees: 10000+</a:t>
            </a:r>
            <a:endParaRPr lang="en-US" sz="2400"/>
          </a:p>
          <a:p>
            <a:endParaRPr lang="en-US" sz="2400">
              <a:ea typeface="Source Sans Pro"/>
            </a:endParaRPr>
          </a:p>
        </p:txBody>
      </p:sp>
      <p:grpSp>
        <p:nvGrpSpPr>
          <p:cNvPr id="25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1" name="Freeform: Shape 2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255"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48" name="Freeform: Shape 247">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descr="Bajaj Auto Logo Motorcycle Company, company logo, blue, text, trademark png  | PNGWing">
            <a:extLst>
              <a:ext uri="{FF2B5EF4-FFF2-40B4-BE49-F238E27FC236}">
                <a16:creationId xmlns:a16="http://schemas.microsoft.com/office/drawing/2014/main" id="{1D3B2C9F-A632-BB20-F78E-268A7D8B1EA6}"/>
              </a:ext>
            </a:extLst>
          </p:cNvPr>
          <p:cNvPicPr>
            <a:picLocks noChangeAspect="1"/>
          </p:cNvPicPr>
          <p:nvPr/>
        </p:nvPicPr>
        <p:blipFill>
          <a:blip r:embed="rId3"/>
          <a:stretch>
            <a:fillRect/>
          </a:stretch>
        </p:blipFill>
        <p:spPr>
          <a:xfrm>
            <a:off x="10763910" y="1070"/>
            <a:ext cx="1435445" cy="492131"/>
          </a:xfrm>
          <a:prstGeom prst="rect">
            <a:avLst/>
          </a:prstGeom>
          <a:ln w="6350">
            <a:solidFill>
              <a:srgbClr val="4472C4"/>
            </a:solidFill>
          </a:ln>
        </p:spPr>
      </p:pic>
    </p:spTree>
    <p:extLst>
      <p:ext uri="{BB962C8B-B14F-4D97-AF65-F5344CB8AC3E}">
        <p14:creationId xmlns:p14="http://schemas.microsoft.com/office/powerpoint/2010/main" val="287337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C487-60E6-E736-BF0B-6BC5E4EECB9D}"/>
              </a:ext>
            </a:extLst>
          </p:cNvPr>
          <p:cNvSpPr>
            <a:spLocks noGrp="1"/>
          </p:cNvSpPr>
          <p:nvPr>
            <p:ph type="title"/>
          </p:nvPr>
        </p:nvSpPr>
        <p:spPr>
          <a:xfrm>
            <a:off x="837264" y="-4329"/>
            <a:ext cx="10515600" cy="1325563"/>
          </a:xfrm>
        </p:spPr>
        <p:txBody>
          <a:bodyPr/>
          <a:lstStyle/>
          <a:p>
            <a:r>
              <a:rPr lang="en-GB">
                <a:latin typeface="Source Sans Pro"/>
                <a:ea typeface="Source Sans Pro"/>
                <a:cs typeface="Iskoola Pota"/>
              </a:rPr>
              <a:t>ECONOMIC VALUE ADDED</a:t>
            </a:r>
          </a:p>
        </p:txBody>
      </p:sp>
      <p:sp>
        <p:nvSpPr>
          <p:cNvPr id="3" name="Content Placeholder 2">
            <a:extLst>
              <a:ext uri="{FF2B5EF4-FFF2-40B4-BE49-F238E27FC236}">
                <a16:creationId xmlns:a16="http://schemas.microsoft.com/office/drawing/2014/main" id="{F3C71B94-8C75-DF65-64EB-B40FAB8152E0}"/>
              </a:ext>
            </a:extLst>
          </p:cNvPr>
          <p:cNvSpPr>
            <a:spLocks noGrp="1"/>
          </p:cNvSpPr>
          <p:nvPr>
            <p:ph idx="1"/>
          </p:nvPr>
        </p:nvSpPr>
        <p:spPr>
          <a:xfrm>
            <a:off x="5022959" y="1279556"/>
            <a:ext cx="6004448" cy="4800050"/>
          </a:xfrm>
        </p:spPr>
        <p:txBody>
          <a:bodyPr vert="horz" lIns="91440" tIns="45720" rIns="91440" bIns="45720" rtlCol="0" anchor="t">
            <a:noAutofit/>
          </a:bodyPr>
          <a:lstStyle/>
          <a:p>
            <a:pPr algn="just"/>
            <a:r>
              <a:rPr lang="en-GB" sz="1600">
                <a:latin typeface="Segoe UI"/>
                <a:ea typeface="Batang"/>
                <a:cs typeface="Segoe UI"/>
              </a:rPr>
              <a:t>In 1989, the New York firm of consultants, Stern Stewart &amp; Co. patented and launched EVA, a variation or modification of what was previously called "residual income or profit". That is the result obtained by subtracting the capital costs from the operating profit.</a:t>
            </a:r>
            <a:r>
              <a:rPr lang="en-US" sz="1600">
                <a:latin typeface="Segoe UI"/>
                <a:ea typeface="Batang"/>
                <a:cs typeface="Segoe UI"/>
              </a:rPr>
              <a:t> </a:t>
            </a:r>
            <a:r>
              <a:rPr lang="en-GB" sz="1600">
                <a:latin typeface="Segoe UI"/>
                <a:ea typeface="Batang"/>
                <a:cs typeface="Segoe UI"/>
              </a:rPr>
              <a:t>Thus, EVA is the value that remains in a business once the latter has successfully paid off all its expenses with the minimum profitability estimate required. </a:t>
            </a:r>
            <a:endParaRPr lang="en-US" sz="3200">
              <a:latin typeface="Source Sans Pro"/>
              <a:ea typeface="Source Sans Pro"/>
              <a:cs typeface="Segoe UI"/>
            </a:endParaRPr>
          </a:p>
          <a:p>
            <a:pPr algn="just">
              <a:buNone/>
            </a:pPr>
            <a:r>
              <a:rPr lang="en-GB" sz="1600">
                <a:latin typeface="Segoe UI"/>
                <a:ea typeface="Batang"/>
                <a:cs typeface="Segoe UI"/>
              </a:rPr>
              <a:t>   It is used as a financial performance method to calculate the actual economic profit a company earns. </a:t>
            </a:r>
            <a:endParaRPr lang="en-GB" sz="3200">
              <a:ea typeface="Source Sans Pro"/>
            </a:endParaRPr>
          </a:p>
          <a:p>
            <a:pPr algn="just">
              <a:buFont typeface="Arial"/>
              <a:buChar char="•"/>
            </a:pPr>
            <a:r>
              <a:rPr lang="en-GB" sz="1600">
                <a:latin typeface="Segoe UI"/>
                <a:ea typeface="Batang"/>
                <a:cs typeface="Segoe UI"/>
              </a:rPr>
              <a:t>EVA arose to cover the gaps and solve the limitations of the traditional economic indicators. </a:t>
            </a:r>
          </a:p>
          <a:p>
            <a:pPr algn="just">
              <a:buFont typeface="Arial"/>
              <a:buChar char="•"/>
            </a:pPr>
            <a:r>
              <a:rPr lang="en-GB" sz="1600">
                <a:latin typeface="Segoe UI"/>
                <a:ea typeface="Batang"/>
                <a:cs typeface="Segoe UI"/>
              </a:rPr>
              <a:t>The added economic value is used to determine the business objectives, measure the performance of the company and know the costs incurred. </a:t>
            </a:r>
          </a:p>
          <a:p>
            <a:pPr algn="just">
              <a:buFont typeface="Arial"/>
              <a:buChar char="•"/>
            </a:pPr>
            <a:r>
              <a:rPr lang="en-GB" sz="1600">
                <a:latin typeface="Segoe UI"/>
                <a:ea typeface="Batang"/>
                <a:cs typeface="Segoe UI"/>
              </a:rPr>
              <a:t>EVA is much more than an economic indicator, it reflects a business management focused on value. </a:t>
            </a:r>
          </a:p>
          <a:p>
            <a:pPr algn="just">
              <a:buFont typeface="Arial"/>
              <a:buChar char="•"/>
            </a:pPr>
            <a:r>
              <a:rPr lang="en-GB" sz="1600">
                <a:latin typeface="Segoe UI"/>
                <a:ea typeface="Batang"/>
                <a:cs typeface="Segoe UI"/>
              </a:rPr>
              <a:t>EVA allows investors and shareholders to evaluate the performance of the company and the risk level that an investment may pose.</a:t>
            </a:r>
          </a:p>
        </p:txBody>
      </p:sp>
      <p:pic>
        <p:nvPicPr>
          <p:cNvPr id="4" name="Picture 3" descr="A hand holding a document with money and pen&#10;&#10;Description automatically generated">
            <a:extLst>
              <a:ext uri="{FF2B5EF4-FFF2-40B4-BE49-F238E27FC236}">
                <a16:creationId xmlns:a16="http://schemas.microsoft.com/office/drawing/2014/main" id="{5487B231-05B3-53C7-C13D-5775478488FA}"/>
              </a:ext>
            </a:extLst>
          </p:cNvPr>
          <p:cNvPicPr>
            <a:picLocks noChangeAspect="1"/>
          </p:cNvPicPr>
          <p:nvPr/>
        </p:nvPicPr>
        <p:blipFill>
          <a:blip r:embed="rId2"/>
          <a:srcRect l="189" t="-1673" r="50652" b="8890"/>
          <a:stretch/>
        </p:blipFill>
        <p:spPr>
          <a:xfrm>
            <a:off x="836266" y="1279985"/>
            <a:ext cx="3827969" cy="4798234"/>
          </a:xfrm>
          <a:prstGeom prst="rect">
            <a:avLst/>
          </a:prstGeom>
        </p:spPr>
      </p:pic>
      <p:cxnSp>
        <p:nvCxnSpPr>
          <p:cNvPr id="5" name="Straight Arrow Connector 4">
            <a:extLst>
              <a:ext uri="{FF2B5EF4-FFF2-40B4-BE49-F238E27FC236}">
                <a16:creationId xmlns:a16="http://schemas.microsoft.com/office/drawing/2014/main" id="{F05CE7FA-9A06-98E2-E358-970E6F05E46B}"/>
              </a:ext>
            </a:extLst>
          </p:cNvPr>
          <p:cNvCxnSpPr/>
          <p:nvPr/>
        </p:nvCxnSpPr>
        <p:spPr>
          <a:xfrm>
            <a:off x="4937447" y="1325826"/>
            <a:ext cx="25726" cy="4758410"/>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49385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Title 91">
            <a:extLst>
              <a:ext uri="{FF2B5EF4-FFF2-40B4-BE49-F238E27FC236}">
                <a16:creationId xmlns:a16="http://schemas.microsoft.com/office/drawing/2014/main" id="{EA2CF643-08E7-119A-12CF-D65C2C5319B5}"/>
              </a:ext>
            </a:extLst>
          </p:cNvPr>
          <p:cNvSpPr>
            <a:spLocks noGrp="1"/>
          </p:cNvSpPr>
          <p:nvPr>
            <p:ph type="title"/>
          </p:nvPr>
        </p:nvSpPr>
        <p:spPr>
          <a:xfrm>
            <a:off x="1414505" y="382287"/>
            <a:ext cx="7276069" cy="912641"/>
          </a:xfrm>
        </p:spPr>
        <p:txBody>
          <a:bodyPr>
            <a:noAutofit/>
          </a:bodyPr>
          <a:lstStyle/>
          <a:p>
            <a:r>
              <a:rPr lang="en-US">
                <a:latin typeface="Source Sans Pro"/>
                <a:ea typeface="Source Sans Pro"/>
                <a:cs typeface="Iskoola Pota"/>
              </a:rPr>
              <a:t>ECONOMIC VALUE ADDED</a:t>
            </a:r>
          </a:p>
        </p:txBody>
      </p:sp>
      <p:graphicFrame>
        <p:nvGraphicFramePr>
          <p:cNvPr id="2" name="Diagram 1">
            <a:extLst>
              <a:ext uri="{FF2B5EF4-FFF2-40B4-BE49-F238E27FC236}">
                <a16:creationId xmlns:a16="http://schemas.microsoft.com/office/drawing/2014/main" id="{67313D0E-D5E5-BDED-742B-6702B373DE7A}"/>
              </a:ext>
            </a:extLst>
          </p:cNvPr>
          <p:cNvGraphicFramePr/>
          <p:nvPr>
            <p:extLst>
              <p:ext uri="{D42A27DB-BD31-4B8C-83A1-F6EECF244321}">
                <p14:modId xmlns:p14="http://schemas.microsoft.com/office/powerpoint/2010/main" val="1157931103"/>
              </p:ext>
            </p:extLst>
          </p:nvPr>
        </p:nvGraphicFramePr>
        <p:xfrm>
          <a:off x="3048000" y="1311876"/>
          <a:ext cx="6703540" cy="462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914" name="Diagram 2913">
            <a:extLst>
              <a:ext uri="{FF2B5EF4-FFF2-40B4-BE49-F238E27FC236}">
                <a16:creationId xmlns:a16="http://schemas.microsoft.com/office/drawing/2014/main" id="{9C5FD584-D7F1-B22C-DBC4-F85F4EB0751F}"/>
              </a:ext>
            </a:extLst>
          </p:cNvPr>
          <p:cNvGraphicFramePr/>
          <p:nvPr>
            <p:extLst>
              <p:ext uri="{D42A27DB-BD31-4B8C-83A1-F6EECF244321}">
                <p14:modId xmlns:p14="http://schemas.microsoft.com/office/powerpoint/2010/main" val="162332427"/>
              </p:ext>
            </p:extLst>
          </p:nvPr>
        </p:nvGraphicFramePr>
        <p:xfrm>
          <a:off x="1173892" y="1816443"/>
          <a:ext cx="2574325" cy="36267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8233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6EB2-0812-6A20-0FD4-05CEF75AADDC}"/>
              </a:ext>
            </a:extLst>
          </p:cNvPr>
          <p:cNvSpPr>
            <a:spLocks noGrp="1"/>
          </p:cNvSpPr>
          <p:nvPr>
            <p:ph type="title"/>
          </p:nvPr>
        </p:nvSpPr>
        <p:spPr>
          <a:xfrm>
            <a:off x="838200" y="117990"/>
            <a:ext cx="10515600" cy="1325563"/>
          </a:xfrm>
        </p:spPr>
        <p:txBody>
          <a:bodyPr/>
          <a:lstStyle/>
          <a:p>
            <a:r>
              <a:rPr lang="en-US">
                <a:ea typeface="Source Sans Pro"/>
              </a:rPr>
              <a:t>ECONOMIC VALUE ADDED</a:t>
            </a:r>
            <a:endParaRPr lang="en-US"/>
          </a:p>
        </p:txBody>
      </p:sp>
      <p:pic>
        <p:nvPicPr>
          <p:cNvPr id="4" name="Content Placeholder 3" descr="A table with numbers and a number on it&#10;&#10;Description automatically generated">
            <a:extLst>
              <a:ext uri="{FF2B5EF4-FFF2-40B4-BE49-F238E27FC236}">
                <a16:creationId xmlns:a16="http://schemas.microsoft.com/office/drawing/2014/main" id="{0CA4FD0E-98EE-63C0-165C-AE4635A6B5E8}"/>
              </a:ext>
            </a:extLst>
          </p:cNvPr>
          <p:cNvPicPr>
            <a:picLocks noGrp="1" noChangeAspect="1"/>
          </p:cNvPicPr>
          <p:nvPr>
            <p:ph idx="1"/>
          </p:nvPr>
        </p:nvPicPr>
        <p:blipFill>
          <a:blip r:embed="rId2"/>
          <a:srcRect l="1895" t="5234" r="3610" b="9642"/>
          <a:stretch/>
        </p:blipFill>
        <p:spPr>
          <a:xfrm>
            <a:off x="1109329" y="1303127"/>
            <a:ext cx="9387639" cy="3085925"/>
          </a:xfrm>
          <a:prstGeom prst="rect">
            <a:avLst/>
          </a:prstGeom>
          <a:ln>
            <a:solidFill>
              <a:schemeClr val="tx1"/>
            </a:solid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E1440F0-15D0-68CC-C73D-6A83EE6AE7DF}"/>
              </a:ext>
            </a:extLst>
          </p:cNvPr>
          <p:cNvSpPr txBox="1"/>
          <p:nvPr/>
        </p:nvSpPr>
        <p:spPr>
          <a:xfrm>
            <a:off x="3334265" y="4714103"/>
            <a:ext cx="493652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Current Market Price – 11374 </a:t>
            </a:r>
            <a:r>
              <a:rPr lang="en-US" err="1">
                <a:cs typeface="Segoe UI"/>
              </a:rPr>
              <a:t>rs</a:t>
            </a:r>
            <a:r>
              <a:rPr lang="en-US">
                <a:cs typeface="Segoe UI"/>
              </a:rPr>
              <a:t> per share​</a:t>
            </a:r>
          </a:p>
          <a:p>
            <a:r>
              <a:rPr lang="en-US">
                <a:cs typeface="Segoe UI"/>
              </a:rPr>
              <a:t>​</a:t>
            </a:r>
            <a:endParaRPr lang="en-US">
              <a:ea typeface="Source Sans Pro"/>
              <a:cs typeface="Segoe UI"/>
            </a:endParaRPr>
          </a:p>
          <a:p>
            <a:r>
              <a:rPr lang="en-US">
                <a:cs typeface="Segoe UI"/>
              </a:rPr>
              <a:t>Intrinsic Value – 9227 </a:t>
            </a:r>
            <a:r>
              <a:rPr lang="en-US" err="1">
                <a:cs typeface="Segoe UI"/>
              </a:rPr>
              <a:t>rs</a:t>
            </a:r>
            <a:r>
              <a:rPr lang="en-US">
                <a:cs typeface="Segoe UI"/>
              </a:rPr>
              <a:t> per share​</a:t>
            </a:r>
            <a:endParaRPr lang="en-US">
              <a:ea typeface="Source Sans Pro"/>
              <a:cs typeface="Segoe UI"/>
            </a:endParaRPr>
          </a:p>
          <a:p>
            <a:r>
              <a:rPr lang="en-US">
                <a:cs typeface="Segoe UI"/>
              </a:rPr>
              <a:t>​</a:t>
            </a:r>
            <a:endParaRPr lang="en-US">
              <a:ea typeface="Source Sans Pro"/>
              <a:cs typeface="Segoe UI"/>
            </a:endParaRPr>
          </a:p>
          <a:p>
            <a:r>
              <a:rPr lang="en-US">
                <a:cs typeface="Segoe UI"/>
              </a:rPr>
              <a:t>Therefore shares are​ </a:t>
            </a:r>
            <a:r>
              <a:rPr lang="en-US" sz="2800" b="1">
                <a:cs typeface="Segoe UI"/>
              </a:rPr>
              <a:t>OVERVALUED</a:t>
            </a:r>
          </a:p>
        </p:txBody>
      </p:sp>
    </p:spTree>
    <p:extLst>
      <p:ext uri="{BB962C8B-B14F-4D97-AF65-F5344CB8AC3E}">
        <p14:creationId xmlns:p14="http://schemas.microsoft.com/office/powerpoint/2010/main" val="234203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4AD2-BD54-246C-73F9-1162C11F3949}"/>
              </a:ext>
            </a:extLst>
          </p:cNvPr>
          <p:cNvSpPr>
            <a:spLocks noGrp="1"/>
          </p:cNvSpPr>
          <p:nvPr>
            <p:ph type="title"/>
          </p:nvPr>
        </p:nvSpPr>
        <p:spPr>
          <a:xfrm>
            <a:off x="838200" y="148882"/>
            <a:ext cx="10515600" cy="1325563"/>
          </a:xfrm>
        </p:spPr>
        <p:txBody>
          <a:bodyPr/>
          <a:lstStyle/>
          <a:p>
            <a:r>
              <a:rPr lang="en-US" dirty="0">
                <a:ea typeface="Source Sans Pro"/>
              </a:rPr>
              <a:t>SENSITIVITY ANALYSIS</a:t>
            </a:r>
            <a:endParaRPr lang="en-US" dirty="0"/>
          </a:p>
        </p:txBody>
      </p:sp>
      <p:pic>
        <p:nvPicPr>
          <p:cNvPr id="10" name="Content Placeholder 9" descr="A screenshot of a data sheet&#10;&#10;Description automatically generated">
            <a:extLst>
              <a:ext uri="{FF2B5EF4-FFF2-40B4-BE49-F238E27FC236}">
                <a16:creationId xmlns:a16="http://schemas.microsoft.com/office/drawing/2014/main" id="{04AEBA34-C650-F4D1-C4A0-5F5EAF8707AE}"/>
              </a:ext>
            </a:extLst>
          </p:cNvPr>
          <p:cNvPicPr>
            <a:picLocks noGrp="1" noChangeAspect="1"/>
          </p:cNvPicPr>
          <p:nvPr>
            <p:ph idx="1"/>
          </p:nvPr>
        </p:nvPicPr>
        <p:blipFill>
          <a:blip r:embed="rId2"/>
          <a:stretch>
            <a:fillRect/>
          </a:stretch>
        </p:blipFill>
        <p:spPr>
          <a:xfrm>
            <a:off x="840382" y="1825625"/>
            <a:ext cx="6505294" cy="4351338"/>
          </a:xfrm>
        </p:spPr>
      </p:pic>
      <p:sp>
        <p:nvSpPr>
          <p:cNvPr id="11" name="TextBox 10">
            <a:extLst>
              <a:ext uri="{FF2B5EF4-FFF2-40B4-BE49-F238E27FC236}">
                <a16:creationId xmlns:a16="http://schemas.microsoft.com/office/drawing/2014/main" id="{CF9D0019-B71E-5E29-4CA2-B1ADF0069394}"/>
              </a:ext>
            </a:extLst>
          </p:cNvPr>
          <p:cNvSpPr txBox="1"/>
          <p:nvPr/>
        </p:nvSpPr>
        <p:spPr>
          <a:xfrm>
            <a:off x="7810500" y="1741714"/>
            <a:ext cx="4000500" cy="3878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5AAA716C-3EA4-F4AA-71F0-C9FB50DA87F6}"/>
              </a:ext>
            </a:extLst>
          </p:cNvPr>
          <p:cNvSpPr txBox="1"/>
          <p:nvPr/>
        </p:nvSpPr>
        <p:spPr>
          <a:xfrm>
            <a:off x="7682735" y="1814515"/>
            <a:ext cx="4169524"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ea typeface="+mn-lt"/>
                <a:cs typeface="+mn-lt"/>
              </a:rPr>
              <a:t>The sensitivity analysis provides insight into the enterprise value of Baja Auto under various assumptions for terminal growth rates and WACC.</a:t>
            </a:r>
            <a:endParaRPr lang="en-US"/>
          </a:p>
          <a:p>
            <a:pPr algn="just"/>
            <a:endParaRPr lang="en-US" sz="1400" dirty="0">
              <a:ea typeface="Source Sans Pro"/>
            </a:endParaRPr>
          </a:p>
          <a:p>
            <a:pPr algn="just"/>
            <a:r>
              <a:rPr lang="en-US" sz="1400" b="1" dirty="0">
                <a:ea typeface="+mn-lt"/>
                <a:cs typeface="+mn-lt"/>
              </a:rPr>
              <a:t>Lower WACC results in higher enterprise value:</a:t>
            </a:r>
            <a:r>
              <a:rPr lang="en-US" sz="1400" dirty="0">
                <a:ea typeface="+mn-lt"/>
                <a:cs typeface="+mn-lt"/>
              </a:rPr>
              <a:t> As WACC decreases, the enterprise value increases.</a:t>
            </a:r>
          </a:p>
          <a:p>
            <a:pPr algn="just"/>
            <a:endParaRPr lang="en-US" sz="1400" dirty="0">
              <a:ea typeface="Source Sans Pro"/>
            </a:endParaRPr>
          </a:p>
          <a:p>
            <a:pPr algn="just"/>
            <a:r>
              <a:rPr lang="en-US" sz="1400" b="1" dirty="0">
                <a:ea typeface="+mn-lt"/>
                <a:cs typeface="+mn-lt"/>
              </a:rPr>
              <a:t>Higher growth rates increase the enterprise value:</a:t>
            </a:r>
            <a:r>
              <a:rPr lang="en-US" sz="1400" dirty="0">
                <a:ea typeface="+mn-lt"/>
                <a:cs typeface="+mn-lt"/>
              </a:rPr>
              <a:t> Similarly, as the growth rate increases, the value increases for any given WACC.</a:t>
            </a:r>
          </a:p>
          <a:p>
            <a:pPr algn="just"/>
            <a:endParaRPr lang="en-US" sz="1400" dirty="0">
              <a:ea typeface="Source Sans Pro"/>
            </a:endParaRPr>
          </a:p>
          <a:p>
            <a:pPr algn="just"/>
            <a:r>
              <a:rPr lang="en-US" sz="1400" dirty="0">
                <a:ea typeface="+mn-lt"/>
                <a:cs typeface="+mn-lt"/>
              </a:rPr>
              <a:t>For Baja Auto, the sensitivity analysis suggests that if the company can maintain or achieve higher growth rates, the enterprise value will significantly increase, especially if the WACC can be reduced or kept low.</a:t>
            </a:r>
            <a:endParaRPr lang="en-US" sz="1400" dirty="0">
              <a:ea typeface="Source Sans Pro"/>
            </a:endParaRPr>
          </a:p>
          <a:p>
            <a:pPr algn="just"/>
            <a:endParaRPr lang="en-US" sz="1400" dirty="0">
              <a:ea typeface="+mn-lt"/>
              <a:cs typeface="+mn-lt"/>
            </a:endParaRPr>
          </a:p>
          <a:p>
            <a:pPr algn="just"/>
            <a:r>
              <a:rPr lang="en-US" sz="1400">
                <a:ea typeface="+mn-lt"/>
                <a:cs typeface="+mn-lt"/>
              </a:rPr>
              <a:t>The worst-case scenario (20% WACC and 4% growth) </a:t>
            </a:r>
            <a:r>
              <a:rPr lang="en-US" sz="1400" dirty="0">
                <a:ea typeface="+mn-lt"/>
                <a:cs typeface="+mn-lt"/>
              </a:rPr>
              <a:t>results in a much lower value of 81,063.90, compared to the best-case scenario (14% WACC and 9% growth) with a value of 233,376.21.</a:t>
            </a:r>
            <a:endParaRPr lang="en-US" sz="1400">
              <a:ea typeface="Source Sans Pro"/>
            </a:endParaRPr>
          </a:p>
          <a:p>
            <a:endParaRPr lang="en-US" sz="1400" dirty="0">
              <a:ea typeface="Source Sans Pro"/>
            </a:endParaRPr>
          </a:p>
        </p:txBody>
      </p:sp>
    </p:spTree>
    <p:extLst>
      <p:ext uri="{BB962C8B-B14F-4D97-AF65-F5344CB8AC3E}">
        <p14:creationId xmlns:p14="http://schemas.microsoft.com/office/powerpoint/2010/main" val="343696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8E89-7B10-CDFF-A94E-421AA97DA1D5}"/>
              </a:ext>
            </a:extLst>
          </p:cNvPr>
          <p:cNvSpPr>
            <a:spLocks noGrp="1"/>
          </p:cNvSpPr>
          <p:nvPr>
            <p:ph type="title"/>
          </p:nvPr>
        </p:nvSpPr>
        <p:spPr>
          <a:xfrm>
            <a:off x="838200" y="141007"/>
            <a:ext cx="10515600" cy="1325563"/>
          </a:xfrm>
        </p:spPr>
        <p:txBody>
          <a:bodyPr/>
          <a:lstStyle/>
          <a:p>
            <a:r>
              <a:rPr lang="en-GB">
                <a:ea typeface="Source Sans Pro"/>
              </a:rPr>
              <a:t>CONCLUSION</a:t>
            </a:r>
            <a:endParaRPr lang="en-GB"/>
          </a:p>
        </p:txBody>
      </p:sp>
      <p:graphicFrame>
        <p:nvGraphicFramePr>
          <p:cNvPr id="4" name="Content Placeholder 3">
            <a:extLst>
              <a:ext uri="{FF2B5EF4-FFF2-40B4-BE49-F238E27FC236}">
                <a16:creationId xmlns:a16="http://schemas.microsoft.com/office/drawing/2014/main" id="{20BEF1EC-3D7C-0944-FE2B-240FAA44BF32}"/>
              </a:ext>
            </a:extLst>
          </p:cNvPr>
          <p:cNvGraphicFramePr>
            <a:graphicFrameLocks noGrp="1"/>
          </p:cNvGraphicFramePr>
          <p:nvPr>
            <p:ph idx="1"/>
            <p:extLst>
              <p:ext uri="{D42A27DB-BD31-4B8C-83A1-F6EECF244321}">
                <p14:modId xmlns:p14="http://schemas.microsoft.com/office/powerpoint/2010/main" val="2717815352"/>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76066267"/>
                    </a:ext>
                  </a:extLst>
                </a:gridCol>
                <a:gridCol w="3505200">
                  <a:extLst>
                    <a:ext uri="{9D8B030D-6E8A-4147-A177-3AD203B41FA5}">
                      <a16:colId xmlns:a16="http://schemas.microsoft.com/office/drawing/2014/main" val="129694784"/>
                    </a:ext>
                  </a:extLst>
                </a:gridCol>
                <a:gridCol w="3505200">
                  <a:extLst>
                    <a:ext uri="{9D8B030D-6E8A-4147-A177-3AD203B41FA5}">
                      <a16:colId xmlns:a16="http://schemas.microsoft.com/office/drawing/2014/main" val="1293170966"/>
                    </a:ext>
                  </a:extLst>
                </a:gridCol>
              </a:tblGrid>
              <a:tr h="370840">
                <a:tc>
                  <a:txBody>
                    <a:bodyPr/>
                    <a:lstStyle/>
                    <a:p>
                      <a:r>
                        <a:rPr lang="en-GB" dirty="0"/>
                        <a:t>Model</a:t>
                      </a:r>
                    </a:p>
                  </a:txBody>
                  <a:tcPr>
                    <a:solidFill>
                      <a:schemeClr val="tx1">
                        <a:lumMod val="50000"/>
                      </a:schemeClr>
                    </a:solidFill>
                  </a:tcPr>
                </a:tc>
                <a:tc>
                  <a:txBody>
                    <a:bodyPr/>
                    <a:lstStyle/>
                    <a:p>
                      <a:r>
                        <a:rPr lang="en-GB" dirty="0"/>
                        <a:t>Intrinsic Value</a:t>
                      </a:r>
                    </a:p>
                  </a:txBody>
                  <a:tcPr>
                    <a:solidFill>
                      <a:schemeClr val="tx1">
                        <a:lumMod val="50000"/>
                      </a:schemeClr>
                    </a:solidFill>
                  </a:tcPr>
                </a:tc>
                <a:tc>
                  <a:txBody>
                    <a:bodyPr/>
                    <a:lstStyle/>
                    <a:p>
                      <a:r>
                        <a:rPr lang="en-GB" dirty="0"/>
                        <a:t>Market Value</a:t>
                      </a:r>
                    </a:p>
                  </a:txBody>
                  <a:tcPr>
                    <a:solidFill>
                      <a:schemeClr val="tx1">
                        <a:lumMod val="50000"/>
                      </a:schemeClr>
                    </a:solidFill>
                  </a:tcPr>
                </a:tc>
                <a:extLst>
                  <a:ext uri="{0D108BD9-81ED-4DB2-BD59-A6C34878D82A}">
                    <a16:rowId xmlns:a16="http://schemas.microsoft.com/office/drawing/2014/main" val="1990335183"/>
                  </a:ext>
                </a:extLst>
              </a:tr>
              <a:tr h="370840">
                <a:tc>
                  <a:txBody>
                    <a:bodyPr/>
                    <a:lstStyle/>
                    <a:p>
                      <a:r>
                        <a:rPr lang="en-GB" b="1" dirty="0">
                          <a:solidFill>
                            <a:schemeClr val="bg1"/>
                          </a:solidFill>
                        </a:rPr>
                        <a:t>APV Model</a:t>
                      </a:r>
                    </a:p>
                  </a:txBody>
                  <a:tcPr>
                    <a:solidFill>
                      <a:schemeClr val="tx1">
                        <a:lumMod val="75000"/>
                      </a:schemeClr>
                    </a:solidFill>
                  </a:tcPr>
                </a:tc>
                <a:tc>
                  <a:txBody>
                    <a:bodyPr/>
                    <a:lstStyle/>
                    <a:p>
                      <a:r>
                        <a:rPr lang="en-GB" b="1" dirty="0">
                          <a:solidFill>
                            <a:schemeClr val="bg1"/>
                          </a:solidFill>
                        </a:rPr>
                        <a:t>8,076</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611807798"/>
                  </a:ext>
                </a:extLst>
              </a:tr>
              <a:tr h="370840">
                <a:tc>
                  <a:txBody>
                    <a:bodyPr/>
                    <a:lstStyle/>
                    <a:p>
                      <a:r>
                        <a:rPr lang="en-GB" b="1" dirty="0">
                          <a:solidFill>
                            <a:schemeClr val="bg1"/>
                          </a:solidFill>
                        </a:rPr>
                        <a:t>WACC Model</a:t>
                      </a:r>
                    </a:p>
                  </a:txBody>
                  <a:tcPr>
                    <a:solidFill>
                      <a:schemeClr val="tx1">
                        <a:lumMod val="75000"/>
                      </a:schemeClr>
                    </a:solidFill>
                  </a:tcPr>
                </a:tc>
                <a:tc>
                  <a:txBody>
                    <a:bodyPr/>
                    <a:lstStyle/>
                    <a:p>
                      <a:r>
                        <a:rPr lang="en-GB" b="1" dirty="0">
                          <a:solidFill>
                            <a:schemeClr val="bg1"/>
                          </a:solidFill>
                        </a:rPr>
                        <a:t>8,188.69</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3457450488"/>
                  </a:ext>
                </a:extLst>
              </a:tr>
              <a:tr h="370840">
                <a:tc>
                  <a:txBody>
                    <a:bodyPr/>
                    <a:lstStyle/>
                    <a:p>
                      <a:r>
                        <a:rPr lang="en-GB" b="1" dirty="0">
                          <a:solidFill>
                            <a:schemeClr val="bg1"/>
                          </a:solidFill>
                        </a:rPr>
                        <a:t>CCF</a:t>
                      </a:r>
                    </a:p>
                  </a:txBody>
                  <a:tcPr>
                    <a:solidFill>
                      <a:schemeClr val="tx1">
                        <a:lumMod val="75000"/>
                      </a:schemeClr>
                    </a:solidFill>
                  </a:tcPr>
                </a:tc>
                <a:tc>
                  <a:txBody>
                    <a:bodyPr/>
                    <a:lstStyle/>
                    <a:p>
                      <a:r>
                        <a:rPr lang="en-GB" b="1" dirty="0">
                          <a:solidFill>
                            <a:schemeClr val="bg1"/>
                          </a:solidFill>
                        </a:rPr>
                        <a:t>8,188</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2708216572"/>
                  </a:ext>
                </a:extLst>
              </a:tr>
              <a:tr h="370840">
                <a:tc>
                  <a:txBody>
                    <a:bodyPr/>
                    <a:lstStyle/>
                    <a:p>
                      <a:r>
                        <a:rPr lang="en-GB" b="1" dirty="0">
                          <a:solidFill>
                            <a:schemeClr val="bg1"/>
                          </a:solidFill>
                        </a:rPr>
                        <a:t>Residual Income</a:t>
                      </a:r>
                    </a:p>
                  </a:txBody>
                  <a:tcPr>
                    <a:solidFill>
                      <a:schemeClr val="tx1">
                        <a:lumMod val="75000"/>
                      </a:schemeClr>
                    </a:solidFill>
                  </a:tcPr>
                </a:tc>
                <a:tc>
                  <a:txBody>
                    <a:bodyPr/>
                    <a:lstStyle/>
                    <a:p>
                      <a:r>
                        <a:rPr lang="en-GB" b="1" dirty="0">
                          <a:solidFill>
                            <a:schemeClr val="bg1"/>
                          </a:solidFill>
                        </a:rPr>
                        <a:t>8,346</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2862909218"/>
                  </a:ext>
                </a:extLst>
              </a:tr>
              <a:tr h="370840">
                <a:tc>
                  <a:txBody>
                    <a:bodyPr/>
                    <a:lstStyle/>
                    <a:p>
                      <a:r>
                        <a:rPr lang="en-GB" b="1" dirty="0">
                          <a:solidFill>
                            <a:schemeClr val="bg1"/>
                          </a:solidFill>
                        </a:rPr>
                        <a:t>Relative Valuation</a:t>
                      </a:r>
                    </a:p>
                  </a:txBody>
                  <a:tcPr>
                    <a:solidFill>
                      <a:schemeClr val="tx1">
                        <a:lumMod val="75000"/>
                      </a:schemeClr>
                    </a:solidFill>
                  </a:tcPr>
                </a:tc>
                <a:tc>
                  <a:txBody>
                    <a:bodyPr/>
                    <a:lstStyle/>
                    <a:p>
                      <a:r>
                        <a:rPr lang="en-GB" b="1" dirty="0">
                          <a:solidFill>
                            <a:schemeClr val="bg1"/>
                          </a:solidFill>
                        </a:rPr>
                        <a:t>10,847</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4146396902"/>
                  </a:ext>
                </a:extLst>
              </a:tr>
              <a:tr h="370840">
                <a:tc>
                  <a:txBody>
                    <a:bodyPr/>
                    <a:lstStyle/>
                    <a:p>
                      <a:r>
                        <a:rPr lang="en-GB" b="1" dirty="0">
                          <a:solidFill>
                            <a:schemeClr val="bg1"/>
                          </a:solidFill>
                        </a:rPr>
                        <a:t>DDM</a:t>
                      </a:r>
                    </a:p>
                  </a:txBody>
                  <a:tcPr>
                    <a:solidFill>
                      <a:schemeClr val="tx1">
                        <a:lumMod val="75000"/>
                      </a:schemeClr>
                    </a:solidFill>
                  </a:tcPr>
                </a:tc>
                <a:tc>
                  <a:txBody>
                    <a:bodyPr/>
                    <a:lstStyle/>
                    <a:p>
                      <a:r>
                        <a:rPr lang="en-GB" b="1" dirty="0">
                          <a:solidFill>
                            <a:schemeClr val="bg1"/>
                          </a:solidFill>
                        </a:rPr>
                        <a:t>1,112.03</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1654586792"/>
                  </a:ext>
                </a:extLst>
              </a:tr>
              <a:tr h="370840">
                <a:tc>
                  <a:txBody>
                    <a:bodyPr/>
                    <a:lstStyle/>
                    <a:p>
                      <a:r>
                        <a:rPr lang="en-GB" b="1" dirty="0">
                          <a:solidFill>
                            <a:schemeClr val="bg1"/>
                          </a:solidFill>
                        </a:rPr>
                        <a:t>CFROI</a:t>
                      </a:r>
                    </a:p>
                  </a:txBody>
                  <a:tcPr>
                    <a:solidFill>
                      <a:schemeClr val="tx1">
                        <a:lumMod val="75000"/>
                      </a:schemeClr>
                    </a:solidFill>
                  </a:tcPr>
                </a:tc>
                <a:tc>
                  <a:txBody>
                    <a:bodyPr/>
                    <a:lstStyle/>
                    <a:p>
                      <a:r>
                        <a:rPr lang="en-GB" b="1" dirty="0">
                          <a:solidFill>
                            <a:schemeClr val="bg1"/>
                          </a:solidFill>
                        </a:rPr>
                        <a:t>6,479.14</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1889942344"/>
                  </a:ext>
                </a:extLst>
              </a:tr>
              <a:tr h="370840">
                <a:tc>
                  <a:txBody>
                    <a:bodyPr/>
                    <a:lstStyle/>
                    <a:p>
                      <a:r>
                        <a:rPr lang="en-GB" b="1" dirty="0">
                          <a:solidFill>
                            <a:schemeClr val="bg1"/>
                          </a:solidFill>
                        </a:rPr>
                        <a:t>EVA</a:t>
                      </a:r>
                    </a:p>
                  </a:txBody>
                  <a:tcPr>
                    <a:solidFill>
                      <a:schemeClr val="tx1">
                        <a:lumMod val="75000"/>
                      </a:schemeClr>
                    </a:solidFill>
                  </a:tcPr>
                </a:tc>
                <a:tc>
                  <a:txBody>
                    <a:bodyPr/>
                    <a:lstStyle/>
                    <a:p>
                      <a:r>
                        <a:rPr lang="en-GB" b="1" dirty="0">
                          <a:solidFill>
                            <a:schemeClr val="bg1"/>
                          </a:solidFill>
                        </a:rPr>
                        <a:t>9,227</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767396393"/>
                  </a:ext>
                </a:extLst>
              </a:tr>
              <a:tr h="370840">
                <a:tc>
                  <a:txBody>
                    <a:bodyPr/>
                    <a:lstStyle/>
                    <a:p>
                      <a:r>
                        <a:rPr lang="en-GB" b="1" dirty="0">
                          <a:solidFill>
                            <a:schemeClr val="bg1"/>
                          </a:solidFill>
                        </a:rPr>
                        <a:t>Average</a:t>
                      </a:r>
                      <a:endParaRPr lang="en-GB" b="1" dirty="0" err="1">
                        <a:solidFill>
                          <a:schemeClr val="bg1"/>
                        </a:solidFill>
                      </a:endParaRPr>
                    </a:p>
                  </a:txBody>
                  <a:tcPr>
                    <a:solidFill>
                      <a:schemeClr val="tx1">
                        <a:lumMod val="75000"/>
                      </a:schemeClr>
                    </a:solidFill>
                  </a:tcPr>
                </a:tc>
                <a:tc>
                  <a:txBody>
                    <a:bodyPr/>
                    <a:lstStyle/>
                    <a:p>
                      <a:r>
                        <a:rPr lang="en-GB" b="1" dirty="0">
                          <a:solidFill>
                            <a:schemeClr val="bg1"/>
                          </a:solidFill>
                        </a:rPr>
                        <a:t>7,577</a:t>
                      </a:r>
                    </a:p>
                  </a:txBody>
                  <a:tcPr>
                    <a:solidFill>
                      <a:schemeClr val="tx1">
                        <a:lumMod val="75000"/>
                      </a:schemeClr>
                    </a:solidFill>
                  </a:tcPr>
                </a:tc>
                <a:tc>
                  <a:txBody>
                    <a:bodyPr/>
                    <a:lstStyle/>
                    <a:p>
                      <a:r>
                        <a:rPr lang="en-GB" b="1" dirty="0">
                          <a:solidFill>
                            <a:schemeClr val="bg1"/>
                          </a:solidFill>
                        </a:rPr>
                        <a:t>11,374</a:t>
                      </a:r>
                    </a:p>
                  </a:txBody>
                  <a:tcPr>
                    <a:solidFill>
                      <a:schemeClr val="tx1">
                        <a:lumMod val="75000"/>
                      </a:schemeClr>
                    </a:solidFill>
                  </a:tcPr>
                </a:tc>
                <a:extLst>
                  <a:ext uri="{0D108BD9-81ED-4DB2-BD59-A6C34878D82A}">
                    <a16:rowId xmlns:a16="http://schemas.microsoft.com/office/drawing/2014/main" val="3158189258"/>
                  </a:ext>
                </a:extLst>
              </a:tr>
            </a:tbl>
          </a:graphicData>
        </a:graphic>
      </p:graphicFrame>
    </p:spTree>
    <p:extLst>
      <p:ext uri="{BB962C8B-B14F-4D97-AF65-F5344CB8AC3E}">
        <p14:creationId xmlns:p14="http://schemas.microsoft.com/office/powerpoint/2010/main" val="293256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6311-ECBD-49BD-DC1B-466B509C91BE}"/>
              </a:ext>
            </a:extLst>
          </p:cNvPr>
          <p:cNvSpPr>
            <a:spLocks noGrp="1"/>
          </p:cNvSpPr>
          <p:nvPr>
            <p:ph type="title"/>
          </p:nvPr>
        </p:nvSpPr>
        <p:spPr>
          <a:xfrm>
            <a:off x="838200" y="152213"/>
            <a:ext cx="10515600" cy="1325563"/>
          </a:xfrm>
        </p:spPr>
        <p:txBody>
          <a:bodyPr/>
          <a:lstStyle/>
          <a:p>
            <a:r>
              <a:rPr lang="en-US" dirty="0">
                <a:ea typeface="Source Sans Pro"/>
              </a:rPr>
              <a:t>CONCLUSION</a:t>
            </a:r>
            <a:endParaRPr lang="en-US" dirty="0"/>
          </a:p>
        </p:txBody>
      </p:sp>
      <p:sp>
        <p:nvSpPr>
          <p:cNvPr id="3" name="Content Placeholder 2">
            <a:extLst>
              <a:ext uri="{FF2B5EF4-FFF2-40B4-BE49-F238E27FC236}">
                <a16:creationId xmlns:a16="http://schemas.microsoft.com/office/drawing/2014/main" id="{98F9A7B4-6576-85D9-FF72-6A163A6F5277}"/>
              </a:ext>
            </a:extLst>
          </p:cNvPr>
          <p:cNvSpPr>
            <a:spLocks noGrp="1"/>
          </p:cNvSpPr>
          <p:nvPr>
            <p:ph idx="1"/>
          </p:nvPr>
        </p:nvSpPr>
        <p:spPr/>
        <p:txBody>
          <a:bodyPr vert="horz" lIns="91440" tIns="45720" rIns="91440" bIns="45720" rtlCol="0" anchor="t">
            <a:normAutofit fontScale="92500"/>
          </a:bodyPr>
          <a:lstStyle/>
          <a:p>
            <a:pPr algn="just">
              <a:lnSpc>
                <a:spcPct val="150000"/>
              </a:lnSpc>
            </a:pPr>
            <a:r>
              <a:rPr lang="en-US" sz="2400">
                <a:ea typeface="Source Sans Pro"/>
              </a:rPr>
              <a:t>All the models of valuation suggest that the given stock of Bajaj Auto is overvalued.</a:t>
            </a:r>
            <a:endParaRPr lang="en-US" sz="2400" dirty="0">
              <a:ea typeface="Source Sans Pro"/>
            </a:endParaRPr>
          </a:p>
          <a:p>
            <a:pPr algn="just">
              <a:lnSpc>
                <a:spcPct val="150000"/>
              </a:lnSpc>
            </a:pPr>
            <a:r>
              <a:rPr lang="en-US" sz="2400">
                <a:ea typeface="Source Sans Pro"/>
              </a:rPr>
              <a:t>Where models like DDM suggest a high overvaluation others differ in the extent but the conclusion remains the same.</a:t>
            </a:r>
            <a:endParaRPr lang="en-US" sz="2400" dirty="0">
              <a:ea typeface="Source Sans Pro"/>
            </a:endParaRPr>
          </a:p>
          <a:p>
            <a:pPr algn="just">
              <a:lnSpc>
                <a:spcPct val="150000"/>
              </a:lnSpc>
            </a:pPr>
            <a:r>
              <a:rPr lang="en-US" sz="2400">
                <a:ea typeface="Source Sans Pro"/>
              </a:rPr>
              <a:t>We have tried to remain conservative while choosing assumptions by removing positive outliers to show the worst case picture of the firm value</a:t>
            </a:r>
            <a:endParaRPr lang="en-US" sz="2400" dirty="0">
              <a:ea typeface="Source Sans Pro"/>
            </a:endParaRPr>
          </a:p>
          <a:p>
            <a:pPr algn="just">
              <a:lnSpc>
                <a:spcPct val="150000"/>
              </a:lnSpc>
            </a:pPr>
            <a:r>
              <a:rPr lang="en-US" sz="2400">
                <a:ea typeface="Source Sans Pro"/>
              </a:rPr>
              <a:t>We can hence say investors can buy the stock upon </a:t>
            </a:r>
            <a:r>
              <a:rPr lang="en-IN" sz="2400">
                <a:ea typeface="Source Sans Pro"/>
              </a:rPr>
              <a:t>thorough</a:t>
            </a:r>
            <a:r>
              <a:rPr lang="en-US" sz="2400" dirty="0">
                <a:ea typeface="Source Sans Pro"/>
              </a:rPr>
              <a:t> </a:t>
            </a:r>
            <a:r>
              <a:rPr lang="en-US" sz="2400">
                <a:ea typeface="Source Sans Pro"/>
              </a:rPr>
              <a:t>research and lot of caution is necessary.</a:t>
            </a:r>
            <a:endParaRPr lang="en-US" sz="2400" dirty="0">
              <a:ea typeface="Source Sans Pro"/>
            </a:endParaRPr>
          </a:p>
          <a:p>
            <a:pPr algn="just">
              <a:lnSpc>
                <a:spcPct val="150000"/>
              </a:lnSpc>
            </a:pPr>
            <a:endParaRPr lang="en-US" sz="2400" dirty="0">
              <a:ea typeface="Source Sans Pro"/>
            </a:endParaRPr>
          </a:p>
        </p:txBody>
      </p:sp>
    </p:spTree>
    <p:extLst>
      <p:ext uri="{BB962C8B-B14F-4D97-AF65-F5344CB8AC3E}">
        <p14:creationId xmlns:p14="http://schemas.microsoft.com/office/powerpoint/2010/main" val="222209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D78D5-3B1C-7A44-802E-D6B128BBA94E}"/>
              </a:ext>
            </a:extLst>
          </p:cNvPr>
          <p:cNvSpPr>
            <a:spLocks noGrp="1"/>
          </p:cNvSpPr>
          <p:nvPr>
            <p:ph type="title"/>
          </p:nvPr>
        </p:nvSpPr>
        <p:spPr>
          <a:xfrm>
            <a:off x="946521" y="55458"/>
            <a:ext cx="5217172" cy="1158857"/>
          </a:xfrm>
        </p:spPr>
        <p:txBody>
          <a:bodyPr anchor="b">
            <a:normAutofit/>
          </a:bodyPr>
          <a:lstStyle/>
          <a:p>
            <a:r>
              <a:rPr lang="en-US">
                <a:ea typeface="Source Sans Pro"/>
              </a:rPr>
              <a:t>INDUSTRY OVERVIEW</a:t>
            </a:r>
            <a:endParaRPr lang="en-US"/>
          </a:p>
        </p:txBody>
      </p:sp>
      <p:grpSp>
        <p:nvGrpSpPr>
          <p:cNvPr id="61" name="Group 60">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62"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3"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F25597BF-B775-9F37-33E8-D851AE868D94}"/>
              </a:ext>
            </a:extLst>
          </p:cNvPr>
          <p:cNvSpPr>
            <a:spLocks noGrp="1"/>
          </p:cNvSpPr>
          <p:nvPr>
            <p:ph idx="1"/>
          </p:nvPr>
        </p:nvSpPr>
        <p:spPr>
          <a:xfrm>
            <a:off x="874802" y="1478651"/>
            <a:ext cx="5371633" cy="4351338"/>
          </a:xfrm>
        </p:spPr>
        <p:txBody>
          <a:bodyPr vert="horz" lIns="91440" tIns="45720" rIns="91440" bIns="45720" rtlCol="0" anchor="t">
            <a:noAutofit/>
          </a:bodyPr>
          <a:lstStyle/>
          <a:p>
            <a:pPr algn="just"/>
            <a:r>
              <a:rPr lang="en-US" sz="1400">
                <a:ea typeface="+mn-lt"/>
                <a:cs typeface="+mn-lt"/>
              </a:rPr>
              <a:t>Bajaj Auto is a prominent player in the global automotive industry, particularly known for its motorcycles, scooters, and three-wheelers. </a:t>
            </a:r>
            <a:endParaRPr lang="en-US" sz="1400">
              <a:ea typeface="Source Sans Pro"/>
            </a:endParaRPr>
          </a:p>
          <a:p>
            <a:pPr algn="just"/>
            <a:r>
              <a:rPr lang="en-US" sz="1400">
                <a:ea typeface="+mn-lt"/>
                <a:cs typeface="+mn-lt"/>
              </a:rPr>
              <a:t>It is one of the top three two-wheeler manufacturers in India, competing with Hero MotoCorp and Honda. It has a significant share in the motorcycle segment and a growing presence in the scooter market.</a:t>
            </a:r>
          </a:p>
          <a:p>
            <a:pPr algn="just"/>
            <a:r>
              <a:rPr lang="en-US" sz="1400">
                <a:ea typeface="+mn-lt"/>
                <a:cs typeface="+mn-lt"/>
              </a:rPr>
              <a:t>It has a strong export presence and is one of India’s largest automotive exporters. It has expanded its footprint in markets across Africa, Latin America, and Southeast Asia.</a:t>
            </a:r>
          </a:p>
          <a:p>
            <a:pPr algn="just"/>
            <a:r>
              <a:rPr lang="en-US" sz="1400">
                <a:ea typeface="+mn-lt"/>
                <a:cs typeface="+mn-lt"/>
              </a:rPr>
              <a:t>It  focuses on innovation and technology, introducing new models and features to stay competitive and it is exploring electric mobility with products like the Bajaj Chetak Electric.</a:t>
            </a:r>
          </a:p>
          <a:p>
            <a:pPr algn="just"/>
            <a:r>
              <a:rPr lang="en-US" sz="1400" b="1">
                <a:ea typeface="+mn-lt"/>
                <a:cs typeface="+mn-lt"/>
              </a:rPr>
              <a:t>Revenue:</a:t>
            </a:r>
            <a:r>
              <a:rPr lang="en-US" sz="1400">
                <a:ea typeface="+mn-lt"/>
                <a:cs typeface="+mn-lt"/>
              </a:rPr>
              <a:t> Approximately 446 billion in 2024.</a:t>
            </a:r>
            <a:endParaRPr lang="en-US" sz="1400">
              <a:ea typeface="Source Sans Pro"/>
            </a:endParaRPr>
          </a:p>
          <a:p>
            <a:pPr algn="just"/>
            <a:r>
              <a:rPr lang="en-US" sz="1400" b="1">
                <a:ea typeface="+mn-lt"/>
                <a:cs typeface="+mn-lt"/>
              </a:rPr>
              <a:t>Net Profit:</a:t>
            </a:r>
            <a:r>
              <a:rPr lang="en-US" sz="1400">
                <a:ea typeface="+mn-lt"/>
                <a:cs typeface="+mn-lt"/>
              </a:rPr>
              <a:t> Around ₹5,000–7,000 crore annually.</a:t>
            </a:r>
            <a:endParaRPr lang="en-US" sz="1400">
              <a:ea typeface="Source Sans Pro"/>
            </a:endParaRPr>
          </a:p>
          <a:p>
            <a:pPr algn="just"/>
            <a:r>
              <a:rPr lang="en-US" sz="1400" b="1">
                <a:ea typeface="+mn-lt"/>
                <a:cs typeface="+mn-lt"/>
              </a:rPr>
              <a:t>EBITDA Margin:</a:t>
            </a:r>
            <a:r>
              <a:rPr lang="en-US" sz="1400">
                <a:ea typeface="+mn-lt"/>
                <a:cs typeface="+mn-lt"/>
              </a:rPr>
              <a:t> It is in the range of 15-20%, reflecting healthy operational performance.</a:t>
            </a:r>
            <a:endParaRPr lang="en-US" sz="1400">
              <a:ea typeface="Source Sans Pro"/>
            </a:endParaRPr>
          </a:p>
          <a:p>
            <a:pPr algn="just"/>
            <a:r>
              <a:rPr lang="en-US" sz="1400">
                <a:ea typeface="+mn-lt"/>
                <a:cs typeface="+mn-lt"/>
              </a:rPr>
              <a:t>It has historically been a strong performer in the Indian stock market with a market capitalization often exceeding ₹1 lakh crore.</a:t>
            </a:r>
            <a:endParaRPr lang="en-US" sz="1400">
              <a:ea typeface="Source Sans Pro"/>
            </a:endParaRPr>
          </a:p>
        </p:txBody>
      </p:sp>
      <p:grpSp>
        <p:nvGrpSpPr>
          <p:cNvPr id="65" name="Group 64">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66"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70" name="Freeform: Shape 69">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67"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68" name="Freeform: Shape 67">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pic>
        <p:nvPicPr>
          <p:cNvPr id="6" name="Picture 5" descr="A wireframe of a vehicle&#10;&#10;Description automatically generated">
            <a:extLst>
              <a:ext uri="{FF2B5EF4-FFF2-40B4-BE49-F238E27FC236}">
                <a16:creationId xmlns:a16="http://schemas.microsoft.com/office/drawing/2014/main" id="{531740C0-9EC2-A522-1F57-9F3DCE5AD176}"/>
              </a:ext>
            </a:extLst>
          </p:cNvPr>
          <p:cNvPicPr>
            <a:picLocks noChangeAspect="1"/>
          </p:cNvPicPr>
          <p:nvPr/>
        </p:nvPicPr>
        <p:blipFill>
          <a:blip r:embed="rId2"/>
          <a:srcRect l="1891" r="11646"/>
          <a:stretch/>
        </p:blipFill>
        <p:spPr>
          <a:xfrm>
            <a:off x="7253021" y="1820334"/>
            <a:ext cx="3555043" cy="3217333"/>
          </a:xfrm>
          <a:prstGeom prst="rect">
            <a:avLst/>
          </a:prstGeom>
          <a:ln w="12700">
            <a:solidFill>
              <a:schemeClr val="tx1"/>
            </a:solidFill>
          </a:ln>
        </p:spPr>
      </p:pic>
      <p:grpSp>
        <p:nvGrpSpPr>
          <p:cNvPr id="73" name="Group 72">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74"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45" name="Freeform: Shape 244">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7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76" name="Freeform: Shape 75">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pic>
        <p:nvPicPr>
          <p:cNvPr id="8" name="Picture 7" descr="Bajaj Auto Logo Motorcycle Company, company logo, blue, text, trademark png  | PNGWing">
            <a:extLst>
              <a:ext uri="{FF2B5EF4-FFF2-40B4-BE49-F238E27FC236}">
                <a16:creationId xmlns:a16="http://schemas.microsoft.com/office/drawing/2014/main" id="{58869E8E-0E84-636D-CF48-99DFCDFC5D80}"/>
              </a:ext>
            </a:extLst>
          </p:cNvPr>
          <p:cNvPicPr>
            <a:picLocks noChangeAspect="1"/>
          </p:cNvPicPr>
          <p:nvPr/>
        </p:nvPicPr>
        <p:blipFill>
          <a:blip r:embed="rId3"/>
          <a:stretch>
            <a:fillRect/>
          </a:stretch>
        </p:blipFill>
        <p:spPr>
          <a:xfrm>
            <a:off x="-2061" y="1070"/>
            <a:ext cx="1435445" cy="492131"/>
          </a:xfrm>
          <a:prstGeom prst="rect">
            <a:avLst/>
          </a:prstGeom>
          <a:ln w="6350">
            <a:solidFill>
              <a:srgbClr val="4472C4"/>
            </a:solidFill>
          </a:ln>
        </p:spPr>
      </p:pic>
    </p:spTree>
    <p:extLst>
      <p:ext uri="{BB962C8B-B14F-4D97-AF65-F5344CB8AC3E}">
        <p14:creationId xmlns:p14="http://schemas.microsoft.com/office/powerpoint/2010/main" val="76764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AF093-92B5-2FA4-E130-852934929DF2}"/>
              </a:ext>
            </a:extLst>
          </p:cNvPr>
          <p:cNvSpPr>
            <a:spLocks noGrp="1"/>
          </p:cNvSpPr>
          <p:nvPr>
            <p:ph type="title"/>
          </p:nvPr>
        </p:nvSpPr>
        <p:spPr>
          <a:xfrm>
            <a:off x="5956784" y="396117"/>
            <a:ext cx="5217172" cy="1158857"/>
          </a:xfrm>
        </p:spPr>
        <p:txBody>
          <a:bodyPr anchor="b">
            <a:normAutofit/>
          </a:bodyPr>
          <a:lstStyle/>
          <a:p>
            <a:r>
              <a:rPr lang="en-US">
                <a:ea typeface="Source Sans Pro"/>
              </a:rPr>
              <a:t>BAJAJ AUTO</a:t>
            </a:r>
          </a:p>
        </p:txBody>
      </p:sp>
      <p:grpSp>
        <p:nvGrpSpPr>
          <p:cNvPr id="119"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solidFill>
        </p:grpSpPr>
        <p:sp>
          <p:nvSpPr>
            <p:cNvPr id="120" name="Freeform: Shape 119">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23" name="Graphic 38">
            <a:extLst>
              <a:ext uri="{FF2B5EF4-FFF2-40B4-BE49-F238E27FC236}">
                <a16:creationId xmlns:a16="http://schemas.microsoft.com/office/drawing/2014/main" id="{CD0F749C-1D4C-430F-B946-6DAF4C3098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alpha val="60000"/>
            </a:schemeClr>
          </a:solidFill>
        </p:grpSpPr>
        <p:sp>
          <p:nvSpPr>
            <p:cNvPr id="124" name="Freeform: Shape 123">
              <a:extLst>
                <a:ext uri="{FF2B5EF4-FFF2-40B4-BE49-F238E27FC236}">
                  <a16:creationId xmlns:a16="http://schemas.microsoft.com/office/drawing/2014/main" id="{2B331624-2D22-4B4E-A3E6-0D4F79493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020173F-D274-41F7-8EF8-70D857D30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27" name="Oval 126">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Oval 128">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7" name="Picture 56" descr="A motorcycle on a road with a city in the background&#10;&#10;Description automatically generated">
            <a:extLst>
              <a:ext uri="{FF2B5EF4-FFF2-40B4-BE49-F238E27FC236}">
                <a16:creationId xmlns:a16="http://schemas.microsoft.com/office/drawing/2014/main" id="{5EA87F17-57AA-ACD4-696F-D71232402329}"/>
              </a:ext>
            </a:extLst>
          </p:cNvPr>
          <p:cNvPicPr>
            <a:picLocks noChangeAspect="1"/>
          </p:cNvPicPr>
          <p:nvPr/>
        </p:nvPicPr>
        <p:blipFill>
          <a:blip r:embed="rId2"/>
          <a:srcRect l="1707" r="3868" b="-6"/>
          <a:stretch/>
        </p:blipFill>
        <p:spPr>
          <a:xfrm>
            <a:off x="1526293" y="1554974"/>
            <a:ext cx="3555043" cy="3217333"/>
          </a:xfrm>
          <a:prstGeom prst="rect">
            <a:avLst/>
          </a:prstGeom>
        </p:spPr>
      </p:pic>
      <p:grpSp>
        <p:nvGrpSpPr>
          <p:cNvPr id="131" name="Graphic 4">
            <a:extLst>
              <a:ext uri="{FF2B5EF4-FFF2-40B4-BE49-F238E27FC236}">
                <a16:creationId xmlns:a16="http://schemas.microsoft.com/office/drawing/2014/main" id="{89D47E22-F192-4DEC-AE19-484993AE85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solidFill>
        </p:grpSpPr>
        <p:sp>
          <p:nvSpPr>
            <p:cNvPr id="132" name="Freeform: Shape 131">
              <a:extLst>
                <a:ext uri="{FF2B5EF4-FFF2-40B4-BE49-F238E27FC236}">
                  <a16:creationId xmlns:a16="http://schemas.microsoft.com/office/drawing/2014/main" id="{4D5B481D-50AE-46D4-9C2F-ADF882A44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A9696D1-2645-4CDB-999E-2BCB171DD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F893A7D-6FAA-4ABA-8FBF-12AE8BB15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098AA5-8EA7-4B49-A943-13BDB0687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2B7441F-24D2-47F6-AEF3-0B16E0EBD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78C9959-A685-4BAF-98D3-38CEE7F61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65439F3-230A-42C1-985A-F3801AFDE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CA0CAF8-ABFC-4754-B816-1A982DB04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197C506-00E2-4325-8F3D-B7A52BFA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C8AF387-37B3-40A6-BEB9-5F1D326DF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861A354-F1B5-4CFC-8B29-36A08A6E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4239475-71DB-497A-B17E-B50BC0F12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D9CF385-DC69-4555-8C67-BFB833B86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46"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alpha val="60000"/>
            </a:schemeClr>
          </a:solidFill>
        </p:grpSpPr>
        <p:sp>
          <p:nvSpPr>
            <p:cNvPr id="147" name="Freeform: Shape 146">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6" name="Content Placeholder 2">
            <a:extLst>
              <a:ext uri="{FF2B5EF4-FFF2-40B4-BE49-F238E27FC236}">
                <a16:creationId xmlns:a16="http://schemas.microsoft.com/office/drawing/2014/main" id="{C9BCE767-7DBC-BCF2-D649-A4BAC0A0394D}"/>
              </a:ext>
            </a:extLst>
          </p:cNvPr>
          <p:cNvSpPr>
            <a:spLocks noGrp="1"/>
          </p:cNvSpPr>
          <p:nvPr>
            <p:ph idx="1"/>
          </p:nvPr>
        </p:nvSpPr>
        <p:spPr>
          <a:xfrm>
            <a:off x="5956783" y="1747592"/>
            <a:ext cx="5217173" cy="4351338"/>
          </a:xfrm>
        </p:spPr>
        <p:txBody>
          <a:bodyPr vert="horz" lIns="91440" tIns="45720" rIns="91440" bIns="45720" rtlCol="0" anchor="t">
            <a:normAutofit/>
          </a:bodyPr>
          <a:lstStyle/>
          <a:p>
            <a:pPr algn="just"/>
            <a:r>
              <a:rPr lang="en-US" sz="1500">
                <a:ea typeface="+mn-lt"/>
                <a:cs typeface="+mn-lt"/>
              </a:rPr>
              <a:t>Bajaj Auto is a major player in the two-wheeler and three-wheeler segments, both domestically and internationally. It has a well-established brand with strong market recognition.</a:t>
            </a:r>
            <a:endParaRPr lang="en-US" sz="1500">
              <a:ea typeface="Source Sans Pro"/>
            </a:endParaRPr>
          </a:p>
          <a:p>
            <a:pPr algn="just"/>
            <a:r>
              <a:rPr lang="en-US" sz="1500">
                <a:ea typeface="+mn-lt"/>
                <a:cs typeface="+mn-lt"/>
              </a:rPr>
              <a:t>The company’s investments in technology and new product development, including electric vehicles, provide a rich area for analysis on how innovation impacts valuation.</a:t>
            </a:r>
          </a:p>
          <a:p>
            <a:pPr algn="just"/>
            <a:r>
              <a:rPr lang="en-US" sz="1500">
                <a:ea typeface="+mn-lt"/>
                <a:cs typeface="+mn-lt"/>
              </a:rPr>
              <a:t>Its focus on sustainability and eco-friendly technologies, including its product lines into electric vehicles, provides a relevant context for examining how corporate responsibility impacts valuation.</a:t>
            </a:r>
          </a:p>
          <a:p>
            <a:pPr algn="just"/>
            <a:r>
              <a:rPr lang="en-US" sz="1500">
                <a:ea typeface="+mn-lt"/>
                <a:cs typeface="+mn-lt"/>
              </a:rPr>
              <a:t>The company's CSR initiatives and their impact on brand value and stakeholder relationships can be valuable areas of exploration.</a:t>
            </a:r>
          </a:p>
          <a:p>
            <a:pPr algn="just"/>
            <a:r>
              <a:rPr lang="en-US" sz="1500">
                <a:ea typeface="+mn-lt"/>
                <a:cs typeface="+mn-lt"/>
              </a:rPr>
              <a:t>The automotive industry is undergoing significant changes, making it a dynamic and relevant sector to study for future business leaders.</a:t>
            </a:r>
            <a:endParaRPr lang="en-US" sz="1500">
              <a:ea typeface="Source Sans Pro"/>
            </a:endParaRPr>
          </a:p>
        </p:txBody>
      </p:sp>
      <p:pic>
        <p:nvPicPr>
          <p:cNvPr id="59" name="Picture 58" descr="Bajaj Auto Logo Motorcycle Company, company logo, blue, text, trademark png  | PNGWing">
            <a:extLst>
              <a:ext uri="{FF2B5EF4-FFF2-40B4-BE49-F238E27FC236}">
                <a16:creationId xmlns:a16="http://schemas.microsoft.com/office/drawing/2014/main" id="{60CA37FA-5164-910E-D050-43602AC60AA9}"/>
              </a:ext>
            </a:extLst>
          </p:cNvPr>
          <p:cNvPicPr>
            <a:picLocks noChangeAspect="1"/>
          </p:cNvPicPr>
          <p:nvPr/>
        </p:nvPicPr>
        <p:blipFill>
          <a:blip r:embed="rId3"/>
          <a:stretch>
            <a:fillRect/>
          </a:stretch>
        </p:blipFill>
        <p:spPr>
          <a:xfrm>
            <a:off x="10753629" y="1070"/>
            <a:ext cx="1435445" cy="492131"/>
          </a:xfrm>
          <a:prstGeom prst="rect">
            <a:avLst/>
          </a:prstGeom>
          <a:ln w="6350">
            <a:solidFill>
              <a:srgbClr val="4472C4"/>
            </a:solidFill>
          </a:ln>
        </p:spPr>
      </p:pic>
    </p:spTree>
    <p:extLst>
      <p:ext uri="{BB962C8B-B14F-4D97-AF65-F5344CB8AC3E}">
        <p14:creationId xmlns:p14="http://schemas.microsoft.com/office/powerpoint/2010/main" val="115170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BC11-75D4-E15D-2866-D511F19F88DB}"/>
              </a:ext>
            </a:extLst>
          </p:cNvPr>
          <p:cNvSpPr>
            <a:spLocks noGrp="1"/>
          </p:cNvSpPr>
          <p:nvPr>
            <p:ph type="title"/>
          </p:nvPr>
        </p:nvSpPr>
        <p:spPr>
          <a:xfrm>
            <a:off x="838200" y="128287"/>
            <a:ext cx="10515600" cy="1325563"/>
          </a:xfrm>
        </p:spPr>
        <p:txBody>
          <a:bodyPr>
            <a:normAutofit/>
          </a:bodyPr>
          <a:lstStyle/>
          <a:p>
            <a:r>
              <a:rPr lang="en-US" sz="4000">
                <a:ea typeface="Source Sans Pro"/>
              </a:rPr>
              <a:t>Forecasting of Annual Statements-Assumptions</a:t>
            </a:r>
            <a:endParaRPr lang="en-US" sz="4000"/>
          </a:p>
        </p:txBody>
      </p:sp>
      <p:sp>
        <p:nvSpPr>
          <p:cNvPr id="3" name="Content Placeholder 2">
            <a:extLst>
              <a:ext uri="{FF2B5EF4-FFF2-40B4-BE49-F238E27FC236}">
                <a16:creationId xmlns:a16="http://schemas.microsoft.com/office/drawing/2014/main" id="{2352AA7F-87FF-BCA8-2FC4-1B927F0DDF3A}"/>
              </a:ext>
            </a:extLst>
          </p:cNvPr>
          <p:cNvSpPr>
            <a:spLocks noGrp="1"/>
          </p:cNvSpPr>
          <p:nvPr>
            <p:ph idx="1"/>
          </p:nvPr>
        </p:nvSpPr>
        <p:spPr/>
        <p:txBody>
          <a:bodyPr vert="horz" lIns="91440" tIns="45720" rIns="91440" bIns="45720" rtlCol="0" anchor="t">
            <a:normAutofit/>
          </a:bodyPr>
          <a:lstStyle/>
          <a:p>
            <a:pPr algn="just">
              <a:lnSpc>
                <a:spcPct val="150000"/>
              </a:lnSpc>
            </a:pPr>
            <a:r>
              <a:rPr lang="en-US" sz="2000">
                <a:ea typeface="Source Sans Pro"/>
              </a:rPr>
              <a:t>Sales growth rate = past 5 years avg at 8.13%</a:t>
            </a:r>
          </a:p>
          <a:p>
            <a:pPr algn="just">
              <a:lnSpc>
                <a:spcPct val="150000"/>
              </a:lnSpc>
            </a:pPr>
            <a:r>
              <a:rPr lang="en-US" sz="2000">
                <a:ea typeface="Source Sans Pro"/>
              </a:rPr>
              <a:t>Operating Profit margin = past 10 years avg at 18.51%</a:t>
            </a:r>
            <a:endParaRPr lang="en-US" sz="2000">
              <a:ea typeface="+mn-lt"/>
              <a:cs typeface="+mn-lt"/>
            </a:endParaRPr>
          </a:p>
          <a:p>
            <a:pPr algn="just">
              <a:lnSpc>
                <a:spcPct val="150000"/>
              </a:lnSpc>
            </a:pPr>
            <a:r>
              <a:rPr lang="en" sz="2000">
                <a:ea typeface="+mn-lt"/>
                <a:cs typeface="+mn-lt"/>
              </a:rPr>
              <a:t> Depreciation Rate : Net Block(Net PPE)/Depreciation expense in that year</a:t>
            </a:r>
            <a:endParaRPr lang="en" sz="2000">
              <a:ea typeface="Source Sans Pro"/>
            </a:endParaRPr>
          </a:p>
          <a:p>
            <a:pPr algn="just">
              <a:lnSpc>
                <a:spcPct val="150000"/>
              </a:lnSpc>
            </a:pPr>
            <a:r>
              <a:rPr lang="en" sz="2000">
                <a:ea typeface="Source Sans Pro"/>
              </a:rPr>
              <a:t>Interest Exp: Based on historical (int exp / avg total debt) </a:t>
            </a:r>
          </a:p>
          <a:p>
            <a:pPr algn="just">
              <a:lnSpc>
                <a:spcPct val="150000"/>
              </a:lnSpc>
            </a:pPr>
            <a:r>
              <a:rPr lang="en" sz="2000">
                <a:ea typeface="Source Sans Pro"/>
              </a:rPr>
              <a:t>Historical Tax Rate = tax paid / PBT</a:t>
            </a:r>
          </a:p>
          <a:p>
            <a:pPr algn="just">
              <a:lnSpc>
                <a:spcPct val="150000"/>
              </a:lnSpc>
            </a:pPr>
            <a:r>
              <a:rPr lang="en" sz="2000">
                <a:ea typeface="Source Sans Pro"/>
              </a:rPr>
              <a:t>Borrowings, other liabilities, capital WIP, other assets also calculated based on relevant historical ratios assuming them to be constant.</a:t>
            </a:r>
          </a:p>
          <a:p>
            <a:pPr marL="0" indent="0">
              <a:buNone/>
            </a:pPr>
            <a:endParaRPr lang="en">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151073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461-BBEC-51B6-1B6C-247EC2D9C8DE}"/>
              </a:ext>
            </a:extLst>
          </p:cNvPr>
          <p:cNvSpPr>
            <a:spLocks noGrp="1"/>
          </p:cNvSpPr>
          <p:nvPr>
            <p:ph type="title"/>
          </p:nvPr>
        </p:nvSpPr>
        <p:spPr>
          <a:xfrm>
            <a:off x="827903" y="148882"/>
            <a:ext cx="10515600" cy="1325563"/>
          </a:xfrm>
        </p:spPr>
        <p:txBody>
          <a:bodyPr/>
          <a:lstStyle/>
          <a:p>
            <a:r>
              <a:rPr lang="en-US">
                <a:ea typeface="Source Sans Pro"/>
              </a:rPr>
              <a:t>CAPITAL EXPENDITURE</a:t>
            </a:r>
            <a:endParaRPr lang="en-US"/>
          </a:p>
        </p:txBody>
      </p:sp>
      <p:sp>
        <p:nvSpPr>
          <p:cNvPr id="3" name="Content Placeholder 2">
            <a:extLst>
              <a:ext uri="{FF2B5EF4-FFF2-40B4-BE49-F238E27FC236}">
                <a16:creationId xmlns:a16="http://schemas.microsoft.com/office/drawing/2014/main" id="{E986D850-823E-026F-36FF-43769B2612BB}"/>
              </a:ext>
            </a:extLst>
          </p:cNvPr>
          <p:cNvSpPr>
            <a:spLocks noGrp="1"/>
          </p:cNvSpPr>
          <p:nvPr>
            <p:ph idx="1"/>
          </p:nvPr>
        </p:nvSpPr>
        <p:spPr>
          <a:xfrm>
            <a:off x="508686" y="1825625"/>
            <a:ext cx="11164329" cy="3012690"/>
          </a:xfrm>
        </p:spPr>
        <p:txBody>
          <a:bodyPr vert="horz" lIns="91440" tIns="45720" rIns="91440" bIns="45720" rtlCol="0" anchor="t">
            <a:normAutofit/>
          </a:bodyPr>
          <a:lstStyle/>
          <a:p>
            <a:r>
              <a:rPr lang="en-US">
                <a:ea typeface="Source Sans Pro"/>
              </a:rPr>
              <a:t>Change in Net PPE from last year = Capex for this Year</a:t>
            </a:r>
          </a:p>
          <a:p>
            <a:r>
              <a:rPr lang="en-US">
                <a:ea typeface="Source Sans Pro"/>
              </a:rPr>
              <a:t>Average capex of 2022,23,24= remain constant from 2026 to 2029</a:t>
            </a:r>
          </a:p>
          <a:p>
            <a:r>
              <a:rPr lang="en-US">
                <a:ea typeface="Source Sans Pro"/>
              </a:rPr>
              <a:t>Capex For the year 2025 taken as 800 crore irrespective of historical rate.</a:t>
            </a:r>
          </a:p>
          <a:p>
            <a:r>
              <a:rPr lang="en-US">
                <a:solidFill>
                  <a:srgbClr val="FFFFFF"/>
                </a:solidFill>
                <a:latin typeface="Source Sans Pro"/>
                <a:ea typeface="Source Sans Pro"/>
                <a:cs typeface="Arial"/>
              </a:rPr>
              <a:t>Bajaj Auto Plans to invest 800 crore for the year 2025.</a:t>
            </a:r>
          </a:p>
          <a:p>
            <a:r>
              <a:rPr lang="en" sz="1600" b="1">
                <a:solidFill>
                  <a:srgbClr val="1155CC"/>
                </a:solidFill>
                <a:latin typeface="Arial"/>
                <a:ea typeface="Source Sans Pro"/>
                <a:cs typeface="Arial"/>
                <a:hlinkClick r:id="rId2">
                  <a:extLst>
                    <a:ext uri="{A12FA001-AC4F-418D-AE19-62706E023703}">
                      <ahyp:hlinkClr xmlns:ahyp="http://schemas.microsoft.com/office/drawing/2018/hyperlinkcolor" val="tx"/>
                    </a:ext>
                  </a:extLst>
                </a:hlinkClick>
              </a:rPr>
              <a:t>https://auto.economictimes.indiatimes.com/news/industry/bajaj-auto-plans-inr-800-cr-capex-in-fy25-upcoming-cng-bike-to-launch-in-phases/109417604#:~:text=New%20Delhi%3A%20Pune%2Dbased%20Bajaj,FY%202023%2D24%20as%20well.</a:t>
            </a:r>
            <a:endParaRPr lang="en-US" sz="1600">
              <a:ea typeface="Source Sans Pro"/>
            </a:endParaRPr>
          </a:p>
          <a:p>
            <a:pPr marL="0" indent="0">
              <a:buNone/>
            </a:pPr>
            <a:endParaRPr lang="en" sz="1600" b="1">
              <a:solidFill>
                <a:srgbClr val="1155CC"/>
              </a:solidFill>
              <a:latin typeface="Arial"/>
              <a:ea typeface="Source Sans Pro"/>
              <a:cs typeface="Arial"/>
            </a:endParaRPr>
          </a:p>
          <a:p>
            <a:endParaRPr lang="en" sz="1000" b="1">
              <a:solidFill>
                <a:srgbClr val="1155CC"/>
              </a:solidFill>
              <a:latin typeface="Arial"/>
              <a:ea typeface="Source Sans Pro"/>
              <a:cs typeface="Arial"/>
            </a:endParaRPr>
          </a:p>
          <a:p>
            <a:endParaRPr lang="en-US">
              <a:solidFill>
                <a:srgbClr val="FFFFFF"/>
              </a:solidFill>
              <a:latin typeface="Source Sans Pro"/>
              <a:ea typeface="Source Sans Pro"/>
              <a:cs typeface="Arial"/>
            </a:endParaRPr>
          </a:p>
        </p:txBody>
      </p:sp>
    </p:spTree>
    <p:extLst>
      <p:ext uri="{BB962C8B-B14F-4D97-AF65-F5344CB8AC3E}">
        <p14:creationId xmlns:p14="http://schemas.microsoft.com/office/powerpoint/2010/main" val="407542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DF14-177C-E38E-B89E-31D16939B0CF}"/>
              </a:ext>
            </a:extLst>
          </p:cNvPr>
          <p:cNvSpPr>
            <a:spLocks noGrp="1"/>
          </p:cNvSpPr>
          <p:nvPr>
            <p:ph type="title"/>
          </p:nvPr>
        </p:nvSpPr>
        <p:spPr>
          <a:xfrm>
            <a:off x="838200" y="159179"/>
            <a:ext cx="10515600" cy="1325563"/>
          </a:xfrm>
        </p:spPr>
        <p:txBody>
          <a:bodyPr/>
          <a:lstStyle/>
          <a:p>
            <a:r>
              <a:rPr lang="en-US">
                <a:ea typeface="Source Sans Pro"/>
              </a:rPr>
              <a:t>FORECASTED STATEMENTS</a:t>
            </a:r>
            <a:endParaRPr lang="en-US"/>
          </a:p>
        </p:txBody>
      </p:sp>
      <p:pic>
        <p:nvPicPr>
          <p:cNvPr id="5" name="Content Placeholder 3" descr="A screenshot of a spreadsheet&#10;&#10;Description automatically generated">
            <a:extLst>
              <a:ext uri="{FF2B5EF4-FFF2-40B4-BE49-F238E27FC236}">
                <a16:creationId xmlns:a16="http://schemas.microsoft.com/office/drawing/2014/main" id="{C0E5583F-AF13-FC61-006A-0724C476E96D}"/>
              </a:ext>
            </a:extLst>
          </p:cNvPr>
          <p:cNvPicPr>
            <a:picLocks noChangeAspect="1"/>
          </p:cNvPicPr>
          <p:nvPr/>
        </p:nvPicPr>
        <p:blipFill>
          <a:blip r:embed="rId2"/>
          <a:srcRect t="5114" r="3" b="3"/>
          <a:stretch/>
        </p:blipFill>
        <p:spPr>
          <a:xfrm>
            <a:off x="2248217" y="1480878"/>
            <a:ext cx="7694016" cy="4674318"/>
          </a:xfrm>
          <a:prstGeom prst="rect">
            <a:avLst/>
          </a:prstGeom>
          <a:ln w="28575">
            <a:noFill/>
          </a:ln>
        </p:spPr>
      </p:pic>
    </p:spTree>
    <p:extLst>
      <p:ext uri="{BB962C8B-B14F-4D97-AF65-F5344CB8AC3E}">
        <p14:creationId xmlns:p14="http://schemas.microsoft.com/office/powerpoint/2010/main" val="32722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4E91-3C0B-D3E3-B662-DFFCDF53C286}"/>
              </a:ext>
            </a:extLst>
          </p:cNvPr>
          <p:cNvSpPr>
            <a:spLocks noGrp="1"/>
          </p:cNvSpPr>
          <p:nvPr>
            <p:ph type="title"/>
          </p:nvPr>
        </p:nvSpPr>
        <p:spPr>
          <a:xfrm>
            <a:off x="838200" y="117990"/>
            <a:ext cx="10515600" cy="1325563"/>
          </a:xfrm>
        </p:spPr>
        <p:txBody>
          <a:bodyPr/>
          <a:lstStyle/>
          <a:p>
            <a:r>
              <a:rPr lang="en-US">
                <a:ea typeface="Source Sans Pro"/>
              </a:rPr>
              <a:t>FREE CASH FLOWS TO FIRM</a:t>
            </a:r>
            <a:endParaRPr lang="en-US"/>
          </a:p>
        </p:txBody>
      </p:sp>
      <p:sp>
        <p:nvSpPr>
          <p:cNvPr id="3" name="Content Placeholder 2">
            <a:extLst>
              <a:ext uri="{FF2B5EF4-FFF2-40B4-BE49-F238E27FC236}">
                <a16:creationId xmlns:a16="http://schemas.microsoft.com/office/drawing/2014/main" id="{2B095EEE-458B-53C1-825E-A2571621458C}"/>
              </a:ext>
            </a:extLst>
          </p:cNvPr>
          <p:cNvSpPr>
            <a:spLocks noGrp="1"/>
          </p:cNvSpPr>
          <p:nvPr>
            <p:ph idx="1"/>
          </p:nvPr>
        </p:nvSpPr>
        <p:spPr>
          <a:xfrm>
            <a:off x="323335" y="1609382"/>
            <a:ext cx="5243384" cy="4351338"/>
          </a:xfrm>
        </p:spPr>
        <p:txBody>
          <a:bodyPr vert="horz" lIns="91440" tIns="45720" rIns="91440" bIns="45720" rtlCol="0" anchor="t">
            <a:normAutofit/>
          </a:bodyPr>
          <a:lstStyle/>
          <a:p>
            <a:pPr>
              <a:lnSpc>
                <a:spcPct val="150000"/>
              </a:lnSpc>
            </a:pPr>
            <a:r>
              <a:rPr lang="en-US" sz="2000">
                <a:ea typeface="Source Sans Pro"/>
              </a:rPr>
              <a:t>The FCFF use for all valuation purposes is :</a:t>
            </a:r>
            <a:endParaRPr lang="en-US"/>
          </a:p>
          <a:p>
            <a:pPr>
              <a:lnSpc>
                <a:spcPct val="150000"/>
              </a:lnSpc>
            </a:pPr>
            <a:r>
              <a:rPr lang="en-US" sz="2000">
                <a:ea typeface="Source Sans Pro"/>
              </a:rPr>
              <a:t>Average of </a:t>
            </a:r>
          </a:p>
          <a:p>
            <a:pPr>
              <a:lnSpc>
                <a:spcPct val="150000"/>
              </a:lnSpc>
            </a:pPr>
            <a:r>
              <a:rPr lang="en-US" sz="2000">
                <a:ea typeface="Source Sans Pro"/>
              </a:rPr>
              <a:t>FCFF from PBIT</a:t>
            </a:r>
          </a:p>
          <a:p>
            <a:pPr>
              <a:lnSpc>
                <a:spcPct val="150000"/>
              </a:lnSpc>
            </a:pPr>
            <a:r>
              <a:rPr lang="en-US" sz="2000">
                <a:ea typeface="Source Sans Pro"/>
              </a:rPr>
              <a:t>FCFF from PAT</a:t>
            </a:r>
          </a:p>
          <a:p>
            <a:pPr>
              <a:lnSpc>
                <a:spcPct val="150000"/>
              </a:lnSpc>
            </a:pPr>
            <a:r>
              <a:rPr lang="en-US" sz="2000">
                <a:ea typeface="Source Sans Pro"/>
              </a:rPr>
              <a:t>FCFF from PBITDA</a:t>
            </a:r>
          </a:p>
          <a:p>
            <a:pPr>
              <a:lnSpc>
                <a:spcPct val="150000"/>
              </a:lnSpc>
            </a:pPr>
            <a:r>
              <a:rPr lang="en-US" sz="2000">
                <a:ea typeface="Source Sans Pro"/>
              </a:rPr>
              <a:t>FCFF growth rate (historical avg of last 8 years) = 11.85% used for DCF and other valuation purposes.</a:t>
            </a:r>
          </a:p>
        </p:txBody>
      </p:sp>
      <p:pic>
        <p:nvPicPr>
          <p:cNvPr id="5" name="Content Placeholder 3" descr="A screenshot of a computer screen&#10;&#10;Description automatically generated">
            <a:extLst>
              <a:ext uri="{FF2B5EF4-FFF2-40B4-BE49-F238E27FC236}">
                <a16:creationId xmlns:a16="http://schemas.microsoft.com/office/drawing/2014/main" id="{8A7D869C-D2C6-7582-71B2-77B89A79DF75}"/>
              </a:ext>
            </a:extLst>
          </p:cNvPr>
          <p:cNvPicPr>
            <a:picLocks noChangeAspect="1"/>
          </p:cNvPicPr>
          <p:nvPr/>
        </p:nvPicPr>
        <p:blipFill>
          <a:blip r:embed="rId2"/>
          <a:stretch>
            <a:fillRect/>
          </a:stretch>
        </p:blipFill>
        <p:spPr>
          <a:xfrm>
            <a:off x="5430096" y="2147910"/>
            <a:ext cx="5931170" cy="2558472"/>
          </a:xfrm>
          <a:prstGeom prst="rect">
            <a:avLst/>
          </a:prstGeom>
        </p:spPr>
      </p:pic>
    </p:spTree>
    <p:extLst>
      <p:ext uri="{BB962C8B-B14F-4D97-AF65-F5344CB8AC3E}">
        <p14:creationId xmlns:p14="http://schemas.microsoft.com/office/powerpoint/2010/main" val="400335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6BF2-2417-620C-6AD1-4CBAC40D79B6}"/>
              </a:ext>
            </a:extLst>
          </p:cNvPr>
          <p:cNvSpPr>
            <a:spLocks noGrp="1"/>
          </p:cNvSpPr>
          <p:nvPr>
            <p:ph type="title"/>
          </p:nvPr>
        </p:nvSpPr>
        <p:spPr>
          <a:xfrm>
            <a:off x="815788" y="230654"/>
            <a:ext cx="5181601" cy="1346157"/>
          </a:xfrm>
        </p:spPr>
        <p:txBody>
          <a:bodyPr/>
          <a:lstStyle/>
          <a:p>
            <a:r>
              <a:rPr lang="en-US">
                <a:ea typeface="Source Sans Pro"/>
              </a:rPr>
              <a:t>BETA CALCULATION    </a:t>
            </a:r>
          </a:p>
        </p:txBody>
      </p:sp>
      <p:sp>
        <p:nvSpPr>
          <p:cNvPr id="3" name="Content Placeholder 2">
            <a:extLst>
              <a:ext uri="{FF2B5EF4-FFF2-40B4-BE49-F238E27FC236}">
                <a16:creationId xmlns:a16="http://schemas.microsoft.com/office/drawing/2014/main" id="{0E0596D2-AB26-5B4B-FE13-1D966E985967}"/>
              </a:ext>
            </a:extLst>
          </p:cNvPr>
          <p:cNvSpPr>
            <a:spLocks noGrp="1"/>
          </p:cNvSpPr>
          <p:nvPr>
            <p:ph sz="half" idx="1"/>
          </p:nvPr>
        </p:nvSpPr>
        <p:spPr>
          <a:xfrm>
            <a:off x="693058" y="1825625"/>
            <a:ext cx="5012267" cy="4242481"/>
          </a:xfrm>
        </p:spPr>
        <p:txBody>
          <a:bodyPr vert="horz" lIns="91440" tIns="45720" rIns="91440" bIns="45720" rtlCol="0" anchor="t">
            <a:noAutofit/>
          </a:bodyPr>
          <a:lstStyle/>
          <a:p>
            <a:pPr algn="just">
              <a:lnSpc>
                <a:spcPct val="100000"/>
              </a:lnSpc>
            </a:pPr>
            <a:r>
              <a:rPr lang="en-US" sz="1800">
                <a:ea typeface="Source Sans Pro"/>
              </a:rPr>
              <a:t>Regression of NIFTY 50 1 year daily data with Bajaj Auto 1 year daily stock price data</a:t>
            </a:r>
            <a:endParaRPr lang="en-US"/>
          </a:p>
          <a:p>
            <a:pPr algn="just">
              <a:lnSpc>
                <a:spcPct val="100000"/>
              </a:lnSpc>
            </a:pPr>
            <a:r>
              <a:rPr lang="en-US" sz="1800">
                <a:ea typeface="Source Sans Pro"/>
              </a:rPr>
              <a:t>Beta = 0.537</a:t>
            </a:r>
          </a:p>
          <a:p>
            <a:pPr algn="just">
              <a:lnSpc>
                <a:spcPct val="100000"/>
              </a:lnSpc>
            </a:pPr>
            <a:r>
              <a:rPr lang="en-US" sz="1800">
                <a:ea typeface="Source Sans Pro"/>
              </a:rPr>
              <a:t>Regression of NIFTY 50 5 year monthly data with Bajaj Auto 5 year </a:t>
            </a:r>
            <a:r>
              <a:rPr lang="en-US" sz="1800" err="1">
                <a:ea typeface="Source Sans Pro"/>
              </a:rPr>
              <a:t>monthy</a:t>
            </a:r>
            <a:r>
              <a:rPr lang="en-US" sz="1800">
                <a:ea typeface="Source Sans Pro"/>
              </a:rPr>
              <a:t> data</a:t>
            </a:r>
          </a:p>
          <a:p>
            <a:pPr algn="just">
              <a:lnSpc>
                <a:spcPct val="100000"/>
              </a:lnSpc>
            </a:pPr>
            <a:r>
              <a:rPr lang="en-US" sz="1800">
                <a:ea typeface="Source Sans Pro"/>
              </a:rPr>
              <a:t>Beta=1.073</a:t>
            </a:r>
          </a:p>
          <a:p>
            <a:pPr algn="just">
              <a:lnSpc>
                <a:spcPct val="100000"/>
              </a:lnSpc>
            </a:pPr>
            <a:r>
              <a:rPr lang="en-US" sz="1800">
                <a:ea typeface="Source Sans Pro"/>
              </a:rPr>
              <a:t>Average  Beta = 0.805</a:t>
            </a:r>
          </a:p>
          <a:p>
            <a:pPr algn="just">
              <a:lnSpc>
                <a:spcPct val="100000"/>
              </a:lnSpc>
            </a:pPr>
            <a:r>
              <a:rPr lang="en-US" sz="1800">
                <a:ea typeface="Source Sans Pro"/>
              </a:rPr>
              <a:t>Assuming no change of capital structure in next 5 years, beta remains the same. </a:t>
            </a:r>
          </a:p>
        </p:txBody>
      </p:sp>
      <p:sp>
        <p:nvSpPr>
          <p:cNvPr id="4" name="Content Placeholder 3">
            <a:extLst>
              <a:ext uri="{FF2B5EF4-FFF2-40B4-BE49-F238E27FC236}">
                <a16:creationId xmlns:a16="http://schemas.microsoft.com/office/drawing/2014/main" id="{B6262168-417C-0A21-0B5D-5C84DA8B3863}"/>
              </a:ext>
            </a:extLst>
          </p:cNvPr>
          <p:cNvSpPr>
            <a:spLocks noGrp="1"/>
          </p:cNvSpPr>
          <p:nvPr>
            <p:ph sz="half" idx="2"/>
          </p:nvPr>
        </p:nvSpPr>
        <p:spPr/>
        <p:txBody>
          <a:bodyPr vert="horz" lIns="91440" tIns="45720" rIns="91440" bIns="45720" rtlCol="0" anchor="t">
            <a:normAutofit fontScale="92500" lnSpcReduction="10000"/>
          </a:bodyPr>
          <a:lstStyle/>
          <a:p>
            <a:pPr algn="just">
              <a:lnSpc>
                <a:spcPct val="110000"/>
              </a:lnSpc>
            </a:pPr>
            <a:r>
              <a:rPr lang="en-US" sz="2000">
                <a:ea typeface="Source Sans Pro"/>
              </a:rPr>
              <a:t>Since current market leverage is same as target market leverage for next 5 years D/V remains same.</a:t>
            </a:r>
            <a:endParaRPr lang="en-US">
              <a:ea typeface="Source Sans Pro"/>
            </a:endParaRPr>
          </a:p>
          <a:p>
            <a:pPr algn="just">
              <a:lnSpc>
                <a:spcPct val="110000"/>
              </a:lnSpc>
            </a:pPr>
            <a:r>
              <a:rPr lang="en-US" sz="2000">
                <a:ea typeface="Source Sans Pro"/>
              </a:rPr>
              <a:t>WACC = (1-Tc)(D/V)(Kd)+(E/V)(Ke)</a:t>
            </a:r>
          </a:p>
          <a:p>
            <a:pPr algn="just">
              <a:lnSpc>
                <a:spcPct val="110000"/>
              </a:lnSpc>
            </a:pPr>
            <a:r>
              <a:rPr lang="en-US" sz="2000">
                <a:ea typeface="Source Sans Pro"/>
              </a:rPr>
              <a:t>Cost of debt = Assumed to be same as Risk free Rate</a:t>
            </a:r>
          </a:p>
          <a:p>
            <a:pPr algn="just">
              <a:lnSpc>
                <a:spcPct val="110000"/>
              </a:lnSpc>
            </a:pPr>
            <a:r>
              <a:rPr lang="en-US" sz="2000">
                <a:ea typeface="Source Sans Pro"/>
              </a:rPr>
              <a:t>(India 10 year govt bond yield = Rf=Kd=6.973%)</a:t>
            </a:r>
          </a:p>
          <a:p>
            <a:pPr algn="just">
              <a:lnSpc>
                <a:spcPct val="110000"/>
              </a:lnSpc>
            </a:pPr>
            <a:r>
              <a:rPr lang="en-US" sz="2000">
                <a:ea typeface="Source Sans Pro"/>
              </a:rPr>
              <a:t>Cost of equity -&gt; CAPM Model -&gt;Based on Avg Beta</a:t>
            </a:r>
          </a:p>
          <a:p>
            <a:pPr algn="just">
              <a:lnSpc>
                <a:spcPct val="110000"/>
              </a:lnSpc>
            </a:pPr>
            <a:r>
              <a:rPr lang="en-US" sz="2000">
                <a:ea typeface="Source Sans Pro"/>
              </a:rPr>
              <a:t>WACC = 16%</a:t>
            </a:r>
          </a:p>
          <a:p>
            <a:pPr algn="just">
              <a:lnSpc>
                <a:spcPct val="110000"/>
              </a:lnSpc>
            </a:pPr>
            <a:r>
              <a:rPr lang="en" sz="2000">
                <a:ea typeface="Source Sans Pro"/>
                <a:hlinkClick r:id="rId2"/>
              </a:rPr>
              <a:t>https://in.investing.com/rates-bonds/india-10-year-bond-yield-historical-data</a:t>
            </a:r>
            <a:endParaRPr lang="en-US">
              <a:ea typeface="Source Sans Pro"/>
            </a:endParaRPr>
          </a:p>
        </p:txBody>
      </p:sp>
      <p:sp>
        <p:nvSpPr>
          <p:cNvPr id="6" name="Title 1">
            <a:extLst>
              <a:ext uri="{FF2B5EF4-FFF2-40B4-BE49-F238E27FC236}">
                <a16:creationId xmlns:a16="http://schemas.microsoft.com/office/drawing/2014/main" id="{D194C661-08FD-E8F5-FB20-81F8A5053F67}"/>
              </a:ext>
            </a:extLst>
          </p:cNvPr>
          <p:cNvSpPr txBox="1">
            <a:spLocks/>
          </p:cNvSpPr>
          <p:nvPr/>
        </p:nvSpPr>
        <p:spPr>
          <a:xfrm>
            <a:off x="6404554" y="105936"/>
            <a:ext cx="5181601" cy="13461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Source Sans Pro"/>
              </a:rPr>
              <a:t>COST OF CAPITAL   </a:t>
            </a:r>
          </a:p>
        </p:txBody>
      </p:sp>
    </p:spTree>
    <p:extLst>
      <p:ext uri="{BB962C8B-B14F-4D97-AF65-F5344CB8AC3E}">
        <p14:creationId xmlns:p14="http://schemas.microsoft.com/office/powerpoint/2010/main" val="336390637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1</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FunkyShapesDarkVTI</vt:lpstr>
      <vt:lpstr>PowerPoint Presentation</vt:lpstr>
      <vt:lpstr>INTRODUCTION</vt:lpstr>
      <vt:lpstr>INDUSTRY OVERVIEW</vt:lpstr>
      <vt:lpstr>BAJAJ AUTO</vt:lpstr>
      <vt:lpstr>Forecasting of Annual Statements-Assumptions</vt:lpstr>
      <vt:lpstr>CAPITAL EXPENDITURE</vt:lpstr>
      <vt:lpstr>FORECASTED STATEMENTS</vt:lpstr>
      <vt:lpstr>FREE CASH FLOWS TO FIRM</vt:lpstr>
      <vt:lpstr>BETA CALCULATION    </vt:lpstr>
      <vt:lpstr>DCF VALUATION - APV APPROACH</vt:lpstr>
      <vt:lpstr>DCF VALUATION - WACC APPROACH</vt:lpstr>
      <vt:lpstr>CAPITAL CASH FLOW APPROACH</vt:lpstr>
      <vt:lpstr>DCF VALUATION - CCF APPROACH</vt:lpstr>
      <vt:lpstr>RESIDUAL INCOME MODEL</vt:lpstr>
      <vt:lpstr>RESIDUAL INCOME MODEL</vt:lpstr>
      <vt:lpstr>RELATIVE VALUATION MODEL</vt:lpstr>
      <vt:lpstr>RELATIVE VALUATION MODEL</vt:lpstr>
      <vt:lpstr>DIVIDEND DISCOUNT MODEL</vt:lpstr>
      <vt:lpstr>CFROI APPROACH</vt:lpstr>
      <vt:lpstr>ECONOMIC VALUE ADDED</vt:lpstr>
      <vt:lpstr>ECONOMIC VALUE ADDED</vt:lpstr>
      <vt:lpstr>ECONOMIC VALUE ADDED</vt:lpstr>
      <vt:lpstr>SENSITIVITY ANALYSIS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42</cp:revision>
  <dcterms:created xsi:type="dcterms:W3CDTF">2024-09-09T09:19:26Z</dcterms:created>
  <dcterms:modified xsi:type="dcterms:W3CDTF">2024-09-21T13:02:21Z</dcterms:modified>
</cp:coreProperties>
</file>