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78" r:id="rId6"/>
    <p:sldId id="262" r:id="rId7"/>
    <p:sldId id="275" r:id="rId8"/>
    <p:sldId id="273" r:id="rId9"/>
    <p:sldId id="272" r:id="rId10"/>
    <p:sldId id="265" r:id="rId11"/>
    <p:sldId id="267" r:id="rId12"/>
    <p:sldId id="268" r:id="rId13"/>
    <p:sldId id="274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1C52F-664F-4E76-A629-691C3C17B365}" v="6" dt="2024-09-15T18:39:41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E" userId="2674da3898513991" providerId="LiveId" clId="{9591C52F-664F-4E76-A629-691C3C17B365}"/>
    <pc:docChg chg="undo custSel addSld delSld modSld">
      <pc:chgData name="Akash E" userId="2674da3898513991" providerId="LiveId" clId="{9591C52F-664F-4E76-A629-691C3C17B365}" dt="2024-09-15T18:43:15.947" v="91" actId="20577"/>
      <pc:docMkLst>
        <pc:docMk/>
      </pc:docMkLst>
      <pc:sldChg chg="modSp mod">
        <pc:chgData name="Akash E" userId="2674da3898513991" providerId="LiveId" clId="{9591C52F-664F-4E76-A629-691C3C17B365}" dt="2024-09-15T18:42:43.608" v="87" actId="2711"/>
        <pc:sldMkLst>
          <pc:docMk/>
          <pc:sldMk cId="3583567228" sldId="267"/>
        </pc:sldMkLst>
        <pc:spChg chg="mod">
          <ac:chgData name="Akash E" userId="2674da3898513991" providerId="LiveId" clId="{9591C52F-664F-4E76-A629-691C3C17B365}" dt="2024-09-15T18:42:43.608" v="87" actId="2711"/>
          <ac:spMkLst>
            <pc:docMk/>
            <pc:sldMk cId="3583567228" sldId="267"/>
            <ac:spMk id="2" creationId="{6560CA6B-6F77-9E3F-5C8A-EBF8998DC74F}"/>
          </ac:spMkLst>
        </pc:spChg>
      </pc:sldChg>
      <pc:sldChg chg="delSp mod">
        <pc:chgData name="Akash E" userId="2674da3898513991" providerId="LiveId" clId="{9591C52F-664F-4E76-A629-691C3C17B365}" dt="2024-09-15T18:39:04.185" v="10" actId="478"/>
        <pc:sldMkLst>
          <pc:docMk/>
          <pc:sldMk cId="1858493263" sldId="269"/>
        </pc:sldMkLst>
        <pc:picChg chg="del">
          <ac:chgData name="Akash E" userId="2674da3898513991" providerId="LiveId" clId="{9591C52F-664F-4E76-A629-691C3C17B365}" dt="2024-09-15T18:38:57.967" v="9" actId="478"/>
          <ac:picMkLst>
            <pc:docMk/>
            <pc:sldMk cId="1858493263" sldId="269"/>
            <ac:picMk id="3" creationId="{CAAE0897-2599-BC3D-F8B3-35860E17FADA}"/>
          </ac:picMkLst>
        </pc:picChg>
        <pc:picChg chg="del">
          <ac:chgData name="Akash E" userId="2674da3898513991" providerId="LiveId" clId="{9591C52F-664F-4E76-A629-691C3C17B365}" dt="2024-09-15T18:39:04.185" v="10" actId="478"/>
          <ac:picMkLst>
            <pc:docMk/>
            <pc:sldMk cId="1858493263" sldId="269"/>
            <ac:picMk id="5" creationId="{CEBA3D4E-478B-96B5-6777-4AA065FD2DFD}"/>
          </ac:picMkLst>
        </pc:picChg>
      </pc:sldChg>
      <pc:sldChg chg="modSp add del mod">
        <pc:chgData name="Akash E" userId="2674da3898513991" providerId="LiveId" clId="{9591C52F-664F-4E76-A629-691C3C17B365}" dt="2024-09-15T18:39:19.987" v="13" actId="47"/>
        <pc:sldMkLst>
          <pc:docMk/>
          <pc:sldMk cId="3360897159" sldId="270"/>
        </pc:sldMkLst>
        <pc:spChg chg="mod">
          <ac:chgData name="Akash E" userId="2674da3898513991" providerId="LiveId" clId="{9591C52F-664F-4E76-A629-691C3C17B365}" dt="2024-09-15T18:38:33.243" v="8" actId="20577"/>
          <ac:spMkLst>
            <pc:docMk/>
            <pc:sldMk cId="3360897159" sldId="270"/>
            <ac:spMk id="3" creationId="{5D509FBA-2725-1DD2-4FF2-16C3267E266D}"/>
          </ac:spMkLst>
        </pc:spChg>
      </pc:sldChg>
      <pc:sldChg chg="modSp mod">
        <pc:chgData name="Akash E" userId="2674da3898513991" providerId="LiveId" clId="{9591C52F-664F-4E76-A629-691C3C17B365}" dt="2024-09-15T18:41:15.121" v="33" actId="20577"/>
        <pc:sldMkLst>
          <pc:docMk/>
          <pc:sldMk cId="493774736" sldId="271"/>
        </pc:sldMkLst>
        <pc:spChg chg="mod">
          <ac:chgData name="Akash E" userId="2674da3898513991" providerId="LiveId" clId="{9591C52F-664F-4E76-A629-691C3C17B365}" dt="2024-09-15T18:41:15.121" v="33" actId="20577"/>
          <ac:spMkLst>
            <pc:docMk/>
            <pc:sldMk cId="493774736" sldId="271"/>
            <ac:spMk id="2" creationId="{862D65FC-E527-EF25-1480-E43EB2FB9F68}"/>
          </ac:spMkLst>
        </pc:spChg>
      </pc:sldChg>
      <pc:sldChg chg="modSp mod">
        <pc:chgData name="Akash E" userId="2674da3898513991" providerId="LiveId" clId="{9591C52F-664F-4E76-A629-691C3C17B365}" dt="2024-09-15T18:43:15.947" v="91" actId="20577"/>
        <pc:sldMkLst>
          <pc:docMk/>
          <pc:sldMk cId="2223337811" sldId="276"/>
        </pc:sldMkLst>
        <pc:spChg chg="mod">
          <ac:chgData name="Akash E" userId="2674da3898513991" providerId="LiveId" clId="{9591C52F-664F-4E76-A629-691C3C17B365}" dt="2024-09-15T18:43:12.312" v="89" actId="20577"/>
          <ac:spMkLst>
            <pc:docMk/>
            <pc:sldMk cId="2223337811" sldId="276"/>
            <ac:spMk id="3" creationId="{05B2938B-056B-112C-93A9-96304FAD3A08}"/>
          </ac:spMkLst>
        </pc:spChg>
        <pc:spChg chg="mod">
          <ac:chgData name="Akash E" userId="2674da3898513991" providerId="LiveId" clId="{9591C52F-664F-4E76-A629-691C3C17B365}" dt="2024-09-15T18:43:15.947" v="91" actId="20577"/>
          <ac:spMkLst>
            <pc:docMk/>
            <pc:sldMk cId="2223337811" sldId="276"/>
            <ac:spMk id="5" creationId="{391346BF-BFAA-6900-90FE-2CDACA971CE0}"/>
          </ac:spMkLst>
        </pc:spChg>
      </pc:sldChg>
      <pc:sldChg chg="addSp modSp mod">
        <pc:chgData name="Akash E" userId="2674da3898513991" providerId="LiveId" clId="{9591C52F-664F-4E76-A629-691C3C17B365}" dt="2024-09-15T18:40:18.706" v="24" actId="20577"/>
        <pc:sldMkLst>
          <pc:docMk/>
          <pc:sldMk cId="878389859" sldId="278"/>
        </pc:sldMkLst>
        <pc:spChg chg="mod">
          <ac:chgData name="Akash E" userId="2674da3898513991" providerId="LiveId" clId="{9591C52F-664F-4E76-A629-691C3C17B365}" dt="2024-09-15T18:40:18.706" v="24" actId="20577"/>
          <ac:spMkLst>
            <pc:docMk/>
            <pc:sldMk cId="878389859" sldId="278"/>
            <ac:spMk id="3" creationId="{5D509FBA-2725-1DD2-4FF2-16C3267E266D}"/>
          </ac:spMkLst>
        </pc:spChg>
        <pc:spChg chg="add">
          <ac:chgData name="Akash E" userId="2674da3898513991" providerId="LiveId" clId="{9591C52F-664F-4E76-A629-691C3C17B365}" dt="2024-09-15T18:39:34.683" v="14"/>
          <ac:spMkLst>
            <pc:docMk/>
            <pc:sldMk cId="878389859" sldId="278"/>
            <ac:spMk id="4" creationId="{2A6EECBE-962A-D864-62EC-FD2DCBC368B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Short Iron condor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'[Iron Condor.xlsx]Short Iron Condor entry'!$B$7</c:f>
              <c:strCache>
                <c:ptCount val="1"/>
                <c:pt idx="0">
                  <c:v>Premium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entry'!$B$8:$B$23</c:f>
              <c:numCache>
                <c:formatCode>General</c:formatCode>
                <c:ptCount val="16"/>
                <c:pt idx="0">
                  <c:v>27.150000000000002</c:v>
                </c:pt>
                <c:pt idx="1">
                  <c:v>27.150000000000002</c:v>
                </c:pt>
                <c:pt idx="2">
                  <c:v>27.150000000000002</c:v>
                </c:pt>
                <c:pt idx="3">
                  <c:v>27.150000000000002</c:v>
                </c:pt>
                <c:pt idx="4">
                  <c:v>27.150000000000002</c:v>
                </c:pt>
                <c:pt idx="5">
                  <c:v>27.150000000000002</c:v>
                </c:pt>
                <c:pt idx="6">
                  <c:v>27.150000000000002</c:v>
                </c:pt>
                <c:pt idx="7">
                  <c:v>27.150000000000002</c:v>
                </c:pt>
                <c:pt idx="8">
                  <c:v>27.150000000000002</c:v>
                </c:pt>
                <c:pt idx="9">
                  <c:v>27.150000000000002</c:v>
                </c:pt>
                <c:pt idx="10">
                  <c:v>27.150000000000002</c:v>
                </c:pt>
                <c:pt idx="11">
                  <c:v>27.150000000000002</c:v>
                </c:pt>
                <c:pt idx="12">
                  <c:v>27.150000000000002</c:v>
                </c:pt>
                <c:pt idx="13">
                  <c:v>27.150000000000002</c:v>
                </c:pt>
                <c:pt idx="14">
                  <c:v>27.150000000000002</c:v>
                </c:pt>
                <c:pt idx="15">
                  <c:v>27.150000000000002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38-4F84-B878-EF8D2219A489}"/>
            </c:ext>
          </c:extLst>
        </c:ser>
        <c:ser>
          <c:idx val="1"/>
          <c:order val="1"/>
          <c:tx>
            <c:strRef>
              <c:f>'[Iron Condor.xlsx]Short Iron Condor entry'!$C$7</c:f>
              <c:strCache>
                <c:ptCount val="1"/>
                <c:pt idx="0">
                  <c:v>Long call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entry'!$C$8:$C$23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40</c:v>
                </c:pt>
                <c:pt idx="14">
                  <c:v>60</c:v>
                </c:pt>
                <c:pt idx="15">
                  <c:v>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638-4F84-B878-EF8D2219A489}"/>
            </c:ext>
          </c:extLst>
        </c:ser>
        <c:ser>
          <c:idx val="2"/>
          <c:order val="2"/>
          <c:tx>
            <c:strRef>
              <c:f>'[Iron Condor.xlsx]Short Iron Condor entry'!$D$7</c:f>
              <c:strCache>
                <c:ptCount val="1"/>
                <c:pt idx="0">
                  <c:v>Short 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entry'!$D$8:$D$23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-20</c:v>
                </c:pt>
                <c:pt idx="11">
                  <c:v>-40</c:v>
                </c:pt>
                <c:pt idx="12">
                  <c:v>-60</c:v>
                </c:pt>
                <c:pt idx="13">
                  <c:v>-80</c:v>
                </c:pt>
                <c:pt idx="14">
                  <c:v>-100</c:v>
                </c:pt>
                <c:pt idx="15">
                  <c:v>-120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638-4F84-B878-EF8D2219A489}"/>
            </c:ext>
          </c:extLst>
        </c:ser>
        <c:ser>
          <c:idx val="3"/>
          <c:order val="3"/>
          <c:tx>
            <c:strRef>
              <c:f>'[Iron Condor.xlsx]Short Iron Condor entry'!$E$7</c:f>
              <c:strCache>
                <c:ptCount val="1"/>
                <c:pt idx="0">
                  <c:v>Long Put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entry'!$E$8:$E$23</c:f>
              <c:numCache>
                <c:formatCode>General</c:formatCode>
                <c:ptCount val="1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638-4F84-B878-EF8D2219A489}"/>
            </c:ext>
          </c:extLst>
        </c:ser>
        <c:ser>
          <c:idx val="4"/>
          <c:order val="4"/>
          <c:tx>
            <c:strRef>
              <c:f>'[Iron Condor.xlsx]Short Iron Condor entry'!$F$7</c:f>
              <c:strCache>
                <c:ptCount val="1"/>
                <c:pt idx="0">
                  <c:v>Short Put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entry'!$F$8:$F$23</c:f>
              <c:numCache>
                <c:formatCode>General</c:formatCode>
                <c:ptCount val="16"/>
                <c:pt idx="0">
                  <c:v>-140</c:v>
                </c:pt>
                <c:pt idx="1">
                  <c:v>-120</c:v>
                </c:pt>
                <c:pt idx="2">
                  <c:v>-100</c:v>
                </c:pt>
                <c:pt idx="3">
                  <c:v>-80</c:v>
                </c:pt>
                <c:pt idx="4">
                  <c:v>-60</c:v>
                </c:pt>
                <c:pt idx="5">
                  <c:v>-40</c:v>
                </c:pt>
                <c:pt idx="6">
                  <c:v>-20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638-4F84-B878-EF8D2219A489}"/>
            </c:ext>
          </c:extLst>
        </c:ser>
        <c:ser>
          <c:idx val="5"/>
          <c:order val="5"/>
          <c:tx>
            <c:strRef>
              <c:f>'[Iron Condor.xlsx]Short Iron Condor entry'!$G$7</c:f>
              <c:strCache>
                <c:ptCount val="1"/>
                <c:pt idx="0">
                  <c:v>P/L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'[Iron Condor.xlsx]Short Iron Condor entry'!$A$8:$A$23</c:f>
              <c:numCache>
                <c:formatCode>General</c:formatCode>
                <c:ptCount val="16"/>
                <c:pt idx="0">
                  <c:v>1720</c:v>
                </c:pt>
                <c:pt idx="1">
                  <c:v>1740</c:v>
                </c:pt>
                <c:pt idx="2">
                  <c:v>1760</c:v>
                </c:pt>
                <c:pt idx="3">
                  <c:v>1780</c:v>
                </c:pt>
                <c:pt idx="4">
                  <c:v>1800</c:v>
                </c:pt>
                <c:pt idx="5">
                  <c:v>1820</c:v>
                </c:pt>
                <c:pt idx="6">
                  <c:v>1840</c:v>
                </c:pt>
                <c:pt idx="7">
                  <c:v>1860</c:v>
                </c:pt>
                <c:pt idx="8">
                  <c:v>1880</c:v>
                </c:pt>
                <c:pt idx="9">
                  <c:v>1900</c:v>
                </c:pt>
                <c:pt idx="10">
                  <c:v>1920</c:v>
                </c:pt>
                <c:pt idx="11">
                  <c:v>1940</c:v>
                </c:pt>
                <c:pt idx="12">
                  <c:v>1960</c:v>
                </c:pt>
                <c:pt idx="13">
                  <c:v>1980</c:v>
                </c:pt>
                <c:pt idx="14">
                  <c:v>2000</c:v>
                </c:pt>
                <c:pt idx="15">
                  <c:v>2020</c:v>
                </c:pt>
              </c:numCache>
            </c:numRef>
          </c:xVal>
          <c:yVal>
            <c:numRef>
              <c:f>'[Iron Condor.xlsx]Short Iron Condor entry'!$G$8:$G$23</c:f>
              <c:numCache>
                <c:formatCode>General</c:formatCode>
                <c:ptCount val="16"/>
                <c:pt idx="0">
                  <c:v>-12.849999999999994</c:v>
                </c:pt>
                <c:pt idx="1">
                  <c:v>-12.849999999999994</c:v>
                </c:pt>
                <c:pt idx="2">
                  <c:v>-12.849999999999994</c:v>
                </c:pt>
                <c:pt idx="3">
                  <c:v>-12.849999999999994</c:v>
                </c:pt>
                <c:pt idx="4">
                  <c:v>-12.849999999999994</c:v>
                </c:pt>
                <c:pt idx="5">
                  <c:v>-12.849999999999998</c:v>
                </c:pt>
                <c:pt idx="6">
                  <c:v>7.1500000000000021</c:v>
                </c:pt>
                <c:pt idx="7">
                  <c:v>27.150000000000002</c:v>
                </c:pt>
                <c:pt idx="8">
                  <c:v>27.150000000000002</c:v>
                </c:pt>
                <c:pt idx="9">
                  <c:v>27.150000000000002</c:v>
                </c:pt>
                <c:pt idx="10">
                  <c:v>7.1500000000000021</c:v>
                </c:pt>
                <c:pt idx="11">
                  <c:v>-12.849999999999998</c:v>
                </c:pt>
                <c:pt idx="12">
                  <c:v>-12.849999999999994</c:v>
                </c:pt>
                <c:pt idx="13">
                  <c:v>-12.849999999999994</c:v>
                </c:pt>
                <c:pt idx="14">
                  <c:v>-12.849999999999994</c:v>
                </c:pt>
                <c:pt idx="15">
                  <c:v>-12.849999999999994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638-4F84-B878-EF8D2219A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276048"/>
        <c:axId val="372706528"/>
      </c:scatterChart>
      <c:valAx>
        <c:axId val="37127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706528"/>
        <c:crosses val="autoZero"/>
        <c:crossBetween val="midCat"/>
      </c:valAx>
      <c:valAx>
        <c:axId val="3727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7651-3EC5-47C5-8ED6-84F2CB9E4F8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58F1-BDF4-4E77-B92A-3B035DC5C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8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58F1-BDF4-4E77-B92A-3B035DC5CB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6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58F1-BDF4-4E77-B92A-3B035DC5CB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8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58F1-BDF4-4E77-B92A-3B035DC5CB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0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58F1-BDF4-4E77-B92A-3B035DC5CB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5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9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5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1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AEEA0-2A3C-4A10-B098-9F8780CB65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424972-037A-49FE-BA70-77D36D06097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adingsim.com/" TargetMode="External"/><Relationship Id="rId4" Type="http://schemas.openxmlformats.org/officeDocument/2006/relationships/hyperlink" Target="https://www.benzing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radingsi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E0CBFD-1DAA-FEBA-0267-22AD9336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1A854-B589-7CF1-2E38-C1D41E2C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10058400" cy="23354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IRON CONDOR STRATEGY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Infosys Ltd Stock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CC20-429D-EE34-7ADC-570D23631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C33D38-16D0-10CE-8B76-B97036284A45}"/>
              </a:ext>
            </a:extLst>
          </p:cNvPr>
          <p:cNvSpPr txBox="1">
            <a:spLocks/>
          </p:cNvSpPr>
          <p:nvPr/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Presented by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Sec-a Group 7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7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30E-9C96-5DE6-9D6A-EEF8CD34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3499"/>
            <a:ext cx="10058400" cy="54356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Squared off on 13-09-2024 (After 3 Weeks) 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1020D-472F-363B-6CDA-378E97EB7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32" y="1878466"/>
            <a:ext cx="8486574" cy="4314590"/>
          </a:xfr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A6B301-2B99-9917-6FA5-0A6686D82BC7}"/>
              </a:ext>
            </a:extLst>
          </p:cNvPr>
          <p:cNvSpPr/>
          <p:nvPr/>
        </p:nvSpPr>
        <p:spPr>
          <a:xfrm>
            <a:off x="1960932" y="1878466"/>
            <a:ext cx="5860106" cy="543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16815-EE26-3B4D-DC31-A63BD2E32447}"/>
              </a:ext>
            </a:extLst>
          </p:cNvPr>
          <p:cNvSpPr/>
          <p:nvPr/>
        </p:nvSpPr>
        <p:spPr>
          <a:xfrm>
            <a:off x="6867728" y="3501957"/>
            <a:ext cx="1177046" cy="2691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CA6B-6F77-9E3F-5C8A-EBF8998D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8071"/>
            <a:ext cx="10058400" cy="109346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Strategies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F97D-2FA2-4E7E-9FC0-D58496F9C79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IN" dirty="0"/>
              <a:t> </a:t>
            </a:r>
            <a:r>
              <a:rPr lang="en-IN" b="1" dirty="0"/>
              <a:t>Strap strategy</a:t>
            </a:r>
          </a:p>
          <a:p>
            <a:r>
              <a:rPr lang="en-IN" dirty="0"/>
              <a:t>- Buy call ATM at 1880</a:t>
            </a:r>
          </a:p>
          <a:p>
            <a:r>
              <a:rPr lang="en-IN" dirty="0"/>
              <a:t>- Buy put ATM at 1880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Profit = + 6,380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D2D61-3C44-3F52-B6FB-65728CB5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"/>
          <a:stretch/>
        </p:blipFill>
        <p:spPr>
          <a:xfrm>
            <a:off x="3946831" y="2069257"/>
            <a:ext cx="6771969" cy="35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AFF77B4-66F4-F24F-7353-660C00C1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D8276-6096-E680-0363-DF1BBDA7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799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Strap strategy on Infosys Stock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F1E3-EA1C-7CB8-A8F2-5294587E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strap strategy benefits from significant price movement in either direction,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towards the upside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Option (ATM 1880):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call option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in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has moved above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strike price.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position increases as the stock price rises.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Option (ATM 1880):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put option will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in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is now out-of-the-money. However, the loss from this put option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the premium 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2 call options (ATM 1880)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Buy 1 put option (ATM 1880)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because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has moved significantly up (1880 to 1944)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gain from the call      option will outweigh the loss from the put option, leading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strategy.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36EC6-DF9A-F021-D7D7-9DBF6D23CF54}"/>
              </a:ext>
            </a:extLst>
          </p:cNvPr>
          <p:cNvSpPr txBox="1"/>
          <p:nvPr/>
        </p:nvSpPr>
        <p:spPr>
          <a:xfrm>
            <a:off x="0" y="6079787"/>
            <a:ext cx="1219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DA4F03-797E-406B-28CB-3F61DD30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54" y="1825231"/>
            <a:ext cx="3970364" cy="420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7811F-F31B-3D72-9617-AF69B0AB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6353"/>
            <a:ext cx="4541914" cy="269009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AF3A1-C368-43BA-FF02-CA37D076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954" y="826164"/>
            <a:ext cx="9216290" cy="814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0933-36F0-6076-73A3-A3EF4CFB1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980" y="5421192"/>
            <a:ext cx="1699407" cy="35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7C346-2D86-34C9-AC95-03B79CF0B6D4}"/>
              </a:ext>
            </a:extLst>
          </p:cNvPr>
          <p:cNvSpPr txBox="1"/>
          <p:nvPr/>
        </p:nvSpPr>
        <p:spPr>
          <a:xfrm>
            <a:off x="0" y="6079787"/>
            <a:ext cx="1219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0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2938B-056B-112C-93A9-96304FAD3A08}"/>
              </a:ext>
            </a:extLst>
          </p:cNvPr>
          <p:cNvSpPr txBox="1"/>
          <p:nvPr/>
        </p:nvSpPr>
        <p:spPr>
          <a:xfrm>
            <a:off x="2370666" y="230512"/>
            <a:ext cx="7450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Strip strategy on Infosys 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346BF-BFAA-6900-90FE-2CDACA971CE0}"/>
              </a:ext>
            </a:extLst>
          </p:cNvPr>
          <p:cNvSpPr txBox="1"/>
          <p:nvPr/>
        </p:nvSpPr>
        <p:spPr>
          <a:xfrm>
            <a:off x="533401" y="1333732"/>
            <a:ext cx="578273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strip strategy benefits from significant price movement in either direction, with a bias towards the downside.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Option (ATM 1880):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put options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in 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has moved above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strike price.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these positions increases as the stock price rises.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Option (ATM 1880):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 option will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in 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is now in-the-money. However, the profit from this call option is limited because of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number of call options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puts in this strategy.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1 call option (ATM 1880)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2 put options (ATM 1880)</a:t>
            </a:r>
          </a:p>
          <a:p>
            <a:pPr marL="0" indent="0" algn="just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because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has moved significantly up(1880 to 1944)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loss from the put option will outweigh the profit from the call option, leading to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strategy.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7E0F-2E2A-C1A5-8813-64A540F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333732"/>
            <a:ext cx="5534967" cy="4330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1258B4-C268-CFC7-D11D-21C3C084D95E}"/>
              </a:ext>
            </a:extLst>
          </p:cNvPr>
          <p:cNvSpPr txBox="1"/>
          <p:nvPr/>
        </p:nvSpPr>
        <p:spPr>
          <a:xfrm>
            <a:off x="0" y="6079787"/>
            <a:ext cx="1219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3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956FC-758A-E2E8-F2D9-C13B2B88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6" y="367880"/>
            <a:ext cx="6739827" cy="75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5FB2F-F185-12C2-6DD3-746AD55C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6" y="1384329"/>
            <a:ext cx="4323049" cy="4568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565F5-CAF5-0DF5-8FE9-86681D9C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876" y="1957638"/>
            <a:ext cx="5726936" cy="3422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EDC3F-F8D8-01DE-BAD6-2EF692881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512" y="519379"/>
            <a:ext cx="2811377" cy="607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6F731-EBBD-338A-BCF0-AD4BC861EB50}"/>
              </a:ext>
            </a:extLst>
          </p:cNvPr>
          <p:cNvSpPr txBox="1"/>
          <p:nvPr/>
        </p:nvSpPr>
        <p:spPr>
          <a:xfrm>
            <a:off x="0" y="6079787"/>
            <a:ext cx="1219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65FC-E527-EF25-1480-E43EB2F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73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E9E8-8D1D-982F-77CA-290D68FF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Iron Condor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is suitable when the underlying asset price is expected to remain within a given upper and lower range.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case the strategy would have yielded high profits if the Infosys stock price remained between 1860 and 1900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price had went below 1820 or risen above 1940, this strategy would have given losses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actual price went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1940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Strap strategy worked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favor since the increase in underlying asset price the call value raised significantly when the loss on put was limited to the premium hence we made profits.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Profits: 6,380-1,340 = Rs 5,040 /-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On 13-09-2024)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77B52-8B67-B6CE-70CA-2C61716388E1}"/>
              </a:ext>
            </a:extLst>
          </p:cNvPr>
          <p:cNvSpPr txBox="1"/>
          <p:nvPr/>
        </p:nvSpPr>
        <p:spPr>
          <a:xfrm>
            <a:off x="0" y="57684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Schwab, C.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strategy: Limited risk, limited reward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Charles Schwab. https://www.schwab.com/resource-center/insights/content/iron-condor-strategy-limited-risk-limited-reward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Finance.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Project Finance. https://www.projectfinance.com/iron-condor-options-strategy/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Theta Trend.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trade the 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Theta Trend. https://www.thetatrend.com/iron-condor-options-strategy/</a:t>
            </a:r>
          </a:p>
          <a:p>
            <a:pPr algn="ctr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8AD8D2-3460-9BC0-9BD3-D1162D9E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607C9-5788-7AFE-187D-7E4E6969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0306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&amp; Strategy 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2360-9DF5-E28E-1CEB-1F2A464B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00987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Iron Condor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options trading strategy that involves both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spread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spread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same expiration date but different strike prices.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a lower strike  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 further lower strike 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(bull put spread).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Selling Put at strike of 1860 lower than spot of 1880 and buying a put further low at 1820)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Sell a higher strike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 further higher strike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(bear call spread).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(Selling call at 1900 above sport of 1880 and buying a call further above at 1940)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ABF1FE-E0F6-3938-1C19-6379DDAA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640439"/>
            <a:ext cx="3259667" cy="17092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C6F2B-59C1-7F4D-D999-1E43EE944B51}"/>
              </a:ext>
            </a:extLst>
          </p:cNvPr>
          <p:cNvSpPr txBox="1"/>
          <p:nvPr/>
        </p:nvSpPr>
        <p:spPr>
          <a:xfrm>
            <a:off x="0" y="57684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Schwab, C.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strategy: Limited risk, limited reward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Charles Schwab. https://www.schwab.com/resource-center/insights/content/iron-condor-strategy-limited-risk-limited-reward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Finance.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Project Finance. https://www.projectfinance.com/iron-condor-options-strategy/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Theta Trend.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trade the 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Theta Trend. https://www.thetatrend.com/iron-condor-options-strategy/</a:t>
            </a:r>
          </a:p>
          <a:p>
            <a:pPr algn="ctr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F28B7C-C00B-84AD-5C30-48CDC8C3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F6201-CA58-DC3C-6A1E-A76A21C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Scenario Suitable for SIC Strategy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7234-A78D-4946-A1E6-2E6D369E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a trader expects the underlying asset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within a specific price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 volatility).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Scenario: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if the asset's price stays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 prices of the sold call and 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expiration.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(Hence if Market price of Infosys remains btw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1860 and 1900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Expiration).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Scenario: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if the price of the underlying asset moves significantly beyond either the upper or lower strikes, leading to one of the spreads being fully exercised. (i.e.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price goes beyond 1940 or below 1820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 13-09-2024 : Infosys Stock Price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Infosys Stock Price was at Rs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1,944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 which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1940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hence we are making losses.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755E-D881-EDDE-6A47-247051F1A965}"/>
              </a:ext>
            </a:extLst>
          </p:cNvPr>
          <p:cNvSpPr txBox="1"/>
          <p:nvPr/>
        </p:nvSpPr>
        <p:spPr>
          <a:xfrm>
            <a:off x="0" y="57684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Schwab, C.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strategy: Limited risk, limited reward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Charles Schwab. https://www.schwab.com/resource-center/insights/content/iron-condor-strategy-limited-risk-limited-reward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Finance.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Project Finance. https://www.projectfinance.com/iron-condor-options-strategy/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Theta Trend.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trade the 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Theta Trend. https://www.thetatrend.com/iron-condor-options-strategy/</a:t>
            </a:r>
          </a:p>
          <a:p>
            <a:pPr algn="ctr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7526-633E-9E9A-A645-D835AB23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1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Suitability of SIC to ‘Infosys’ -Open Interest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FFCB89-8C9F-29A7-22FD-E70ADA250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38883"/>
              </p:ext>
            </p:extLst>
          </p:nvPr>
        </p:nvGraphicFramePr>
        <p:xfrm>
          <a:off x="1096963" y="1809135"/>
          <a:ext cx="9856173" cy="29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391">
                  <a:extLst>
                    <a:ext uri="{9D8B030D-6E8A-4147-A177-3AD203B41FA5}">
                      <a16:colId xmlns:a16="http://schemas.microsoft.com/office/drawing/2014/main" val="2770475690"/>
                    </a:ext>
                  </a:extLst>
                </a:gridCol>
                <a:gridCol w="3285391">
                  <a:extLst>
                    <a:ext uri="{9D8B030D-6E8A-4147-A177-3AD203B41FA5}">
                      <a16:colId xmlns:a16="http://schemas.microsoft.com/office/drawing/2014/main" val="12897088"/>
                    </a:ext>
                  </a:extLst>
                </a:gridCol>
                <a:gridCol w="3285391">
                  <a:extLst>
                    <a:ext uri="{9D8B030D-6E8A-4147-A177-3AD203B41FA5}">
                      <a16:colId xmlns:a16="http://schemas.microsoft.com/office/drawing/2014/main" val="2996242044"/>
                    </a:ext>
                  </a:extLst>
                </a:gridCol>
              </a:tblGrid>
              <a:tr h="370401">
                <a:tc>
                  <a:txBody>
                    <a:bodyPr/>
                    <a:lstStyle/>
                    <a:p>
                      <a:r>
                        <a:rPr lang="en-IN" sz="1800" dirty="0"/>
                        <a:t>Strike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Calls 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Puts 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103623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IN" sz="1800" b="0" dirty="0"/>
                        <a:t>1820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130077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IN" sz="1800" b="0" dirty="0"/>
                        <a:t>1840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488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1032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64644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1860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311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1486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81109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1880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1509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2642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1900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1374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3538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15367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dirty="0"/>
                        <a:t>1920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1885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1817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58463"/>
                  </a:ext>
                </a:extLst>
              </a:tr>
              <a:tr h="370401">
                <a:tc>
                  <a:txBody>
                    <a:bodyPr/>
                    <a:lstStyle/>
                    <a:p>
                      <a:r>
                        <a:rPr lang="en-US" sz="1800" dirty="0"/>
                        <a:t>1940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5724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8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1B5468-4CE4-FA7D-FED3-6D05ADF6724F}"/>
              </a:ext>
            </a:extLst>
          </p:cNvPr>
          <p:cNvSpPr txBox="1"/>
          <p:nvPr/>
        </p:nvSpPr>
        <p:spPr>
          <a:xfrm>
            <a:off x="1096963" y="4857135"/>
            <a:ext cx="985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OI for put at 1900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 profit making zone) indicate bearish sentiment and implies price might stay around 1900 )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high OI for call above the max profit making zone indicates resistance above 1900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 strategy is suitable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INFOSYS Stock based on Open Interest.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7A96A4-DA86-F5E5-42E3-D3931A30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DCE40-DEF6-B2F0-5C39-94A4EB8A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227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Stock price movement in Infosys Ltd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9FBA-2725-1DD2-4FF2-16C3267E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46" y="1913467"/>
            <a:ext cx="10502053" cy="4023360"/>
          </a:xfrm>
        </p:spPr>
        <p:txBody>
          <a:bodyPr/>
          <a:lstStyle/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Movement (Aug 22 - Sep 13)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price was ₹1,880 on August 22, and it closed at ₹1,948.85 on September 13.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VWAP - Volume Weighted Average Price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 Average= 1,918.50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Infosys Underlying stock has on an average has been above 1900 which is the max profit range and close to 1940 beyond which we enter max losses zone.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turned out that this strategy didn’t suit Infosys much based on actual price movements in the underlying stocks.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36C2-63BE-5376-7F5F-039FDE0B517D}"/>
              </a:ext>
            </a:extLst>
          </p:cNvPr>
          <p:cNvSpPr txBox="1"/>
          <p:nvPr/>
        </p:nvSpPr>
        <p:spPr>
          <a:xfrm>
            <a:off x="0" y="57684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Schwab, C.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strategy: Limited risk, limited reward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Charles Schwab. https://www.schwab.com/resource-center/insights/content/iron-condor-strategy-limited-risk-limited-reward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Finance.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Project Finance. https://www.projectfinance.com/iron-condor-options-strategy/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Theta Trend. (n.d.).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trade the iron condor options 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Theta Trend. https://www.thetatrend.com/iron-condor-options-strategy/</a:t>
            </a:r>
          </a:p>
          <a:p>
            <a:pPr algn="ctr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8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7B9-9FAC-5DE5-F278-3037DA9A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06" y="454483"/>
            <a:ext cx="8918787" cy="11280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NIFTY VIX on SIC-Infosys Ltd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F525B-B340-7BD5-4B42-372F4FCBB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03"/>
          <a:stretch/>
        </p:blipFill>
        <p:spPr>
          <a:xfrm>
            <a:off x="5087566" y="1878901"/>
            <a:ext cx="5895135" cy="391592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77880-E9AF-3A4A-9999-FC1248F79024}"/>
              </a:ext>
            </a:extLst>
          </p:cNvPr>
          <p:cNvSpPr txBox="1"/>
          <p:nvPr/>
        </p:nvSpPr>
        <p:spPr>
          <a:xfrm>
            <a:off x="678426" y="2054942"/>
            <a:ext cx="3883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 VIX on 22 Aug 2024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 VIX ON 13 Sept 2024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12.52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-3.69%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fall in NIFTY VIX suggests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in market volatility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advantageous 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short iron condor strategy as it lowers the chances of extreme price movements.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0A1115-903F-E41F-8EFE-A4B4AA1E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37977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Benzinga. (n.d.). </a:t>
            </a:r>
            <a:r>
              <a:rPr lang="en-US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trade VIX options: A step-by-step guide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Benzinga.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https://www.benzinga.com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TradingSim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Mastering the art of shorting the VIX: Strategies for volatility trading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TradingSim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https://www.tradingsim.com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White, C. (2019). </a:t>
            </a:r>
            <a:r>
              <a:rPr lang="en-US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VIX trading strategies: Techniques to profit from volatility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Publishing. </a:t>
            </a:r>
          </a:p>
        </p:txBody>
      </p:sp>
    </p:spTree>
    <p:extLst>
      <p:ext uri="{BB962C8B-B14F-4D97-AF65-F5344CB8AC3E}">
        <p14:creationId xmlns:p14="http://schemas.microsoft.com/office/powerpoint/2010/main" val="44587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BECE09-06B4-C315-A551-E223F76C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07" y="644658"/>
            <a:ext cx="6266488" cy="3761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03AC7-F5FD-7A6C-513C-193498637FD7}"/>
              </a:ext>
            </a:extLst>
          </p:cNvPr>
          <p:cNvSpPr txBox="1"/>
          <p:nvPr/>
        </p:nvSpPr>
        <p:spPr>
          <a:xfrm>
            <a:off x="693321" y="4837280"/>
            <a:ext cx="1036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value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0.2008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positive 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Nifty VIX and Infosys's stock price during the specified period. This means that, to some extent, when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 increases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Infosys’s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tends to increase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not strongly.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AF4CE-C299-C0DA-4C17-87BABDC5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20" y="239847"/>
            <a:ext cx="3887003" cy="44780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2A930F-09DB-AB29-8AAE-A2C4A0C2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914921"/>
            <a:ext cx="1219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TradingSim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Mastering the art of shorting the VIX: Strategies for volatility trading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TradingSim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https://www.tradingsim.com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White, C. (2019). </a:t>
            </a:r>
            <a:r>
              <a:rPr lang="en-US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VIX trading strategies: Techniques to profit from volatility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Publishing. </a:t>
            </a:r>
          </a:p>
        </p:txBody>
      </p:sp>
    </p:spTree>
    <p:extLst>
      <p:ext uri="{BB962C8B-B14F-4D97-AF65-F5344CB8AC3E}">
        <p14:creationId xmlns:p14="http://schemas.microsoft.com/office/powerpoint/2010/main" val="20879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C1B9-27D6-2E5E-E7DE-B90DD98B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552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Iron Condor Payoff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E4DE3-9AEC-31E9-593B-F3673A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2" y="1985960"/>
            <a:ext cx="5267401" cy="4188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525CC-9C41-CE20-4D89-52A7F48F0BEA}"/>
              </a:ext>
            </a:extLst>
          </p:cNvPr>
          <p:cNvSpPr txBox="1"/>
          <p:nvPr/>
        </p:nvSpPr>
        <p:spPr>
          <a:xfrm>
            <a:off x="6832600" y="2085824"/>
            <a:ext cx="30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Entry on 22</a:t>
            </a:r>
            <a:r>
              <a:rPr lang="en-US" sz="2000" b="1" baseline="30000" dirty="0"/>
              <a:t>nd</a:t>
            </a:r>
            <a:r>
              <a:rPr lang="en-US" sz="2000" b="1" dirty="0"/>
              <a:t> Aug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4BC10-26CF-22F5-522F-E1A28504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94" y="4415350"/>
            <a:ext cx="3325019" cy="732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0FDDD-A93E-A296-8696-1260B2A4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285" y="2637775"/>
            <a:ext cx="4144155" cy="1185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01C6D-656A-F655-88A1-916D44229A0D}"/>
              </a:ext>
            </a:extLst>
          </p:cNvPr>
          <p:cNvSpPr txBox="1"/>
          <p:nvPr/>
        </p:nvSpPr>
        <p:spPr>
          <a:xfrm>
            <a:off x="6096000" y="5885633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(Personal communication).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1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F8FD-729E-254C-676E-532387C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43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Payoff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C4591E-CF78-C6BD-5AC6-69AD0A50E2B3}"/>
              </a:ext>
            </a:extLst>
          </p:cNvPr>
          <p:cNvGraphicFramePr>
            <a:graphicFrameLocks/>
          </p:cNvGraphicFramePr>
          <p:nvPr/>
        </p:nvGraphicFramePr>
        <p:xfrm>
          <a:off x="756177" y="2003831"/>
          <a:ext cx="5339823" cy="36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FFD05DF-933F-5FDB-9FB3-E2048E68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66" y="2675675"/>
            <a:ext cx="3787468" cy="2301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61B192-65B6-80AB-27D8-FD4CCEE4E5AB}"/>
              </a:ext>
            </a:extLst>
          </p:cNvPr>
          <p:cNvSpPr txBox="1"/>
          <p:nvPr/>
        </p:nvSpPr>
        <p:spPr>
          <a:xfrm>
            <a:off x="6516534" y="2218268"/>
            <a:ext cx="35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Squared off on 29-08-2024 (After 1 Week)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8E652-DADB-44E3-CAFD-66DC2DD65B3F}"/>
              </a:ext>
            </a:extLst>
          </p:cNvPr>
          <p:cNvSpPr txBox="1"/>
          <p:nvPr/>
        </p:nvSpPr>
        <p:spPr>
          <a:xfrm>
            <a:off x="0" y="6079787"/>
            <a:ext cx="1219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Kalyanasundaram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trading strategies and volatility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[Class notes]. IFMR Graduate School of Business. 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7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1705</Words>
  <Application>Microsoft Office PowerPoint</Application>
  <PresentationFormat>Widescreen</PresentationFormat>
  <Paragraphs>127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SHORT IRON CONDOR STRATEGY On Infosys Ltd Stock</vt:lpstr>
      <vt:lpstr>Project &amp; Strategy Introduction</vt:lpstr>
      <vt:lpstr>Market Scenario Suitable for SIC Strategy </vt:lpstr>
      <vt:lpstr>Suitability of SIC to ‘Infosys’ -Open Interest</vt:lpstr>
      <vt:lpstr>Avg Stock price movement in Infosys Ltd</vt:lpstr>
      <vt:lpstr>Effect of NIFTY VIX on SIC-Infosys Ltd</vt:lpstr>
      <vt:lpstr>PowerPoint Presentation</vt:lpstr>
      <vt:lpstr>Short Iron Condor Payoff Table</vt:lpstr>
      <vt:lpstr>Payoff Diagram</vt:lpstr>
      <vt:lpstr>If Squared off on 13-09-2024 (After 3 Weeks) ?</vt:lpstr>
      <vt:lpstr>Alternative Strategies Used</vt:lpstr>
      <vt:lpstr>Strap strategy on Infosys Stock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vikky vikas258</dc:creator>
  <cp:lastModifiedBy>Harinath Rajasekaran</cp:lastModifiedBy>
  <cp:revision>24</cp:revision>
  <dcterms:created xsi:type="dcterms:W3CDTF">2024-09-14T04:50:33Z</dcterms:created>
  <dcterms:modified xsi:type="dcterms:W3CDTF">2024-09-16T07:22:07Z</dcterms:modified>
</cp:coreProperties>
</file>