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Arimo Bold" charset="1" panose="020B0704020202020204"/>
      <p:regular r:id="rId26"/>
    </p:embeddedFont>
    <p:embeddedFont>
      <p:font typeface="RoxboroughCF Bold" charset="1" panose="00000800000000000000"/>
      <p:regular r:id="rId27"/>
    </p:embeddedFont>
    <p:embeddedFont>
      <p:font typeface="RoxboroughCF" charset="1" panose="00000500000000000000"/>
      <p:regular r:id="rId28"/>
    </p:embeddedFont>
    <p:embeddedFont>
      <p:font typeface="Canva Sans Bold" charset="1" panose="020B0803030501040103"/>
      <p:regular r:id="rId29"/>
    </p:embeddedFont>
    <p:embeddedFont>
      <p:font typeface="Canva Sans" charset="1" panose="020B0503030501040103"/>
      <p:regular r:id="rId30"/>
    </p:embeddedFont>
    <p:embeddedFont>
      <p:font typeface="League Spartan" charset="1" panose="00000800000000000000"/>
      <p:regular r:id="rId31"/>
    </p:embeddedFont>
    <p:embeddedFont>
      <p:font typeface="Canva Sans Bold Italics" charset="1" panose="020B0803030501040103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jpe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svg" Type="http://schemas.openxmlformats.org/officeDocument/2006/relationships/image"/><Relationship Id="rId12" Target="../media/image39.png" Type="http://schemas.openxmlformats.org/officeDocument/2006/relationships/image"/><Relationship Id="rId13" Target="../media/image40.svg" Type="http://schemas.openxmlformats.org/officeDocument/2006/relationships/image"/><Relationship Id="rId14" Target="../media/image41.png" Type="http://schemas.openxmlformats.org/officeDocument/2006/relationships/image"/><Relationship Id="rId15" Target="../media/image42.svg" Type="http://schemas.openxmlformats.org/officeDocument/2006/relationships/image"/><Relationship Id="rId16" Target="../media/image43.png" Type="http://schemas.openxmlformats.org/officeDocument/2006/relationships/image"/><Relationship Id="rId17" Target="../media/image44.svg" Type="http://schemas.openxmlformats.org/officeDocument/2006/relationships/image"/><Relationship Id="rId18" Target="../media/image45.png" Type="http://schemas.openxmlformats.org/officeDocument/2006/relationships/image"/><Relationship Id="rId19" Target="../media/image46.svg" Type="http://schemas.openxmlformats.org/officeDocument/2006/relationships/image"/><Relationship Id="rId2" Target="../media/image29.png" Type="http://schemas.openxmlformats.org/officeDocument/2006/relationships/image"/><Relationship Id="rId20" Target="../media/image47.png" Type="http://schemas.openxmlformats.org/officeDocument/2006/relationships/image"/><Relationship Id="rId21" Target="../media/image48.sv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51.png" Type="http://schemas.openxmlformats.org/officeDocument/2006/relationships/image"/><Relationship Id="rId6" Target="../media/image5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3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Relationship Id="rId3" Target="../media/image52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4.png" Type="http://schemas.openxmlformats.org/officeDocument/2006/relationships/image"/><Relationship Id="rId3" Target="../media/image55.png" Type="http://schemas.openxmlformats.org/officeDocument/2006/relationships/image"/><Relationship Id="rId4" Target="../media/image5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456694" y="0"/>
            <a:ext cx="7831306" cy="10287000"/>
          </a:xfrm>
          <a:prstGeom prst="rect">
            <a:avLst/>
          </a:prstGeom>
          <a:solidFill>
            <a:srgbClr val="3536A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9704623" y="1015473"/>
            <a:ext cx="8583377" cy="8242827"/>
            <a:chOff x="0" y="0"/>
            <a:chExt cx="11444503" cy="10990435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23566" t="0" r="9398" b="0"/>
            <a:stretch>
              <a:fillRect/>
            </a:stretch>
          </p:blipFill>
          <p:spPr>
            <a:xfrm flipH="false" flipV="false">
              <a:off x="0" y="0"/>
              <a:ext cx="11444503" cy="10990435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819715" y="5509895"/>
            <a:ext cx="8884908" cy="561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0"/>
              </a:lnSpc>
            </a:pPr>
            <a:r>
              <a:rPr lang="en-US" sz="4100" spc="205">
                <a:solidFill>
                  <a:srgbClr val="383733"/>
                </a:solidFill>
                <a:latin typeface="Arimo Bold"/>
                <a:ea typeface="Arimo Bold"/>
                <a:cs typeface="Arimo Bold"/>
                <a:sym typeface="Arimo Bold"/>
              </a:rPr>
              <a:t>BY-GROUP 5 (SECTION A)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9715" y="852879"/>
            <a:ext cx="10114115" cy="3895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46"/>
              </a:lnSpc>
            </a:pPr>
            <a:r>
              <a:rPr lang="en-US" sz="7546">
                <a:solidFill>
                  <a:srgbClr val="3536A1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INDIAN AIRLINE INDUSTRY</a:t>
            </a:r>
          </a:p>
          <a:p>
            <a:pPr algn="l">
              <a:lnSpc>
                <a:spcPts val="5199"/>
              </a:lnSpc>
            </a:pPr>
          </a:p>
          <a:p>
            <a:pPr algn="l">
              <a:lnSpc>
                <a:spcPts val="5199"/>
              </a:lnSpc>
            </a:pPr>
            <a:r>
              <a:rPr lang="en-US" sz="5199">
                <a:solidFill>
                  <a:srgbClr val="3536A1"/>
                </a:solidFill>
                <a:latin typeface="RoxboroughCF"/>
                <a:ea typeface="RoxboroughCF"/>
                <a:cs typeface="RoxboroughCF"/>
                <a:sym typeface="RoxboroughCF"/>
              </a:rPr>
              <a:t>FROM </a:t>
            </a:r>
            <a:r>
              <a:rPr lang="en-US" sz="5199">
                <a:solidFill>
                  <a:srgbClr val="3536A1"/>
                </a:solidFill>
                <a:latin typeface="RoxboroughCF"/>
                <a:ea typeface="RoxboroughCF"/>
                <a:cs typeface="RoxboroughCF"/>
                <a:sym typeface="RoxboroughCF"/>
              </a:rPr>
              <a:t>A CREDIT RISK</a:t>
            </a:r>
          </a:p>
          <a:p>
            <a:pPr algn="l">
              <a:lnSpc>
                <a:spcPts val="5199"/>
              </a:lnSpc>
            </a:pPr>
            <a:r>
              <a:rPr lang="en-US" sz="5199">
                <a:solidFill>
                  <a:srgbClr val="3536A1"/>
                </a:solidFill>
                <a:latin typeface="RoxboroughCF"/>
                <a:ea typeface="RoxboroughCF"/>
                <a:cs typeface="RoxboroughCF"/>
                <a:sym typeface="RoxboroughCF"/>
              </a:rPr>
              <a:t>PERSPECTIVE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33521" y="5714366"/>
            <a:ext cx="8196891" cy="393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8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819715" y="6520174"/>
            <a:ext cx="13677152" cy="4114711"/>
            <a:chOff x="0" y="0"/>
            <a:chExt cx="18236202" cy="548628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59221"/>
              <a:ext cx="12297167" cy="54270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33"/>
                </a:lnSpc>
              </a:pPr>
              <a:r>
                <a:rPr lang="en-US" sz="2595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Aditi Srivastava - 010   </a:t>
              </a:r>
            </a:p>
            <a:p>
              <a:pPr algn="l">
                <a:lnSpc>
                  <a:spcPts val="3633"/>
                </a:lnSpc>
              </a:pPr>
              <a:r>
                <a:rPr lang="en-US" sz="2595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Aishwarya Verma - 013</a:t>
              </a:r>
            </a:p>
            <a:p>
              <a:pPr algn="l">
                <a:lnSpc>
                  <a:spcPts val="3633"/>
                </a:lnSpc>
              </a:pPr>
              <a:r>
                <a:rPr lang="en-US" sz="2595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Ananyaa Saikia - 031</a:t>
              </a:r>
            </a:p>
            <a:p>
              <a:pPr algn="l">
                <a:lnSpc>
                  <a:spcPts val="3633"/>
                </a:lnSpc>
              </a:pPr>
              <a:r>
                <a:rPr lang="en-US" sz="2595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VLVS Chaitanya - 060</a:t>
              </a:r>
            </a:p>
            <a:p>
              <a:pPr algn="l">
                <a:lnSpc>
                  <a:spcPts val="3633"/>
                </a:lnSpc>
              </a:pPr>
              <a:r>
                <a:rPr lang="en-US" sz="2595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Chandra Vikas - 062</a:t>
              </a:r>
            </a:p>
            <a:p>
              <a:pPr algn="l">
                <a:lnSpc>
                  <a:spcPts val="3633"/>
                </a:lnSpc>
              </a:pPr>
            </a:p>
            <a:p>
              <a:pPr algn="l">
                <a:lnSpc>
                  <a:spcPts val="3633"/>
                </a:lnSpc>
              </a:pPr>
            </a:p>
            <a:p>
              <a:pPr algn="l">
                <a:lnSpc>
                  <a:spcPts val="3633"/>
                </a:lnSpc>
              </a:pPr>
            </a:p>
            <a:p>
              <a:pPr algn="l">
                <a:lnSpc>
                  <a:spcPts val="3633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5939035" y="-57150"/>
              <a:ext cx="12297167" cy="36077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33"/>
                </a:lnSpc>
              </a:pPr>
              <a:r>
                <a:rPr lang="en-US" sz="2595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Chandra Moulika -063</a:t>
              </a:r>
            </a:p>
            <a:p>
              <a:pPr algn="l">
                <a:lnSpc>
                  <a:spcPts val="3633"/>
                </a:lnSpc>
              </a:pPr>
              <a:r>
                <a:rPr lang="en-US" sz="2595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Chinmay Ghosalkar- 065</a:t>
              </a:r>
            </a:p>
            <a:p>
              <a:pPr algn="l">
                <a:lnSpc>
                  <a:spcPts val="3633"/>
                </a:lnSpc>
              </a:pPr>
              <a:r>
                <a:rPr lang="en-US" sz="2595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Chitralekha Ch - 067</a:t>
              </a:r>
            </a:p>
            <a:p>
              <a:pPr algn="l">
                <a:lnSpc>
                  <a:spcPts val="3633"/>
                </a:lnSpc>
              </a:pPr>
              <a:r>
                <a:rPr lang="en-US" sz="2595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Deepti D. Behera - 070</a:t>
              </a:r>
            </a:p>
            <a:p>
              <a:pPr algn="l">
                <a:lnSpc>
                  <a:spcPts val="3633"/>
                </a:lnSpc>
              </a:pPr>
              <a:r>
                <a:rPr lang="en-US" sz="2595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Dipanyita Mondal - 073</a:t>
              </a:r>
            </a:p>
            <a:p>
              <a:pPr algn="l">
                <a:lnSpc>
                  <a:spcPts val="3633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544" t="0" r="-7544" b="0"/>
            </a:stretch>
          </a:blipFill>
        </p:spPr>
      </p:sp>
      <p:sp>
        <p:nvSpPr>
          <p:cNvPr name="AutoShape 3" id="3"/>
          <p:cNvSpPr/>
          <p:nvPr/>
        </p:nvSpPr>
        <p:spPr>
          <a:xfrm flipH="true">
            <a:off x="-437575" y="1209311"/>
            <a:ext cx="17458750" cy="0"/>
          </a:xfrm>
          <a:prstGeom prst="line">
            <a:avLst/>
          </a:prstGeom>
          <a:ln cap="flat" w="38100">
            <a:solidFill>
              <a:srgbClr val="F0F0F0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726104" y="-116122"/>
            <a:ext cx="1800094" cy="1714093"/>
          </a:xfrm>
          <a:custGeom>
            <a:avLst/>
            <a:gdLst/>
            <a:ahLst/>
            <a:cxnLst/>
            <a:rect r="r" b="b" t="t" l="l"/>
            <a:pathLst>
              <a:path h="1714093" w="1800094">
                <a:moveTo>
                  <a:pt x="0" y="0"/>
                </a:moveTo>
                <a:lnTo>
                  <a:pt x="1800093" y="0"/>
                </a:lnTo>
                <a:lnTo>
                  <a:pt x="1800093" y="1714093"/>
                </a:lnTo>
                <a:lnTo>
                  <a:pt x="0" y="17140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41528" y="302111"/>
            <a:ext cx="2546142" cy="1190321"/>
          </a:xfrm>
          <a:custGeom>
            <a:avLst/>
            <a:gdLst/>
            <a:ahLst/>
            <a:cxnLst/>
            <a:rect r="r" b="b" t="t" l="l"/>
            <a:pathLst>
              <a:path h="1190321" w="2546142">
                <a:moveTo>
                  <a:pt x="0" y="0"/>
                </a:moveTo>
                <a:lnTo>
                  <a:pt x="2546142" y="0"/>
                </a:lnTo>
                <a:lnTo>
                  <a:pt x="2546142" y="1190322"/>
                </a:lnTo>
                <a:lnTo>
                  <a:pt x="0" y="1190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4336" y="205376"/>
            <a:ext cx="15947914" cy="90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30"/>
              </a:lnSpc>
              <a:spcBef>
                <a:spcPct val="0"/>
              </a:spcBef>
            </a:pPr>
            <a:r>
              <a:rPr lang="en-US" sz="6300" spc="157">
                <a:solidFill>
                  <a:srgbClr val="FBF5F3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RISK MITIGATION STRATEGIES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369164" y="1668232"/>
            <a:ext cx="6093220" cy="2719451"/>
            <a:chOff x="0" y="0"/>
            <a:chExt cx="8124294" cy="36259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4294" cy="3625934"/>
            </a:xfrm>
            <a:custGeom>
              <a:avLst/>
              <a:gdLst/>
              <a:ahLst/>
              <a:cxnLst/>
              <a:rect r="r" b="b" t="t" l="l"/>
              <a:pathLst>
                <a:path h="3625934" w="8124294">
                  <a:moveTo>
                    <a:pt x="0" y="0"/>
                  </a:moveTo>
                  <a:lnTo>
                    <a:pt x="8124294" y="0"/>
                  </a:lnTo>
                  <a:lnTo>
                    <a:pt x="8124294" y="3625934"/>
                  </a:lnTo>
                  <a:lnTo>
                    <a:pt x="0" y="36259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3772" t="0" r="-3772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127832" y="75893"/>
              <a:ext cx="7546441" cy="32128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21"/>
                </a:lnSpc>
              </a:pPr>
            </a:p>
            <a:p>
              <a:pPr algn="l">
                <a:lnSpc>
                  <a:spcPts val="3221"/>
                </a:lnSpc>
              </a:pPr>
            </a:p>
            <a:p>
              <a:pPr algn="l" marL="397255" indent="-198628" lvl="1">
                <a:lnSpc>
                  <a:spcPts val="3311"/>
                </a:lnSpc>
                <a:buFont typeface="Arial"/>
                <a:buChar char="•"/>
              </a:pPr>
              <a:r>
                <a:rPr lang="en-US" sz="183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Perform comprehensive financial, market, and operational assessments.</a:t>
              </a:r>
            </a:p>
            <a:p>
              <a:pPr algn="l" marL="397255" indent="-198628" lvl="1">
                <a:lnSpc>
                  <a:spcPts val="3311"/>
                </a:lnSpc>
                <a:buFont typeface="Arial"/>
                <a:buChar char="•"/>
              </a:pPr>
              <a:r>
                <a:rPr lang="en-US" sz="183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Ensure compliance with regulations and operational standards.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551347" y="163989"/>
              <a:ext cx="7021599" cy="11059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81"/>
                </a:lnSpc>
              </a:pPr>
              <a:r>
                <a:rPr lang="en-US" sz="198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Due Diligence</a:t>
              </a:r>
            </a:p>
            <a:p>
              <a:pPr algn="l">
                <a:lnSpc>
                  <a:spcPts val="3581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100919" y="4513413"/>
            <a:ext cx="6086162" cy="2552427"/>
            <a:chOff x="0" y="0"/>
            <a:chExt cx="8114883" cy="340323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14883" cy="3403236"/>
            </a:xfrm>
            <a:custGeom>
              <a:avLst/>
              <a:gdLst/>
              <a:ahLst/>
              <a:cxnLst/>
              <a:rect r="r" b="b" t="t" l="l"/>
              <a:pathLst>
                <a:path h="3403236" w="8114883">
                  <a:moveTo>
                    <a:pt x="0" y="0"/>
                  </a:moveTo>
                  <a:lnTo>
                    <a:pt x="8114883" y="0"/>
                  </a:lnTo>
                  <a:lnTo>
                    <a:pt x="8114883" y="3403236"/>
                  </a:lnTo>
                  <a:lnTo>
                    <a:pt x="0" y="34032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527" t="0" r="-527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810543" y="640605"/>
              <a:ext cx="6722396" cy="27118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11"/>
                </a:lnSpc>
              </a:pPr>
            </a:p>
            <a:p>
              <a:pPr algn="l">
                <a:lnSpc>
                  <a:spcPts val="3311"/>
                </a:lnSpc>
              </a:pPr>
              <a:r>
                <a:rPr lang="en-US" sz="183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Spread lending across industries, regions, and types of airlines to avoid over-concentration.</a:t>
              </a:r>
            </a:p>
            <a:p>
              <a:pPr algn="l">
                <a:lnSpc>
                  <a:spcPts val="3311"/>
                </a:lnSpc>
              </a:pP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251415" y="165931"/>
              <a:ext cx="7021599" cy="5090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81"/>
                </a:lnSpc>
              </a:pPr>
              <a:r>
                <a:rPr lang="en-US" sz="198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Risk Diversification: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637357" y="1730851"/>
            <a:ext cx="6277242" cy="2782562"/>
            <a:chOff x="0" y="0"/>
            <a:chExt cx="8369656" cy="371008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369656" cy="3473407"/>
            </a:xfrm>
            <a:custGeom>
              <a:avLst/>
              <a:gdLst/>
              <a:ahLst/>
              <a:cxnLst/>
              <a:rect r="r" b="b" t="t" l="l"/>
              <a:pathLst>
                <a:path h="3473407" w="8369656">
                  <a:moveTo>
                    <a:pt x="0" y="0"/>
                  </a:moveTo>
                  <a:lnTo>
                    <a:pt x="8369656" y="0"/>
                  </a:lnTo>
                  <a:lnTo>
                    <a:pt x="8369656" y="3473407"/>
                  </a:lnTo>
                  <a:lnTo>
                    <a:pt x="0" y="34734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567999" y="439864"/>
              <a:ext cx="7233658" cy="32702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19"/>
                </a:lnSpc>
              </a:pPr>
            </a:p>
            <a:p>
              <a:pPr algn="l" marL="398131" indent="-199066" lvl="1">
                <a:lnSpc>
                  <a:spcPts val="3319"/>
                </a:lnSpc>
                <a:buFont typeface="Arial"/>
                <a:buChar char="•"/>
              </a:pPr>
              <a:r>
                <a:rPr lang="en-US" sz="1844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Use collateral such as aircraft and real estate, and disburse funds in phases linked to milestones.</a:t>
              </a:r>
            </a:p>
            <a:p>
              <a:pPr algn="l" marL="398131" indent="-199066" lvl="1">
                <a:lnSpc>
                  <a:spcPts val="3319"/>
                </a:lnSpc>
                <a:buFont typeface="Arial"/>
                <a:buChar char="•"/>
              </a:pPr>
              <a:r>
                <a:rPr lang="en-US" sz="1844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Implement stringent financial covenants.</a:t>
              </a:r>
            </a:p>
            <a:p>
              <a:pPr algn="l">
                <a:lnSpc>
                  <a:spcPts val="3319"/>
                </a:lnSpc>
              </a:pP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183944" y="119708"/>
              <a:ext cx="7021599" cy="5090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81"/>
                </a:lnSpc>
              </a:pPr>
              <a:r>
                <a:rPr lang="en-US" sz="198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Structured Financing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369164" y="6974400"/>
            <a:ext cx="6093220" cy="2588196"/>
            <a:chOff x="0" y="0"/>
            <a:chExt cx="8124294" cy="345092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4294" cy="3450928"/>
            </a:xfrm>
            <a:custGeom>
              <a:avLst/>
              <a:gdLst/>
              <a:ahLst/>
              <a:cxnLst/>
              <a:rect r="r" b="b" t="t" l="l"/>
              <a:pathLst>
                <a:path h="3450928" w="8124294">
                  <a:moveTo>
                    <a:pt x="0" y="0"/>
                  </a:moveTo>
                  <a:lnTo>
                    <a:pt x="8124294" y="0"/>
                  </a:lnTo>
                  <a:lnTo>
                    <a:pt x="8124294" y="3450928"/>
                  </a:lnTo>
                  <a:lnTo>
                    <a:pt x="0" y="3450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1176" t="0" r="-1176" b="0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769585" y="832860"/>
              <a:ext cx="6783755" cy="21530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11"/>
                </a:lnSpc>
              </a:pPr>
            </a:p>
            <a:p>
              <a:pPr algn="l">
                <a:lnSpc>
                  <a:spcPts val="3311"/>
                </a:lnSpc>
              </a:pPr>
              <a:r>
                <a:rPr lang="en-US" sz="183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Seek board representation or advisory roles to monitor performance.</a:t>
              </a:r>
            </a:p>
            <a:p>
              <a:pPr algn="l">
                <a:lnSpc>
                  <a:spcPts val="3311"/>
                </a:lnSpc>
              </a:pP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12700" y="114489"/>
              <a:ext cx="7021599" cy="5090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81"/>
                </a:lnSpc>
              </a:pPr>
              <a:r>
                <a:rPr lang="en-US" sz="198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Operational Involvement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002593" y="7107750"/>
            <a:ext cx="6256707" cy="2633197"/>
            <a:chOff x="0" y="0"/>
            <a:chExt cx="8342276" cy="351092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342276" cy="3510929"/>
            </a:xfrm>
            <a:custGeom>
              <a:avLst/>
              <a:gdLst/>
              <a:ahLst/>
              <a:cxnLst/>
              <a:rect r="r" b="b" t="t" l="l"/>
              <a:pathLst>
                <a:path h="3510929" w="8342276">
                  <a:moveTo>
                    <a:pt x="0" y="0"/>
                  </a:moveTo>
                  <a:lnTo>
                    <a:pt x="8342276" y="0"/>
                  </a:lnTo>
                  <a:lnTo>
                    <a:pt x="8342276" y="3510929"/>
                  </a:lnTo>
                  <a:lnTo>
                    <a:pt x="0" y="35109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706" t="0" r="-706" b="0"/>
              </a:stretch>
            </a:blip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1017902" y="1257694"/>
              <a:ext cx="6783755" cy="15942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11"/>
                </a:lnSpc>
              </a:pPr>
              <a:r>
                <a:rPr lang="en-US" sz="1839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Encourage fuel and currency hedging. Ensure robust insurance coverage for operational risks.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330155" y="177313"/>
              <a:ext cx="7021599" cy="5090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81"/>
                </a:lnSpc>
              </a:pPr>
              <a:r>
                <a:rPr lang="en-US" sz="198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Hedging and Insurance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544" t="0" r="-754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26104" y="-116122"/>
            <a:ext cx="1800094" cy="1714093"/>
          </a:xfrm>
          <a:custGeom>
            <a:avLst/>
            <a:gdLst/>
            <a:ahLst/>
            <a:cxnLst/>
            <a:rect r="r" b="b" t="t" l="l"/>
            <a:pathLst>
              <a:path h="1714093" w="1800094">
                <a:moveTo>
                  <a:pt x="0" y="0"/>
                </a:moveTo>
                <a:lnTo>
                  <a:pt x="1800093" y="0"/>
                </a:lnTo>
                <a:lnTo>
                  <a:pt x="1800093" y="1714093"/>
                </a:lnTo>
                <a:lnTo>
                  <a:pt x="0" y="17140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41528" y="302111"/>
            <a:ext cx="2546142" cy="1190321"/>
          </a:xfrm>
          <a:custGeom>
            <a:avLst/>
            <a:gdLst/>
            <a:ahLst/>
            <a:cxnLst/>
            <a:rect r="r" b="b" t="t" l="l"/>
            <a:pathLst>
              <a:path h="1190321" w="2546142">
                <a:moveTo>
                  <a:pt x="0" y="0"/>
                </a:moveTo>
                <a:lnTo>
                  <a:pt x="2546142" y="0"/>
                </a:lnTo>
                <a:lnTo>
                  <a:pt x="2546142" y="1190322"/>
                </a:lnTo>
                <a:lnTo>
                  <a:pt x="0" y="1190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195562" y="2319265"/>
            <a:ext cx="6527669" cy="3059031"/>
            <a:chOff x="0" y="0"/>
            <a:chExt cx="8703559" cy="40787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400705"/>
              <a:ext cx="8703559" cy="3678003"/>
            </a:xfrm>
            <a:custGeom>
              <a:avLst/>
              <a:gdLst/>
              <a:ahLst/>
              <a:cxnLst/>
              <a:rect r="r" b="b" t="t" l="l"/>
              <a:pathLst>
                <a:path h="3678003" w="8703559">
                  <a:moveTo>
                    <a:pt x="0" y="0"/>
                  </a:moveTo>
                  <a:lnTo>
                    <a:pt x="8703559" y="0"/>
                  </a:lnTo>
                  <a:lnTo>
                    <a:pt x="8703559" y="3678003"/>
                  </a:lnTo>
                  <a:lnTo>
                    <a:pt x="0" y="3678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913" t="0" r="-913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849637" y="-114300"/>
              <a:ext cx="7004284" cy="40065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2"/>
                </a:lnSpc>
              </a:pPr>
            </a:p>
            <a:p>
              <a:pPr algn="l">
                <a:lnSpc>
                  <a:spcPts val="3492"/>
                </a:lnSpc>
              </a:pPr>
            </a:p>
            <a:p>
              <a:pPr algn="l">
                <a:lnSpc>
                  <a:spcPts val="3492"/>
                </a:lnSpc>
              </a:pPr>
            </a:p>
            <a:p>
              <a:pPr algn="l">
                <a:lnSpc>
                  <a:spcPts val="3492"/>
                </a:lnSpc>
              </a:pPr>
              <a:r>
                <a:rPr lang="en-US" sz="194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Conduct stress testing and scenario planning. Ensure airlines maintain liquidity buffers.</a:t>
              </a:r>
            </a:p>
            <a:p>
              <a:pPr algn="l">
                <a:lnSpc>
                  <a:spcPts val="3492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845802" y="542179"/>
              <a:ext cx="7857757" cy="5788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32"/>
                </a:lnSpc>
              </a:pPr>
              <a:r>
                <a:rPr lang="en-US" sz="224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Crisis Planning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326490" y="6003372"/>
            <a:ext cx="6722633" cy="2838021"/>
            <a:chOff x="0" y="0"/>
            <a:chExt cx="8963511" cy="378402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963511" cy="3784028"/>
            </a:xfrm>
            <a:custGeom>
              <a:avLst/>
              <a:gdLst/>
              <a:ahLst/>
              <a:cxnLst/>
              <a:rect r="r" b="b" t="t" l="l"/>
              <a:pathLst>
                <a:path h="3784028" w="8963511">
                  <a:moveTo>
                    <a:pt x="0" y="0"/>
                  </a:moveTo>
                  <a:lnTo>
                    <a:pt x="8963511" y="0"/>
                  </a:lnTo>
                  <a:lnTo>
                    <a:pt x="8963511" y="3784028"/>
                  </a:lnTo>
                  <a:lnTo>
                    <a:pt x="0" y="3784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862" t="0" r="-862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772137" y="1139119"/>
              <a:ext cx="7756851" cy="22539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2"/>
                </a:lnSpc>
              </a:pPr>
            </a:p>
            <a:p>
              <a:pPr algn="l">
                <a:lnSpc>
                  <a:spcPts val="3492"/>
                </a:lnSpc>
              </a:pPr>
              <a:r>
                <a:rPr lang="en-US" sz="194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Focus on short-term loans with regular reviews and higher interest rates to mitigate risks.</a:t>
              </a:r>
            </a:p>
            <a:p>
              <a:pPr algn="l">
                <a:lnSpc>
                  <a:spcPts val="3492"/>
                </a:lnSpc>
              </a:pP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503640" y="107572"/>
              <a:ext cx="7956231" cy="5788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32"/>
                </a:lnSpc>
              </a:pPr>
              <a:r>
                <a:rPr lang="en-US" sz="224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Short-Term Lending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903517" y="2637756"/>
            <a:ext cx="6453378" cy="3068777"/>
            <a:chOff x="0" y="0"/>
            <a:chExt cx="8604504" cy="40917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604504" cy="3548372"/>
            </a:xfrm>
            <a:custGeom>
              <a:avLst/>
              <a:gdLst/>
              <a:ahLst/>
              <a:cxnLst/>
              <a:rect r="r" b="b" t="t" l="l"/>
              <a:pathLst>
                <a:path h="3548372" w="8604504">
                  <a:moveTo>
                    <a:pt x="0" y="0"/>
                  </a:moveTo>
                  <a:lnTo>
                    <a:pt x="8604504" y="0"/>
                  </a:lnTo>
                  <a:lnTo>
                    <a:pt x="8604504" y="3548372"/>
                  </a:lnTo>
                  <a:lnTo>
                    <a:pt x="0" y="3548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-317" r="0" b="-317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896309" y="1253182"/>
              <a:ext cx="6724742" cy="28385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86"/>
                </a:lnSpc>
              </a:pPr>
              <a:r>
                <a:rPr lang="en-US" sz="1936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Draft strong loan agreements with clear terms for asset recovery. Monitor regulatory compliance.</a:t>
              </a:r>
            </a:p>
            <a:p>
              <a:pPr algn="l">
                <a:lnSpc>
                  <a:spcPts val="3486"/>
                </a:lnSpc>
              </a:pPr>
            </a:p>
            <a:p>
              <a:pPr algn="l">
                <a:lnSpc>
                  <a:spcPts val="3486"/>
                </a:lnSpc>
              </a:pP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565268" y="137458"/>
              <a:ext cx="7952929" cy="5788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32"/>
                </a:lnSpc>
              </a:pPr>
              <a:r>
                <a:rPr lang="en-US" sz="224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Legal Safeguards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 flipH="true">
            <a:off x="-437575" y="1209311"/>
            <a:ext cx="17458750" cy="0"/>
          </a:xfrm>
          <a:prstGeom prst="line">
            <a:avLst/>
          </a:prstGeom>
          <a:ln cap="flat" w="38100">
            <a:solidFill>
              <a:srgbClr val="F0F0F0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172219" y="120015"/>
            <a:ext cx="15947914" cy="90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30"/>
              </a:lnSpc>
              <a:spcBef>
                <a:spcPct val="0"/>
              </a:spcBef>
            </a:pPr>
            <a:r>
              <a:rPr lang="en-US" sz="6300" spc="157">
                <a:solidFill>
                  <a:srgbClr val="FBF5F3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RISK MITIGATION STRATEGIES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9903517" y="6053966"/>
            <a:ext cx="6722633" cy="2838021"/>
            <a:chOff x="0" y="0"/>
            <a:chExt cx="8963511" cy="378402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963511" cy="3784028"/>
            </a:xfrm>
            <a:custGeom>
              <a:avLst/>
              <a:gdLst/>
              <a:ahLst/>
              <a:cxnLst/>
              <a:rect r="r" b="b" t="t" l="l"/>
              <a:pathLst>
                <a:path h="3784028" w="8963511">
                  <a:moveTo>
                    <a:pt x="0" y="0"/>
                  </a:moveTo>
                  <a:lnTo>
                    <a:pt x="8963511" y="0"/>
                  </a:lnTo>
                  <a:lnTo>
                    <a:pt x="8963511" y="3784028"/>
                  </a:lnTo>
                  <a:lnTo>
                    <a:pt x="0" y="3784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862" t="0" r="-862" b="0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772137" y="935919"/>
              <a:ext cx="7756851" cy="22539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2"/>
                </a:lnSpc>
              </a:pPr>
            </a:p>
            <a:p>
              <a:pPr algn="l">
                <a:lnSpc>
                  <a:spcPts val="3492"/>
                </a:lnSpc>
              </a:pPr>
              <a:r>
                <a:rPr lang="en-US" sz="194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Share risk through loan syndication. Leverage government-backed programs where possible.</a:t>
              </a:r>
            </a:p>
            <a:p>
              <a:pPr algn="l">
                <a:lnSpc>
                  <a:spcPts val="3492"/>
                </a:lnSpc>
              </a:pP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623558" y="140579"/>
              <a:ext cx="7956231" cy="5788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32"/>
                </a:lnSpc>
              </a:pPr>
              <a:r>
                <a:rPr lang="en-US" sz="224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Partnerships 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387" y="385008"/>
            <a:ext cx="16079952" cy="90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30"/>
              </a:lnSpc>
              <a:spcBef>
                <a:spcPct val="0"/>
              </a:spcBef>
            </a:pPr>
            <a:r>
              <a:rPr lang="en-US" sz="6300" spc="157">
                <a:solidFill>
                  <a:srgbClr val="3536A1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LENDING  DECISION  FRAMEWORK</a:t>
            </a:r>
          </a:p>
        </p:txBody>
      </p:sp>
      <p:sp>
        <p:nvSpPr>
          <p:cNvPr name="AutoShape 3" id="3"/>
          <p:cNvSpPr/>
          <p:nvPr/>
        </p:nvSpPr>
        <p:spPr>
          <a:xfrm flipH="true">
            <a:off x="179387" y="1415561"/>
            <a:ext cx="12996153" cy="0"/>
          </a:xfrm>
          <a:prstGeom prst="line">
            <a:avLst/>
          </a:prstGeom>
          <a:ln cap="flat" w="28575">
            <a:solidFill>
              <a:srgbClr val="3536A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-1479908">
            <a:off x="16605478" y="1134751"/>
            <a:ext cx="1851076" cy="1469292"/>
          </a:xfrm>
          <a:custGeom>
            <a:avLst/>
            <a:gdLst/>
            <a:ahLst/>
            <a:cxnLst/>
            <a:rect r="r" b="b" t="t" l="l"/>
            <a:pathLst>
              <a:path h="1469292" w="1851076">
                <a:moveTo>
                  <a:pt x="0" y="0"/>
                </a:moveTo>
                <a:lnTo>
                  <a:pt x="1851076" y="0"/>
                </a:lnTo>
                <a:lnTo>
                  <a:pt x="1851076" y="1469292"/>
                </a:lnTo>
                <a:lnTo>
                  <a:pt x="0" y="14692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531544" y="299347"/>
            <a:ext cx="1703599" cy="1458707"/>
          </a:xfrm>
          <a:custGeom>
            <a:avLst/>
            <a:gdLst/>
            <a:ahLst/>
            <a:cxnLst/>
            <a:rect r="r" b="b" t="t" l="l"/>
            <a:pathLst>
              <a:path h="1458707" w="1703599">
                <a:moveTo>
                  <a:pt x="0" y="0"/>
                </a:moveTo>
                <a:lnTo>
                  <a:pt x="1703599" y="0"/>
                </a:lnTo>
                <a:lnTo>
                  <a:pt x="1703599" y="1458706"/>
                </a:lnTo>
                <a:lnTo>
                  <a:pt x="0" y="1458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00541" y="1796153"/>
            <a:ext cx="7592238" cy="8046249"/>
            <a:chOff x="0" y="0"/>
            <a:chExt cx="10122985" cy="1072833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976799" y="3715236"/>
              <a:ext cx="8093094" cy="19083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44832" indent="-222416" lvl="1">
                <a:lnSpc>
                  <a:spcPts val="2884"/>
                </a:lnSpc>
                <a:buFont typeface="Arial"/>
                <a:buChar char="•"/>
              </a:pPr>
              <a:r>
                <a:rPr lang="en-US" sz="206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Assess the overall industry outlook and potential for growth.</a:t>
              </a:r>
            </a:p>
            <a:p>
              <a:pPr algn="l" marL="444832" indent="-222416" lvl="1">
                <a:lnSpc>
                  <a:spcPts val="2884"/>
                </a:lnSpc>
                <a:buFont typeface="Arial"/>
                <a:buChar char="•"/>
              </a:pPr>
              <a:r>
                <a:rPr lang="en-US" sz="206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Consider long-term trends and challenges.</a:t>
              </a:r>
            </a:p>
            <a:p>
              <a:pPr algn="l">
                <a:lnSpc>
                  <a:spcPts val="2884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631569" y="3136774"/>
              <a:ext cx="6147897" cy="516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53"/>
                </a:lnSpc>
              </a:pPr>
            </a:p>
          </p:txBody>
        </p:sp>
        <p:grpSp>
          <p:nvGrpSpPr>
            <p:cNvPr name="Group 9" id="9"/>
            <p:cNvGrpSpPr/>
            <p:nvPr/>
          </p:nvGrpSpPr>
          <p:grpSpPr>
            <a:xfrm rot="0">
              <a:off x="24802" y="2929308"/>
              <a:ext cx="2037421" cy="2037421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536A1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-57150"/>
                <a:ext cx="660400" cy="793750"/>
              </a:xfrm>
              <a:prstGeom prst="rect">
                <a:avLst/>
              </a:prstGeom>
            </p:spPr>
            <p:txBody>
              <a:bodyPr anchor="ctr" rtlCol="false" tIns="60890" lIns="60890" bIns="60890" rIns="60890"/>
              <a:lstStyle/>
              <a:p>
                <a:pPr algn="ctr">
                  <a:lnSpc>
                    <a:spcPts val="3307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236887" y="3370389"/>
              <a:ext cx="1613249" cy="1030463"/>
            </a:xfrm>
            <a:custGeom>
              <a:avLst/>
              <a:gdLst/>
              <a:ahLst/>
              <a:cxnLst/>
              <a:rect r="r" b="b" t="t" l="l"/>
              <a:pathLst>
                <a:path h="1030463" w="1613249">
                  <a:moveTo>
                    <a:pt x="0" y="0"/>
                  </a:moveTo>
                  <a:lnTo>
                    <a:pt x="1613250" y="0"/>
                  </a:lnTo>
                  <a:lnTo>
                    <a:pt x="1613250" y="1030463"/>
                  </a:lnTo>
                  <a:lnTo>
                    <a:pt x="0" y="10304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2251031" y="3047770"/>
              <a:ext cx="7818861" cy="634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29"/>
                </a:lnSpc>
              </a:pPr>
              <a:r>
                <a:rPr lang="en-US" sz="2753">
                  <a:solidFill>
                    <a:srgbClr val="13161B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Industry outlook</a:t>
              </a:r>
            </a:p>
          </p:txBody>
        </p:sp>
        <p:grpSp>
          <p:nvGrpSpPr>
            <p:cNvPr name="Group 14" id="14"/>
            <p:cNvGrpSpPr/>
            <p:nvPr/>
          </p:nvGrpSpPr>
          <p:grpSpPr>
            <a:xfrm rot="0">
              <a:off x="77894" y="0"/>
              <a:ext cx="2037421" cy="2037421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536A1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-57150"/>
                <a:ext cx="660400" cy="793750"/>
              </a:xfrm>
              <a:prstGeom prst="rect">
                <a:avLst/>
              </a:prstGeom>
            </p:spPr>
            <p:txBody>
              <a:bodyPr anchor="ctr" rtlCol="false" tIns="60890" lIns="60890" bIns="60890" rIns="60890"/>
              <a:lstStyle/>
              <a:p>
                <a:pPr algn="ctr">
                  <a:lnSpc>
                    <a:spcPts val="3307"/>
                  </a:lnSpc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407949" y="267968"/>
              <a:ext cx="1347326" cy="1347326"/>
            </a:xfrm>
            <a:custGeom>
              <a:avLst/>
              <a:gdLst/>
              <a:ahLst/>
              <a:cxnLst/>
              <a:rect r="r" b="b" t="t" l="l"/>
              <a:pathLst>
                <a:path h="1347326" w="1347326">
                  <a:moveTo>
                    <a:pt x="0" y="0"/>
                  </a:moveTo>
                  <a:lnTo>
                    <a:pt x="1347326" y="0"/>
                  </a:lnTo>
                  <a:lnTo>
                    <a:pt x="1347326" y="1347327"/>
                  </a:lnTo>
                  <a:lnTo>
                    <a:pt x="0" y="1347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2304123" y="148914"/>
              <a:ext cx="7818861" cy="634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29"/>
                </a:lnSpc>
              </a:pPr>
              <a:r>
                <a:rPr lang="en-US" sz="2753">
                  <a:solidFill>
                    <a:srgbClr val="13161B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Risk appetite of the bank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2115315" y="854269"/>
              <a:ext cx="8007670" cy="19083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444832" indent="-222416" lvl="1">
                <a:lnSpc>
                  <a:spcPts val="2884"/>
                </a:lnSpc>
                <a:buFont typeface="Arial"/>
                <a:buChar char="•"/>
              </a:pPr>
              <a:r>
                <a:rPr lang="en-US" sz="206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Define the bank's tolerance for risk in the airline industry.</a:t>
              </a:r>
            </a:p>
            <a:p>
              <a:pPr algn="just" marL="444832" indent="-222416" lvl="1">
                <a:lnSpc>
                  <a:spcPts val="2884"/>
                </a:lnSpc>
                <a:buFont typeface="Arial"/>
                <a:buChar char="•"/>
              </a:pPr>
              <a:r>
                <a:rPr lang="en-US" sz="206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Balance risk and return considerations.</a:t>
              </a:r>
            </a:p>
            <a:p>
              <a:pPr algn="ctr">
                <a:lnSpc>
                  <a:spcPts val="2884"/>
                </a:lnSpc>
              </a:pPr>
            </a:p>
          </p:txBody>
        </p:sp>
        <p:grpSp>
          <p:nvGrpSpPr>
            <p:cNvPr name="Group 20" id="20"/>
            <p:cNvGrpSpPr/>
            <p:nvPr/>
          </p:nvGrpSpPr>
          <p:grpSpPr>
            <a:xfrm rot="0">
              <a:off x="0" y="5987085"/>
              <a:ext cx="2037421" cy="2037421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536A1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-57150"/>
                <a:ext cx="660400" cy="793750"/>
              </a:xfrm>
              <a:prstGeom prst="rect">
                <a:avLst/>
              </a:prstGeom>
            </p:spPr>
            <p:txBody>
              <a:bodyPr anchor="ctr" rtlCol="false" tIns="60890" lIns="60890" bIns="60890" rIns="60890"/>
              <a:lstStyle/>
              <a:p>
                <a:pPr algn="ctr">
                  <a:lnSpc>
                    <a:spcPts val="3307"/>
                  </a:lnSpc>
                </a:pPr>
              </a:p>
            </p:txBody>
          </p:sp>
        </p:grpSp>
        <p:sp>
          <p:nvSpPr>
            <p:cNvPr name="Freeform 23" id="23"/>
            <p:cNvSpPr/>
            <p:nvPr/>
          </p:nvSpPr>
          <p:spPr>
            <a:xfrm flipH="false" flipV="false" rot="0">
              <a:off x="142643" y="6129727"/>
              <a:ext cx="1752135" cy="1752135"/>
            </a:xfrm>
            <a:custGeom>
              <a:avLst/>
              <a:gdLst/>
              <a:ahLst/>
              <a:cxnLst/>
              <a:rect r="r" b="b" t="t" l="l"/>
              <a:pathLst>
                <a:path h="1752135" w="1752135">
                  <a:moveTo>
                    <a:pt x="0" y="0"/>
                  </a:moveTo>
                  <a:lnTo>
                    <a:pt x="1752135" y="0"/>
                  </a:lnTo>
                  <a:lnTo>
                    <a:pt x="1752135" y="1752135"/>
                  </a:lnTo>
                  <a:lnTo>
                    <a:pt x="0" y="17521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2037421" y="6323100"/>
              <a:ext cx="3741774" cy="516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53"/>
                </a:lnSpc>
              </a:pP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2220558" y="6864478"/>
              <a:ext cx="7263922" cy="14065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44832" indent="-222416" lvl="1">
                <a:lnSpc>
                  <a:spcPts val="2884"/>
                </a:lnSpc>
                <a:buFont typeface="Arial"/>
                <a:buChar char="•"/>
              </a:pPr>
              <a:r>
                <a:rPr lang="en-US" sz="206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Evaluate the airline's financial health, operations, competitiveness, management, and risk management.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2226229" y="6052623"/>
              <a:ext cx="7818861" cy="634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29"/>
                </a:lnSpc>
              </a:pPr>
              <a:r>
                <a:rPr lang="en-US" sz="2753">
                  <a:solidFill>
                    <a:srgbClr val="13161B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Airline-specific factors</a:t>
              </a:r>
            </a:p>
          </p:txBody>
        </p:sp>
        <p:grpSp>
          <p:nvGrpSpPr>
            <p:cNvPr name="Group 27" id="27"/>
            <p:cNvGrpSpPr/>
            <p:nvPr/>
          </p:nvGrpSpPr>
          <p:grpSpPr>
            <a:xfrm rot="0">
              <a:off x="0" y="8690912"/>
              <a:ext cx="2037421" cy="2037421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536A1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-57150"/>
                <a:ext cx="660400" cy="793750"/>
              </a:xfrm>
              <a:prstGeom prst="rect">
                <a:avLst/>
              </a:prstGeom>
            </p:spPr>
            <p:txBody>
              <a:bodyPr anchor="ctr" rtlCol="false" tIns="60890" lIns="60890" bIns="60890" rIns="60890"/>
              <a:lstStyle/>
              <a:p>
                <a:pPr algn="ctr">
                  <a:lnSpc>
                    <a:spcPts val="3307"/>
                  </a:lnSpc>
                </a:pPr>
              </a:p>
            </p:txBody>
          </p:sp>
        </p:grpSp>
        <p:sp>
          <p:nvSpPr>
            <p:cNvPr name="Freeform 30" id="30"/>
            <p:cNvSpPr/>
            <p:nvPr/>
          </p:nvSpPr>
          <p:spPr>
            <a:xfrm flipH="false" flipV="false" rot="0">
              <a:off x="236887" y="8842175"/>
              <a:ext cx="1504343" cy="1554877"/>
            </a:xfrm>
            <a:custGeom>
              <a:avLst/>
              <a:gdLst/>
              <a:ahLst/>
              <a:cxnLst/>
              <a:rect r="r" b="b" t="t" l="l"/>
              <a:pathLst>
                <a:path h="1554877" w="1504343">
                  <a:moveTo>
                    <a:pt x="0" y="0"/>
                  </a:moveTo>
                  <a:lnTo>
                    <a:pt x="1504344" y="0"/>
                  </a:lnTo>
                  <a:lnTo>
                    <a:pt x="1504344" y="1554877"/>
                  </a:lnTo>
                  <a:lnTo>
                    <a:pt x="0" y="15548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1" id="31"/>
            <p:cNvSpPr txBox="true"/>
            <p:nvPr/>
          </p:nvSpPr>
          <p:spPr>
            <a:xfrm rot="0">
              <a:off x="2037421" y="9026927"/>
              <a:ext cx="3741774" cy="516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53"/>
                </a:lnSpc>
              </a:pP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2220558" y="9568305"/>
              <a:ext cx="7263922" cy="9239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44832" indent="-222416" lvl="1">
                <a:lnSpc>
                  <a:spcPts val="2884"/>
                </a:lnSpc>
                <a:buFont typeface="Arial"/>
                <a:buChar char="•"/>
              </a:pPr>
              <a:r>
                <a:rPr lang="en-US" sz="206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Utilizing financial instruments to manage fuel price and currency risks.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2226229" y="8756450"/>
              <a:ext cx="7818861" cy="634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29"/>
                </a:lnSpc>
              </a:pPr>
              <a:r>
                <a:rPr lang="en-US" sz="2753">
                  <a:solidFill>
                    <a:srgbClr val="13161B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Hedging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9114240" y="1833903"/>
            <a:ext cx="8294052" cy="7908028"/>
            <a:chOff x="0" y="0"/>
            <a:chExt cx="11058736" cy="10544037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77894" y="0"/>
              <a:ext cx="1964318" cy="1964318"/>
              <a:chOff x="0" y="0"/>
              <a:chExt cx="812800" cy="8128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536A1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76200" y="-57150"/>
                <a:ext cx="6604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07"/>
                  </a:lnSpc>
                </a:pPr>
              </a:p>
            </p:txBody>
          </p:sp>
        </p:grpSp>
        <p:sp>
          <p:nvSpPr>
            <p:cNvPr name="Freeform 38" id="38"/>
            <p:cNvSpPr/>
            <p:nvPr/>
          </p:nvSpPr>
          <p:spPr>
            <a:xfrm flipH="false" flipV="false" rot="0">
              <a:off x="302165" y="210728"/>
              <a:ext cx="1662153" cy="1626832"/>
            </a:xfrm>
            <a:custGeom>
              <a:avLst/>
              <a:gdLst/>
              <a:ahLst/>
              <a:cxnLst/>
              <a:rect r="r" b="b" t="t" l="l"/>
              <a:pathLst>
                <a:path h="1626832" w="1662153">
                  <a:moveTo>
                    <a:pt x="0" y="0"/>
                  </a:moveTo>
                  <a:lnTo>
                    <a:pt x="1662153" y="0"/>
                  </a:lnTo>
                  <a:lnTo>
                    <a:pt x="1662153" y="1626833"/>
                  </a:lnTo>
                  <a:lnTo>
                    <a:pt x="0" y="16268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9" id="39"/>
            <p:cNvSpPr txBox="true"/>
            <p:nvPr/>
          </p:nvSpPr>
          <p:spPr>
            <a:xfrm rot="0">
              <a:off x="2224246" y="95935"/>
              <a:ext cx="7538321" cy="6053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81"/>
                </a:lnSpc>
              </a:pPr>
              <a:r>
                <a:rPr lang="en-US" sz="2654">
                  <a:solidFill>
                    <a:srgbClr val="13161B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Pricing and terms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2152088" y="807856"/>
              <a:ext cx="7135529" cy="18504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28871" indent="-214436" lvl="1">
                <a:lnSpc>
                  <a:spcPts val="2781"/>
                </a:lnSpc>
                <a:buFont typeface="Arial"/>
                <a:buChar char="•"/>
              </a:pPr>
              <a:r>
                <a:rPr lang="en-US" sz="198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Set interest rates, fees, and loan terms based on risk assessment, ensuring pricing flexibility and risk-adjusted returns.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1906761" y="3715055"/>
              <a:ext cx="9151975" cy="9106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28871" indent="-214436" lvl="1">
                <a:lnSpc>
                  <a:spcPts val="2781"/>
                </a:lnSpc>
                <a:buFont typeface="Arial"/>
                <a:buChar char="•"/>
              </a:pPr>
              <a:r>
                <a:rPr lang="en-US" sz="198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Set KPIs and financial benchmarks.</a:t>
              </a:r>
            </a:p>
            <a:p>
              <a:pPr algn="l" marL="428871" indent="-214436" lvl="1">
                <a:lnSpc>
                  <a:spcPts val="2781"/>
                </a:lnSpc>
                <a:buFont typeface="Arial"/>
                <a:buChar char="•"/>
              </a:pPr>
              <a:r>
                <a:rPr lang="en-US" sz="198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Ensure regular monitoring and reporting.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1573918" y="3165164"/>
              <a:ext cx="5927311" cy="5011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37"/>
                </a:lnSpc>
              </a:pPr>
            </a:p>
          </p:txBody>
        </p:sp>
        <p:grpSp>
          <p:nvGrpSpPr>
            <p:cNvPr name="Group 43" id="43"/>
            <p:cNvGrpSpPr/>
            <p:nvPr/>
          </p:nvGrpSpPr>
          <p:grpSpPr>
            <a:xfrm rot="0">
              <a:off x="24802" y="2967876"/>
              <a:ext cx="1964318" cy="1964318"/>
              <a:chOff x="0" y="0"/>
              <a:chExt cx="812800" cy="812800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536A1"/>
              </a:solidFill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76200" y="-57150"/>
                <a:ext cx="6604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07"/>
                  </a:lnSpc>
                </a:pPr>
              </a:p>
            </p:txBody>
          </p:sp>
        </p:grpSp>
        <p:sp>
          <p:nvSpPr>
            <p:cNvPr name="Freeform 46" id="46"/>
            <p:cNvSpPr/>
            <p:nvPr/>
          </p:nvSpPr>
          <p:spPr>
            <a:xfrm flipH="false" flipV="false" rot="0">
              <a:off x="367044" y="3429316"/>
              <a:ext cx="1386017" cy="975410"/>
            </a:xfrm>
            <a:custGeom>
              <a:avLst/>
              <a:gdLst/>
              <a:ahLst/>
              <a:cxnLst/>
              <a:rect r="r" b="b" t="t" l="l"/>
              <a:pathLst>
                <a:path h="975410" w="1386017">
                  <a:moveTo>
                    <a:pt x="0" y="0"/>
                  </a:moveTo>
                  <a:lnTo>
                    <a:pt x="1386018" y="0"/>
                  </a:lnTo>
                  <a:lnTo>
                    <a:pt x="1386018" y="975409"/>
                  </a:lnTo>
                  <a:lnTo>
                    <a:pt x="0" y="975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7" id="47"/>
            <p:cNvSpPr txBox="true"/>
            <p:nvPr/>
          </p:nvSpPr>
          <p:spPr>
            <a:xfrm rot="0">
              <a:off x="2171154" y="3088537"/>
              <a:ext cx="7538321" cy="6053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81"/>
                </a:lnSpc>
              </a:pPr>
              <a:r>
                <a:rPr lang="en-US" sz="2654">
                  <a:solidFill>
                    <a:srgbClr val="13161B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Monitoring</a:t>
              </a:r>
            </a:p>
          </p:txBody>
        </p:sp>
        <p:grpSp>
          <p:nvGrpSpPr>
            <p:cNvPr name="Group 48" id="48"/>
            <p:cNvGrpSpPr/>
            <p:nvPr/>
          </p:nvGrpSpPr>
          <p:grpSpPr>
            <a:xfrm rot="0">
              <a:off x="0" y="5875892"/>
              <a:ext cx="1964318" cy="1964318"/>
              <a:chOff x="0" y="0"/>
              <a:chExt cx="812800" cy="812800"/>
            </a:xfrm>
          </p:grpSpPr>
          <p:sp>
            <p:nvSpPr>
              <p:cNvPr name="Freeform 49" id="4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536A1"/>
              </a:solidFill>
            </p:spPr>
          </p:sp>
          <p:sp>
            <p:nvSpPr>
              <p:cNvPr name="TextBox 50" id="50"/>
              <p:cNvSpPr txBox="true"/>
              <p:nvPr/>
            </p:nvSpPr>
            <p:spPr>
              <a:xfrm>
                <a:off x="76200" y="-57150"/>
                <a:ext cx="6604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07"/>
                  </a:lnSpc>
                </a:pPr>
              </a:p>
            </p:txBody>
          </p:sp>
        </p:grpSp>
        <p:sp>
          <p:nvSpPr>
            <p:cNvPr name="Freeform 51" id="51"/>
            <p:cNvSpPr/>
            <p:nvPr/>
          </p:nvSpPr>
          <p:spPr>
            <a:xfrm flipH="false" flipV="false" rot="0">
              <a:off x="249093" y="6197346"/>
              <a:ext cx="1466132" cy="1466132"/>
            </a:xfrm>
            <a:custGeom>
              <a:avLst/>
              <a:gdLst/>
              <a:ahLst/>
              <a:cxnLst/>
              <a:rect r="r" b="b" t="t" l="l"/>
              <a:pathLst>
                <a:path h="1466132" w="1466132">
                  <a:moveTo>
                    <a:pt x="0" y="0"/>
                  </a:moveTo>
                  <a:lnTo>
                    <a:pt x="1466132" y="0"/>
                  </a:lnTo>
                  <a:lnTo>
                    <a:pt x="1466132" y="1466132"/>
                  </a:lnTo>
                  <a:lnTo>
                    <a:pt x="0" y="14661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2" id="52"/>
            <p:cNvSpPr txBox="true"/>
            <p:nvPr/>
          </p:nvSpPr>
          <p:spPr>
            <a:xfrm rot="0">
              <a:off x="1964318" y="6121146"/>
              <a:ext cx="4111386" cy="5011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37"/>
                </a:lnSpc>
              </a:pPr>
            </a:p>
          </p:txBody>
        </p:sp>
        <p:sp>
          <p:nvSpPr>
            <p:cNvPr name="TextBox 53" id="53"/>
            <p:cNvSpPr txBox="true"/>
            <p:nvPr/>
          </p:nvSpPr>
          <p:spPr>
            <a:xfrm rot="0">
              <a:off x="2165546" y="6635282"/>
              <a:ext cx="8521157" cy="13805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28872" indent="-214436" lvl="1">
                <a:lnSpc>
                  <a:spcPts val="2781"/>
                </a:lnSpc>
                <a:buFont typeface="Arial"/>
                <a:buChar char="•"/>
              </a:pPr>
              <a:r>
                <a:rPr lang="en-US" sz="198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Evaluate the availability and value of collateral.</a:t>
              </a:r>
            </a:p>
            <a:p>
              <a:pPr algn="l" marL="428872" indent="-214436" lvl="1">
                <a:lnSpc>
                  <a:spcPts val="2781"/>
                </a:lnSpc>
                <a:buFont typeface="Arial"/>
                <a:buChar char="•"/>
              </a:pPr>
              <a:r>
                <a:rPr lang="en-US" sz="198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Assess the strength of security arrangements.</a:t>
              </a:r>
            </a:p>
            <a:p>
              <a:pPr algn="l">
                <a:lnSpc>
                  <a:spcPts val="2781"/>
                </a:lnSpc>
              </a:pPr>
            </a:p>
          </p:txBody>
        </p:sp>
        <p:sp>
          <p:nvSpPr>
            <p:cNvPr name="TextBox 54" id="54"/>
            <p:cNvSpPr txBox="true"/>
            <p:nvPr/>
          </p:nvSpPr>
          <p:spPr>
            <a:xfrm rot="0">
              <a:off x="2146352" y="5942671"/>
              <a:ext cx="7538321" cy="6053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81"/>
                </a:lnSpc>
              </a:pPr>
              <a:r>
                <a:rPr lang="en-US" sz="2654">
                  <a:solidFill>
                    <a:srgbClr val="13161B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Collateral and security</a:t>
              </a:r>
            </a:p>
          </p:txBody>
        </p:sp>
        <p:grpSp>
          <p:nvGrpSpPr>
            <p:cNvPr name="Group 55" id="55"/>
            <p:cNvGrpSpPr/>
            <p:nvPr/>
          </p:nvGrpSpPr>
          <p:grpSpPr>
            <a:xfrm rot="0">
              <a:off x="0" y="8579719"/>
              <a:ext cx="1964318" cy="1964318"/>
              <a:chOff x="0" y="0"/>
              <a:chExt cx="812800" cy="812800"/>
            </a:xfrm>
          </p:grpSpPr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536A1"/>
              </a:solidFill>
            </p:spPr>
          </p:sp>
          <p:sp>
            <p:nvSpPr>
              <p:cNvPr name="TextBox 57" id="57"/>
              <p:cNvSpPr txBox="true"/>
              <p:nvPr/>
            </p:nvSpPr>
            <p:spPr>
              <a:xfrm>
                <a:off x="76200" y="-57150"/>
                <a:ext cx="6604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07"/>
                  </a:lnSpc>
                </a:pPr>
              </a:p>
            </p:txBody>
          </p:sp>
        </p:grpSp>
        <p:sp>
          <p:nvSpPr>
            <p:cNvPr name="Freeform 58" id="58"/>
            <p:cNvSpPr/>
            <p:nvPr/>
          </p:nvSpPr>
          <p:spPr>
            <a:xfrm flipH="false" flipV="false" rot="0">
              <a:off x="249093" y="8686143"/>
              <a:ext cx="1565093" cy="1660577"/>
            </a:xfrm>
            <a:custGeom>
              <a:avLst/>
              <a:gdLst/>
              <a:ahLst/>
              <a:cxnLst/>
              <a:rect r="r" b="b" t="t" l="l"/>
              <a:pathLst>
                <a:path h="1660577" w="1565093">
                  <a:moveTo>
                    <a:pt x="0" y="0"/>
                  </a:moveTo>
                  <a:lnTo>
                    <a:pt x="1565093" y="0"/>
                  </a:lnTo>
                  <a:lnTo>
                    <a:pt x="1565093" y="1660577"/>
                  </a:lnTo>
                  <a:lnTo>
                    <a:pt x="0" y="16605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9" id="59"/>
            <p:cNvSpPr txBox="true"/>
            <p:nvPr/>
          </p:nvSpPr>
          <p:spPr>
            <a:xfrm rot="0">
              <a:off x="1964318" y="8824973"/>
              <a:ext cx="4111386" cy="5011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37"/>
                </a:lnSpc>
              </a:pPr>
            </a:p>
          </p:txBody>
        </p:sp>
        <p:sp>
          <p:nvSpPr>
            <p:cNvPr name="TextBox 60" id="60"/>
            <p:cNvSpPr txBox="true"/>
            <p:nvPr/>
          </p:nvSpPr>
          <p:spPr>
            <a:xfrm rot="0">
              <a:off x="2165546" y="9339109"/>
              <a:ext cx="8521157" cy="9106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28871" indent="-214436" lvl="1">
                <a:lnSpc>
                  <a:spcPts val="2781"/>
                </a:lnSpc>
                <a:buFont typeface="Arial"/>
                <a:buChar char="•"/>
              </a:pPr>
              <a:r>
                <a:rPr lang="en-US" sz="198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Spreading credit risk across multiple airlines and industries.</a:t>
              </a:r>
            </a:p>
          </p:txBody>
        </p:sp>
        <p:sp>
          <p:nvSpPr>
            <p:cNvPr name="TextBox 61" id="61"/>
            <p:cNvSpPr txBox="true"/>
            <p:nvPr/>
          </p:nvSpPr>
          <p:spPr>
            <a:xfrm rot="0">
              <a:off x="2146352" y="8646498"/>
              <a:ext cx="7538321" cy="6053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81"/>
                </a:lnSpc>
              </a:pPr>
              <a:r>
                <a:rPr lang="en-US" sz="2654">
                  <a:solidFill>
                    <a:srgbClr val="13161B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Diversification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41528" y="9449085"/>
            <a:ext cx="876848" cy="550228"/>
            <a:chOff x="0" y="0"/>
            <a:chExt cx="1501210" cy="9420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01210" cy="942020"/>
            </a:xfrm>
            <a:custGeom>
              <a:avLst/>
              <a:gdLst/>
              <a:ahLst/>
              <a:cxnLst/>
              <a:rect r="r" b="b" t="t" l="l"/>
              <a:pathLst>
                <a:path h="942020" w="1501210">
                  <a:moveTo>
                    <a:pt x="1376750" y="942019"/>
                  </a:moveTo>
                  <a:lnTo>
                    <a:pt x="124460" y="942019"/>
                  </a:lnTo>
                  <a:cubicBezTo>
                    <a:pt x="55880" y="942019"/>
                    <a:pt x="0" y="886140"/>
                    <a:pt x="0" y="81755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6750" y="0"/>
                  </a:lnTo>
                  <a:cubicBezTo>
                    <a:pt x="1445330" y="0"/>
                    <a:pt x="1501210" y="55880"/>
                    <a:pt x="1501210" y="124460"/>
                  </a:cubicBezTo>
                  <a:lnTo>
                    <a:pt x="1501210" y="817560"/>
                  </a:lnTo>
                  <a:cubicBezTo>
                    <a:pt x="1501210" y="886140"/>
                    <a:pt x="1445330" y="942020"/>
                    <a:pt x="1376750" y="942020"/>
                  </a:cubicBezTo>
                  <a:close/>
                </a:path>
              </a:pathLst>
            </a:custGeom>
            <a:solidFill>
              <a:srgbClr val="3536A1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033750" y="9198619"/>
            <a:ext cx="6225550" cy="933833"/>
          </a:xfrm>
          <a:custGeom>
            <a:avLst/>
            <a:gdLst/>
            <a:ahLst/>
            <a:cxnLst/>
            <a:rect r="r" b="b" t="t" l="l"/>
            <a:pathLst>
              <a:path h="933833" w="6225550">
                <a:moveTo>
                  <a:pt x="0" y="0"/>
                </a:moveTo>
                <a:lnTo>
                  <a:pt x="6225550" y="0"/>
                </a:lnTo>
                <a:lnTo>
                  <a:pt x="6225550" y="933832"/>
                </a:lnTo>
                <a:lnTo>
                  <a:pt x="0" y="9338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62000" y="4882805"/>
            <a:ext cx="4893520" cy="4130387"/>
            <a:chOff x="0" y="0"/>
            <a:chExt cx="1288828" cy="108783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8828" cy="1087839"/>
            </a:xfrm>
            <a:custGeom>
              <a:avLst/>
              <a:gdLst/>
              <a:ahLst/>
              <a:cxnLst/>
              <a:rect r="r" b="b" t="t" l="l"/>
              <a:pathLst>
                <a:path h="1087839" w="1288828">
                  <a:moveTo>
                    <a:pt x="80686" y="0"/>
                  </a:moveTo>
                  <a:lnTo>
                    <a:pt x="1208143" y="0"/>
                  </a:lnTo>
                  <a:cubicBezTo>
                    <a:pt x="1252704" y="0"/>
                    <a:pt x="1288828" y="36124"/>
                    <a:pt x="1288828" y="80686"/>
                  </a:cubicBezTo>
                  <a:lnTo>
                    <a:pt x="1288828" y="1007153"/>
                  </a:lnTo>
                  <a:cubicBezTo>
                    <a:pt x="1288828" y="1028552"/>
                    <a:pt x="1280328" y="1049075"/>
                    <a:pt x="1265196" y="1064206"/>
                  </a:cubicBezTo>
                  <a:cubicBezTo>
                    <a:pt x="1250064" y="1079338"/>
                    <a:pt x="1229542" y="1087839"/>
                    <a:pt x="1208143" y="1087839"/>
                  </a:cubicBezTo>
                  <a:lnTo>
                    <a:pt x="80686" y="1087839"/>
                  </a:lnTo>
                  <a:cubicBezTo>
                    <a:pt x="59287" y="1087839"/>
                    <a:pt x="38764" y="1079338"/>
                    <a:pt x="23632" y="1064206"/>
                  </a:cubicBezTo>
                  <a:cubicBezTo>
                    <a:pt x="8501" y="1049075"/>
                    <a:pt x="0" y="1028552"/>
                    <a:pt x="0" y="1007153"/>
                  </a:cubicBezTo>
                  <a:lnTo>
                    <a:pt x="0" y="80686"/>
                  </a:lnTo>
                  <a:cubicBezTo>
                    <a:pt x="0" y="59287"/>
                    <a:pt x="8501" y="38764"/>
                    <a:pt x="23632" y="23632"/>
                  </a:cubicBezTo>
                  <a:cubicBezTo>
                    <a:pt x="38764" y="8501"/>
                    <a:pt x="59287" y="0"/>
                    <a:pt x="8068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33350"/>
              <a:ext cx="1288828" cy="1221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717215" y="4882805"/>
            <a:ext cx="4893520" cy="4130387"/>
            <a:chOff x="0" y="0"/>
            <a:chExt cx="1288828" cy="10878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8828" cy="1087839"/>
            </a:xfrm>
            <a:custGeom>
              <a:avLst/>
              <a:gdLst/>
              <a:ahLst/>
              <a:cxnLst/>
              <a:rect r="r" b="b" t="t" l="l"/>
              <a:pathLst>
                <a:path h="1087839" w="1288828">
                  <a:moveTo>
                    <a:pt x="80686" y="0"/>
                  </a:moveTo>
                  <a:lnTo>
                    <a:pt x="1208143" y="0"/>
                  </a:lnTo>
                  <a:cubicBezTo>
                    <a:pt x="1252704" y="0"/>
                    <a:pt x="1288828" y="36124"/>
                    <a:pt x="1288828" y="80686"/>
                  </a:cubicBezTo>
                  <a:lnTo>
                    <a:pt x="1288828" y="1007153"/>
                  </a:lnTo>
                  <a:cubicBezTo>
                    <a:pt x="1288828" y="1028552"/>
                    <a:pt x="1280328" y="1049075"/>
                    <a:pt x="1265196" y="1064206"/>
                  </a:cubicBezTo>
                  <a:cubicBezTo>
                    <a:pt x="1250064" y="1079338"/>
                    <a:pt x="1229542" y="1087839"/>
                    <a:pt x="1208143" y="1087839"/>
                  </a:cubicBezTo>
                  <a:lnTo>
                    <a:pt x="80686" y="1087839"/>
                  </a:lnTo>
                  <a:cubicBezTo>
                    <a:pt x="59287" y="1087839"/>
                    <a:pt x="38764" y="1079338"/>
                    <a:pt x="23632" y="1064206"/>
                  </a:cubicBezTo>
                  <a:cubicBezTo>
                    <a:pt x="8501" y="1049075"/>
                    <a:pt x="0" y="1028552"/>
                    <a:pt x="0" y="1007153"/>
                  </a:cubicBezTo>
                  <a:lnTo>
                    <a:pt x="0" y="80686"/>
                  </a:lnTo>
                  <a:cubicBezTo>
                    <a:pt x="0" y="59287"/>
                    <a:pt x="8501" y="38764"/>
                    <a:pt x="23632" y="23632"/>
                  </a:cubicBezTo>
                  <a:cubicBezTo>
                    <a:pt x="38764" y="8501"/>
                    <a:pt x="59287" y="0"/>
                    <a:pt x="8068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33350"/>
              <a:ext cx="1288828" cy="1221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7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672430" y="4882805"/>
            <a:ext cx="4893520" cy="4130387"/>
            <a:chOff x="0" y="0"/>
            <a:chExt cx="1288828" cy="108783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8828" cy="1087839"/>
            </a:xfrm>
            <a:custGeom>
              <a:avLst/>
              <a:gdLst/>
              <a:ahLst/>
              <a:cxnLst/>
              <a:rect r="r" b="b" t="t" l="l"/>
              <a:pathLst>
                <a:path h="1087839" w="1288828">
                  <a:moveTo>
                    <a:pt x="80686" y="0"/>
                  </a:moveTo>
                  <a:lnTo>
                    <a:pt x="1208143" y="0"/>
                  </a:lnTo>
                  <a:cubicBezTo>
                    <a:pt x="1252704" y="0"/>
                    <a:pt x="1288828" y="36124"/>
                    <a:pt x="1288828" y="80686"/>
                  </a:cubicBezTo>
                  <a:lnTo>
                    <a:pt x="1288828" y="1007153"/>
                  </a:lnTo>
                  <a:cubicBezTo>
                    <a:pt x="1288828" y="1028552"/>
                    <a:pt x="1280328" y="1049075"/>
                    <a:pt x="1265196" y="1064206"/>
                  </a:cubicBezTo>
                  <a:cubicBezTo>
                    <a:pt x="1250064" y="1079338"/>
                    <a:pt x="1229542" y="1087839"/>
                    <a:pt x="1208143" y="1087839"/>
                  </a:cubicBezTo>
                  <a:lnTo>
                    <a:pt x="80686" y="1087839"/>
                  </a:lnTo>
                  <a:cubicBezTo>
                    <a:pt x="59287" y="1087839"/>
                    <a:pt x="38764" y="1079338"/>
                    <a:pt x="23632" y="1064206"/>
                  </a:cubicBezTo>
                  <a:cubicBezTo>
                    <a:pt x="8501" y="1049075"/>
                    <a:pt x="0" y="1028552"/>
                    <a:pt x="0" y="1007153"/>
                  </a:cubicBezTo>
                  <a:lnTo>
                    <a:pt x="0" y="80686"/>
                  </a:lnTo>
                  <a:cubicBezTo>
                    <a:pt x="0" y="59287"/>
                    <a:pt x="8501" y="38764"/>
                    <a:pt x="23632" y="23632"/>
                  </a:cubicBezTo>
                  <a:cubicBezTo>
                    <a:pt x="38764" y="8501"/>
                    <a:pt x="59287" y="0"/>
                    <a:pt x="8068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33350"/>
              <a:ext cx="1288828" cy="1221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7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 flipH="true">
            <a:off x="179387" y="1415561"/>
            <a:ext cx="12996153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2584722" y="2126120"/>
            <a:ext cx="12915467" cy="1624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52"/>
              </a:lnSpc>
            </a:pPr>
            <a:r>
              <a:rPr lang="en-US" sz="468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It’s advisable not to lend to the airline industry due to several key risks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05366" y="5369569"/>
            <a:ext cx="4006789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1316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Low Collateral: </a:t>
            </a:r>
            <a:r>
              <a:rPr lang="en-US" sz="2999">
                <a:solidFill>
                  <a:srgbClr val="13161B"/>
                </a:solidFill>
                <a:latin typeface="Canva Sans"/>
                <a:ea typeface="Canva Sans"/>
                <a:cs typeface="Canva Sans"/>
                <a:sym typeface="Canva Sans"/>
              </a:rPr>
              <a:t>Airlines lease most of their fleet, offering little security.</a:t>
            </a:r>
          </a:p>
          <a:p>
            <a:pPr algn="ctr">
              <a:lnSpc>
                <a:spcPts val="419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-1228187" y="404958"/>
            <a:ext cx="20083790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70"/>
              </a:lnSpc>
              <a:spcBef>
                <a:spcPct val="0"/>
              </a:spcBef>
            </a:pPr>
            <a:r>
              <a:rPr lang="en-US" sz="5700" spc="142">
                <a:solidFill>
                  <a:srgbClr val="F0F0F0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LENDING  DECISION  AND  CONSIDERATIONS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966757" y="5298442"/>
            <a:ext cx="4413487" cy="371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1316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Instability: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13161B"/>
                </a:solidFill>
                <a:latin typeface="Canva Sans"/>
                <a:ea typeface="Canva Sans"/>
                <a:cs typeface="Canva Sans"/>
                <a:sym typeface="Canva Sans"/>
              </a:rPr>
              <a:t>The industry is volatile with high costs and unpredictable cash flows.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3115795" y="5262073"/>
            <a:ext cx="4006789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1316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Past Failures: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13161B"/>
                </a:solidFill>
                <a:latin typeface="Canva Sans"/>
                <a:ea typeface="Canva Sans"/>
                <a:cs typeface="Canva Sans"/>
                <a:sym typeface="Canva Sans"/>
              </a:rPr>
              <a:t>Frequent financial distress, as seen with Go First, often leads to significant losses for lenders.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22722" y="2766672"/>
            <a:ext cx="18299378" cy="925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5"/>
              </a:lnSpc>
            </a:pPr>
            <a:r>
              <a:rPr lang="en-US" sz="3885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Selective Lending: </a:t>
            </a:r>
          </a:p>
          <a:p>
            <a:pPr algn="just">
              <a:lnSpc>
                <a:spcPts val="5141"/>
              </a:lnSpc>
            </a:pPr>
            <a:r>
              <a:rPr lang="en-US" sz="357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Focus on financially strong airlines with proven track records.</a:t>
            </a:r>
          </a:p>
          <a:p>
            <a:pPr algn="just">
              <a:lnSpc>
                <a:spcPts val="5141"/>
              </a:lnSpc>
            </a:pPr>
          </a:p>
          <a:p>
            <a:pPr algn="just">
              <a:lnSpc>
                <a:spcPts val="4701"/>
              </a:lnSpc>
            </a:pPr>
            <a:r>
              <a:rPr lang="en-US" sz="3885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Structured Financing:</a:t>
            </a:r>
          </a:p>
          <a:p>
            <a:pPr algn="just">
              <a:lnSpc>
                <a:spcPts val="4320"/>
              </a:lnSpc>
            </a:pPr>
            <a:r>
              <a:rPr lang="en-US" sz="357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Utilize hybrid financing instruments to manage risk.</a:t>
            </a:r>
          </a:p>
          <a:p>
            <a:pPr algn="just">
              <a:lnSpc>
                <a:spcPts val="4320"/>
              </a:lnSpc>
            </a:pPr>
          </a:p>
          <a:p>
            <a:pPr algn="just">
              <a:lnSpc>
                <a:spcPts val="5439"/>
              </a:lnSpc>
            </a:pPr>
            <a:r>
              <a:rPr lang="en-US" sz="3885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Syndication:</a:t>
            </a:r>
          </a:p>
          <a:p>
            <a:pPr algn="just">
              <a:lnSpc>
                <a:spcPts val="4998"/>
              </a:lnSpc>
            </a:pPr>
            <a:r>
              <a:rPr lang="en-US" sz="357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Share credit risk with other lenders.</a:t>
            </a:r>
          </a:p>
          <a:p>
            <a:pPr algn="just">
              <a:lnSpc>
                <a:spcPts val="8925"/>
              </a:lnSpc>
            </a:pPr>
          </a:p>
          <a:p>
            <a:pPr algn="just">
              <a:lnSpc>
                <a:spcPts val="8925"/>
              </a:lnSpc>
            </a:pPr>
          </a:p>
          <a:p>
            <a:pPr algn="just">
              <a:lnSpc>
                <a:spcPts val="8925"/>
              </a:lnSpc>
            </a:pPr>
          </a:p>
          <a:p>
            <a:pPr algn="just">
              <a:lnSpc>
                <a:spcPts val="892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3392090">
            <a:off x="10515480" y="4982859"/>
            <a:ext cx="9942756" cy="1491413"/>
          </a:xfrm>
          <a:custGeom>
            <a:avLst/>
            <a:gdLst/>
            <a:ahLst/>
            <a:cxnLst/>
            <a:rect r="r" b="b" t="t" l="l"/>
            <a:pathLst>
              <a:path h="1491413" w="9942756">
                <a:moveTo>
                  <a:pt x="0" y="0"/>
                </a:moveTo>
                <a:lnTo>
                  <a:pt x="9942756" y="0"/>
                </a:lnTo>
                <a:lnTo>
                  <a:pt x="9942756" y="1491413"/>
                </a:lnTo>
                <a:lnTo>
                  <a:pt x="0" y="14914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H="true">
            <a:off x="179387" y="1415561"/>
            <a:ext cx="12996153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3167179"/>
            <a:ext cx="778090" cy="775172"/>
          </a:xfrm>
          <a:custGeom>
            <a:avLst/>
            <a:gdLst/>
            <a:ahLst/>
            <a:cxnLst/>
            <a:rect r="r" b="b" t="t" l="l"/>
            <a:pathLst>
              <a:path h="775172" w="778090">
                <a:moveTo>
                  <a:pt x="0" y="0"/>
                </a:moveTo>
                <a:lnTo>
                  <a:pt x="778090" y="0"/>
                </a:lnTo>
                <a:lnTo>
                  <a:pt x="778090" y="775172"/>
                </a:lnTo>
                <a:lnTo>
                  <a:pt x="0" y="7751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-3064855" y="334081"/>
            <a:ext cx="20544349" cy="83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13"/>
              </a:lnSpc>
              <a:spcBef>
                <a:spcPct val="0"/>
              </a:spcBef>
            </a:pPr>
            <a:r>
              <a:rPr lang="en-US" sz="5830" spc="145">
                <a:solidFill>
                  <a:srgbClr val="F0F0F0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POTENTIAL  LENDING  STRATEGIES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28700" y="4953393"/>
            <a:ext cx="778090" cy="775172"/>
          </a:xfrm>
          <a:custGeom>
            <a:avLst/>
            <a:gdLst/>
            <a:ahLst/>
            <a:cxnLst/>
            <a:rect r="r" b="b" t="t" l="l"/>
            <a:pathLst>
              <a:path h="775172" w="778090">
                <a:moveTo>
                  <a:pt x="0" y="0"/>
                </a:moveTo>
                <a:lnTo>
                  <a:pt x="778090" y="0"/>
                </a:lnTo>
                <a:lnTo>
                  <a:pt x="778090" y="775173"/>
                </a:lnTo>
                <a:lnTo>
                  <a:pt x="0" y="7751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6739608"/>
            <a:ext cx="778090" cy="775172"/>
          </a:xfrm>
          <a:custGeom>
            <a:avLst/>
            <a:gdLst/>
            <a:ahLst/>
            <a:cxnLst/>
            <a:rect r="r" b="b" t="t" l="l"/>
            <a:pathLst>
              <a:path h="775172" w="778090">
                <a:moveTo>
                  <a:pt x="0" y="0"/>
                </a:moveTo>
                <a:lnTo>
                  <a:pt x="778090" y="0"/>
                </a:lnTo>
                <a:lnTo>
                  <a:pt x="778090" y="775172"/>
                </a:lnTo>
                <a:lnTo>
                  <a:pt x="0" y="7751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53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3488" y="2754743"/>
            <a:ext cx="16464311" cy="6015715"/>
            <a:chOff x="0" y="0"/>
            <a:chExt cx="21952415" cy="80209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1999726" y="0"/>
              <a:ext cx="9952689" cy="7970445"/>
            </a:xfrm>
            <a:custGeom>
              <a:avLst/>
              <a:gdLst/>
              <a:ahLst/>
              <a:cxnLst/>
              <a:rect r="r" b="b" t="t" l="l"/>
              <a:pathLst>
                <a:path h="7970445" w="9952689">
                  <a:moveTo>
                    <a:pt x="0" y="0"/>
                  </a:moveTo>
                  <a:lnTo>
                    <a:pt x="9952689" y="0"/>
                  </a:lnTo>
                  <a:lnTo>
                    <a:pt x="9952689" y="7970445"/>
                  </a:lnTo>
                  <a:lnTo>
                    <a:pt x="0" y="7970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12653048" y="1091469"/>
              <a:ext cx="6570271" cy="8585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59"/>
                </a:lnSpc>
              </a:pPr>
              <a:r>
                <a:rPr lang="en-US" sz="390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Challenges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13081038" y="2783552"/>
              <a:ext cx="8326179" cy="3626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61339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Intense competition: </a:t>
              </a:r>
              <a:r>
                <a:rPr lang="en-US" sz="25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Price wars and capacity additions.</a:t>
              </a:r>
            </a:p>
            <a:p>
              <a:pPr algn="l" marL="561339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Fuel price volatility:</a:t>
              </a:r>
              <a:r>
                <a:rPr lang="en-US" sz="25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</a:t>
              </a:r>
            </a:p>
            <a:p>
              <a:pPr algn="l" marL="561339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Impact on profitability.</a:t>
              </a:r>
            </a:p>
            <a:p>
              <a:pPr algn="l" marL="561339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Infrastructure constraints:</a:t>
              </a:r>
              <a:r>
                <a:rPr lang="en-US" sz="25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Airport congestion and delays</a:t>
              </a:r>
            </a:p>
          </p:txBody>
        </p:sp>
        <p:sp>
          <p:nvSpPr>
            <p:cNvPr name="Freeform 6" id="6"/>
            <p:cNvSpPr/>
            <p:nvPr/>
          </p:nvSpPr>
          <p:spPr>
            <a:xfrm flipH="false" flipV="false" rot="0">
              <a:off x="0" y="215608"/>
              <a:ext cx="9746529" cy="7805345"/>
            </a:xfrm>
            <a:custGeom>
              <a:avLst/>
              <a:gdLst/>
              <a:ahLst/>
              <a:cxnLst/>
              <a:rect r="r" b="b" t="t" l="l"/>
              <a:pathLst>
                <a:path h="7805345" w="9746529">
                  <a:moveTo>
                    <a:pt x="0" y="0"/>
                  </a:moveTo>
                  <a:lnTo>
                    <a:pt x="9746529" y="0"/>
                  </a:lnTo>
                  <a:lnTo>
                    <a:pt x="9746529" y="7805345"/>
                  </a:lnTo>
                  <a:lnTo>
                    <a:pt x="0" y="78053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420032" y="1150759"/>
              <a:ext cx="6773862" cy="8584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63"/>
                </a:lnSpc>
              </a:pPr>
              <a:r>
                <a:rPr lang="en-US" sz="3902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Key strengths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371600" y="2874503"/>
              <a:ext cx="8084982" cy="48460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60502" indent="-280251" lvl="1">
                <a:lnSpc>
                  <a:spcPts val="3634"/>
                </a:lnSpc>
                <a:buFont typeface="Arial"/>
                <a:buChar char="•"/>
              </a:pPr>
              <a:r>
                <a:rPr lang="en-US" sz="259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Largest market share in India.</a:t>
              </a:r>
            </a:p>
            <a:p>
              <a:pPr algn="l" marL="560502" indent="-280251" lvl="1">
                <a:lnSpc>
                  <a:spcPts val="3634"/>
                </a:lnSpc>
                <a:buFont typeface="Arial"/>
                <a:buChar char="•"/>
              </a:pPr>
              <a:r>
                <a:rPr lang="en-US" sz="259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Effective fleet management and cost control.</a:t>
              </a:r>
            </a:p>
            <a:p>
              <a:pPr algn="l" marL="560502" indent="-280251" lvl="1">
                <a:lnSpc>
                  <a:spcPts val="3634"/>
                </a:lnSpc>
                <a:buFont typeface="Arial"/>
                <a:buChar char="•"/>
              </a:pPr>
              <a:r>
                <a:rPr lang="en-US" sz="259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Strong financial metrics and liquidity.</a:t>
              </a:r>
            </a:p>
            <a:p>
              <a:pPr algn="l" marL="560502" indent="-280251" lvl="1">
                <a:lnSpc>
                  <a:spcPts val="3634"/>
                </a:lnSpc>
                <a:buFont typeface="Arial"/>
                <a:buChar char="•"/>
              </a:pPr>
              <a:r>
                <a:rPr lang="en-US" sz="259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Consistent profitability</a:t>
              </a:r>
            </a:p>
            <a:p>
              <a:pPr algn="l" marL="560502" indent="-280251" lvl="1">
                <a:lnSpc>
                  <a:spcPts val="3634"/>
                </a:lnSpc>
                <a:buFont typeface="Arial"/>
                <a:buChar char="•"/>
              </a:pPr>
              <a:r>
                <a:rPr lang="en-US" sz="259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Solid brand reputation and loyalty.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0" y="587177"/>
            <a:ext cx="14184873" cy="182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spc="162">
                <a:solidFill>
                  <a:srgbClr val="FFFFFF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CASE STUDY: INDIGO AIRLINES</a:t>
            </a:r>
          </a:p>
          <a:p>
            <a:pPr algn="ctr" marL="0" indent="0" lvl="0">
              <a:lnSpc>
                <a:spcPts val="715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4504283" y="1973756"/>
            <a:ext cx="10912772" cy="57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IndiGo: A Leading Low-Cost Carrier</a:t>
            </a:r>
          </a:p>
        </p:txBody>
      </p:sp>
      <p:sp>
        <p:nvSpPr>
          <p:cNvPr name="AutoShape 11" id="11"/>
          <p:cNvSpPr/>
          <p:nvPr/>
        </p:nvSpPr>
        <p:spPr>
          <a:xfrm flipH="true">
            <a:off x="179387" y="1724582"/>
            <a:ext cx="12996153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4430792" y="9258300"/>
            <a:ext cx="3790533" cy="1017148"/>
          </a:xfrm>
          <a:custGeom>
            <a:avLst/>
            <a:gdLst/>
            <a:ahLst/>
            <a:cxnLst/>
            <a:rect r="r" b="b" t="t" l="l"/>
            <a:pathLst>
              <a:path h="1017148" w="3790533">
                <a:moveTo>
                  <a:pt x="0" y="0"/>
                </a:moveTo>
                <a:lnTo>
                  <a:pt x="3790533" y="0"/>
                </a:lnTo>
                <a:lnTo>
                  <a:pt x="3790533" y="1017148"/>
                </a:lnTo>
                <a:lnTo>
                  <a:pt x="0" y="10171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467" t="-78102" r="-2920" b="-68922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53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11691" y="2101956"/>
            <a:ext cx="15064619" cy="7897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5"/>
              </a:lnSpc>
            </a:pPr>
            <a:r>
              <a:rPr lang="en-US" sz="3299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Revenue Growth: </a:t>
            </a:r>
          </a:p>
          <a:p>
            <a:pPr algn="l">
              <a:lnSpc>
                <a:spcPts val="3537"/>
              </a:lnSpc>
            </a:pPr>
            <a:r>
              <a:rPr lang="en-US" sz="2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Analyze the historical revenue growth of IndiGo and compare it to industry benchmarks.</a:t>
            </a:r>
          </a:p>
          <a:p>
            <a:pPr algn="l">
              <a:lnSpc>
                <a:spcPts val="3537"/>
              </a:lnSpc>
            </a:pPr>
          </a:p>
          <a:p>
            <a:pPr algn="l">
              <a:lnSpc>
                <a:spcPts val="4025"/>
              </a:lnSpc>
            </a:pPr>
            <a:r>
              <a:rPr lang="en-US" sz="3299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Profitability: </a:t>
            </a:r>
          </a:p>
          <a:p>
            <a:pPr algn="l">
              <a:lnSpc>
                <a:spcPts val="3537"/>
              </a:lnSpc>
            </a:pPr>
            <a:r>
              <a:rPr lang="en-US" sz="2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Evaluate profit margins (operating, net) and their trends over time.</a:t>
            </a:r>
          </a:p>
          <a:p>
            <a:pPr algn="l">
              <a:lnSpc>
                <a:spcPts val="3537"/>
              </a:lnSpc>
            </a:pPr>
          </a:p>
          <a:p>
            <a:pPr algn="l">
              <a:lnSpc>
                <a:spcPts val="4025"/>
              </a:lnSpc>
            </a:pPr>
            <a:r>
              <a:rPr lang="en-US" sz="3299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Cash Flow:</a:t>
            </a:r>
          </a:p>
          <a:p>
            <a:pPr algn="l">
              <a:lnSpc>
                <a:spcPts val="3537"/>
              </a:lnSpc>
            </a:pPr>
            <a:r>
              <a:rPr lang="en-US" sz="2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Assess cash flow from operations, investing, and financing activities.</a:t>
            </a:r>
          </a:p>
          <a:p>
            <a:pPr algn="l">
              <a:lnSpc>
                <a:spcPts val="3537"/>
              </a:lnSpc>
            </a:pPr>
          </a:p>
          <a:p>
            <a:pPr algn="l">
              <a:lnSpc>
                <a:spcPts val="4025"/>
              </a:lnSpc>
            </a:pPr>
            <a:r>
              <a:rPr lang="en-US" sz="3299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Leverage Ratios: </a:t>
            </a:r>
          </a:p>
          <a:p>
            <a:pPr algn="l">
              <a:lnSpc>
                <a:spcPts val="3537"/>
              </a:lnSpc>
            </a:pPr>
            <a:r>
              <a:rPr lang="en-US" sz="2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Examine debt-to-equity ratio, interest coverage ratio, and debt service coverage ratio.</a:t>
            </a:r>
          </a:p>
          <a:p>
            <a:pPr algn="l">
              <a:lnSpc>
                <a:spcPts val="3537"/>
              </a:lnSpc>
            </a:pPr>
          </a:p>
          <a:p>
            <a:pPr algn="l">
              <a:lnSpc>
                <a:spcPts val="4025"/>
              </a:lnSpc>
            </a:pPr>
            <a:r>
              <a:rPr lang="en-US" sz="3299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Asset Turnover:</a:t>
            </a:r>
          </a:p>
          <a:p>
            <a:pPr algn="l">
              <a:lnSpc>
                <a:spcPts val="3537"/>
              </a:lnSpc>
            </a:pPr>
            <a:r>
              <a:rPr lang="en-US" sz="2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Analyze the efficiency of asset utilization.</a:t>
            </a:r>
          </a:p>
          <a:p>
            <a:pPr algn="l">
              <a:lnSpc>
                <a:spcPts val="3537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6165" y="637513"/>
            <a:ext cx="18271835" cy="829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70"/>
              </a:lnSpc>
              <a:spcBef>
                <a:spcPct val="0"/>
              </a:spcBef>
            </a:pPr>
            <a:r>
              <a:rPr lang="en-US" sz="5791" spc="144">
                <a:solidFill>
                  <a:srgbClr val="FFFFFF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KEY Financial Performance Indicators </a:t>
            </a:r>
          </a:p>
        </p:txBody>
      </p:sp>
      <p:sp>
        <p:nvSpPr>
          <p:cNvPr name="AutoShape 4" id="4"/>
          <p:cNvSpPr/>
          <p:nvPr/>
        </p:nvSpPr>
        <p:spPr>
          <a:xfrm flipH="true">
            <a:off x="179387" y="1724582"/>
            <a:ext cx="12996153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639655" y="2355611"/>
            <a:ext cx="778090" cy="775172"/>
          </a:xfrm>
          <a:custGeom>
            <a:avLst/>
            <a:gdLst/>
            <a:ahLst/>
            <a:cxnLst/>
            <a:rect r="r" b="b" t="t" l="l"/>
            <a:pathLst>
              <a:path h="775172" w="778090">
                <a:moveTo>
                  <a:pt x="0" y="0"/>
                </a:moveTo>
                <a:lnTo>
                  <a:pt x="778090" y="0"/>
                </a:lnTo>
                <a:lnTo>
                  <a:pt x="778090" y="775172"/>
                </a:lnTo>
                <a:lnTo>
                  <a:pt x="0" y="775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9655" y="4007083"/>
            <a:ext cx="778090" cy="775172"/>
          </a:xfrm>
          <a:custGeom>
            <a:avLst/>
            <a:gdLst/>
            <a:ahLst/>
            <a:cxnLst/>
            <a:rect r="r" b="b" t="t" l="l"/>
            <a:pathLst>
              <a:path h="775172" w="778090">
                <a:moveTo>
                  <a:pt x="0" y="0"/>
                </a:moveTo>
                <a:lnTo>
                  <a:pt x="778090" y="0"/>
                </a:lnTo>
                <a:lnTo>
                  <a:pt x="778090" y="775172"/>
                </a:lnTo>
                <a:lnTo>
                  <a:pt x="0" y="775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9655" y="7049205"/>
            <a:ext cx="778090" cy="775172"/>
          </a:xfrm>
          <a:custGeom>
            <a:avLst/>
            <a:gdLst/>
            <a:ahLst/>
            <a:cxnLst/>
            <a:rect r="r" b="b" t="t" l="l"/>
            <a:pathLst>
              <a:path h="775172" w="778090">
                <a:moveTo>
                  <a:pt x="0" y="0"/>
                </a:moveTo>
                <a:lnTo>
                  <a:pt x="778090" y="0"/>
                </a:lnTo>
                <a:lnTo>
                  <a:pt x="778090" y="775173"/>
                </a:lnTo>
                <a:lnTo>
                  <a:pt x="0" y="7751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9655" y="8770458"/>
            <a:ext cx="778090" cy="775172"/>
          </a:xfrm>
          <a:custGeom>
            <a:avLst/>
            <a:gdLst/>
            <a:ahLst/>
            <a:cxnLst/>
            <a:rect r="r" b="b" t="t" l="l"/>
            <a:pathLst>
              <a:path h="775172" w="778090">
                <a:moveTo>
                  <a:pt x="0" y="0"/>
                </a:moveTo>
                <a:lnTo>
                  <a:pt x="778090" y="0"/>
                </a:lnTo>
                <a:lnTo>
                  <a:pt x="778090" y="775172"/>
                </a:lnTo>
                <a:lnTo>
                  <a:pt x="0" y="775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39655" y="5528144"/>
            <a:ext cx="778090" cy="775172"/>
          </a:xfrm>
          <a:custGeom>
            <a:avLst/>
            <a:gdLst/>
            <a:ahLst/>
            <a:cxnLst/>
            <a:rect r="r" b="b" t="t" l="l"/>
            <a:pathLst>
              <a:path h="775172" w="778090">
                <a:moveTo>
                  <a:pt x="0" y="0"/>
                </a:moveTo>
                <a:lnTo>
                  <a:pt x="778090" y="0"/>
                </a:lnTo>
                <a:lnTo>
                  <a:pt x="778090" y="775173"/>
                </a:lnTo>
                <a:lnTo>
                  <a:pt x="0" y="7751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430792" y="9258300"/>
            <a:ext cx="3790533" cy="1017148"/>
          </a:xfrm>
          <a:custGeom>
            <a:avLst/>
            <a:gdLst/>
            <a:ahLst/>
            <a:cxnLst/>
            <a:rect r="r" b="b" t="t" l="l"/>
            <a:pathLst>
              <a:path h="1017148" w="3790533">
                <a:moveTo>
                  <a:pt x="0" y="0"/>
                </a:moveTo>
                <a:lnTo>
                  <a:pt x="3790533" y="0"/>
                </a:lnTo>
                <a:lnTo>
                  <a:pt x="3790533" y="1017148"/>
                </a:lnTo>
                <a:lnTo>
                  <a:pt x="0" y="10171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467" t="-78102" r="-2920" b="-68922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353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267465" y="1042988"/>
            <a:ext cx="12996153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611210" y="1430537"/>
          <a:ext cx="17065581" cy="8248014"/>
        </p:xfrm>
        <a:graphic>
          <a:graphicData uri="http://schemas.openxmlformats.org/drawingml/2006/table">
            <a:tbl>
              <a:tblPr/>
              <a:tblGrid>
                <a:gridCol w="2560784"/>
                <a:gridCol w="2560784"/>
                <a:gridCol w="1309781"/>
                <a:gridCol w="1160655"/>
                <a:gridCol w="2750053"/>
                <a:gridCol w="4953278"/>
                <a:gridCol w="1770246"/>
              </a:tblGrid>
              <a:tr h="11550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2C3A9B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Metric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2C3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C3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C3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C3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2C3A9B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Formula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2C3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C3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C3A9B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2023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2C3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C3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C3A9B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2022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2C3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C3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2C3A9B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Observation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2C3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C3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2C3A9B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Metric Significance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2C3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C3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2C3A9B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Lender's </a:t>
                      </a:r>
                      <a:endParaRPr lang="en-US" sz="1100"/>
                    </a:p>
                    <a:p>
                      <a:pPr algn="ctr">
                        <a:lnSpc>
                          <a:spcPts val="3500"/>
                        </a:lnSpc>
                      </a:pPr>
                      <a:r>
                        <a:rPr lang="en-US" sz="2500">
                          <a:solidFill>
                            <a:srgbClr val="2C3A9B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POV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2C3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9425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Debt-to-Equity Ratio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C3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Total Debt / Equity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0.67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Decreased from 2022 to 2023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Lower D/E Ratio indicates reduced financial leverage and risk.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Good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508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Interest Coverage Ratio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EBIT / Interest Expense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2.00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1.89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Improved from 2022 to 2023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Higher ICR indicates better ability to service debt.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Good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425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Operating Margin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Operating Profit / Revenue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10.1%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9.8%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Marginal improvement in margin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Indicates operational efficiency and profitability.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Good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508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Net Profit Margin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Net Profit / Revenue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7.0%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6.5%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Slight increase in margin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Reflects overall profitability and cost management.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Good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425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Current Ratio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Current Assets / Current Liabilities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1.30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1.20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Improved liquidity position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Indicates short-term financial health and liquidity.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Good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-1450999" y="234056"/>
            <a:ext cx="15828643" cy="794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27"/>
              </a:lnSpc>
              <a:spcBef>
                <a:spcPct val="0"/>
              </a:spcBef>
            </a:pPr>
            <a:r>
              <a:rPr lang="en-US" sz="5570" spc="139">
                <a:solidFill>
                  <a:srgbClr val="FFFFFF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RISK  ASSESSMENT  FOR  INDIGO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53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662474" y="1321078"/>
            <a:ext cx="12996153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643424" y="1866900"/>
          <a:ext cx="17001151" cy="7391400"/>
        </p:xfrm>
        <a:graphic>
          <a:graphicData uri="http://schemas.openxmlformats.org/drawingml/2006/table">
            <a:tbl>
              <a:tblPr/>
              <a:tblGrid>
                <a:gridCol w="2460685"/>
                <a:gridCol w="7505860"/>
                <a:gridCol w="7034607"/>
              </a:tblGrid>
              <a:tr h="88926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C3A9B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Risk Type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C3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C3A9B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Analysis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2C3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C3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C3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C3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C3A9B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Caution Needed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2C3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0998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Financial Leverage Risk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A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Despite the decrease in the Debt-to-Equity Ratio, it remains significant.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C3A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Monitor leverage levels regularly; ensure debt remains manageable relative to equity.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07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Interest Rate Risk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A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The Interest Coverage Ratio has improved but remains sensitive to interest rate fluctuations.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Maintain a balanced interest rate exposure; consider locking in favorable rates if possible.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07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Operational Risk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A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The Operating Margin and Net Profit Margin show improvement, but operational efficiency needs continuous focus.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Regularly review and optimize operational processes to sustain margins and profitability.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07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Liquidity Risk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A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The Current Ratio indicates improved liquidity, but it should be monitored to avoid any future shortfalls.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Ensure sufficient liquidity to cover short-term liabilities; manage cash flows prudently.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14430792" y="9258300"/>
            <a:ext cx="3790533" cy="1017148"/>
          </a:xfrm>
          <a:custGeom>
            <a:avLst/>
            <a:gdLst/>
            <a:ahLst/>
            <a:cxnLst/>
            <a:rect r="r" b="b" t="t" l="l"/>
            <a:pathLst>
              <a:path h="1017148" w="3790533">
                <a:moveTo>
                  <a:pt x="0" y="0"/>
                </a:moveTo>
                <a:lnTo>
                  <a:pt x="3790533" y="0"/>
                </a:lnTo>
                <a:lnTo>
                  <a:pt x="3790533" y="1017148"/>
                </a:lnTo>
                <a:lnTo>
                  <a:pt x="0" y="1017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67" t="-78102" r="-2920" b="-6892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1529552" y="306430"/>
            <a:ext cx="17341942" cy="868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44"/>
              </a:lnSpc>
              <a:spcBef>
                <a:spcPct val="0"/>
              </a:spcBef>
            </a:pPr>
            <a:r>
              <a:rPr lang="en-US" sz="6131" spc="153">
                <a:solidFill>
                  <a:srgbClr val="FFFFFF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RISK ASSESSMENT FOR INDIGO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53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69287" y="4884869"/>
            <a:ext cx="17291159" cy="451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97"/>
              </a:lnSpc>
            </a:pPr>
            <a:r>
              <a:rPr lang="en-US" sz="317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Considerations:</a:t>
            </a:r>
          </a:p>
          <a:p>
            <a:pPr algn="l" marL="686135" indent="-343067" lvl="1">
              <a:lnSpc>
                <a:spcPts val="6197"/>
              </a:lnSpc>
              <a:buFont typeface="Arial"/>
              <a:buChar char="•"/>
            </a:pPr>
            <a:r>
              <a:rPr lang="en-US" sz="317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Risk-adjusted pricing</a:t>
            </a:r>
          </a:p>
          <a:p>
            <a:pPr algn="l" marL="686135" indent="-343067" lvl="1">
              <a:lnSpc>
                <a:spcPts val="6197"/>
              </a:lnSpc>
              <a:buFont typeface="Arial"/>
              <a:buChar char="•"/>
            </a:pPr>
            <a:r>
              <a:rPr lang="en-US" sz="317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Strict covenants</a:t>
            </a:r>
          </a:p>
          <a:p>
            <a:pPr algn="l" marL="686135" indent="-343067" lvl="1">
              <a:lnSpc>
                <a:spcPts val="6197"/>
              </a:lnSpc>
              <a:buFont typeface="Arial"/>
              <a:buChar char="•"/>
            </a:pPr>
            <a:r>
              <a:rPr lang="en-US" sz="317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Robust monitoring</a:t>
            </a:r>
          </a:p>
          <a:p>
            <a:pPr algn="l" marL="686135" indent="-343067" lvl="1">
              <a:lnSpc>
                <a:spcPts val="6197"/>
              </a:lnSpc>
              <a:buFont typeface="Arial"/>
              <a:buChar char="•"/>
            </a:pPr>
            <a:r>
              <a:rPr lang="en-US" sz="317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Hedging encouragement</a:t>
            </a:r>
          </a:p>
          <a:p>
            <a:pPr algn="l">
              <a:lnSpc>
                <a:spcPts val="5222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-1586261" y="620407"/>
            <a:ext cx="17003316" cy="1778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6"/>
              </a:lnSpc>
            </a:pPr>
            <a:r>
              <a:rPr lang="en-US" sz="6306" spc="157">
                <a:solidFill>
                  <a:srgbClr val="FFFFFF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LENDING  RECOMMENDATIONS</a:t>
            </a:r>
          </a:p>
          <a:p>
            <a:pPr algn="ctr" marL="0" indent="0" lvl="0">
              <a:lnSpc>
                <a:spcPts val="6936"/>
              </a:lnSpc>
              <a:spcBef>
                <a:spcPct val="0"/>
              </a:spcBef>
            </a:pPr>
          </a:p>
        </p:txBody>
      </p:sp>
      <p:sp>
        <p:nvSpPr>
          <p:cNvPr name="AutoShape 4" id="4"/>
          <p:cNvSpPr/>
          <p:nvPr/>
        </p:nvSpPr>
        <p:spPr>
          <a:xfrm flipH="true">
            <a:off x="179387" y="1724582"/>
            <a:ext cx="12996153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194378" y="2518635"/>
            <a:ext cx="15899243" cy="1815069"/>
            <a:chOff x="0" y="0"/>
            <a:chExt cx="21198991" cy="242009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85725"/>
              <a:ext cx="21198991" cy="978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160"/>
                </a:lnSpc>
              </a:pPr>
              <a:r>
                <a:rPr lang="en-US" sz="4400">
                  <a:solidFill>
                    <a:srgbClr val="FFFFFF"/>
                  </a:solidFill>
                  <a:latin typeface="Canva Sans Bold Italics"/>
                  <a:ea typeface="Canva Sans Bold Italics"/>
                  <a:cs typeface="Canva Sans Bold Italics"/>
                  <a:sym typeface="Canva Sans Bold Italics"/>
                </a:rPr>
                <a:t>Decision: Cautiously Consider Lending to IndiGo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209038"/>
              <a:ext cx="19322783" cy="12110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49"/>
                </a:lnSpc>
              </a:pPr>
              <a:r>
                <a:rPr lang="en-US" sz="2678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Lending to IndiGo requires careful evaluation of its financial health, market conditions, and the bank's risk appetite.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430792" y="9258300"/>
            <a:ext cx="3790533" cy="1017148"/>
          </a:xfrm>
          <a:custGeom>
            <a:avLst/>
            <a:gdLst/>
            <a:ahLst/>
            <a:cxnLst/>
            <a:rect r="r" b="b" t="t" l="l"/>
            <a:pathLst>
              <a:path h="1017148" w="3790533">
                <a:moveTo>
                  <a:pt x="0" y="0"/>
                </a:moveTo>
                <a:lnTo>
                  <a:pt x="3790533" y="0"/>
                </a:lnTo>
                <a:lnTo>
                  <a:pt x="3790533" y="1017148"/>
                </a:lnTo>
                <a:lnTo>
                  <a:pt x="0" y="1017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67" t="-78102" r="-2920" b="-68922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293796" y="1138864"/>
            <a:ext cx="11044439" cy="0"/>
          </a:xfrm>
          <a:prstGeom prst="line">
            <a:avLst/>
          </a:prstGeom>
          <a:ln cap="flat" w="28575">
            <a:solidFill>
              <a:srgbClr val="13161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6764101" y="-450982"/>
            <a:ext cx="2173030" cy="1813010"/>
            <a:chOff x="0" y="0"/>
            <a:chExt cx="4247820" cy="35440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47820" cy="3544057"/>
            </a:xfrm>
            <a:custGeom>
              <a:avLst/>
              <a:gdLst/>
              <a:ahLst/>
              <a:cxnLst/>
              <a:rect r="r" b="b" t="t" l="l"/>
              <a:pathLst>
                <a:path h="3544057" w="4247820">
                  <a:moveTo>
                    <a:pt x="0" y="0"/>
                  </a:moveTo>
                  <a:lnTo>
                    <a:pt x="0" y="3544057"/>
                  </a:lnTo>
                  <a:lnTo>
                    <a:pt x="4247820" y="3544057"/>
                  </a:lnTo>
                  <a:lnTo>
                    <a:pt x="4247820" y="0"/>
                  </a:lnTo>
                  <a:lnTo>
                    <a:pt x="0" y="0"/>
                  </a:lnTo>
                  <a:close/>
                  <a:moveTo>
                    <a:pt x="4186860" y="3483097"/>
                  </a:moveTo>
                  <a:lnTo>
                    <a:pt x="59690" y="3483097"/>
                  </a:lnTo>
                  <a:lnTo>
                    <a:pt x="59690" y="59690"/>
                  </a:lnTo>
                  <a:lnTo>
                    <a:pt x="4186860" y="59690"/>
                  </a:lnTo>
                  <a:lnTo>
                    <a:pt x="4186860" y="3483097"/>
                  </a:lnTo>
                  <a:close/>
                </a:path>
              </a:pathLst>
            </a:custGeom>
            <a:solidFill>
              <a:srgbClr val="3536A1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500395" y="371475"/>
            <a:ext cx="8127779" cy="626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4300" spc="107">
                <a:solidFill>
                  <a:srgbClr val="383733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INDUSTRY OVERVIEW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085336" y="-784310"/>
            <a:ext cx="2173030" cy="1813010"/>
            <a:chOff x="0" y="0"/>
            <a:chExt cx="4247820" cy="35440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47820" cy="3544057"/>
            </a:xfrm>
            <a:custGeom>
              <a:avLst/>
              <a:gdLst/>
              <a:ahLst/>
              <a:cxnLst/>
              <a:rect r="r" b="b" t="t" l="l"/>
              <a:pathLst>
                <a:path h="3544057" w="4247820">
                  <a:moveTo>
                    <a:pt x="0" y="0"/>
                  </a:moveTo>
                  <a:lnTo>
                    <a:pt x="0" y="3544057"/>
                  </a:lnTo>
                  <a:lnTo>
                    <a:pt x="4247820" y="3544057"/>
                  </a:lnTo>
                  <a:lnTo>
                    <a:pt x="4247820" y="0"/>
                  </a:lnTo>
                  <a:lnTo>
                    <a:pt x="0" y="0"/>
                  </a:lnTo>
                  <a:close/>
                  <a:moveTo>
                    <a:pt x="4186860" y="3483097"/>
                  </a:moveTo>
                  <a:lnTo>
                    <a:pt x="59690" y="3483097"/>
                  </a:lnTo>
                  <a:lnTo>
                    <a:pt x="59690" y="59690"/>
                  </a:lnTo>
                  <a:lnTo>
                    <a:pt x="4186860" y="59690"/>
                  </a:lnTo>
                  <a:lnTo>
                    <a:pt x="4186860" y="3483097"/>
                  </a:lnTo>
                  <a:close/>
                </a:path>
              </a:pathLst>
            </a:custGeom>
            <a:solidFill>
              <a:srgbClr val="3536A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16636" y="-314938"/>
            <a:ext cx="2173030" cy="1813010"/>
            <a:chOff x="0" y="0"/>
            <a:chExt cx="4247820" cy="35440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47820" cy="3544057"/>
            </a:xfrm>
            <a:custGeom>
              <a:avLst/>
              <a:gdLst/>
              <a:ahLst/>
              <a:cxnLst/>
              <a:rect r="r" b="b" t="t" l="l"/>
              <a:pathLst>
                <a:path h="3544057" w="4247820">
                  <a:moveTo>
                    <a:pt x="0" y="0"/>
                  </a:moveTo>
                  <a:lnTo>
                    <a:pt x="0" y="3544057"/>
                  </a:lnTo>
                  <a:lnTo>
                    <a:pt x="4247820" y="3544057"/>
                  </a:lnTo>
                  <a:lnTo>
                    <a:pt x="4247820" y="0"/>
                  </a:lnTo>
                  <a:lnTo>
                    <a:pt x="0" y="0"/>
                  </a:lnTo>
                  <a:close/>
                  <a:moveTo>
                    <a:pt x="4186860" y="3483097"/>
                  </a:moveTo>
                  <a:lnTo>
                    <a:pt x="59690" y="3483097"/>
                  </a:lnTo>
                  <a:lnTo>
                    <a:pt x="59690" y="59690"/>
                  </a:lnTo>
                  <a:lnTo>
                    <a:pt x="4186860" y="59690"/>
                  </a:lnTo>
                  <a:lnTo>
                    <a:pt x="4186860" y="3483097"/>
                  </a:lnTo>
                  <a:close/>
                </a:path>
              </a:pathLst>
            </a:custGeom>
            <a:solidFill>
              <a:srgbClr val="3536A1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15895" y="1564747"/>
            <a:ext cx="18973850" cy="1790717"/>
            <a:chOff x="0" y="0"/>
            <a:chExt cx="25298467" cy="2387623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1888653" y="818"/>
              <a:ext cx="19901307" cy="2386805"/>
              <a:chOff x="0" y="0"/>
              <a:chExt cx="3931122" cy="47146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931122" cy="471468"/>
              </a:xfrm>
              <a:custGeom>
                <a:avLst/>
                <a:gdLst/>
                <a:ahLst/>
                <a:cxnLst/>
                <a:rect r="r" b="b" t="t" l="l"/>
                <a:pathLst>
                  <a:path h="471468" w="3931122">
                    <a:moveTo>
                      <a:pt x="0" y="0"/>
                    </a:moveTo>
                    <a:lnTo>
                      <a:pt x="3931122" y="0"/>
                    </a:lnTo>
                    <a:lnTo>
                      <a:pt x="3931122" y="471468"/>
                    </a:lnTo>
                    <a:lnTo>
                      <a:pt x="0" y="471468"/>
                    </a:lnTo>
                    <a:close/>
                  </a:path>
                </a:pathLst>
              </a:custGeom>
              <a:solidFill>
                <a:srgbClr val="2C3A9B">
                  <a:alpha val="91765"/>
                </a:srgbClr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38100"/>
                <a:ext cx="3931122" cy="4333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00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134673" cy="2387623"/>
            </a:xfrm>
            <a:custGeom>
              <a:avLst/>
              <a:gdLst/>
              <a:ahLst/>
              <a:cxnLst/>
              <a:rect r="r" b="b" t="t" l="l"/>
              <a:pathLst>
                <a:path h="2387623" w="5134673">
                  <a:moveTo>
                    <a:pt x="0" y="0"/>
                  </a:moveTo>
                  <a:lnTo>
                    <a:pt x="5134673" y="0"/>
                  </a:lnTo>
                  <a:lnTo>
                    <a:pt x="5134673" y="2387623"/>
                  </a:lnTo>
                  <a:lnTo>
                    <a:pt x="0" y="2387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1184460" y="204018"/>
              <a:ext cx="3195719" cy="1397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99"/>
                </a:lnSpc>
              </a:pPr>
              <a:r>
                <a:rPr lang="en-US" sz="2499">
                  <a:solidFill>
                    <a:srgbClr val="13161B"/>
                  </a:solidFill>
                  <a:latin typeface="Arimo Bold"/>
                  <a:ea typeface="Arimo Bold"/>
                  <a:cs typeface="Arimo Bold"/>
                  <a:sym typeface="Arimo Bold"/>
                </a:rPr>
                <a:t>Rapid growth and potential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5247861" y="150043"/>
              <a:ext cx="20050605" cy="21050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526263" indent="-263131" lvl="1">
                <a:lnSpc>
                  <a:spcPts val="4387"/>
                </a:lnSpc>
                <a:buFont typeface="Arial"/>
                <a:buChar char="•"/>
              </a:pPr>
              <a:r>
                <a:rPr lang="en-US" sz="2437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Third-largest domestic aviation market globally</a:t>
              </a:r>
            </a:p>
            <a:p>
              <a:pPr algn="just" marL="526263" indent="-263131" lvl="1">
                <a:lnSpc>
                  <a:spcPts val="4387"/>
                </a:lnSpc>
                <a:buFont typeface="Arial"/>
                <a:buChar char="•"/>
              </a:pPr>
              <a:r>
                <a:rPr lang="en-US" sz="2437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18% CAGR projected over the next decade (Source: CAPA India)</a:t>
              </a:r>
            </a:p>
            <a:p>
              <a:pPr algn="just" marL="526263" indent="-263131" lvl="1">
                <a:lnSpc>
                  <a:spcPts val="4387"/>
                </a:lnSpc>
                <a:buFont typeface="Arial"/>
                <a:buChar char="•"/>
              </a:pPr>
              <a:r>
                <a:rPr lang="en-US" sz="2437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Growth driven by rising income, urbanization, and business travel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15895" y="3670901"/>
            <a:ext cx="16343405" cy="1790717"/>
            <a:chOff x="0" y="0"/>
            <a:chExt cx="21791207" cy="2387623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3144766" y="35527"/>
              <a:ext cx="18646441" cy="2352096"/>
              <a:chOff x="0" y="0"/>
              <a:chExt cx="3683248" cy="464612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3683248" cy="464612"/>
              </a:xfrm>
              <a:custGeom>
                <a:avLst/>
                <a:gdLst/>
                <a:ahLst/>
                <a:cxnLst/>
                <a:rect r="r" b="b" t="t" l="l"/>
                <a:pathLst>
                  <a:path h="464612" w="3683248">
                    <a:moveTo>
                      <a:pt x="0" y="0"/>
                    </a:moveTo>
                    <a:lnTo>
                      <a:pt x="3683248" y="0"/>
                    </a:lnTo>
                    <a:lnTo>
                      <a:pt x="3683248" y="464612"/>
                    </a:lnTo>
                    <a:lnTo>
                      <a:pt x="0" y="464612"/>
                    </a:lnTo>
                    <a:close/>
                  </a:path>
                </a:pathLst>
              </a:custGeom>
              <a:solidFill>
                <a:srgbClr val="2C3A9B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28575"/>
                <a:ext cx="3683248" cy="43603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00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134673" cy="2387623"/>
            </a:xfrm>
            <a:custGeom>
              <a:avLst/>
              <a:gdLst/>
              <a:ahLst/>
              <a:cxnLst/>
              <a:rect r="r" b="b" t="t" l="l"/>
              <a:pathLst>
                <a:path h="2387623" w="5134673">
                  <a:moveTo>
                    <a:pt x="0" y="0"/>
                  </a:moveTo>
                  <a:lnTo>
                    <a:pt x="5134673" y="0"/>
                  </a:lnTo>
                  <a:lnTo>
                    <a:pt x="5134673" y="2387623"/>
                  </a:lnTo>
                  <a:lnTo>
                    <a:pt x="0" y="2387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1184460" y="594459"/>
              <a:ext cx="3195719" cy="638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499"/>
                </a:lnSpc>
              </a:pPr>
              <a:r>
                <a:rPr lang="en-US" sz="2499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Challenges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5179690" y="131649"/>
              <a:ext cx="15741286" cy="20612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518158" indent="-259079" lvl="1">
                <a:lnSpc>
                  <a:spcPts val="4319"/>
                </a:lnSpc>
                <a:buFont typeface="Arial"/>
                <a:buChar char="•"/>
              </a:pPr>
              <a:r>
                <a:rPr lang="en-US" sz="2399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 Intense competition leading to price wars</a:t>
              </a:r>
            </a:p>
            <a:p>
              <a:pPr algn="just" marL="518158" indent="-259079" lvl="1">
                <a:lnSpc>
                  <a:spcPts val="4319"/>
                </a:lnSpc>
                <a:buFont typeface="Arial"/>
                <a:buChar char="•"/>
              </a:pPr>
              <a:r>
                <a:rPr lang="en-US" sz="2399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 High fuel costs impacting profitability</a:t>
              </a:r>
            </a:p>
            <a:p>
              <a:pPr algn="just" marL="518158" indent="-259079" lvl="1">
                <a:lnSpc>
                  <a:spcPts val="4319"/>
                </a:lnSpc>
                <a:buFont typeface="Arial"/>
                <a:buChar char="•"/>
              </a:pPr>
              <a:r>
                <a:rPr lang="en-US" sz="2399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 Infrastructure bottlenecks at major airports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92908" y="5477314"/>
            <a:ext cx="16588445" cy="2531746"/>
            <a:chOff x="0" y="0"/>
            <a:chExt cx="22117926" cy="3375661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2999363" y="507537"/>
              <a:ext cx="18955827" cy="2310605"/>
              <a:chOff x="0" y="0"/>
              <a:chExt cx="3744361" cy="456416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3744361" cy="456416"/>
              </a:xfrm>
              <a:custGeom>
                <a:avLst/>
                <a:gdLst/>
                <a:ahLst/>
                <a:cxnLst/>
                <a:rect r="r" b="b" t="t" l="l"/>
                <a:pathLst>
                  <a:path h="456416" w="3744361">
                    <a:moveTo>
                      <a:pt x="0" y="0"/>
                    </a:moveTo>
                    <a:lnTo>
                      <a:pt x="3744361" y="0"/>
                    </a:lnTo>
                    <a:lnTo>
                      <a:pt x="3744361" y="456416"/>
                    </a:lnTo>
                    <a:lnTo>
                      <a:pt x="0" y="456416"/>
                    </a:lnTo>
                    <a:close/>
                  </a:path>
                </a:pathLst>
              </a:custGeom>
              <a:solidFill>
                <a:srgbClr val="2C3A9B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38100"/>
                <a:ext cx="3744361" cy="41831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00"/>
                  </a:lnSpc>
                </a:pPr>
              </a:p>
            </p:txBody>
          </p:sp>
        </p:grpSp>
        <p:sp>
          <p:nvSpPr>
            <p:cNvPr name="Freeform 28" id="28"/>
            <p:cNvSpPr/>
            <p:nvPr/>
          </p:nvSpPr>
          <p:spPr>
            <a:xfrm flipH="false" flipV="false" rot="0">
              <a:off x="0" y="506719"/>
              <a:ext cx="5134673" cy="2387623"/>
            </a:xfrm>
            <a:custGeom>
              <a:avLst/>
              <a:gdLst/>
              <a:ahLst/>
              <a:cxnLst/>
              <a:rect r="r" b="b" t="t" l="l"/>
              <a:pathLst>
                <a:path h="2387623" w="5134673">
                  <a:moveTo>
                    <a:pt x="0" y="0"/>
                  </a:moveTo>
                  <a:lnTo>
                    <a:pt x="5134673" y="0"/>
                  </a:lnTo>
                  <a:lnTo>
                    <a:pt x="5134673" y="2387623"/>
                  </a:lnTo>
                  <a:lnTo>
                    <a:pt x="0" y="2387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9" id="29"/>
            <p:cNvSpPr txBox="true"/>
            <p:nvPr/>
          </p:nvSpPr>
          <p:spPr>
            <a:xfrm rot="0">
              <a:off x="1184460" y="1082128"/>
              <a:ext cx="3195719" cy="685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679"/>
                </a:lnSpc>
              </a:pPr>
              <a:r>
                <a:rPr lang="en-US" sz="2599">
                  <a:solidFill>
                    <a:srgbClr val="13161B"/>
                  </a:solidFill>
                  <a:latin typeface="Arimo Bold"/>
                  <a:ea typeface="Arimo Bold"/>
                  <a:cs typeface="Arimo Bold"/>
                  <a:sym typeface="Arimo Bold"/>
                </a:rPr>
                <a:t>Key drivers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5247861" y="-152400"/>
              <a:ext cx="16870065" cy="35280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319"/>
                </a:lnSpc>
              </a:pPr>
            </a:p>
            <a:p>
              <a:pPr algn="just" marL="518158" indent="-259079" lvl="1">
                <a:lnSpc>
                  <a:spcPts val="4319"/>
                </a:lnSpc>
                <a:buFont typeface="Arial"/>
                <a:buChar char="•"/>
              </a:pPr>
              <a:r>
                <a:rPr lang="en-US" sz="2399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Government initiatives like UDAN increasing air connectivity</a:t>
              </a:r>
            </a:p>
            <a:p>
              <a:pPr algn="just" marL="518158" indent="-259079" lvl="1">
                <a:lnSpc>
                  <a:spcPts val="4319"/>
                </a:lnSpc>
                <a:buFont typeface="Arial"/>
                <a:buChar char="•"/>
              </a:pPr>
              <a:r>
                <a:rPr lang="en-US" sz="2399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 Growing tourism and leisure travel</a:t>
              </a:r>
            </a:p>
            <a:p>
              <a:pPr algn="just" marL="518158" indent="-259079" lvl="1">
                <a:lnSpc>
                  <a:spcPts val="4319"/>
                </a:lnSpc>
                <a:buFont typeface="Arial"/>
                <a:buChar char="•"/>
              </a:pPr>
              <a:r>
                <a:rPr lang="en-US" sz="2399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 Business expansion and trade</a:t>
              </a:r>
            </a:p>
            <a:p>
              <a:pPr algn="just">
                <a:lnSpc>
                  <a:spcPts val="431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792908" y="8011750"/>
            <a:ext cx="16934722" cy="1864813"/>
            <a:chOff x="0" y="0"/>
            <a:chExt cx="22579629" cy="2486418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3699465" y="0"/>
              <a:ext cx="18255724" cy="2386805"/>
              <a:chOff x="0" y="0"/>
              <a:chExt cx="3606069" cy="471468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3606069" cy="471468"/>
              </a:xfrm>
              <a:custGeom>
                <a:avLst/>
                <a:gdLst/>
                <a:ahLst/>
                <a:cxnLst/>
                <a:rect r="r" b="b" t="t" l="l"/>
                <a:pathLst>
                  <a:path h="471468" w="3606069">
                    <a:moveTo>
                      <a:pt x="0" y="0"/>
                    </a:moveTo>
                    <a:lnTo>
                      <a:pt x="3606069" y="0"/>
                    </a:lnTo>
                    <a:lnTo>
                      <a:pt x="3606069" y="471468"/>
                    </a:lnTo>
                    <a:lnTo>
                      <a:pt x="0" y="471468"/>
                    </a:lnTo>
                    <a:close/>
                  </a:path>
                </a:pathLst>
              </a:custGeom>
              <a:solidFill>
                <a:srgbClr val="2C3A9B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38100"/>
                <a:ext cx="3606069" cy="4333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00"/>
                  </a:lnSpc>
                </a:pPr>
              </a:p>
            </p:txBody>
          </p:sp>
        </p:grpSp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5134673" cy="2387623"/>
            </a:xfrm>
            <a:custGeom>
              <a:avLst/>
              <a:gdLst/>
              <a:ahLst/>
              <a:cxnLst/>
              <a:rect r="r" b="b" t="t" l="l"/>
              <a:pathLst>
                <a:path h="2387623" w="5134673">
                  <a:moveTo>
                    <a:pt x="0" y="0"/>
                  </a:moveTo>
                  <a:lnTo>
                    <a:pt x="5134673" y="0"/>
                  </a:lnTo>
                  <a:lnTo>
                    <a:pt x="5134673" y="2387623"/>
                  </a:lnTo>
                  <a:lnTo>
                    <a:pt x="0" y="2387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6" id="36"/>
            <p:cNvSpPr txBox="true"/>
            <p:nvPr/>
          </p:nvSpPr>
          <p:spPr>
            <a:xfrm rot="0">
              <a:off x="1491880" y="402812"/>
              <a:ext cx="3195719" cy="1397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499"/>
                </a:lnSpc>
              </a:pPr>
              <a:r>
                <a:rPr lang="en-US" sz="2499">
                  <a:solidFill>
                    <a:srgbClr val="13161B"/>
                  </a:solidFill>
                  <a:latin typeface="Arimo Bold"/>
                  <a:ea typeface="Arimo Bold"/>
                  <a:cs typeface="Arimo Bold"/>
                  <a:sym typeface="Arimo Bold"/>
                </a:rPr>
                <a:t>Industry Outlook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5317894" y="340117"/>
              <a:ext cx="17261734" cy="21463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539748" indent="-269874" lvl="1">
                <a:lnSpc>
                  <a:spcPts val="449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Long-term growth potential remains strong</a:t>
              </a:r>
            </a:p>
            <a:p>
              <a:pPr algn="just" marL="539748" indent="-269874" lvl="1">
                <a:lnSpc>
                  <a:spcPts val="449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Short-term challenges due to economic conditions and geopolitical factors</a:t>
              </a:r>
            </a:p>
            <a:p>
              <a:pPr algn="just">
                <a:lnSpc>
                  <a:spcPts val="4499"/>
                </a:lnSpc>
              </a:pP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818" r="-5874" b="-1681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68056" y="2368162"/>
            <a:ext cx="7351887" cy="5550675"/>
          </a:xfrm>
          <a:custGeom>
            <a:avLst/>
            <a:gdLst/>
            <a:ahLst/>
            <a:cxnLst/>
            <a:rect r="r" b="b" t="t" l="l"/>
            <a:pathLst>
              <a:path h="5550675" w="7351887">
                <a:moveTo>
                  <a:pt x="0" y="0"/>
                </a:moveTo>
                <a:lnTo>
                  <a:pt x="7351888" y="0"/>
                </a:lnTo>
                <a:lnTo>
                  <a:pt x="7351888" y="5550676"/>
                </a:lnTo>
                <a:lnTo>
                  <a:pt x="0" y="55506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0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93303" y="1261053"/>
            <a:ext cx="16290131" cy="7725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73"/>
              </a:lnSpc>
            </a:pPr>
          </a:p>
          <a:p>
            <a:pPr algn="l" marL="625787" indent="-312893" lvl="1">
              <a:lnSpc>
                <a:spcPts val="6173"/>
              </a:lnSpc>
              <a:buFont typeface="Arial"/>
              <a:buChar char="•"/>
            </a:pPr>
            <a:r>
              <a:rPr lang="en-US" sz="2898">
                <a:solidFill>
                  <a:srgbClr val="1316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Revenue per Available Seat Kilometer (RASK) </a:t>
            </a:r>
            <a:r>
              <a:rPr lang="en-US" sz="2898">
                <a:solidFill>
                  <a:srgbClr val="13161B"/>
                </a:solidFill>
                <a:latin typeface="Canva Sans"/>
                <a:ea typeface="Canva Sans"/>
                <a:cs typeface="Canva Sans"/>
                <a:sym typeface="Canva Sans"/>
              </a:rPr>
              <a:t>to measure revenue generation efficiency.</a:t>
            </a:r>
          </a:p>
          <a:p>
            <a:pPr algn="l" marL="625787" indent="-312893" lvl="1">
              <a:lnSpc>
                <a:spcPts val="6173"/>
              </a:lnSpc>
              <a:buFont typeface="Arial"/>
              <a:buChar char="•"/>
            </a:pPr>
            <a:r>
              <a:rPr lang="en-US" sz="2898">
                <a:solidFill>
                  <a:srgbClr val="1316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Cost per available seat kilometer (CASM)</a:t>
            </a:r>
            <a:r>
              <a:rPr lang="en-US" sz="2898">
                <a:solidFill>
                  <a:srgbClr val="13161B"/>
                </a:solidFill>
                <a:latin typeface="Canva Sans"/>
                <a:ea typeface="Canva Sans"/>
                <a:cs typeface="Canva Sans"/>
                <a:sym typeface="Canva Sans"/>
              </a:rPr>
              <a:t> to measure operational efficiency.</a:t>
            </a:r>
          </a:p>
          <a:p>
            <a:pPr algn="l" marL="625787" indent="-312893" lvl="1">
              <a:lnSpc>
                <a:spcPts val="6173"/>
              </a:lnSpc>
              <a:buFont typeface="Arial"/>
              <a:buChar char="•"/>
            </a:pPr>
            <a:r>
              <a:rPr lang="en-US" sz="2898">
                <a:solidFill>
                  <a:srgbClr val="1316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Load factor</a:t>
            </a:r>
            <a:r>
              <a:rPr lang="en-US" sz="2898">
                <a:solidFill>
                  <a:srgbClr val="13161B"/>
                </a:solidFill>
                <a:latin typeface="Canva Sans"/>
                <a:ea typeface="Canva Sans"/>
                <a:cs typeface="Canva Sans"/>
                <a:sym typeface="Canva Sans"/>
              </a:rPr>
              <a:t> to Indicate seat occupancy and revenue potential.</a:t>
            </a:r>
          </a:p>
          <a:p>
            <a:pPr algn="l" marL="625787" indent="-312893" lvl="1">
              <a:lnSpc>
                <a:spcPts val="6173"/>
              </a:lnSpc>
              <a:buFont typeface="Arial"/>
              <a:buChar char="•"/>
            </a:pPr>
            <a:r>
              <a:rPr lang="en-US" sz="2898">
                <a:solidFill>
                  <a:srgbClr val="1316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Debt-to-equity ratio</a:t>
            </a:r>
            <a:r>
              <a:rPr lang="en-US" sz="2898">
                <a:solidFill>
                  <a:srgbClr val="13161B"/>
                </a:solidFill>
                <a:latin typeface="Canva Sans"/>
                <a:ea typeface="Canva Sans"/>
                <a:cs typeface="Canva Sans"/>
                <a:sym typeface="Canva Sans"/>
              </a:rPr>
              <a:t> to assess financial leverage and risk.</a:t>
            </a:r>
          </a:p>
          <a:p>
            <a:pPr algn="l" marL="625787" indent="-312893" lvl="1">
              <a:lnSpc>
                <a:spcPts val="6173"/>
              </a:lnSpc>
              <a:buFont typeface="Arial"/>
              <a:buChar char="•"/>
            </a:pPr>
            <a:r>
              <a:rPr lang="en-US" sz="2898">
                <a:solidFill>
                  <a:srgbClr val="1316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Interest coverage ratio </a:t>
            </a:r>
            <a:r>
              <a:rPr lang="en-US" sz="2898">
                <a:solidFill>
                  <a:srgbClr val="13161B"/>
                </a:solidFill>
                <a:latin typeface="Canva Sans"/>
                <a:ea typeface="Canva Sans"/>
                <a:cs typeface="Canva Sans"/>
                <a:sym typeface="Canva Sans"/>
              </a:rPr>
              <a:t>to measure ability to service debt.</a:t>
            </a:r>
          </a:p>
          <a:p>
            <a:pPr algn="l" marL="625787" indent="-312893" lvl="1">
              <a:lnSpc>
                <a:spcPts val="6173"/>
              </a:lnSpc>
              <a:buFont typeface="Arial"/>
              <a:buChar char="•"/>
            </a:pPr>
            <a:r>
              <a:rPr lang="en-US" sz="2898">
                <a:solidFill>
                  <a:srgbClr val="1316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On-time performance (OTP) </a:t>
            </a:r>
            <a:r>
              <a:rPr lang="en-US" sz="2898">
                <a:solidFill>
                  <a:srgbClr val="13161B"/>
                </a:solidFill>
                <a:latin typeface="Canva Sans"/>
                <a:ea typeface="Canva Sans"/>
                <a:cs typeface="Canva Sans"/>
                <a:sym typeface="Canva Sans"/>
              </a:rPr>
              <a:t>to reflect operational efficiency and customer satisfaction.</a:t>
            </a:r>
          </a:p>
          <a:p>
            <a:pPr algn="l" marL="625787" indent="-312893" lvl="1">
              <a:lnSpc>
                <a:spcPts val="6173"/>
              </a:lnSpc>
              <a:buFont typeface="Arial"/>
              <a:buChar char="•"/>
            </a:pPr>
            <a:r>
              <a:rPr lang="en-US" sz="2898">
                <a:solidFill>
                  <a:srgbClr val="1316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Fleet utilization </a:t>
            </a:r>
            <a:r>
              <a:rPr lang="en-US" sz="2898">
                <a:solidFill>
                  <a:srgbClr val="13161B"/>
                </a:solidFill>
                <a:latin typeface="Canva Sans"/>
                <a:ea typeface="Canva Sans"/>
                <a:cs typeface="Canva Sans"/>
                <a:sym typeface="Canva Sans"/>
              </a:rPr>
              <a:t>to measure aircraft efficiency and utilization.</a:t>
            </a:r>
          </a:p>
          <a:p>
            <a:pPr algn="l" marL="625787" indent="-312893" lvl="1">
              <a:lnSpc>
                <a:spcPts val="6173"/>
              </a:lnSpc>
              <a:buFont typeface="Arial"/>
              <a:buChar char="•"/>
            </a:pPr>
            <a:r>
              <a:rPr lang="en-US" sz="2898">
                <a:solidFill>
                  <a:srgbClr val="1316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Turnaround time</a:t>
            </a:r>
            <a:r>
              <a:rPr lang="en-US" sz="2898">
                <a:solidFill>
                  <a:srgbClr val="13161B"/>
                </a:solidFill>
                <a:latin typeface="Canva Sans"/>
                <a:ea typeface="Canva Sans"/>
                <a:cs typeface="Canva Sans"/>
                <a:sym typeface="Canva Sans"/>
              </a:rPr>
              <a:t> to Indicate airport efficiency and operational costs.</a:t>
            </a:r>
          </a:p>
          <a:p>
            <a:pPr algn="l" marL="625787" indent="-312893" lvl="1">
              <a:lnSpc>
                <a:spcPts val="6173"/>
              </a:lnSpc>
              <a:buFont typeface="Arial"/>
              <a:buChar char="•"/>
            </a:pPr>
            <a:r>
              <a:rPr lang="en-US" sz="2898">
                <a:solidFill>
                  <a:srgbClr val="1316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Customer satisfaction</a:t>
            </a:r>
            <a:r>
              <a:rPr lang="en-US" sz="2898">
                <a:solidFill>
                  <a:srgbClr val="13161B"/>
                </a:solidFill>
                <a:latin typeface="Canva Sans"/>
                <a:ea typeface="Canva Sans"/>
                <a:cs typeface="Canva Sans"/>
                <a:sym typeface="Canva Sans"/>
              </a:rPr>
              <a:t> scores to measure customer experience and loyalty.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5032" y="499856"/>
            <a:ext cx="17668093" cy="1065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0"/>
              </a:lnSpc>
            </a:pPr>
            <a:r>
              <a:rPr lang="en-US" sz="7436" spc="185">
                <a:solidFill>
                  <a:srgbClr val="2C3A9B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KEY  PERFORMANCE  INDICATORS</a:t>
            </a:r>
          </a:p>
        </p:txBody>
      </p:sp>
      <p:sp>
        <p:nvSpPr>
          <p:cNvPr name="AutoShape 4" id="4"/>
          <p:cNvSpPr/>
          <p:nvPr/>
        </p:nvSpPr>
        <p:spPr>
          <a:xfrm flipH="true">
            <a:off x="397930" y="1807845"/>
            <a:ext cx="11735050" cy="14288"/>
          </a:xfrm>
          <a:prstGeom prst="line">
            <a:avLst/>
          </a:prstGeom>
          <a:ln cap="flat" w="38100">
            <a:solidFill>
              <a:srgbClr val="F0F0F0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>
            <a:off x="397968" y="1755458"/>
            <a:ext cx="16861347" cy="33337"/>
          </a:xfrm>
          <a:prstGeom prst="line">
            <a:avLst/>
          </a:prstGeom>
          <a:ln cap="flat" w="38100">
            <a:solidFill>
              <a:srgbClr val="2C3A9B"/>
            </a:solidFill>
            <a:prstDash val="solid"/>
            <a:headEnd type="oval" len="lg" w="lg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53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6480" y="499856"/>
            <a:ext cx="12822375" cy="1065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0"/>
              </a:lnSpc>
            </a:pPr>
            <a:r>
              <a:rPr lang="en-US" sz="7436" spc="185">
                <a:solidFill>
                  <a:srgbClr val="FBF5F3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KEY  SUCCESS  FACTORS</a:t>
            </a:r>
          </a:p>
        </p:txBody>
      </p:sp>
      <p:sp>
        <p:nvSpPr>
          <p:cNvPr name="AutoShape 3" id="3"/>
          <p:cNvSpPr/>
          <p:nvPr/>
        </p:nvSpPr>
        <p:spPr>
          <a:xfrm flipH="true">
            <a:off x="397930" y="1807845"/>
            <a:ext cx="11735050" cy="14288"/>
          </a:xfrm>
          <a:prstGeom prst="line">
            <a:avLst/>
          </a:prstGeom>
          <a:ln cap="flat" w="38100">
            <a:solidFill>
              <a:srgbClr val="F0F0F0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-1220381">
            <a:off x="1078233" y="3089727"/>
            <a:ext cx="17777310" cy="2666596"/>
          </a:xfrm>
          <a:custGeom>
            <a:avLst/>
            <a:gdLst/>
            <a:ahLst/>
            <a:cxnLst/>
            <a:rect r="r" b="b" t="t" l="l"/>
            <a:pathLst>
              <a:path h="2666596" w="17777310">
                <a:moveTo>
                  <a:pt x="0" y="0"/>
                </a:moveTo>
                <a:lnTo>
                  <a:pt x="17777309" y="0"/>
                </a:lnTo>
                <a:lnTo>
                  <a:pt x="17777309" y="2666596"/>
                </a:lnTo>
                <a:lnTo>
                  <a:pt x="0" y="2666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75075">
            <a:off x="13338798" y="216792"/>
            <a:ext cx="2745015" cy="1681321"/>
          </a:xfrm>
          <a:custGeom>
            <a:avLst/>
            <a:gdLst/>
            <a:ahLst/>
            <a:cxnLst/>
            <a:rect r="r" b="b" t="t" l="l"/>
            <a:pathLst>
              <a:path h="1681321" w="2745015">
                <a:moveTo>
                  <a:pt x="0" y="0"/>
                </a:moveTo>
                <a:lnTo>
                  <a:pt x="2745015" y="0"/>
                </a:lnTo>
                <a:lnTo>
                  <a:pt x="2745015" y="1681322"/>
                </a:lnTo>
                <a:lnTo>
                  <a:pt x="0" y="16813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379307" y="2573729"/>
            <a:ext cx="18034862" cy="7520386"/>
            <a:chOff x="0" y="0"/>
            <a:chExt cx="24046482" cy="100271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94657" y="0"/>
              <a:ext cx="22751826" cy="9053331"/>
            </a:xfrm>
            <a:custGeom>
              <a:avLst/>
              <a:gdLst/>
              <a:ahLst/>
              <a:cxnLst/>
              <a:rect r="r" b="b" t="t" l="l"/>
              <a:pathLst>
                <a:path h="9053331" w="22751826">
                  <a:moveTo>
                    <a:pt x="0" y="0"/>
                  </a:moveTo>
                  <a:lnTo>
                    <a:pt x="22751825" y="0"/>
                  </a:lnTo>
                  <a:lnTo>
                    <a:pt x="22751825" y="9053331"/>
                  </a:lnTo>
                  <a:lnTo>
                    <a:pt x="0" y="90533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9933133" y="1616906"/>
              <a:ext cx="5554620" cy="7436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96"/>
                </a:lnSpc>
              </a:pPr>
            </a:p>
            <a:p>
              <a:pPr algn="l" marL="491300" indent="-245650" lvl="1">
                <a:lnSpc>
                  <a:spcPts val="4096"/>
                </a:lnSpc>
                <a:buFont typeface="Arial"/>
                <a:buChar char="•"/>
              </a:pPr>
              <a:r>
                <a:rPr lang="en-US" sz="2275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Optimizes fleet utilization, fuel consumption, and labor costs.</a:t>
              </a:r>
            </a:p>
            <a:p>
              <a:pPr algn="l" marL="491300" indent="-245650" lvl="1">
                <a:lnSpc>
                  <a:spcPts val="4096"/>
                </a:lnSpc>
                <a:buFont typeface="Arial"/>
                <a:buChar char="•"/>
              </a:pPr>
              <a:r>
                <a:rPr lang="en-US" sz="2275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Improves profitability and cash flow.</a:t>
              </a:r>
            </a:p>
            <a:p>
              <a:pPr algn="l" marL="491300" indent="-245650" lvl="1">
                <a:lnSpc>
                  <a:spcPts val="4096"/>
                </a:lnSpc>
                <a:buFont typeface="Arial"/>
                <a:buChar char="•"/>
              </a:pPr>
              <a:r>
                <a:rPr lang="en-US" sz="2275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Example: SpiceJet's focus on low-cost operations.</a:t>
              </a:r>
            </a:p>
            <a:p>
              <a:pPr algn="l">
                <a:lnSpc>
                  <a:spcPts val="4096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0021109" y="218674"/>
              <a:ext cx="5298921" cy="1597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17"/>
                </a:lnSpc>
              </a:pPr>
              <a:r>
                <a:rPr lang="en-US" sz="3367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Efficient cost management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8251225" y="246015"/>
              <a:ext cx="5298921" cy="1536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14"/>
                </a:lnSpc>
              </a:pPr>
              <a:r>
                <a:rPr lang="en-US" sz="3367">
                  <a:solidFill>
                    <a:srgbClr val="FBF5F3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Diversified route network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8321367" y="2332378"/>
              <a:ext cx="5006237" cy="67598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91980" indent="-245990" lvl="1">
                <a:lnSpc>
                  <a:spcPts val="4101"/>
                </a:lnSpc>
                <a:buFont typeface="Arial"/>
                <a:buChar char="•"/>
              </a:pPr>
              <a:r>
                <a:rPr lang="en-US" sz="2278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</a:t>
              </a:r>
              <a:r>
                <a:rPr lang="en-US" sz="2278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Reduces dependence on specific routes and markets.</a:t>
              </a:r>
            </a:p>
            <a:p>
              <a:pPr algn="l" marL="491980" indent="-245990" lvl="1">
                <a:lnSpc>
                  <a:spcPts val="4101"/>
                </a:lnSpc>
                <a:buFont typeface="Arial"/>
                <a:buChar char="•"/>
              </a:pPr>
              <a:r>
                <a:rPr lang="en-US" sz="2278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Mitigates risks from economic downturns or geopolitical events.</a:t>
              </a:r>
            </a:p>
            <a:p>
              <a:pPr algn="l" marL="491980" indent="-245990" lvl="1">
                <a:lnSpc>
                  <a:spcPts val="4101"/>
                </a:lnSpc>
                <a:buFont typeface="Arial"/>
                <a:buChar char="•"/>
              </a:pPr>
              <a:r>
                <a:rPr lang="en-US" sz="2278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Example: Air India's global network expansion.</a:t>
              </a:r>
            </a:p>
            <a:p>
              <a:pPr algn="l">
                <a:lnSpc>
                  <a:spcPts val="4101"/>
                </a:lnSpc>
              </a:pP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879105" y="357140"/>
              <a:ext cx="5298921" cy="22422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65"/>
                </a:lnSpc>
              </a:pPr>
              <a:r>
                <a:rPr lang="en-US" sz="326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Strong brand and customer loyalty</a:t>
              </a:r>
            </a:p>
            <a:p>
              <a:pPr algn="just">
                <a:lnSpc>
                  <a:spcPts val="4565"/>
                </a:lnSpc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595559" y="1636908"/>
              <a:ext cx="5302274" cy="75817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64"/>
                </a:lnSpc>
              </a:pPr>
            </a:p>
            <a:p>
              <a:pPr algn="l" marL="499487" indent="-249743" lvl="1">
                <a:lnSpc>
                  <a:spcPts val="4164"/>
                </a:lnSpc>
                <a:buFont typeface="Arial"/>
                <a:buChar char="•"/>
              </a:pPr>
              <a:r>
                <a:rPr lang="en-US" sz="2313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Builds customer trust and repeats business.</a:t>
              </a:r>
            </a:p>
            <a:p>
              <a:pPr algn="l" marL="499487" indent="-249743" lvl="1">
                <a:lnSpc>
                  <a:spcPts val="4164"/>
                </a:lnSpc>
                <a:buFont typeface="Arial"/>
                <a:buChar char="•"/>
              </a:pPr>
              <a:r>
                <a:rPr lang="en-US" sz="2313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Enables premium pricing and higher load factors.</a:t>
              </a:r>
            </a:p>
            <a:p>
              <a:pPr algn="l" marL="499487" indent="-249743" lvl="1">
                <a:lnSpc>
                  <a:spcPts val="4164"/>
                </a:lnSpc>
                <a:buFont typeface="Arial"/>
                <a:buChar char="•"/>
              </a:pPr>
              <a:r>
                <a:rPr lang="en-US" sz="2313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Example: IndiGo's focus on 'on-time' performance and customer service.</a:t>
              </a:r>
            </a:p>
            <a:p>
              <a:pPr algn="l">
                <a:lnSpc>
                  <a:spcPts val="4164"/>
                </a:lnSpc>
              </a:pPr>
            </a:p>
          </p:txBody>
        </p:sp>
        <p:sp>
          <p:nvSpPr>
            <p:cNvPr name="Freeform 14" id="14"/>
            <p:cNvSpPr/>
            <p:nvPr/>
          </p:nvSpPr>
          <p:spPr>
            <a:xfrm flipH="false" flipV="false" rot="-1014833">
              <a:off x="370555" y="7147545"/>
              <a:ext cx="1331522" cy="2745322"/>
            </a:xfrm>
            <a:custGeom>
              <a:avLst/>
              <a:gdLst/>
              <a:ahLst/>
              <a:cxnLst/>
              <a:rect r="r" b="b" t="t" l="l"/>
              <a:pathLst>
                <a:path h="2745322" w="1331522">
                  <a:moveTo>
                    <a:pt x="0" y="0"/>
                  </a:moveTo>
                  <a:lnTo>
                    <a:pt x="1331522" y="0"/>
                  </a:lnTo>
                  <a:lnTo>
                    <a:pt x="1331522" y="2745321"/>
                  </a:lnTo>
                  <a:lnTo>
                    <a:pt x="0" y="27453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1274527" b="0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53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6480" y="499856"/>
            <a:ext cx="12297365" cy="1027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99"/>
              </a:lnSpc>
            </a:pPr>
            <a:r>
              <a:rPr lang="en-US" sz="7181" spc="179">
                <a:solidFill>
                  <a:srgbClr val="FBF5F3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KEY  SUCCESS  FACTORS</a:t>
            </a:r>
          </a:p>
        </p:txBody>
      </p:sp>
      <p:sp>
        <p:nvSpPr>
          <p:cNvPr name="AutoShape 3" id="3"/>
          <p:cNvSpPr/>
          <p:nvPr/>
        </p:nvSpPr>
        <p:spPr>
          <a:xfrm flipH="true">
            <a:off x="397930" y="1807845"/>
            <a:ext cx="11735050" cy="14288"/>
          </a:xfrm>
          <a:prstGeom prst="line">
            <a:avLst/>
          </a:prstGeom>
          <a:ln cap="flat" w="38100">
            <a:solidFill>
              <a:srgbClr val="F0F0F0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-1014833">
            <a:off x="-182583" y="4434281"/>
            <a:ext cx="18467044" cy="2770057"/>
          </a:xfrm>
          <a:custGeom>
            <a:avLst/>
            <a:gdLst/>
            <a:ahLst/>
            <a:cxnLst/>
            <a:rect r="r" b="b" t="t" l="l"/>
            <a:pathLst>
              <a:path h="2770057" w="18467044">
                <a:moveTo>
                  <a:pt x="0" y="0"/>
                </a:moveTo>
                <a:lnTo>
                  <a:pt x="18467045" y="0"/>
                </a:lnTo>
                <a:lnTo>
                  <a:pt x="18467045" y="2770057"/>
                </a:lnTo>
                <a:lnTo>
                  <a:pt x="0" y="27700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75075">
            <a:off x="13677057" y="188039"/>
            <a:ext cx="2745015" cy="1681321"/>
          </a:xfrm>
          <a:custGeom>
            <a:avLst/>
            <a:gdLst/>
            <a:ahLst/>
            <a:cxnLst/>
            <a:rect r="r" b="b" t="t" l="l"/>
            <a:pathLst>
              <a:path h="1681321" w="2745015">
                <a:moveTo>
                  <a:pt x="0" y="0"/>
                </a:moveTo>
                <a:lnTo>
                  <a:pt x="2745015" y="0"/>
                </a:lnTo>
                <a:lnTo>
                  <a:pt x="2745015" y="1681322"/>
                </a:lnTo>
                <a:lnTo>
                  <a:pt x="0" y="16813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574165" y="2462832"/>
            <a:ext cx="11086899" cy="6888984"/>
            <a:chOff x="0" y="0"/>
            <a:chExt cx="14782532" cy="91853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782532" cy="9053331"/>
            </a:xfrm>
            <a:custGeom>
              <a:avLst/>
              <a:gdLst/>
              <a:ahLst/>
              <a:cxnLst/>
              <a:rect r="r" b="b" t="t" l="l"/>
              <a:pathLst>
                <a:path h="9053331" w="14782532">
                  <a:moveTo>
                    <a:pt x="0" y="0"/>
                  </a:moveTo>
                  <a:lnTo>
                    <a:pt x="14782532" y="0"/>
                  </a:lnTo>
                  <a:lnTo>
                    <a:pt x="14782532" y="9053331"/>
                  </a:lnTo>
                  <a:lnTo>
                    <a:pt x="0" y="90533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-5391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265309" y="366812"/>
              <a:ext cx="5294655" cy="15191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71"/>
                </a:lnSpc>
              </a:pPr>
              <a:r>
                <a:rPr lang="en-US" sz="3244">
                  <a:solidFill>
                    <a:srgbClr val="FBF5F3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Robust fleet management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284664" y="1752608"/>
              <a:ext cx="5275300" cy="6884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36"/>
                </a:lnSpc>
              </a:pPr>
            </a:p>
            <a:p>
              <a:pPr algn="l" marL="496106" indent="-248053" lvl="1">
                <a:lnSpc>
                  <a:spcPts val="4136"/>
                </a:lnSpc>
                <a:buFont typeface="Arial"/>
                <a:buChar char="•"/>
              </a:pPr>
              <a:r>
                <a:rPr lang="en-US" sz="2297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Optimal fleet size and mix for cost-efficiency and capacity utilization.</a:t>
              </a:r>
            </a:p>
            <a:p>
              <a:pPr algn="l" marL="496106" indent="-248053" lvl="1">
                <a:lnSpc>
                  <a:spcPts val="4136"/>
                </a:lnSpc>
                <a:buFont typeface="Arial"/>
                <a:buChar char="•"/>
              </a:pPr>
              <a:r>
                <a:rPr lang="en-US" sz="2297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Effective aircraft maintenance and leasing strategies.</a:t>
              </a:r>
            </a:p>
            <a:p>
              <a:pPr algn="l" marL="496106" indent="-248053" lvl="1">
                <a:lnSpc>
                  <a:spcPts val="4136"/>
                </a:lnSpc>
                <a:buFont typeface="Arial"/>
                <a:buChar char="•"/>
              </a:pPr>
              <a:r>
                <a:rPr lang="en-US" sz="2297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Example: IndiGo's focus on fuel-efficient aircraft</a:t>
              </a:r>
            </a:p>
            <a:p>
              <a:pPr algn="l">
                <a:lnSpc>
                  <a:spcPts val="4136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8551447" y="2300643"/>
              <a:ext cx="5674825" cy="688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96571" indent="-248285" lvl="1">
                <a:lnSpc>
                  <a:spcPts val="4140"/>
                </a:lnSpc>
                <a:buFont typeface="Arial"/>
                <a:buChar char="•"/>
              </a:pPr>
              <a:r>
                <a:rPr lang="en-US" sz="2300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Dynamic pricing, yield management, and secondary revenue generation.</a:t>
              </a:r>
            </a:p>
            <a:p>
              <a:pPr algn="l" marL="496571" indent="-248285" lvl="1">
                <a:lnSpc>
                  <a:spcPts val="4140"/>
                </a:lnSpc>
                <a:buFont typeface="Arial"/>
                <a:buChar char="•"/>
              </a:pPr>
              <a:r>
                <a:rPr lang="en-US" sz="2300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</a:t>
              </a:r>
              <a:r>
                <a:rPr lang="en-US" sz="2300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aximizes revenue per passenger.</a:t>
              </a:r>
            </a:p>
            <a:p>
              <a:pPr algn="l" marL="496571" indent="-248285" lvl="1">
                <a:lnSpc>
                  <a:spcPts val="4140"/>
                </a:lnSpc>
                <a:buFont typeface="Arial"/>
                <a:buChar char="•"/>
              </a:pPr>
              <a:r>
                <a:rPr lang="en-US" sz="2300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Example:  Premium seating, baggage fees, and in-flight services.</a:t>
              </a:r>
            </a:p>
            <a:p>
              <a:pPr algn="l">
                <a:lnSpc>
                  <a:spcPts val="4140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8931617" y="376337"/>
              <a:ext cx="5294655" cy="14807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42"/>
                </a:lnSpc>
              </a:pPr>
              <a:r>
                <a:rPr lang="en-US" sz="3244">
                  <a:solidFill>
                    <a:srgbClr val="FBF5F3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Effective revenue management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21687065" cy="1763890"/>
            <a:chOff x="0" y="0"/>
            <a:chExt cx="10039490" cy="8165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039490" cy="816549"/>
            </a:xfrm>
            <a:custGeom>
              <a:avLst/>
              <a:gdLst/>
              <a:ahLst/>
              <a:cxnLst/>
              <a:rect r="r" b="b" t="t" l="l"/>
              <a:pathLst>
                <a:path h="816549" w="10039490">
                  <a:moveTo>
                    <a:pt x="0" y="0"/>
                  </a:moveTo>
                  <a:lnTo>
                    <a:pt x="10039490" y="0"/>
                  </a:lnTo>
                  <a:lnTo>
                    <a:pt x="10039490" y="816549"/>
                  </a:lnTo>
                  <a:lnTo>
                    <a:pt x="0" y="816549"/>
                  </a:lnTo>
                  <a:close/>
                </a:path>
              </a:pathLst>
            </a:custGeom>
            <a:solidFill>
              <a:srgbClr val="3536A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690044" y="2065724"/>
            <a:ext cx="6907912" cy="1372349"/>
            <a:chOff x="0" y="0"/>
            <a:chExt cx="9210550" cy="1829799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8067186" cy="1829799"/>
              <a:chOff x="0" y="0"/>
              <a:chExt cx="1791729" cy="4064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791729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791729">
                    <a:moveTo>
                      <a:pt x="1588529" y="0"/>
                    </a:moveTo>
                    <a:cubicBezTo>
                      <a:pt x="1700753" y="0"/>
                      <a:pt x="1791729" y="90976"/>
                      <a:pt x="1791729" y="203200"/>
                    </a:cubicBezTo>
                    <a:cubicBezTo>
                      <a:pt x="1791729" y="315424"/>
                      <a:pt x="1700753" y="406400"/>
                      <a:pt x="1588529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3536A1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47625"/>
                <a:ext cx="1791729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l">
                  <a:lnSpc>
                    <a:spcPts val="199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771828" y="383430"/>
              <a:ext cx="8438722" cy="885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248"/>
                </a:lnSpc>
              </a:pPr>
              <a:r>
                <a:rPr lang="en-US" sz="4373">
                  <a:solidFill>
                    <a:srgbClr val="F2F2F2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Dominant Players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15727" y="3948874"/>
            <a:ext cx="5580617" cy="5717453"/>
            <a:chOff x="0" y="0"/>
            <a:chExt cx="7440822" cy="762327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54951" y="470942"/>
              <a:ext cx="6662732" cy="2081877"/>
            </a:xfrm>
            <a:custGeom>
              <a:avLst/>
              <a:gdLst/>
              <a:ahLst/>
              <a:cxnLst/>
              <a:rect r="r" b="b" t="t" l="l"/>
              <a:pathLst>
                <a:path h="2081877" w="6662732">
                  <a:moveTo>
                    <a:pt x="0" y="0"/>
                  </a:moveTo>
                  <a:lnTo>
                    <a:pt x="6662732" y="0"/>
                  </a:lnTo>
                  <a:lnTo>
                    <a:pt x="6662732" y="2081877"/>
                  </a:lnTo>
                  <a:lnTo>
                    <a:pt x="0" y="20818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34" t="-58492" r="-2612" b="-54369"/>
              </a:stretch>
            </a:blipFill>
          </p:spPr>
        </p:sp>
        <p:grpSp>
          <p:nvGrpSpPr>
            <p:cNvPr name="Group 12" id="12"/>
            <p:cNvGrpSpPr/>
            <p:nvPr/>
          </p:nvGrpSpPr>
          <p:grpSpPr>
            <a:xfrm rot="0">
              <a:off x="0" y="0"/>
              <a:ext cx="7440822" cy="7623271"/>
              <a:chOff x="0" y="0"/>
              <a:chExt cx="1469792" cy="150583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469792" cy="1505831"/>
              </a:xfrm>
              <a:custGeom>
                <a:avLst/>
                <a:gdLst/>
                <a:ahLst/>
                <a:cxnLst/>
                <a:rect r="r" b="b" t="t" l="l"/>
                <a:pathLst>
                  <a:path h="1505831" w="1469792">
                    <a:moveTo>
                      <a:pt x="70752" y="0"/>
                    </a:moveTo>
                    <a:lnTo>
                      <a:pt x="1399040" y="0"/>
                    </a:lnTo>
                    <a:cubicBezTo>
                      <a:pt x="1417805" y="0"/>
                      <a:pt x="1435801" y="7454"/>
                      <a:pt x="1449069" y="20723"/>
                    </a:cubicBezTo>
                    <a:cubicBezTo>
                      <a:pt x="1462338" y="33991"/>
                      <a:pt x="1469792" y="51987"/>
                      <a:pt x="1469792" y="70752"/>
                    </a:cubicBezTo>
                    <a:lnTo>
                      <a:pt x="1469792" y="1435080"/>
                    </a:lnTo>
                    <a:cubicBezTo>
                      <a:pt x="1469792" y="1453844"/>
                      <a:pt x="1462338" y="1471840"/>
                      <a:pt x="1449069" y="1485109"/>
                    </a:cubicBezTo>
                    <a:cubicBezTo>
                      <a:pt x="1435801" y="1498377"/>
                      <a:pt x="1417805" y="1505831"/>
                      <a:pt x="1399040" y="1505831"/>
                    </a:cubicBezTo>
                    <a:lnTo>
                      <a:pt x="70752" y="1505831"/>
                    </a:lnTo>
                    <a:cubicBezTo>
                      <a:pt x="51987" y="1505831"/>
                      <a:pt x="33991" y="1498377"/>
                      <a:pt x="20723" y="1485109"/>
                    </a:cubicBezTo>
                    <a:cubicBezTo>
                      <a:pt x="7454" y="1471840"/>
                      <a:pt x="0" y="1453844"/>
                      <a:pt x="0" y="1435080"/>
                    </a:cubicBezTo>
                    <a:lnTo>
                      <a:pt x="0" y="70752"/>
                    </a:lnTo>
                    <a:cubicBezTo>
                      <a:pt x="0" y="51987"/>
                      <a:pt x="7454" y="33991"/>
                      <a:pt x="20723" y="20723"/>
                    </a:cubicBezTo>
                    <a:cubicBezTo>
                      <a:pt x="33991" y="7454"/>
                      <a:pt x="51987" y="0"/>
                      <a:pt x="70752" y="0"/>
                    </a:cubicBezTo>
                    <a:close/>
                  </a:path>
                </a:pathLst>
              </a:custGeom>
              <a:solidFill>
                <a:srgbClr val="7E82BD">
                  <a:alpha val="23922"/>
                </a:srgbClr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38100"/>
                <a:ext cx="1469792" cy="14677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00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454951" y="2865199"/>
              <a:ext cx="6662732" cy="3633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93"/>
                </a:lnSpc>
              </a:pPr>
              <a:r>
                <a:rPr lang="en-US" sz="3138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IndiGo's extensive domestic network and low-cost model have solidified its position as India's largest airline.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416830" y="3996499"/>
            <a:ext cx="5580617" cy="5717453"/>
            <a:chOff x="0" y="0"/>
            <a:chExt cx="7440822" cy="7623271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7440822" cy="7623271"/>
              <a:chOff x="0" y="0"/>
              <a:chExt cx="1469792" cy="1505831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469792" cy="1505831"/>
              </a:xfrm>
              <a:custGeom>
                <a:avLst/>
                <a:gdLst/>
                <a:ahLst/>
                <a:cxnLst/>
                <a:rect r="r" b="b" t="t" l="l"/>
                <a:pathLst>
                  <a:path h="1505831" w="1469792">
                    <a:moveTo>
                      <a:pt x="70752" y="0"/>
                    </a:moveTo>
                    <a:lnTo>
                      <a:pt x="1399040" y="0"/>
                    </a:lnTo>
                    <a:cubicBezTo>
                      <a:pt x="1417805" y="0"/>
                      <a:pt x="1435801" y="7454"/>
                      <a:pt x="1449069" y="20723"/>
                    </a:cubicBezTo>
                    <a:cubicBezTo>
                      <a:pt x="1462338" y="33991"/>
                      <a:pt x="1469792" y="51987"/>
                      <a:pt x="1469792" y="70752"/>
                    </a:cubicBezTo>
                    <a:lnTo>
                      <a:pt x="1469792" y="1435080"/>
                    </a:lnTo>
                    <a:cubicBezTo>
                      <a:pt x="1469792" y="1453844"/>
                      <a:pt x="1462338" y="1471840"/>
                      <a:pt x="1449069" y="1485109"/>
                    </a:cubicBezTo>
                    <a:cubicBezTo>
                      <a:pt x="1435801" y="1498377"/>
                      <a:pt x="1417805" y="1505831"/>
                      <a:pt x="1399040" y="1505831"/>
                    </a:cubicBezTo>
                    <a:lnTo>
                      <a:pt x="70752" y="1505831"/>
                    </a:lnTo>
                    <a:cubicBezTo>
                      <a:pt x="51987" y="1505831"/>
                      <a:pt x="33991" y="1498377"/>
                      <a:pt x="20723" y="1485109"/>
                    </a:cubicBezTo>
                    <a:cubicBezTo>
                      <a:pt x="7454" y="1471840"/>
                      <a:pt x="0" y="1453844"/>
                      <a:pt x="0" y="1435080"/>
                    </a:cubicBezTo>
                    <a:lnTo>
                      <a:pt x="0" y="70752"/>
                    </a:lnTo>
                    <a:cubicBezTo>
                      <a:pt x="0" y="51987"/>
                      <a:pt x="7454" y="33991"/>
                      <a:pt x="20723" y="20723"/>
                    </a:cubicBezTo>
                    <a:cubicBezTo>
                      <a:pt x="33991" y="7454"/>
                      <a:pt x="51987" y="0"/>
                      <a:pt x="70752" y="0"/>
                    </a:cubicBezTo>
                    <a:close/>
                  </a:path>
                </a:pathLst>
              </a:custGeom>
              <a:solidFill>
                <a:srgbClr val="7E82BD">
                  <a:alpha val="23922"/>
                </a:srgbClr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38100"/>
                <a:ext cx="1469792" cy="14677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00"/>
                  </a:lnSpc>
                </a:pPr>
              </a:p>
            </p:txBody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436509" y="407442"/>
              <a:ext cx="6273211" cy="2124330"/>
            </a:xfrm>
            <a:custGeom>
              <a:avLst/>
              <a:gdLst/>
              <a:ahLst/>
              <a:cxnLst/>
              <a:rect r="r" b="b" t="t" l="l"/>
              <a:pathLst>
                <a:path h="2124330" w="6273211">
                  <a:moveTo>
                    <a:pt x="0" y="0"/>
                  </a:moveTo>
                  <a:lnTo>
                    <a:pt x="6273211" y="0"/>
                  </a:lnTo>
                  <a:lnTo>
                    <a:pt x="6273211" y="2124329"/>
                  </a:lnTo>
                  <a:lnTo>
                    <a:pt x="0" y="2124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879" r="0" b="0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589099" y="2944521"/>
              <a:ext cx="5891830" cy="3633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93"/>
                </a:lnSpc>
              </a:pPr>
              <a:r>
                <a:rPr lang="en-US" sz="3138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SpiceJet dominates India's budget market with aggressive expansion and low fares.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-1037086" y="644842"/>
            <a:ext cx="20083790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70"/>
              </a:lnSpc>
              <a:spcBef>
                <a:spcPct val="0"/>
              </a:spcBef>
            </a:pPr>
            <a:r>
              <a:rPr lang="en-US" sz="5700" spc="142">
                <a:solidFill>
                  <a:srgbClr val="F0F0F0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COMPETITIVE  LANDSCAPE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-72634">
            <a:off x="-4971378" y="-148489"/>
            <a:ext cx="9942756" cy="1491413"/>
          </a:xfrm>
          <a:custGeom>
            <a:avLst/>
            <a:gdLst/>
            <a:ahLst/>
            <a:cxnLst/>
            <a:rect r="r" b="b" t="t" l="l"/>
            <a:pathLst>
              <a:path h="1491413" w="9942756">
                <a:moveTo>
                  <a:pt x="0" y="0"/>
                </a:moveTo>
                <a:lnTo>
                  <a:pt x="9942756" y="0"/>
                </a:lnTo>
                <a:lnTo>
                  <a:pt x="9942756" y="1491413"/>
                </a:lnTo>
                <a:lnTo>
                  <a:pt x="0" y="14914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false" rot="1155596">
            <a:off x="8534210" y="-1325618"/>
            <a:ext cx="9942756" cy="1491413"/>
          </a:xfrm>
          <a:custGeom>
            <a:avLst/>
            <a:gdLst/>
            <a:ahLst/>
            <a:cxnLst/>
            <a:rect r="r" b="b" t="t" l="l"/>
            <a:pathLst>
              <a:path h="1491413" w="9942756">
                <a:moveTo>
                  <a:pt x="9942756" y="0"/>
                </a:moveTo>
                <a:lnTo>
                  <a:pt x="0" y="0"/>
                </a:lnTo>
                <a:lnTo>
                  <a:pt x="0" y="1491413"/>
                </a:lnTo>
                <a:lnTo>
                  <a:pt x="9942756" y="1491413"/>
                </a:lnTo>
                <a:lnTo>
                  <a:pt x="994275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2391656" y="3948874"/>
            <a:ext cx="5580617" cy="5713953"/>
            <a:chOff x="0" y="0"/>
            <a:chExt cx="7440822" cy="7618604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7440822" cy="7618604"/>
              <a:chOff x="0" y="0"/>
              <a:chExt cx="1469792" cy="1504909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469792" cy="1504909"/>
              </a:xfrm>
              <a:custGeom>
                <a:avLst/>
                <a:gdLst/>
                <a:ahLst/>
                <a:cxnLst/>
                <a:rect r="r" b="b" t="t" l="l"/>
                <a:pathLst>
                  <a:path h="1504909" w="1469792">
                    <a:moveTo>
                      <a:pt x="70752" y="0"/>
                    </a:moveTo>
                    <a:lnTo>
                      <a:pt x="1399040" y="0"/>
                    </a:lnTo>
                    <a:cubicBezTo>
                      <a:pt x="1417805" y="0"/>
                      <a:pt x="1435801" y="7454"/>
                      <a:pt x="1449069" y="20723"/>
                    </a:cubicBezTo>
                    <a:cubicBezTo>
                      <a:pt x="1462338" y="33991"/>
                      <a:pt x="1469792" y="51987"/>
                      <a:pt x="1469792" y="70752"/>
                    </a:cubicBezTo>
                    <a:lnTo>
                      <a:pt x="1469792" y="1434158"/>
                    </a:lnTo>
                    <a:cubicBezTo>
                      <a:pt x="1469792" y="1452922"/>
                      <a:pt x="1462338" y="1470918"/>
                      <a:pt x="1449069" y="1484187"/>
                    </a:cubicBezTo>
                    <a:cubicBezTo>
                      <a:pt x="1435801" y="1497455"/>
                      <a:pt x="1417805" y="1504909"/>
                      <a:pt x="1399040" y="1504909"/>
                    </a:cubicBezTo>
                    <a:lnTo>
                      <a:pt x="70752" y="1504909"/>
                    </a:lnTo>
                    <a:cubicBezTo>
                      <a:pt x="51987" y="1504909"/>
                      <a:pt x="33991" y="1497455"/>
                      <a:pt x="20723" y="1484187"/>
                    </a:cubicBezTo>
                    <a:cubicBezTo>
                      <a:pt x="7454" y="1470918"/>
                      <a:pt x="0" y="1452922"/>
                      <a:pt x="0" y="1434158"/>
                    </a:cubicBezTo>
                    <a:lnTo>
                      <a:pt x="0" y="70752"/>
                    </a:lnTo>
                    <a:cubicBezTo>
                      <a:pt x="0" y="51987"/>
                      <a:pt x="7454" y="33991"/>
                      <a:pt x="20723" y="20723"/>
                    </a:cubicBezTo>
                    <a:cubicBezTo>
                      <a:pt x="33991" y="7454"/>
                      <a:pt x="51987" y="0"/>
                      <a:pt x="70752" y="0"/>
                    </a:cubicBezTo>
                    <a:close/>
                  </a:path>
                </a:pathLst>
              </a:custGeom>
              <a:solidFill>
                <a:srgbClr val="7E82BD">
                  <a:alpha val="23922"/>
                </a:srgbClr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38100"/>
                <a:ext cx="1469792" cy="146680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00"/>
                  </a:lnSpc>
                </a:pPr>
              </a:p>
            </p:txBody>
          </p:sp>
        </p:grpSp>
        <p:sp>
          <p:nvSpPr>
            <p:cNvPr name="Freeform 29" id="29"/>
            <p:cNvSpPr/>
            <p:nvPr/>
          </p:nvSpPr>
          <p:spPr>
            <a:xfrm flipH="false" flipV="false" rot="0">
              <a:off x="3756313" y="584200"/>
              <a:ext cx="2963902" cy="1849167"/>
            </a:xfrm>
            <a:custGeom>
              <a:avLst/>
              <a:gdLst/>
              <a:ahLst/>
              <a:cxnLst/>
              <a:rect r="r" b="b" t="t" l="l"/>
              <a:pathLst>
                <a:path h="1849167" w="2963902">
                  <a:moveTo>
                    <a:pt x="0" y="0"/>
                  </a:moveTo>
                  <a:lnTo>
                    <a:pt x="2963902" y="0"/>
                  </a:lnTo>
                  <a:lnTo>
                    <a:pt x="2963902" y="1849167"/>
                  </a:lnTo>
                  <a:lnTo>
                    <a:pt x="0" y="18491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38038" t="-50508" r="-9519" b="-56848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490388" y="599997"/>
              <a:ext cx="3246062" cy="1849167"/>
            </a:xfrm>
            <a:custGeom>
              <a:avLst/>
              <a:gdLst/>
              <a:ahLst/>
              <a:cxnLst/>
              <a:rect r="r" b="b" t="t" l="l"/>
              <a:pathLst>
                <a:path h="1849167" w="3246062">
                  <a:moveTo>
                    <a:pt x="0" y="0"/>
                  </a:moveTo>
                  <a:lnTo>
                    <a:pt x="3246062" y="0"/>
                  </a:lnTo>
                  <a:lnTo>
                    <a:pt x="3246062" y="1849167"/>
                  </a:lnTo>
                  <a:lnTo>
                    <a:pt x="0" y="18491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5215" t="-50508" r="-120823" b="-56848"/>
              </a:stretch>
            </a:blipFill>
          </p:spPr>
        </p:sp>
        <p:sp>
          <p:nvSpPr>
            <p:cNvPr name="TextBox 31" id="31"/>
            <p:cNvSpPr txBox="true"/>
            <p:nvPr/>
          </p:nvSpPr>
          <p:spPr>
            <a:xfrm rot="0">
              <a:off x="550133" y="3104166"/>
              <a:ext cx="6051402" cy="28972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93"/>
                </a:lnSpc>
              </a:pPr>
              <a:r>
                <a:rPr lang="en-US" sz="3138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Air India's rapid expansion under Tata is positioning it for global dominance.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9047208" y="3346373"/>
            <a:ext cx="9525" cy="212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1687065" cy="1763890"/>
            <a:chOff x="0" y="0"/>
            <a:chExt cx="10039490" cy="8165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39490" cy="816549"/>
            </a:xfrm>
            <a:custGeom>
              <a:avLst/>
              <a:gdLst/>
              <a:ahLst/>
              <a:cxnLst/>
              <a:rect r="r" b="b" t="t" l="l"/>
              <a:pathLst>
                <a:path h="816549" w="10039490">
                  <a:moveTo>
                    <a:pt x="0" y="0"/>
                  </a:moveTo>
                  <a:lnTo>
                    <a:pt x="10039490" y="0"/>
                  </a:lnTo>
                  <a:lnTo>
                    <a:pt x="10039490" y="816549"/>
                  </a:lnTo>
                  <a:lnTo>
                    <a:pt x="0" y="816549"/>
                  </a:lnTo>
                  <a:close/>
                </a:path>
              </a:pathLst>
            </a:custGeom>
            <a:solidFill>
              <a:srgbClr val="3536A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11526" y="0"/>
            <a:ext cx="1968078" cy="1763890"/>
          </a:xfrm>
          <a:custGeom>
            <a:avLst/>
            <a:gdLst/>
            <a:ahLst/>
            <a:cxnLst/>
            <a:rect r="r" b="b" t="t" l="l"/>
            <a:pathLst>
              <a:path h="1763890" w="1968078">
                <a:moveTo>
                  <a:pt x="0" y="0"/>
                </a:moveTo>
                <a:lnTo>
                  <a:pt x="1968078" y="0"/>
                </a:lnTo>
                <a:lnTo>
                  <a:pt x="1968078" y="1763890"/>
                </a:lnTo>
                <a:lnTo>
                  <a:pt x="0" y="176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1310015" y="537017"/>
            <a:ext cx="20083790" cy="1605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0"/>
              </a:lnSpc>
            </a:pPr>
            <a:r>
              <a:rPr lang="en-US" sz="5700" spc="142">
                <a:solidFill>
                  <a:srgbClr val="F0F0F0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COMPETITIVE  LANDSCAPE</a:t>
            </a:r>
          </a:p>
          <a:p>
            <a:pPr algn="ctr" marL="0" indent="0" lvl="0">
              <a:lnSpc>
                <a:spcPts val="6270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58831" y="2142932"/>
            <a:ext cx="14740912" cy="7167768"/>
          </a:xfrm>
          <a:custGeom>
            <a:avLst/>
            <a:gdLst/>
            <a:ahLst/>
            <a:cxnLst/>
            <a:rect r="r" b="b" t="t" l="l"/>
            <a:pathLst>
              <a:path h="7167768" w="14740912">
                <a:moveTo>
                  <a:pt x="0" y="0"/>
                </a:moveTo>
                <a:lnTo>
                  <a:pt x="14740912" y="0"/>
                </a:lnTo>
                <a:lnTo>
                  <a:pt x="14740912" y="7167769"/>
                </a:lnTo>
                <a:lnTo>
                  <a:pt x="0" y="71677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19623" y="2521769"/>
            <a:ext cx="9219327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38"/>
              </a:lnSpc>
            </a:pPr>
            <a:r>
              <a:rPr lang="en-US" sz="6032">
                <a:solidFill>
                  <a:srgbClr val="3536A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Competitive Factors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0" y="6282741"/>
            <a:ext cx="17623722" cy="2445700"/>
            <a:chOff x="0" y="0"/>
            <a:chExt cx="23498296" cy="326093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2548743" y="1220826"/>
              <a:ext cx="3729512" cy="16715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70"/>
                </a:lnSpc>
              </a:pPr>
              <a:r>
                <a:rPr lang="en-US" sz="247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Low fares attract price-sensitive customers.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85725"/>
              <a:ext cx="8342442" cy="8797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01"/>
                </a:lnSpc>
              </a:pPr>
              <a:r>
                <a:rPr lang="en-US" sz="392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Pricing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5221130" y="-85725"/>
              <a:ext cx="8342442" cy="8797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01"/>
                </a:lnSpc>
              </a:pPr>
              <a:r>
                <a:rPr lang="en-US" sz="392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Network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7872687" y="1238228"/>
              <a:ext cx="3729512" cy="16715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70"/>
                </a:lnSpc>
              </a:pPr>
              <a:r>
                <a:rPr lang="en-US" sz="247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Extensive coverage and connectivity.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0072049" y="19050"/>
              <a:ext cx="8342442" cy="15073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01"/>
                </a:lnSpc>
              </a:pPr>
              <a:r>
                <a:rPr lang="en-US" sz="392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Customer</a:t>
              </a:r>
            </a:p>
            <a:p>
              <a:pPr algn="ctr">
                <a:lnSpc>
                  <a:spcPts val="4401"/>
                </a:lnSpc>
              </a:pPr>
              <a:r>
                <a:rPr lang="en-US" sz="392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Service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2829125" y="1589405"/>
              <a:ext cx="3729512" cy="16715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70"/>
                </a:lnSpc>
              </a:pPr>
              <a:r>
                <a:rPr lang="en-US" sz="247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Superior experience builds loyalty.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5155853" y="-85725"/>
              <a:ext cx="8342442" cy="8797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01"/>
                </a:lnSpc>
              </a:pPr>
              <a:r>
                <a:rPr lang="en-US" sz="392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Fleet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8051933" y="1301835"/>
              <a:ext cx="3414551" cy="16715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70"/>
                </a:lnSpc>
              </a:pPr>
              <a:r>
                <a:rPr lang="en-US" sz="247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Modern and fuel-efficient aircraft.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53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90608">
            <a:off x="16607380" y="-728664"/>
            <a:ext cx="2173030" cy="1813010"/>
            <a:chOff x="0" y="0"/>
            <a:chExt cx="4247820" cy="35440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47820" cy="3544057"/>
            </a:xfrm>
            <a:custGeom>
              <a:avLst/>
              <a:gdLst/>
              <a:ahLst/>
              <a:cxnLst/>
              <a:rect r="r" b="b" t="t" l="l"/>
              <a:pathLst>
                <a:path h="3544057" w="4247820">
                  <a:moveTo>
                    <a:pt x="0" y="0"/>
                  </a:moveTo>
                  <a:lnTo>
                    <a:pt x="0" y="3544057"/>
                  </a:lnTo>
                  <a:lnTo>
                    <a:pt x="4247820" y="3544057"/>
                  </a:lnTo>
                  <a:lnTo>
                    <a:pt x="4247820" y="0"/>
                  </a:lnTo>
                  <a:lnTo>
                    <a:pt x="0" y="0"/>
                  </a:lnTo>
                  <a:close/>
                  <a:moveTo>
                    <a:pt x="4186860" y="3483097"/>
                  </a:moveTo>
                  <a:lnTo>
                    <a:pt x="59690" y="3483097"/>
                  </a:lnTo>
                  <a:lnTo>
                    <a:pt x="59690" y="59690"/>
                  </a:lnTo>
                  <a:lnTo>
                    <a:pt x="4186860" y="59690"/>
                  </a:lnTo>
                  <a:lnTo>
                    <a:pt x="4186860" y="3483097"/>
                  </a:lnTo>
                  <a:close/>
                </a:path>
              </a:pathLst>
            </a:custGeom>
            <a:solidFill>
              <a:srgbClr val="3536A1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42629" y="154851"/>
            <a:ext cx="18778119" cy="68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800" spc="120">
                <a:solidFill>
                  <a:srgbClr val="FBF5F3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KEY RISKS ASSOCIATED WITH THE AIRLINE INDUSTRY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997134" y="1642090"/>
            <a:ext cx="16353340" cy="1909061"/>
            <a:chOff x="0" y="0"/>
            <a:chExt cx="21804453" cy="254541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73805" y="513040"/>
              <a:ext cx="20635043" cy="1711331"/>
              <a:chOff x="0" y="0"/>
              <a:chExt cx="4602754" cy="3817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602754" cy="381721"/>
              </a:xfrm>
              <a:custGeom>
                <a:avLst/>
                <a:gdLst/>
                <a:ahLst/>
                <a:cxnLst/>
                <a:rect r="r" b="b" t="t" l="l"/>
                <a:pathLst>
                  <a:path h="381721" w="4602754">
                    <a:moveTo>
                      <a:pt x="0" y="0"/>
                    </a:moveTo>
                    <a:lnTo>
                      <a:pt x="4602754" y="0"/>
                    </a:lnTo>
                    <a:lnTo>
                      <a:pt x="4602754" y="381721"/>
                    </a:lnTo>
                    <a:lnTo>
                      <a:pt x="0" y="381721"/>
                    </a:lnTo>
                    <a:close/>
                  </a:path>
                </a:pathLst>
              </a:custGeom>
              <a:solidFill>
                <a:srgbClr val="FFFFFF">
                  <a:alpha val="63922"/>
                </a:srgbClr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28575"/>
                <a:ext cx="4602754" cy="35314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00"/>
                  </a:lnSpc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59762" cy="1829019"/>
            </a:xfrm>
            <a:custGeom>
              <a:avLst/>
              <a:gdLst/>
              <a:ahLst/>
              <a:cxnLst/>
              <a:rect r="r" b="b" t="t" l="l"/>
              <a:pathLst>
                <a:path h="1829019" w="5359762">
                  <a:moveTo>
                    <a:pt x="0" y="0"/>
                  </a:moveTo>
                  <a:lnTo>
                    <a:pt x="5359762" y="0"/>
                  </a:lnTo>
                  <a:lnTo>
                    <a:pt x="5359762" y="1829019"/>
                  </a:lnTo>
                  <a:lnTo>
                    <a:pt x="0" y="1829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660010" y="460151"/>
              <a:ext cx="4587352" cy="7178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5001"/>
                </a:lnSpc>
              </a:pPr>
              <a:r>
                <a:rPr lang="en-US" sz="2778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Regulatory Risks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5908084" y="627224"/>
              <a:ext cx="15896369" cy="1918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85"/>
                </a:lnSpc>
              </a:pPr>
              <a:r>
                <a:rPr lang="en-US" sz="2213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- Strict regulations in safety, operations, and finance</a:t>
              </a:r>
            </a:p>
            <a:p>
              <a:pPr algn="l">
                <a:lnSpc>
                  <a:spcPts val="3985"/>
                </a:lnSpc>
              </a:pPr>
              <a:r>
                <a:rPr lang="en-US" sz="2213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- Potential for sudden regulatory changes impacting operations and costs</a:t>
              </a:r>
            </a:p>
            <a:p>
              <a:pPr algn="l">
                <a:lnSpc>
                  <a:spcPts val="3985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97134" y="3529679"/>
            <a:ext cx="16353340" cy="1909061"/>
            <a:chOff x="0" y="0"/>
            <a:chExt cx="21804453" cy="2545414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273805" y="513040"/>
              <a:ext cx="20635043" cy="1711331"/>
              <a:chOff x="0" y="0"/>
              <a:chExt cx="4602754" cy="381721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602754" cy="381721"/>
              </a:xfrm>
              <a:custGeom>
                <a:avLst/>
                <a:gdLst/>
                <a:ahLst/>
                <a:cxnLst/>
                <a:rect r="r" b="b" t="t" l="l"/>
                <a:pathLst>
                  <a:path h="381721" w="4602754">
                    <a:moveTo>
                      <a:pt x="0" y="0"/>
                    </a:moveTo>
                    <a:lnTo>
                      <a:pt x="4602754" y="0"/>
                    </a:lnTo>
                    <a:lnTo>
                      <a:pt x="4602754" y="381721"/>
                    </a:lnTo>
                    <a:lnTo>
                      <a:pt x="0" y="381721"/>
                    </a:lnTo>
                    <a:close/>
                  </a:path>
                </a:pathLst>
              </a:custGeom>
              <a:solidFill>
                <a:srgbClr val="FFFFFF">
                  <a:alpha val="63922"/>
                </a:srgbClr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38100"/>
                <a:ext cx="4602754" cy="34362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00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359762" cy="1829019"/>
            </a:xfrm>
            <a:custGeom>
              <a:avLst/>
              <a:gdLst/>
              <a:ahLst/>
              <a:cxnLst/>
              <a:rect r="r" b="b" t="t" l="l"/>
              <a:pathLst>
                <a:path h="1829019" w="5359762">
                  <a:moveTo>
                    <a:pt x="0" y="0"/>
                  </a:moveTo>
                  <a:lnTo>
                    <a:pt x="5359762" y="0"/>
                  </a:lnTo>
                  <a:lnTo>
                    <a:pt x="5359762" y="1829019"/>
                  </a:lnTo>
                  <a:lnTo>
                    <a:pt x="0" y="1829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660010" y="471979"/>
              <a:ext cx="4587352" cy="7178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5001"/>
                </a:lnSpc>
              </a:pPr>
              <a:r>
                <a:rPr lang="en-US" sz="2778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Capital Intensity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5908084" y="627224"/>
              <a:ext cx="15896369" cy="1918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85"/>
                </a:lnSpc>
              </a:pPr>
              <a:r>
                <a:rPr lang="en-US" sz="2213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- High capital requirements for aircraft, maintenance, and infrastructure</a:t>
              </a:r>
            </a:p>
            <a:p>
              <a:pPr algn="l">
                <a:lnSpc>
                  <a:spcPts val="3985"/>
                </a:lnSpc>
              </a:pPr>
              <a:r>
                <a:rPr lang="en-US" sz="2213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- High operational costs (fuel, maintenance, airport fees)</a:t>
              </a:r>
            </a:p>
            <a:p>
              <a:pPr algn="l">
                <a:lnSpc>
                  <a:spcPts val="3985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97134" y="5417269"/>
            <a:ext cx="16262166" cy="1945849"/>
            <a:chOff x="0" y="0"/>
            <a:chExt cx="21682888" cy="2594465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273805" y="513040"/>
              <a:ext cx="20635043" cy="1711331"/>
              <a:chOff x="0" y="0"/>
              <a:chExt cx="4602754" cy="381721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4602754" cy="381721"/>
              </a:xfrm>
              <a:custGeom>
                <a:avLst/>
                <a:gdLst/>
                <a:ahLst/>
                <a:cxnLst/>
                <a:rect r="r" b="b" t="t" l="l"/>
                <a:pathLst>
                  <a:path h="381721" w="4602754">
                    <a:moveTo>
                      <a:pt x="0" y="0"/>
                    </a:moveTo>
                    <a:lnTo>
                      <a:pt x="4602754" y="0"/>
                    </a:lnTo>
                    <a:lnTo>
                      <a:pt x="4602754" y="381721"/>
                    </a:lnTo>
                    <a:lnTo>
                      <a:pt x="0" y="381721"/>
                    </a:lnTo>
                    <a:close/>
                  </a:path>
                </a:pathLst>
              </a:custGeom>
              <a:solidFill>
                <a:srgbClr val="FFFFFF">
                  <a:alpha val="63922"/>
                </a:srgbClr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38100"/>
                <a:ext cx="4602754" cy="34362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00"/>
                  </a:lnSpc>
                </a:pPr>
              </a:p>
            </p:txBody>
          </p:sp>
        </p:grp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59762" cy="1829019"/>
            </a:xfrm>
            <a:custGeom>
              <a:avLst/>
              <a:gdLst/>
              <a:ahLst/>
              <a:cxnLst/>
              <a:rect r="r" b="b" t="t" l="l"/>
              <a:pathLst>
                <a:path h="1829019" w="5359762">
                  <a:moveTo>
                    <a:pt x="0" y="0"/>
                  </a:moveTo>
                  <a:lnTo>
                    <a:pt x="5359762" y="0"/>
                  </a:lnTo>
                  <a:lnTo>
                    <a:pt x="5359762" y="1829019"/>
                  </a:lnTo>
                  <a:lnTo>
                    <a:pt x="0" y="1829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660010" y="471979"/>
              <a:ext cx="4587352" cy="7178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5001"/>
                </a:lnSpc>
              </a:pPr>
              <a:r>
                <a:rPr lang="en-US" sz="2778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Economic Risks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5786519" y="676275"/>
              <a:ext cx="15896369" cy="1918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85"/>
                </a:lnSpc>
              </a:pPr>
              <a:r>
                <a:rPr lang="en-US" sz="2213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- Sensitivity to economic cycles, leading to fluctuating demand and revenues</a:t>
              </a:r>
            </a:p>
            <a:p>
              <a:pPr algn="l">
                <a:lnSpc>
                  <a:spcPts val="3985"/>
                </a:lnSpc>
              </a:pPr>
              <a:r>
                <a:rPr lang="en-US" sz="2213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- Liquidity constraints during economic downturns or crises</a:t>
              </a:r>
            </a:p>
            <a:p>
              <a:pPr algn="l">
                <a:lnSpc>
                  <a:spcPts val="398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97134" y="7304859"/>
            <a:ext cx="16353340" cy="1909061"/>
            <a:chOff x="0" y="0"/>
            <a:chExt cx="21804453" cy="2545414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273805" y="513040"/>
              <a:ext cx="20635043" cy="1711331"/>
              <a:chOff x="0" y="0"/>
              <a:chExt cx="4602754" cy="381721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4602754" cy="381721"/>
              </a:xfrm>
              <a:custGeom>
                <a:avLst/>
                <a:gdLst/>
                <a:ahLst/>
                <a:cxnLst/>
                <a:rect r="r" b="b" t="t" l="l"/>
                <a:pathLst>
                  <a:path h="381721" w="4602754">
                    <a:moveTo>
                      <a:pt x="0" y="0"/>
                    </a:moveTo>
                    <a:lnTo>
                      <a:pt x="4602754" y="0"/>
                    </a:lnTo>
                    <a:lnTo>
                      <a:pt x="4602754" y="381721"/>
                    </a:lnTo>
                    <a:lnTo>
                      <a:pt x="0" y="381721"/>
                    </a:lnTo>
                    <a:close/>
                  </a:path>
                </a:pathLst>
              </a:custGeom>
              <a:solidFill>
                <a:srgbClr val="FFFFFF">
                  <a:alpha val="63922"/>
                </a:srgbClr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38100"/>
                <a:ext cx="4602754" cy="34362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00"/>
                  </a:lnSpc>
                </a:pPr>
              </a:p>
            </p:txBody>
          </p:sp>
        </p:grpSp>
        <p:sp>
          <p:nvSpPr>
            <p:cNvPr name="Freeform 30" id="30"/>
            <p:cNvSpPr/>
            <p:nvPr/>
          </p:nvSpPr>
          <p:spPr>
            <a:xfrm flipH="false" flipV="false" rot="0">
              <a:off x="273805" y="914509"/>
              <a:ext cx="3845048" cy="908392"/>
            </a:xfrm>
            <a:custGeom>
              <a:avLst/>
              <a:gdLst/>
              <a:ahLst/>
              <a:cxnLst/>
              <a:rect r="r" b="b" t="t" l="l"/>
              <a:pathLst>
                <a:path h="908392" w="3845048">
                  <a:moveTo>
                    <a:pt x="0" y="0"/>
                  </a:moveTo>
                  <a:lnTo>
                    <a:pt x="3845048" y="0"/>
                  </a:lnTo>
                  <a:lnTo>
                    <a:pt x="3845048" y="908393"/>
                  </a:lnTo>
                  <a:lnTo>
                    <a:pt x="0" y="9083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5359762" cy="1829019"/>
            </a:xfrm>
            <a:custGeom>
              <a:avLst/>
              <a:gdLst/>
              <a:ahLst/>
              <a:cxnLst/>
              <a:rect r="r" b="b" t="t" l="l"/>
              <a:pathLst>
                <a:path h="1829019" w="5359762">
                  <a:moveTo>
                    <a:pt x="0" y="0"/>
                  </a:moveTo>
                  <a:lnTo>
                    <a:pt x="5359762" y="0"/>
                  </a:lnTo>
                  <a:lnTo>
                    <a:pt x="5359762" y="1829019"/>
                  </a:lnTo>
                  <a:lnTo>
                    <a:pt x="0" y="1829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2" id="32"/>
            <p:cNvSpPr txBox="true"/>
            <p:nvPr/>
          </p:nvSpPr>
          <p:spPr>
            <a:xfrm rot="0">
              <a:off x="660010" y="383079"/>
              <a:ext cx="4587352" cy="7178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5001"/>
                </a:lnSpc>
              </a:pPr>
              <a:r>
                <a:rPr lang="en-US" sz="2778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Operational Risks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5908084" y="627224"/>
              <a:ext cx="15896369" cy="1918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85"/>
                </a:lnSpc>
              </a:pPr>
              <a:r>
                <a:rPr lang="en-US" sz="2213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- Volatility in fuel prices affecting profitability</a:t>
              </a:r>
            </a:p>
            <a:p>
              <a:pPr algn="l">
                <a:lnSpc>
                  <a:spcPts val="3985"/>
                </a:lnSpc>
              </a:pPr>
              <a:r>
                <a:rPr lang="en-US" sz="2213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- High costs for maintenance and safety compliance</a:t>
              </a:r>
            </a:p>
            <a:p>
              <a:pPr algn="l">
                <a:lnSpc>
                  <a:spcPts val="3985"/>
                </a:lnSpc>
              </a:pPr>
            </a:p>
          </p:txBody>
        </p:sp>
      </p:grpSp>
      <p:sp>
        <p:nvSpPr>
          <p:cNvPr name="AutoShape 34" id="34"/>
          <p:cNvSpPr/>
          <p:nvPr/>
        </p:nvSpPr>
        <p:spPr>
          <a:xfrm flipH="true">
            <a:off x="211254" y="1084031"/>
            <a:ext cx="17458750" cy="0"/>
          </a:xfrm>
          <a:prstGeom prst="line">
            <a:avLst/>
          </a:prstGeom>
          <a:ln cap="flat" w="38100">
            <a:solidFill>
              <a:srgbClr val="F0F0F0"/>
            </a:solidFill>
            <a:prstDash val="solid"/>
            <a:headEnd type="oval" len="lg" w="lg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53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90608">
            <a:off x="16668331" y="-712558"/>
            <a:ext cx="2173030" cy="1813010"/>
            <a:chOff x="0" y="0"/>
            <a:chExt cx="4247820" cy="35440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47820" cy="3544057"/>
            </a:xfrm>
            <a:custGeom>
              <a:avLst/>
              <a:gdLst/>
              <a:ahLst/>
              <a:cxnLst/>
              <a:rect r="r" b="b" t="t" l="l"/>
              <a:pathLst>
                <a:path h="3544057" w="4247820">
                  <a:moveTo>
                    <a:pt x="0" y="0"/>
                  </a:moveTo>
                  <a:lnTo>
                    <a:pt x="0" y="3544057"/>
                  </a:lnTo>
                  <a:lnTo>
                    <a:pt x="4247820" y="3544057"/>
                  </a:lnTo>
                  <a:lnTo>
                    <a:pt x="4247820" y="0"/>
                  </a:lnTo>
                  <a:lnTo>
                    <a:pt x="0" y="0"/>
                  </a:lnTo>
                  <a:close/>
                  <a:moveTo>
                    <a:pt x="4186860" y="3483097"/>
                  </a:moveTo>
                  <a:lnTo>
                    <a:pt x="59690" y="3483097"/>
                  </a:lnTo>
                  <a:lnTo>
                    <a:pt x="59690" y="59690"/>
                  </a:lnTo>
                  <a:lnTo>
                    <a:pt x="4186860" y="59690"/>
                  </a:lnTo>
                  <a:lnTo>
                    <a:pt x="4186860" y="3483097"/>
                  </a:lnTo>
                  <a:close/>
                </a:path>
              </a:pathLst>
            </a:custGeom>
            <a:solidFill>
              <a:srgbClr val="3536A1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42629" y="154851"/>
            <a:ext cx="18778119" cy="68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800" spc="120">
                <a:solidFill>
                  <a:srgbClr val="FBF5F3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KEY RISKS ASSOCIATED WITH THE AIRLINE INDUSTRY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997134" y="1185862"/>
            <a:ext cx="16343815" cy="1909061"/>
            <a:chOff x="0" y="0"/>
            <a:chExt cx="21791753" cy="254541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73805" y="513040"/>
              <a:ext cx="21409083" cy="1711331"/>
              <a:chOff x="0" y="0"/>
              <a:chExt cx="4775407" cy="3817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775407" cy="381721"/>
              </a:xfrm>
              <a:custGeom>
                <a:avLst/>
                <a:gdLst/>
                <a:ahLst/>
                <a:cxnLst/>
                <a:rect r="r" b="b" t="t" l="l"/>
                <a:pathLst>
                  <a:path h="381721" w="4775407">
                    <a:moveTo>
                      <a:pt x="0" y="0"/>
                    </a:moveTo>
                    <a:lnTo>
                      <a:pt x="4775407" y="0"/>
                    </a:lnTo>
                    <a:lnTo>
                      <a:pt x="4775407" y="381721"/>
                    </a:lnTo>
                    <a:lnTo>
                      <a:pt x="0" y="381721"/>
                    </a:lnTo>
                    <a:close/>
                  </a:path>
                </a:pathLst>
              </a:custGeom>
              <a:solidFill>
                <a:srgbClr val="FFFFFF">
                  <a:alpha val="63922"/>
                </a:srgbClr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38100"/>
                <a:ext cx="4775407" cy="34362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00"/>
                  </a:lnSpc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273805" y="914509"/>
              <a:ext cx="3845048" cy="908392"/>
            </a:xfrm>
            <a:custGeom>
              <a:avLst/>
              <a:gdLst/>
              <a:ahLst/>
              <a:cxnLst/>
              <a:rect r="r" b="b" t="t" l="l"/>
              <a:pathLst>
                <a:path h="908392" w="3845048">
                  <a:moveTo>
                    <a:pt x="0" y="0"/>
                  </a:moveTo>
                  <a:lnTo>
                    <a:pt x="3845048" y="0"/>
                  </a:lnTo>
                  <a:lnTo>
                    <a:pt x="3845048" y="908393"/>
                  </a:lnTo>
                  <a:lnTo>
                    <a:pt x="0" y="9083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59762" cy="1829019"/>
            </a:xfrm>
            <a:custGeom>
              <a:avLst/>
              <a:gdLst/>
              <a:ahLst/>
              <a:cxnLst/>
              <a:rect r="r" b="b" t="t" l="l"/>
              <a:pathLst>
                <a:path h="1829019" w="5359762">
                  <a:moveTo>
                    <a:pt x="0" y="0"/>
                  </a:moveTo>
                  <a:lnTo>
                    <a:pt x="5359762" y="0"/>
                  </a:lnTo>
                  <a:lnTo>
                    <a:pt x="5359762" y="1829019"/>
                  </a:lnTo>
                  <a:lnTo>
                    <a:pt x="0" y="1829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530949" y="116456"/>
              <a:ext cx="5248074" cy="1252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01"/>
                </a:lnSpc>
              </a:pPr>
              <a:r>
                <a:rPr lang="en-US" sz="2778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Market &amp; </a:t>
              </a:r>
            </a:p>
            <a:p>
              <a:pPr algn="l">
                <a:lnSpc>
                  <a:spcPts val="1389"/>
                </a:lnSpc>
              </a:pPr>
              <a:r>
                <a:rPr lang="en-US" sz="2778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Competitive Risks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5895384" y="627224"/>
              <a:ext cx="15896369" cy="1918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85"/>
                </a:lnSpc>
              </a:pPr>
              <a:r>
                <a:rPr lang="en-US" sz="2213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- Intense competition leading to price wars and reduced margins</a:t>
              </a:r>
            </a:p>
            <a:p>
              <a:pPr algn="l">
                <a:lnSpc>
                  <a:spcPts val="3985"/>
                </a:lnSpc>
              </a:pPr>
              <a:r>
                <a:rPr lang="en-US" sz="2213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- Overcapacity in the market, reducing profitability</a:t>
              </a:r>
            </a:p>
            <a:p>
              <a:pPr algn="l">
                <a:lnSpc>
                  <a:spcPts val="3985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97134" y="2882716"/>
            <a:ext cx="16237494" cy="1909061"/>
            <a:chOff x="0" y="0"/>
            <a:chExt cx="21649992" cy="2545414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273805" y="513040"/>
              <a:ext cx="21376187" cy="1711331"/>
              <a:chOff x="0" y="0"/>
              <a:chExt cx="4768070" cy="381721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4768069" cy="381721"/>
              </a:xfrm>
              <a:custGeom>
                <a:avLst/>
                <a:gdLst/>
                <a:ahLst/>
                <a:cxnLst/>
                <a:rect r="r" b="b" t="t" l="l"/>
                <a:pathLst>
                  <a:path h="381721" w="4768069">
                    <a:moveTo>
                      <a:pt x="0" y="0"/>
                    </a:moveTo>
                    <a:lnTo>
                      <a:pt x="4768069" y="0"/>
                    </a:lnTo>
                    <a:lnTo>
                      <a:pt x="4768069" y="381721"/>
                    </a:lnTo>
                    <a:lnTo>
                      <a:pt x="0" y="381721"/>
                    </a:lnTo>
                    <a:close/>
                  </a:path>
                </a:pathLst>
              </a:custGeom>
              <a:solidFill>
                <a:srgbClr val="FFFFFF">
                  <a:alpha val="63922"/>
                </a:srgbClr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38100"/>
                <a:ext cx="4768070" cy="34362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00"/>
                  </a:lnSpc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359762" cy="1829019"/>
            </a:xfrm>
            <a:custGeom>
              <a:avLst/>
              <a:gdLst/>
              <a:ahLst/>
              <a:cxnLst/>
              <a:rect r="r" b="b" t="t" l="l"/>
              <a:pathLst>
                <a:path h="1829019" w="5359762">
                  <a:moveTo>
                    <a:pt x="0" y="0"/>
                  </a:moveTo>
                  <a:lnTo>
                    <a:pt x="5359762" y="0"/>
                  </a:lnTo>
                  <a:lnTo>
                    <a:pt x="5359762" y="1829019"/>
                  </a:lnTo>
                  <a:lnTo>
                    <a:pt x="0" y="1829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660010" y="491829"/>
              <a:ext cx="4587352" cy="7178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5001"/>
                </a:lnSpc>
              </a:pPr>
              <a:r>
                <a:rPr lang="en-US" sz="2778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Financial Risks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5690123" y="627224"/>
              <a:ext cx="15896369" cy="1918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85"/>
                </a:lnSpc>
              </a:pPr>
              <a:r>
                <a:rPr lang="en-US" sz="2213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- High leverage making airlines vulnerable to economic downturns</a:t>
              </a:r>
            </a:p>
            <a:p>
              <a:pPr algn="l">
                <a:lnSpc>
                  <a:spcPts val="3985"/>
                </a:lnSpc>
              </a:pPr>
              <a:r>
                <a:rPr lang="en-US" sz="2213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- Risk of bankruptcy and restructuring, affecting loan recovery</a:t>
              </a:r>
            </a:p>
            <a:p>
              <a:pPr algn="l">
                <a:lnSpc>
                  <a:spcPts val="398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97134" y="4560519"/>
            <a:ext cx="16262166" cy="1668278"/>
            <a:chOff x="0" y="0"/>
            <a:chExt cx="21682888" cy="2224371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273805" y="513040"/>
              <a:ext cx="21409083" cy="1711331"/>
              <a:chOff x="0" y="0"/>
              <a:chExt cx="4775407" cy="381721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4775407" cy="381721"/>
              </a:xfrm>
              <a:custGeom>
                <a:avLst/>
                <a:gdLst/>
                <a:ahLst/>
                <a:cxnLst/>
                <a:rect r="r" b="b" t="t" l="l"/>
                <a:pathLst>
                  <a:path h="381721" w="4775407">
                    <a:moveTo>
                      <a:pt x="0" y="0"/>
                    </a:moveTo>
                    <a:lnTo>
                      <a:pt x="4775407" y="0"/>
                    </a:lnTo>
                    <a:lnTo>
                      <a:pt x="4775407" y="381721"/>
                    </a:lnTo>
                    <a:lnTo>
                      <a:pt x="0" y="381721"/>
                    </a:lnTo>
                    <a:close/>
                  </a:path>
                </a:pathLst>
              </a:custGeom>
              <a:solidFill>
                <a:srgbClr val="FFFFFF">
                  <a:alpha val="63922"/>
                </a:srgbClr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38100"/>
                <a:ext cx="4775407" cy="34362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00"/>
                  </a:lnSpc>
                </a:pPr>
              </a:p>
            </p:txBody>
          </p:sp>
        </p:grpSp>
        <p:sp>
          <p:nvSpPr>
            <p:cNvPr name="Freeform 24" id="24"/>
            <p:cNvSpPr/>
            <p:nvPr/>
          </p:nvSpPr>
          <p:spPr>
            <a:xfrm flipH="false" flipV="false" rot="0">
              <a:off x="273805" y="914509"/>
              <a:ext cx="3845048" cy="908392"/>
            </a:xfrm>
            <a:custGeom>
              <a:avLst/>
              <a:gdLst/>
              <a:ahLst/>
              <a:cxnLst/>
              <a:rect r="r" b="b" t="t" l="l"/>
              <a:pathLst>
                <a:path h="908392" w="3845048">
                  <a:moveTo>
                    <a:pt x="0" y="0"/>
                  </a:moveTo>
                  <a:lnTo>
                    <a:pt x="3845048" y="0"/>
                  </a:lnTo>
                  <a:lnTo>
                    <a:pt x="3845048" y="908393"/>
                  </a:lnTo>
                  <a:lnTo>
                    <a:pt x="0" y="9083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359762" cy="1829019"/>
            </a:xfrm>
            <a:custGeom>
              <a:avLst/>
              <a:gdLst/>
              <a:ahLst/>
              <a:cxnLst/>
              <a:rect r="r" b="b" t="t" l="l"/>
              <a:pathLst>
                <a:path h="1829019" w="5359762">
                  <a:moveTo>
                    <a:pt x="0" y="0"/>
                  </a:moveTo>
                  <a:lnTo>
                    <a:pt x="5359762" y="0"/>
                  </a:lnTo>
                  <a:lnTo>
                    <a:pt x="5359762" y="1829019"/>
                  </a:lnTo>
                  <a:lnTo>
                    <a:pt x="0" y="1829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6" id="26"/>
            <p:cNvSpPr txBox="true"/>
            <p:nvPr/>
          </p:nvSpPr>
          <p:spPr>
            <a:xfrm rot="0">
              <a:off x="861310" y="529929"/>
              <a:ext cx="4587352" cy="7178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5001"/>
                </a:lnSpc>
              </a:pPr>
              <a:r>
                <a:rPr lang="en-US" sz="2778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Asset Risk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5652023" y="909929"/>
              <a:ext cx="15896369" cy="5719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85"/>
                </a:lnSpc>
              </a:pPr>
              <a:r>
                <a:rPr lang="en-US" sz="2213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- Large portion of fleet is leased, limiting available collateral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997134" y="6238323"/>
            <a:ext cx="16237494" cy="1908228"/>
            <a:chOff x="0" y="0"/>
            <a:chExt cx="21649992" cy="2544304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273805" y="513040"/>
              <a:ext cx="21376187" cy="1711331"/>
              <a:chOff x="0" y="0"/>
              <a:chExt cx="4768070" cy="381721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4768069" cy="381721"/>
              </a:xfrm>
              <a:custGeom>
                <a:avLst/>
                <a:gdLst/>
                <a:ahLst/>
                <a:cxnLst/>
                <a:rect r="r" b="b" t="t" l="l"/>
                <a:pathLst>
                  <a:path h="381721" w="4768069">
                    <a:moveTo>
                      <a:pt x="0" y="0"/>
                    </a:moveTo>
                    <a:lnTo>
                      <a:pt x="4768069" y="0"/>
                    </a:lnTo>
                    <a:lnTo>
                      <a:pt x="4768069" y="381721"/>
                    </a:lnTo>
                    <a:lnTo>
                      <a:pt x="0" y="381721"/>
                    </a:lnTo>
                    <a:close/>
                  </a:path>
                </a:pathLst>
              </a:custGeom>
              <a:solidFill>
                <a:srgbClr val="FFFFFF">
                  <a:alpha val="63922"/>
                </a:srgbClr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38100"/>
                <a:ext cx="4768070" cy="34362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00"/>
                  </a:lnSpc>
                </a:pPr>
              </a:p>
            </p:txBody>
          </p:sp>
        </p:grpSp>
        <p:sp>
          <p:nvSpPr>
            <p:cNvPr name="Freeform 32" id="32"/>
            <p:cNvSpPr/>
            <p:nvPr/>
          </p:nvSpPr>
          <p:spPr>
            <a:xfrm flipH="false" flipV="false" rot="0">
              <a:off x="273805" y="914509"/>
              <a:ext cx="3845048" cy="908392"/>
            </a:xfrm>
            <a:custGeom>
              <a:avLst/>
              <a:gdLst/>
              <a:ahLst/>
              <a:cxnLst/>
              <a:rect r="r" b="b" t="t" l="l"/>
              <a:pathLst>
                <a:path h="908392" w="3845048">
                  <a:moveTo>
                    <a:pt x="0" y="0"/>
                  </a:moveTo>
                  <a:lnTo>
                    <a:pt x="3845048" y="0"/>
                  </a:lnTo>
                  <a:lnTo>
                    <a:pt x="3845048" y="908393"/>
                  </a:lnTo>
                  <a:lnTo>
                    <a:pt x="0" y="9083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359762" cy="1829019"/>
            </a:xfrm>
            <a:custGeom>
              <a:avLst/>
              <a:gdLst/>
              <a:ahLst/>
              <a:cxnLst/>
              <a:rect r="r" b="b" t="t" l="l"/>
              <a:pathLst>
                <a:path h="1829019" w="5359762">
                  <a:moveTo>
                    <a:pt x="0" y="0"/>
                  </a:moveTo>
                  <a:lnTo>
                    <a:pt x="5359762" y="0"/>
                  </a:lnTo>
                  <a:lnTo>
                    <a:pt x="5359762" y="1829019"/>
                  </a:lnTo>
                  <a:lnTo>
                    <a:pt x="0" y="1829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4" id="34"/>
            <p:cNvSpPr txBox="true"/>
            <p:nvPr/>
          </p:nvSpPr>
          <p:spPr>
            <a:xfrm rot="0">
              <a:off x="660010" y="529929"/>
              <a:ext cx="4587352" cy="7178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5001"/>
                </a:lnSpc>
              </a:pPr>
              <a:r>
                <a:rPr lang="en-US" sz="2778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Legal Risks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5753623" y="626113"/>
              <a:ext cx="15896369" cy="1918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85"/>
                </a:lnSpc>
              </a:pPr>
              <a:r>
                <a:rPr lang="en-US" sz="2213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- Contractual obligations leading to potential legal disputes and asset repossession</a:t>
              </a:r>
            </a:p>
            <a:p>
              <a:pPr algn="l">
                <a:lnSpc>
                  <a:spcPts val="3985"/>
                </a:lnSpc>
              </a:pPr>
              <a:r>
                <a:rPr lang="en-US" sz="2213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- Impact of bankruptcy laws on loan security and asset recovery</a:t>
              </a:r>
            </a:p>
            <a:p>
              <a:pPr algn="l">
                <a:lnSpc>
                  <a:spcPts val="3985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997134" y="7905362"/>
            <a:ext cx="16237494" cy="1879816"/>
            <a:chOff x="0" y="0"/>
            <a:chExt cx="21649992" cy="2506422"/>
          </a:xfrm>
        </p:grpSpPr>
        <p:grpSp>
          <p:nvGrpSpPr>
            <p:cNvPr name="Group 37" id="37"/>
            <p:cNvGrpSpPr/>
            <p:nvPr/>
          </p:nvGrpSpPr>
          <p:grpSpPr>
            <a:xfrm rot="0">
              <a:off x="273805" y="513040"/>
              <a:ext cx="21376187" cy="1711331"/>
              <a:chOff x="0" y="0"/>
              <a:chExt cx="4768070" cy="381721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4768069" cy="381721"/>
              </a:xfrm>
              <a:custGeom>
                <a:avLst/>
                <a:gdLst/>
                <a:ahLst/>
                <a:cxnLst/>
                <a:rect r="r" b="b" t="t" l="l"/>
                <a:pathLst>
                  <a:path h="381721" w="4768069">
                    <a:moveTo>
                      <a:pt x="0" y="0"/>
                    </a:moveTo>
                    <a:lnTo>
                      <a:pt x="4768069" y="0"/>
                    </a:lnTo>
                    <a:lnTo>
                      <a:pt x="4768069" y="381721"/>
                    </a:lnTo>
                    <a:lnTo>
                      <a:pt x="0" y="381721"/>
                    </a:lnTo>
                    <a:close/>
                  </a:path>
                </a:pathLst>
              </a:custGeom>
              <a:solidFill>
                <a:srgbClr val="FFFFFF">
                  <a:alpha val="63922"/>
                </a:srgbClr>
              </a:solidFill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38100"/>
                <a:ext cx="4768070" cy="34362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00"/>
                  </a:lnSpc>
                </a:pPr>
              </a:p>
            </p:txBody>
          </p:sp>
        </p:grpSp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5359762" cy="1829019"/>
            </a:xfrm>
            <a:custGeom>
              <a:avLst/>
              <a:gdLst/>
              <a:ahLst/>
              <a:cxnLst/>
              <a:rect r="r" b="b" t="t" l="l"/>
              <a:pathLst>
                <a:path h="1829019" w="5359762">
                  <a:moveTo>
                    <a:pt x="0" y="0"/>
                  </a:moveTo>
                  <a:lnTo>
                    <a:pt x="5359762" y="0"/>
                  </a:lnTo>
                  <a:lnTo>
                    <a:pt x="5359762" y="1829019"/>
                  </a:lnTo>
                  <a:lnTo>
                    <a:pt x="0" y="1829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1" id="41"/>
            <p:cNvSpPr txBox="true"/>
            <p:nvPr/>
          </p:nvSpPr>
          <p:spPr>
            <a:xfrm rot="0">
              <a:off x="382557" y="346932"/>
              <a:ext cx="5544859" cy="1034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56"/>
                </a:lnSpc>
              </a:pPr>
              <a:r>
                <a:rPr lang="en-US" sz="2778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Geopolitical and Environmental Risks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5562962" y="588232"/>
              <a:ext cx="15896369" cy="1918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85"/>
                </a:lnSpc>
              </a:pPr>
              <a:r>
                <a:rPr lang="en-US" sz="2213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- Vulnerability to terrorism, war, and geopolitical tensions disrupting operations</a:t>
              </a:r>
            </a:p>
            <a:p>
              <a:pPr algn="l">
                <a:lnSpc>
                  <a:spcPts val="3985"/>
                </a:lnSpc>
              </a:pPr>
              <a:r>
                <a:rPr lang="en-US" sz="2213">
                  <a:solidFill>
                    <a:srgbClr val="13161B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- Environmental regulations and sustainability pressures leading to increased costs</a:t>
              </a:r>
            </a:p>
            <a:p>
              <a:pPr algn="l">
                <a:lnSpc>
                  <a:spcPts val="3985"/>
                </a:lnSpc>
              </a:pPr>
            </a:p>
          </p:txBody>
        </p:sp>
      </p:grpSp>
      <p:sp>
        <p:nvSpPr>
          <p:cNvPr name="AutoShape 43" id="43"/>
          <p:cNvSpPr/>
          <p:nvPr/>
        </p:nvSpPr>
        <p:spPr>
          <a:xfrm flipH="true">
            <a:off x="211254" y="1084031"/>
            <a:ext cx="17458750" cy="0"/>
          </a:xfrm>
          <a:prstGeom prst="line">
            <a:avLst/>
          </a:prstGeom>
          <a:ln cap="flat" w="38100">
            <a:solidFill>
              <a:srgbClr val="F0F0F0"/>
            </a:solidFill>
            <a:prstDash val="solid"/>
            <a:headEnd type="oval" len="lg" w="lg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DAGOObXpZUY</dc:identifier>
  <dcterms:modified xsi:type="dcterms:W3CDTF">2011-08-01T06:04:30Z</dcterms:modified>
  <cp:revision>1</cp:revision>
  <dc:title>Dark Grey Modern Minimalist Company Presentation </dc:title>
</cp:coreProperties>
</file>