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2D2318-BD0B-68E3-55AA-B8D9AA8FBD96}" v="164" dt="2024-09-19T21:54:21.826"/>
    <p1510:client id="{D93603EE-45AE-C681-AD75-DDFC264EA2FD}" v="27" dt="2024-09-21T09:39:16.641"/>
    <p1510:client id="{F4AA497A-555B-5834-A928-28CB3E5C7117}" v="637" dt="2024-09-19T21:26:02.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923925-C4C0-4E87-8226-FA749F21CC5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4A5E3EF-C5E0-462C-9563-252296A69B78}">
      <dgm:prSet phldr="0"/>
      <dgm:spPr/>
      <dgm:t>
        <a:bodyPr/>
        <a:lstStyle/>
        <a:p>
          <a:pPr algn="l" rtl="0">
            <a:lnSpc>
              <a:spcPct val="150000"/>
            </a:lnSpc>
          </a:pPr>
          <a:r>
            <a:rPr lang="en-US" b="1" dirty="0">
              <a:latin typeface="Verdana"/>
              <a:ea typeface="Verdana"/>
              <a:cs typeface="Calibri"/>
            </a:rPr>
            <a:t>Customers</a:t>
          </a:r>
          <a:r>
            <a:rPr lang="en-US" dirty="0">
              <a:latin typeface="Verdana"/>
              <a:ea typeface="Verdana"/>
              <a:cs typeface="Calibri"/>
            </a:rPr>
            <a:t> - Stores customer details</a:t>
          </a:r>
        </a:p>
      </dgm:t>
    </dgm:pt>
    <dgm:pt modelId="{F3C34B7F-768A-43C1-BFBF-503290B37DB3}" type="parTrans" cxnId="{BAF5C93F-E286-47FC-BED6-8C393418001E}">
      <dgm:prSet/>
      <dgm:spPr/>
    </dgm:pt>
    <dgm:pt modelId="{E1BB8D37-7190-462B-9BF8-D5B54B9A7C06}" type="sibTrans" cxnId="{BAF5C93F-E286-47FC-BED6-8C393418001E}">
      <dgm:prSet/>
      <dgm:spPr/>
    </dgm:pt>
    <dgm:pt modelId="{491FEB8E-6929-4CC5-92ED-DBF1F2630175}">
      <dgm:prSet phldr="0"/>
      <dgm:spPr/>
      <dgm:t>
        <a:bodyPr/>
        <a:lstStyle/>
        <a:p>
          <a:pPr algn="l">
            <a:lnSpc>
              <a:spcPct val="150000"/>
            </a:lnSpc>
          </a:pPr>
          <a:r>
            <a:rPr lang="en-US" b="1" dirty="0">
              <a:latin typeface="Verdana"/>
              <a:ea typeface="Verdana"/>
              <a:cs typeface="Calibri"/>
            </a:rPr>
            <a:t>Policies</a:t>
          </a:r>
          <a:r>
            <a:rPr lang="en-US" dirty="0">
              <a:latin typeface="Verdana"/>
              <a:ea typeface="Verdana"/>
              <a:cs typeface="Calibri"/>
            </a:rPr>
            <a:t> - Stores different types of policies (Life, Health, Vehicle, Asset)</a:t>
          </a:r>
        </a:p>
      </dgm:t>
    </dgm:pt>
    <dgm:pt modelId="{70D9F44E-8F1F-45C5-BE14-E952EFBC75D8}" type="parTrans" cxnId="{EF8BF5E9-8000-4ABC-9F03-3679088BE59B}">
      <dgm:prSet/>
      <dgm:spPr/>
    </dgm:pt>
    <dgm:pt modelId="{EC0394B6-48B3-49F1-899D-7840B821F36D}" type="sibTrans" cxnId="{EF8BF5E9-8000-4ABC-9F03-3679088BE59B}">
      <dgm:prSet/>
      <dgm:spPr/>
    </dgm:pt>
    <dgm:pt modelId="{D5FFDDF2-2E93-44B8-9AA7-BC0075AA3308}">
      <dgm:prSet phldr="0"/>
      <dgm:spPr/>
      <dgm:t>
        <a:bodyPr/>
        <a:lstStyle/>
        <a:p>
          <a:pPr algn="l">
            <a:lnSpc>
              <a:spcPct val="150000"/>
            </a:lnSpc>
          </a:pPr>
          <a:r>
            <a:rPr lang="en-US" b="1" dirty="0" err="1">
              <a:latin typeface="Verdana"/>
              <a:ea typeface="Verdana"/>
              <a:cs typeface="Calibri"/>
            </a:rPr>
            <a:t>Customer_Policies</a:t>
          </a:r>
          <a:r>
            <a:rPr lang="en-US" dirty="0">
              <a:latin typeface="Verdana"/>
              <a:ea typeface="Verdana"/>
              <a:cs typeface="Calibri"/>
            </a:rPr>
            <a:t> - Links customers to the policies they own</a:t>
          </a:r>
        </a:p>
      </dgm:t>
    </dgm:pt>
    <dgm:pt modelId="{AF6D6157-6C57-442D-BADB-3CE24AF71DDD}" type="parTrans" cxnId="{B1BE9677-4AEB-468C-B0A9-F274DC9BC8AC}">
      <dgm:prSet/>
      <dgm:spPr/>
    </dgm:pt>
    <dgm:pt modelId="{41D1E558-9EBE-452E-87B3-21F0EF8DCCF9}" type="sibTrans" cxnId="{B1BE9677-4AEB-468C-B0A9-F274DC9BC8AC}">
      <dgm:prSet/>
      <dgm:spPr/>
    </dgm:pt>
    <dgm:pt modelId="{5AA4BD6E-91CB-49B1-AFA0-4812A1F8FF5E}">
      <dgm:prSet phldr="0"/>
      <dgm:spPr/>
      <dgm:t>
        <a:bodyPr/>
        <a:lstStyle/>
        <a:p>
          <a:pPr algn="l">
            <a:lnSpc>
              <a:spcPct val="150000"/>
            </a:lnSpc>
          </a:pPr>
          <a:r>
            <a:rPr lang="en-US" b="1" dirty="0" err="1">
              <a:latin typeface="Verdana"/>
              <a:ea typeface="Verdana"/>
              <a:cs typeface="Calibri"/>
            </a:rPr>
            <a:t>Customer_History</a:t>
          </a:r>
          <a:r>
            <a:rPr lang="en-US" dirty="0">
              <a:latin typeface="Verdana"/>
              <a:ea typeface="Verdana"/>
              <a:cs typeface="Calibri"/>
            </a:rPr>
            <a:t> - Tracks historical records of deleted customers for future reference</a:t>
          </a:r>
        </a:p>
      </dgm:t>
    </dgm:pt>
    <dgm:pt modelId="{DD1E5258-1615-4962-9C62-137E6804AC94}" type="parTrans" cxnId="{B051AA9B-4EBE-4C6A-93FD-E8F21087496F}">
      <dgm:prSet/>
      <dgm:spPr/>
    </dgm:pt>
    <dgm:pt modelId="{1F8636BF-1868-4551-A7BC-C810FDA6B5F9}" type="sibTrans" cxnId="{B051AA9B-4EBE-4C6A-93FD-E8F21087496F}">
      <dgm:prSet/>
      <dgm:spPr/>
    </dgm:pt>
    <dgm:pt modelId="{D55C0398-C9A7-4BC6-AF91-A7C227722932}">
      <dgm:prSet phldr="0"/>
      <dgm:spPr/>
      <dgm:t>
        <a:bodyPr/>
        <a:lstStyle/>
        <a:p>
          <a:pPr algn="l">
            <a:lnSpc>
              <a:spcPct val="150000"/>
            </a:lnSpc>
          </a:pPr>
          <a:r>
            <a:rPr lang="en-US" b="1" dirty="0">
              <a:latin typeface="Verdana"/>
              <a:ea typeface="Verdana"/>
              <a:cs typeface="Calibri"/>
            </a:rPr>
            <a:t>Agents</a:t>
          </a:r>
          <a:r>
            <a:rPr lang="en-US" dirty="0">
              <a:latin typeface="Verdana"/>
              <a:ea typeface="Verdana"/>
              <a:cs typeface="Calibri"/>
            </a:rPr>
            <a:t> - Stores details of agents who help customers with policy payments and claims</a:t>
          </a:r>
        </a:p>
      </dgm:t>
    </dgm:pt>
    <dgm:pt modelId="{2DE20956-2ACD-4D9E-85F1-AA773D001F5B}" type="parTrans" cxnId="{F32A9F8D-9C1F-4BD4-83C7-A72BCA4FE9D6}">
      <dgm:prSet/>
      <dgm:spPr/>
    </dgm:pt>
    <dgm:pt modelId="{719448CC-827C-475B-B408-D1454FB572D6}" type="sibTrans" cxnId="{F32A9F8D-9C1F-4BD4-83C7-A72BCA4FE9D6}">
      <dgm:prSet/>
      <dgm:spPr/>
    </dgm:pt>
    <dgm:pt modelId="{2F496907-38FD-4273-B42A-A90077E0A599}">
      <dgm:prSet phldr="0"/>
      <dgm:spPr/>
      <dgm:t>
        <a:bodyPr/>
        <a:lstStyle/>
        <a:p>
          <a:pPr algn="l">
            <a:lnSpc>
              <a:spcPct val="150000"/>
            </a:lnSpc>
          </a:pPr>
          <a:r>
            <a:rPr lang="en-US" b="1" dirty="0">
              <a:latin typeface="Verdana"/>
              <a:ea typeface="Verdana"/>
              <a:cs typeface="Calibri"/>
            </a:rPr>
            <a:t>Employees </a:t>
          </a:r>
          <a:r>
            <a:rPr lang="en-US" dirty="0">
              <a:latin typeface="Verdana"/>
              <a:ea typeface="Verdana"/>
              <a:cs typeface="Calibri"/>
            </a:rPr>
            <a:t>- Stores employee details for the insurance company</a:t>
          </a:r>
        </a:p>
      </dgm:t>
    </dgm:pt>
    <dgm:pt modelId="{EF07403A-5EC2-473D-8986-3A650F349FAF}" type="parTrans" cxnId="{571F8BF6-E0BD-4B51-8CCD-48720E31C9AC}">
      <dgm:prSet/>
      <dgm:spPr/>
    </dgm:pt>
    <dgm:pt modelId="{C0FE88CE-5B5E-4FA4-BC61-FDBF65DE0753}" type="sibTrans" cxnId="{571F8BF6-E0BD-4B51-8CCD-48720E31C9AC}">
      <dgm:prSet/>
      <dgm:spPr/>
    </dgm:pt>
    <dgm:pt modelId="{5B43E6A6-AE31-4C66-AE52-B362630C9483}">
      <dgm:prSet phldr="0"/>
      <dgm:spPr/>
      <dgm:t>
        <a:bodyPr/>
        <a:lstStyle/>
        <a:p>
          <a:pPr algn="l">
            <a:lnSpc>
              <a:spcPct val="150000"/>
            </a:lnSpc>
          </a:pPr>
          <a:r>
            <a:rPr lang="en-US" b="1" dirty="0">
              <a:latin typeface="Verdana"/>
              <a:ea typeface="Verdana"/>
              <a:cs typeface="Calibri"/>
            </a:rPr>
            <a:t>Claims</a:t>
          </a:r>
          <a:r>
            <a:rPr lang="en-US" dirty="0">
              <a:latin typeface="Verdana"/>
              <a:ea typeface="Verdana"/>
              <a:cs typeface="Calibri"/>
            </a:rPr>
            <a:t> - Stores claim requests made by customers</a:t>
          </a:r>
        </a:p>
      </dgm:t>
    </dgm:pt>
    <dgm:pt modelId="{B6BD20F4-11ED-42A8-96D1-81E84ADB14ED}" type="parTrans" cxnId="{82B2C5A6-CDBE-4FE1-A99E-129A70238719}">
      <dgm:prSet/>
      <dgm:spPr/>
    </dgm:pt>
    <dgm:pt modelId="{B0399AA3-F24A-44FA-A755-3506B33DA7B9}" type="sibTrans" cxnId="{82B2C5A6-CDBE-4FE1-A99E-129A70238719}">
      <dgm:prSet/>
      <dgm:spPr/>
    </dgm:pt>
    <dgm:pt modelId="{6055DD48-6FF4-46CF-B57B-A9B3C246C0B6}">
      <dgm:prSet phldr="0"/>
      <dgm:spPr/>
      <dgm:t>
        <a:bodyPr/>
        <a:lstStyle/>
        <a:p>
          <a:pPr algn="l">
            <a:lnSpc>
              <a:spcPct val="150000"/>
            </a:lnSpc>
          </a:pPr>
          <a:r>
            <a:rPr lang="en-US" b="1" dirty="0">
              <a:latin typeface="Verdana"/>
              <a:ea typeface="Verdana"/>
              <a:cs typeface="Calibri"/>
            </a:rPr>
            <a:t>Payments</a:t>
          </a:r>
          <a:r>
            <a:rPr lang="en-US" dirty="0">
              <a:latin typeface="Verdana"/>
              <a:ea typeface="Verdana"/>
              <a:cs typeface="Calibri"/>
            </a:rPr>
            <a:t> - Stores payment information for customer policies</a:t>
          </a:r>
        </a:p>
      </dgm:t>
    </dgm:pt>
    <dgm:pt modelId="{2AA92274-FB25-4408-9E74-FDBC63845082}" type="parTrans" cxnId="{A7679336-7E57-4C22-A6EE-D2CBC0314357}">
      <dgm:prSet/>
      <dgm:spPr/>
    </dgm:pt>
    <dgm:pt modelId="{CD1E15E1-8EB0-4E90-9C58-B34FA6EB7EBB}" type="sibTrans" cxnId="{A7679336-7E57-4C22-A6EE-D2CBC0314357}">
      <dgm:prSet/>
      <dgm:spPr/>
    </dgm:pt>
    <dgm:pt modelId="{05DCC717-56F2-4FD8-A2A8-39368EADC9B6}">
      <dgm:prSet phldr="0"/>
      <dgm:spPr/>
      <dgm:t>
        <a:bodyPr/>
        <a:lstStyle/>
        <a:p>
          <a:pPr algn="l">
            <a:lnSpc>
              <a:spcPct val="150000"/>
            </a:lnSpc>
          </a:pPr>
          <a:r>
            <a:rPr lang="en-US" b="1" dirty="0" err="1">
              <a:latin typeface="Verdana"/>
              <a:ea typeface="Verdana"/>
              <a:cs typeface="Calibri"/>
            </a:rPr>
            <a:t>Premium_Payment</a:t>
          </a:r>
          <a:r>
            <a:rPr lang="en-US" dirty="0">
              <a:latin typeface="Verdana"/>
              <a:ea typeface="Verdana"/>
              <a:cs typeface="Calibri"/>
            </a:rPr>
            <a:t> - Stores the schedule of premium payments</a:t>
          </a:r>
        </a:p>
      </dgm:t>
    </dgm:pt>
    <dgm:pt modelId="{BD6A7FE1-FD4F-42AE-8B10-813808333782}" type="parTrans" cxnId="{55C7DABF-3542-42DA-89C0-2F7FD23CA518}">
      <dgm:prSet/>
      <dgm:spPr/>
    </dgm:pt>
    <dgm:pt modelId="{6C661C65-3E96-448A-84A7-6BE5BCDF6573}" type="sibTrans" cxnId="{55C7DABF-3542-42DA-89C0-2F7FD23CA518}">
      <dgm:prSet/>
      <dgm:spPr/>
    </dgm:pt>
    <dgm:pt modelId="{3CA5BB2F-7481-4C0F-B0BF-084F8DAF9351}">
      <dgm:prSet phldr="0"/>
      <dgm:spPr/>
      <dgm:t>
        <a:bodyPr/>
        <a:lstStyle/>
        <a:p>
          <a:pPr algn="l" rtl="0">
            <a:lnSpc>
              <a:spcPct val="150000"/>
            </a:lnSpc>
          </a:pPr>
          <a:r>
            <a:rPr lang="en-US" dirty="0">
              <a:latin typeface="Verdana"/>
              <a:ea typeface="Verdana"/>
              <a:cs typeface="Calibri"/>
            </a:rPr>
            <a:t>Payment_Schedules - </a:t>
          </a:r>
          <a:r>
            <a:rPr lang="en-US" dirty="0"/>
            <a:t>Payment Schedules table to track payment dues</a:t>
          </a:r>
        </a:p>
      </dgm:t>
    </dgm:pt>
    <dgm:pt modelId="{9E648DEE-A628-4BFA-81CC-882544FF9AF9}" type="parTrans" cxnId="{80C619DE-572C-4D64-B07F-22CCEE319BA7}">
      <dgm:prSet/>
      <dgm:spPr/>
    </dgm:pt>
    <dgm:pt modelId="{5B180B92-49CB-488B-B095-30E3C753963E}" type="sibTrans" cxnId="{80C619DE-572C-4D64-B07F-22CCEE319BA7}">
      <dgm:prSet/>
      <dgm:spPr/>
    </dgm:pt>
    <dgm:pt modelId="{9C6A028B-597F-40D1-AFB3-9E7B1099BA81}" type="pres">
      <dgm:prSet presAssocID="{F7923925-C4C0-4E87-8226-FA749F21CC51}" presName="linear" presStyleCnt="0">
        <dgm:presLayoutVars>
          <dgm:animLvl val="lvl"/>
          <dgm:resizeHandles val="exact"/>
        </dgm:presLayoutVars>
      </dgm:prSet>
      <dgm:spPr/>
    </dgm:pt>
    <dgm:pt modelId="{F9403F2B-0B3D-4072-9A4B-776AD6960F23}" type="pres">
      <dgm:prSet presAssocID="{74A5E3EF-C5E0-462C-9563-252296A69B78}" presName="parentText" presStyleLbl="node1" presStyleIdx="0" presStyleCnt="10">
        <dgm:presLayoutVars>
          <dgm:chMax val="0"/>
          <dgm:bulletEnabled val="1"/>
        </dgm:presLayoutVars>
      </dgm:prSet>
      <dgm:spPr/>
    </dgm:pt>
    <dgm:pt modelId="{5DAE1307-471B-483A-BA51-FFF8D9E6CB3C}" type="pres">
      <dgm:prSet presAssocID="{E1BB8D37-7190-462B-9BF8-D5B54B9A7C06}" presName="spacer" presStyleCnt="0"/>
      <dgm:spPr/>
    </dgm:pt>
    <dgm:pt modelId="{D7FBBCA3-C791-4A23-B4FB-D01713D3FA81}" type="pres">
      <dgm:prSet presAssocID="{491FEB8E-6929-4CC5-92ED-DBF1F2630175}" presName="parentText" presStyleLbl="node1" presStyleIdx="1" presStyleCnt="10">
        <dgm:presLayoutVars>
          <dgm:chMax val="0"/>
          <dgm:bulletEnabled val="1"/>
        </dgm:presLayoutVars>
      </dgm:prSet>
      <dgm:spPr/>
    </dgm:pt>
    <dgm:pt modelId="{09BFA293-4DD7-4ACB-B322-ADC2EC10511B}" type="pres">
      <dgm:prSet presAssocID="{EC0394B6-48B3-49F1-899D-7840B821F36D}" presName="spacer" presStyleCnt="0"/>
      <dgm:spPr/>
    </dgm:pt>
    <dgm:pt modelId="{A2C3E91E-68D1-45E0-929E-4B2DA5083DCD}" type="pres">
      <dgm:prSet presAssocID="{D5FFDDF2-2E93-44B8-9AA7-BC0075AA3308}" presName="parentText" presStyleLbl="node1" presStyleIdx="2" presStyleCnt="10">
        <dgm:presLayoutVars>
          <dgm:chMax val="0"/>
          <dgm:bulletEnabled val="1"/>
        </dgm:presLayoutVars>
      </dgm:prSet>
      <dgm:spPr/>
    </dgm:pt>
    <dgm:pt modelId="{22F1CAE3-6EBD-492B-B909-D4F959E04EEC}" type="pres">
      <dgm:prSet presAssocID="{41D1E558-9EBE-452E-87B3-21F0EF8DCCF9}" presName="spacer" presStyleCnt="0"/>
      <dgm:spPr/>
    </dgm:pt>
    <dgm:pt modelId="{63607A0D-9D35-4825-92F1-B58D5D5E8571}" type="pres">
      <dgm:prSet presAssocID="{5AA4BD6E-91CB-49B1-AFA0-4812A1F8FF5E}" presName="parentText" presStyleLbl="node1" presStyleIdx="3" presStyleCnt="10">
        <dgm:presLayoutVars>
          <dgm:chMax val="0"/>
          <dgm:bulletEnabled val="1"/>
        </dgm:presLayoutVars>
      </dgm:prSet>
      <dgm:spPr/>
    </dgm:pt>
    <dgm:pt modelId="{A60D63E0-A98A-4009-8A88-07AF0304B9F2}" type="pres">
      <dgm:prSet presAssocID="{1F8636BF-1868-4551-A7BC-C810FDA6B5F9}" presName="spacer" presStyleCnt="0"/>
      <dgm:spPr/>
    </dgm:pt>
    <dgm:pt modelId="{A374D330-CE15-46E1-95E1-5FA3AEF32B93}" type="pres">
      <dgm:prSet presAssocID="{D55C0398-C9A7-4BC6-AF91-A7C227722932}" presName="parentText" presStyleLbl="node1" presStyleIdx="4" presStyleCnt="10">
        <dgm:presLayoutVars>
          <dgm:chMax val="0"/>
          <dgm:bulletEnabled val="1"/>
        </dgm:presLayoutVars>
      </dgm:prSet>
      <dgm:spPr/>
    </dgm:pt>
    <dgm:pt modelId="{3924CD5D-31E8-496C-B1B5-2883361EA7D3}" type="pres">
      <dgm:prSet presAssocID="{719448CC-827C-475B-B408-D1454FB572D6}" presName="spacer" presStyleCnt="0"/>
      <dgm:spPr/>
    </dgm:pt>
    <dgm:pt modelId="{19192742-3093-42C4-A4F4-B498B5B8D13C}" type="pres">
      <dgm:prSet presAssocID="{2F496907-38FD-4273-B42A-A90077E0A599}" presName="parentText" presStyleLbl="node1" presStyleIdx="5" presStyleCnt="10">
        <dgm:presLayoutVars>
          <dgm:chMax val="0"/>
          <dgm:bulletEnabled val="1"/>
        </dgm:presLayoutVars>
      </dgm:prSet>
      <dgm:spPr/>
    </dgm:pt>
    <dgm:pt modelId="{9B0C6C8F-EFDC-4F22-AB9A-DE21A7F414A7}" type="pres">
      <dgm:prSet presAssocID="{C0FE88CE-5B5E-4FA4-BC61-FDBF65DE0753}" presName="spacer" presStyleCnt="0"/>
      <dgm:spPr/>
    </dgm:pt>
    <dgm:pt modelId="{9F6E6115-5C2F-4521-9825-9C59F96D33E2}" type="pres">
      <dgm:prSet presAssocID="{5B43E6A6-AE31-4C66-AE52-B362630C9483}" presName="parentText" presStyleLbl="node1" presStyleIdx="6" presStyleCnt="10">
        <dgm:presLayoutVars>
          <dgm:chMax val="0"/>
          <dgm:bulletEnabled val="1"/>
        </dgm:presLayoutVars>
      </dgm:prSet>
      <dgm:spPr/>
    </dgm:pt>
    <dgm:pt modelId="{F5386638-BA9A-463D-A431-F0B6BE193417}" type="pres">
      <dgm:prSet presAssocID="{B0399AA3-F24A-44FA-A755-3506B33DA7B9}" presName="spacer" presStyleCnt="0"/>
      <dgm:spPr/>
    </dgm:pt>
    <dgm:pt modelId="{B5A78B1A-EEF8-463B-9DA7-8D9074C69BE0}" type="pres">
      <dgm:prSet presAssocID="{6055DD48-6FF4-46CF-B57B-A9B3C246C0B6}" presName="parentText" presStyleLbl="node1" presStyleIdx="7" presStyleCnt="10">
        <dgm:presLayoutVars>
          <dgm:chMax val="0"/>
          <dgm:bulletEnabled val="1"/>
        </dgm:presLayoutVars>
      </dgm:prSet>
      <dgm:spPr/>
    </dgm:pt>
    <dgm:pt modelId="{3637012C-E30C-4AEE-B4CE-992CB41E9554}" type="pres">
      <dgm:prSet presAssocID="{CD1E15E1-8EB0-4E90-9C58-B34FA6EB7EBB}" presName="spacer" presStyleCnt="0"/>
      <dgm:spPr/>
    </dgm:pt>
    <dgm:pt modelId="{7E520A4A-7EE8-4A16-9F03-A895E39EEBBB}" type="pres">
      <dgm:prSet presAssocID="{05DCC717-56F2-4FD8-A2A8-39368EADC9B6}" presName="parentText" presStyleLbl="node1" presStyleIdx="8" presStyleCnt="10">
        <dgm:presLayoutVars>
          <dgm:chMax val="0"/>
          <dgm:bulletEnabled val="1"/>
        </dgm:presLayoutVars>
      </dgm:prSet>
      <dgm:spPr/>
    </dgm:pt>
    <dgm:pt modelId="{B1EFA661-D5A6-466B-9FE3-84D962567B84}" type="pres">
      <dgm:prSet presAssocID="{6C661C65-3E96-448A-84A7-6BE5BCDF6573}" presName="spacer" presStyleCnt="0"/>
      <dgm:spPr/>
    </dgm:pt>
    <dgm:pt modelId="{ECD09892-CF74-438D-96AC-595889010718}" type="pres">
      <dgm:prSet presAssocID="{3CA5BB2F-7481-4C0F-B0BF-084F8DAF9351}" presName="parentText" presStyleLbl="node1" presStyleIdx="9" presStyleCnt="10">
        <dgm:presLayoutVars>
          <dgm:chMax val="0"/>
          <dgm:bulletEnabled val="1"/>
        </dgm:presLayoutVars>
      </dgm:prSet>
      <dgm:spPr/>
    </dgm:pt>
  </dgm:ptLst>
  <dgm:cxnLst>
    <dgm:cxn modelId="{F64C6C0D-18DA-456B-AE02-922C5A032C3D}" type="presOf" srcId="{6055DD48-6FF4-46CF-B57B-A9B3C246C0B6}" destId="{B5A78B1A-EEF8-463B-9DA7-8D9074C69BE0}" srcOrd="0" destOrd="0" presId="urn:microsoft.com/office/officeart/2005/8/layout/vList2"/>
    <dgm:cxn modelId="{2C390328-7F68-4604-8CFD-805E46EEC4F1}" type="presOf" srcId="{05DCC717-56F2-4FD8-A2A8-39368EADC9B6}" destId="{7E520A4A-7EE8-4A16-9F03-A895E39EEBBB}" srcOrd="0" destOrd="0" presId="urn:microsoft.com/office/officeart/2005/8/layout/vList2"/>
    <dgm:cxn modelId="{D87B112D-885C-4677-9CEA-18F007DEE1E9}" type="presOf" srcId="{5B43E6A6-AE31-4C66-AE52-B362630C9483}" destId="{9F6E6115-5C2F-4521-9825-9C59F96D33E2}" srcOrd="0" destOrd="0" presId="urn:microsoft.com/office/officeart/2005/8/layout/vList2"/>
    <dgm:cxn modelId="{D015432F-D823-4961-BB5A-9ACD19570D8F}" type="presOf" srcId="{5AA4BD6E-91CB-49B1-AFA0-4812A1F8FF5E}" destId="{63607A0D-9D35-4825-92F1-B58D5D5E8571}" srcOrd="0" destOrd="0" presId="urn:microsoft.com/office/officeart/2005/8/layout/vList2"/>
    <dgm:cxn modelId="{A7679336-7E57-4C22-A6EE-D2CBC0314357}" srcId="{F7923925-C4C0-4E87-8226-FA749F21CC51}" destId="{6055DD48-6FF4-46CF-B57B-A9B3C246C0B6}" srcOrd="7" destOrd="0" parTransId="{2AA92274-FB25-4408-9E74-FDBC63845082}" sibTransId="{CD1E15E1-8EB0-4E90-9C58-B34FA6EB7EBB}"/>
    <dgm:cxn modelId="{CCD6BD3F-C991-440A-B568-F6510B4B0803}" type="presOf" srcId="{491FEB8E-6929-4CC5-92ED-DBF1F2630175}" destId="{D7FBBCA3-C791-4A23-B4FB-D01713D3FA81}" srcOrd="0" destOrd="0" presId="urn:microsoft.com/office/officeart/2005/8/layout/vList2"/>
    <dgm:cxn modelId="{BAF5C93F-E286-47FC-BED6-8C393418001E}" srcId="{F7923925-C4C0-4E87-8226-FA749F21CC51}" destId="{74A5E3EF-C5E0-462C-9563-252296A69B78}" srcOrd="0" destOrd="0" parTransId="{F3C34B7F-768A-43C1-BFBF-503290B37DB3}" sibTransId="{E1BB8D37-7190-462B-9BF8-D5B54B9A7C06}"/>
    <dgm:cxn modelId="{D8BF906A-8840-438E-87C3-EFC01F09E475}" type="presOf" srcId="{D5FFDDF2-2E93-44B8-9AA7-BC0075AA3308}" destId="{A2C3E91E-68D1-45E0-929E-4B2DA5083DCD}" srcOrd="0" destOrd="0" presId="urn:microsoft.com/office/officeart/2005/8/layout/vList2"/>
    <dgm:cxn modelId="{A8E7626C-1EBE-475E-B53E-EF8C5C78FEEA}" type="presOf" srcId="{2F496907-38FD-4273-B42A-A90077E0A599}" destId="{19192742-3093-42C4-A4F4-B498B5B8D13C}" srcOrd="0" destOrd="0" presId="urn:microsoft.com/office/officeart/2005/8/layout/vList2"/>
    <dgm:cxn modelId="{B1BE9677-4AEB-468C-B0A9-F274DC9BC8AC}" srcId="{F7923925-C4C0-4E87-8226-FA749F21CC51}" destId="{D5FFDDF2-2E93-44B8-9AA7-BC0075AA3308}" srcOrd="2" destOrd="0" parTransId="{AF6D6157-6C57-442D-BADB-3CE24AF71DDD}" sibTransId="{41D1E558-9EBE-452E-87B3-21F0EF8DCCF9}"/>
    <dgm:cxn modelId="{F32A9F8D-9C1F-4BD4-83C7-A72BCA4FE9D6}" srcId="{F7923925-C4C0-4E87-8226-FA749F21CC51}" destId="{D55C0398-C9A7-4BC6-AF91-A7C227722932}" srcOrd="4" destOrd="0" parTransId="{2DE20956-2ACD-4D9E-85F1-AA773D001F5B}" sibTransId="{719448CC-827C-475B-B408-D1454FB572D6}"/>
    <dgm:cxn modelId="{B051AA9B-4EBE-4C6A-93FD-E8F21087496F}" srcId="{F7923925-C4C0-4E87-8226-FA749F21CC51}" destId="{5AA4BD6E-91CB-49B1-AFA0-4812A1F8FF5E}" srcOrd="3" destOrd="0" parTransId="{DD1E5258-1615-4962-9C62-137E6804AC94}" sibTransId="{1F8636BF-1868-4551-A7BC-C810FDA6B5F9}"/>
    <dgm:cxn modelId="{82B2C5A6-CDBE-4FE1-A99E-129A70238719}" srcId="{F7923925-C4C0-4E87-8226-FA749F21CC51}" destId="{5B43E6A6-AE31-4C66-AE52-B362630C9483}" srcOrd="6" destOrd="0" parTransId="{B6BD20F4-11ED-42A8-96D1-81E84ADB14ED}" sibTransId="{B0399AA3-F24A-44FA-A755-3506B33DA7B9}"/>
    <dgm:cxn modelId="{DED111A8-97E8-4B15-9869-0F427CC8D017}" type="presOf" srcId="{F7923925-C4C0-4E87-8226-FA749F21CC51}" destId="{9C6A028B-597F-40D1-AFB3-9E7B1099BA81}" srcOrd="0" destOrd="0" presId="urn:microsoft.com/office/officeart/2005/8/layout/vList2"/>
    <dgm:cxn modelId="{3F2BB2B2-9B6D-4AF8-BC7A-E7487AF6B3E5}" type="presOf" srcId="{74A5E3EF-C5E0-462C-9563-252296A69B78}" destId="{F9403F2B-0B3D-4072-9A4B-776AD6960F23}" srcOrd="0" destOrd="0" presId="urn:microsoft.com/office/officeart/2005/8/layout/vList2"/>
    <dgm:cxn modelId="{55C7DABF-3542-42DA-89C0-2F7FD23CA518}" srcId="{F7923925-C4C0-4E87-8226-FA749F21CC51}" destId="{05DCC717-56F2-4FD8-A2A8-39368EADC9B6}" srcOrd="8" destOrd="0" parTransId="{BD6A7FE1-FD4F-42AE-8B10-813808333782}" sibTransId="{6C661C65-3E96-448A-84A7-6BE5BCDF6573}"/>
    <dgm:cxn modelId="{2CBF2FC3-DDB8-42AF-BEA5-D28F0C278F0A}" type="presOf" srcId="{3CA5BB2F-7481-4C0F-B0BF-084F8DAF9351}" destId="{ECD09892-CF74-438D-96AC-595889010718}" srcOrd="0" destOrd="0" presId="urn:microsoft.com/office/officeart/2005/8/layout/vList2"/>
    <dgm:cxn modelId="{80C619DE-572C-4D64-B07F-22CCEE319BA7}" srcId="{F7923925-C4C0-4E87-8226-FA749F21CC51}" destId="{3CA5BB2F-7481-4C0F-B0BF-084F8DAF9351}" srcOrd="9" destOrd="0" parTransId="{9E648DEE-A628-4BFA-81CC-882544FF9AF9}" sibTransId="{5B180B92-49CB-488B-B095-30E3C753963E}"/>
    <dgm:cxn modelId="{16BE02E7-760C-41C6-AB4E-BB3C28124CA8}" type="presOf" srcId="{D55C0398-C9A7-4BC6-AF91-A7C227722932}" destId="{A374D330-CE15-46E1-95E1-5FA3AEF32B93}" srcOrd="0" destOrd="0" presId="urn:microsoft.com/office/officeart/2005/8/layout/vList2"/>
    <dgm:cxn modelId="{EF8BF5E9-8000-4ABC-9F03-3679088BE59B}" srcId="{F7923925-C4C0-4E87-8226-FA749F21CC51}" destId="{491FEB8E-6929-4CC5-92ED-DBF1F2630175}" srcOrd="1" destOrd="0" parTransId="{70D9F44E-8F1F-45C5-BE14-E952EFBC75D8}" sibTransId="{EC0394B6-48B3-49F1-899D-7840B821F36D}"/>
    <dgm:cxn modelId="{571F8BF6-E0BD-4B51-8CCD-48720E31C9AC}" srcId="{F7923925-C4C0-4E87-8226-FA749F21CC51}" destId="{2F496907-38FD-4273-B42A-A90077E0A599}" srcOrd="5" destOrd="0" parTransId="{EF07403A-5EC2-473D-8986-3A650F349FAF}" sibTransId="{C0FE88CE-5B5E-4FA4-BC61-FDBF65DE0753}"/>
    <dgm:cxn modelId="{D69213ED-E530-42AA-ABAD-2FA95D4841FD}" type="presParOf" srcId="{9C6A028B-597F-40D1-AFB3-9E7B1099BA81}" destId="{F9403F2B-0B3D-4072-9A4B-776AD6960F23}" srcOrd="0" destOrd="0" presId="urn:microsoft.com/office/officeart/2005/8/layout/vList2"/>
    <dgm:cxn modelId="{EB248698-87D6-4667-9417-4169F04C8073}" type="presParOf" srcId="{9C6A028B-597F-40D1-AFB3-9E7B1099BA81}" destId="{5DAE1307-471B-483A-BA51-FFF8D9E6CB3C}" srcOrd="1" destOrd="0" presId="urn:microsoft.com/office/officeart/2005/8/layout/vList2"/>
    <dgm:cxn modelId="{134EE028-62DB-4993-9E95-BD33CC29CAAF}" type="presParOf" srcId="{9C6A028B-597F-40D1-AFB3-9E7B1099BA81}" destId="{D7FBBCA3-C791-4A23-B4FB-D01713D3FA81}" srcOrd="2" destOrd="0" presId="urn:microsoft.com/office/officeart/2005/8/layout/vList2"/>
    <dgm:cxn modelId="{D9B00F71-E499-454D-A030-71058EA78618}" type="presParOf" srcId="{9C6A028B-597F-40D1-AFB3-9E7B1099BA81}" destId="{09BFA293-4DD7-4ACB-B322-ADC2EC10511B}" srcOrd="3" destOrd="0" presId="urn:microsoft.com/office/officeart/2005/8/layout/vList2"/>
    <dgm:cxn modelId="{8B054A4E-A496-45F2-A2AA-6D1B70E9E4CC}" type="presParOf" srcId="{9C6A028B-597F-40D1-AFB3-9E7B1099BA81}" destId="{A2C3E91E-68D1-45E0-929E-4B2DA5083DCD}" srcOrd="4" destOrd="0" presId="urn:microsoft.com/office/officeart/2005/8/layout/vList2"/>
    <dgm:cxn modelId="{29C8F5EB-4175-4537-9B17-B407227782B8}" type="presParOf" srcId="{9C6A028B-597F-40D1-AFB3-9E7B1099BA81}" destId="{22F1CAE3-6EBD-492B-B909-D4F959E04EEC}" srcOrd="5" destOrd="0" presId="urn:microsoft.com/office/officeart/2005/8/layout/vList2"/>
    <dgm:cxn modelId="{56AC7982-B9DA-49E8-8816-CB2FA0BF0B72}" type="presParOf" srcId="{9C6A028B-597F-40D1-AFB3-9E7B1099BA81}" destId="{63607A0D-9D35-4825-92F1-B58D5D5E8571}" srcOrd="6" destOrd="0" presId="urn:microsoft.com/office/officeart/2005/8/layout/vList2"/>
    <dgm:cxn modelId="{6EE898A2-BAF9-43EC-A738-91EA7A06D4C2}" type="presParOf" srcId="{9C6A028B-597F-40D1-AFB3-9E7B1099BA81}" destId="{A60D63E0-A98A-4009-8A88-07AF0304B9F2}" srcOrd="7" destOrd="0" presId="urn:microsoft.com/office/officeart/2005/8/layout/vList2"/>
    <dgm:cxn modelId="{359A5DB7-489D-4BC8-98F5-692EDF6DC910}" type="presParOf" srcId="{9C6A028B-597F-40D1-AFB3-9E7B1099BA81}" destId="{A374D330-CE15-46E1-95E1-5FA3AEF32B93}" srcOrd="8" destOrd="0" presId="urn:microsoft.com/office/officeart/2005/8/layout/vList2"/>
    <dgm:cxn modelId="{782A2BEE-A691-4A17-A76D-F50A69B9D5DA}" type="presParOf" srcId="{9C6A028B-597F-40D1-AFB3-9E7B1099BA81}" destId="{3924CD5D-31E8-496C-B1B5-2883361EA7D3}" srcOrd="9" destOrd="0" presId="urn:microsoft.com/office/officeart/2005/8/layout/vList2"/>
    <dgm:cxn modelId="{FAF8948D-F154-4734-A35A-D49972DE3749}" type="presParOf" srcId="{9C6A028B-597F-40D1-AFB3-9E7B1099BA81}" destId="{19192742-3093-42C4-A4F4-B498B5B8D13C}" srcOrd="10" destOrd="0" presId="urn:microsoft.com/office/officeart/2005/8/layout/vList2"/>
    <dgm:cxn modelId="{B5134913-77F2-49F5-A8C5-CB54A0D4A1D5}" type="presParOf" srcId="{9C6A028B-597F-40D1-AFB3-9E7B1099BA81}" destId="{9B0C6C8F-EFDC-4F22-AB9A-DE21A7F414A7}" srcOrd="11" destOrd="0" presId="urn:microsoft.com/office/officeart/2005/8/layout/vList2"/>
    <dgm:cxn modelId="{D14253F5-BF5B-4E9E-A9DB-47CB6340B66D}" type="presParOf" srcId="{9C6A028B-597F-40D1-AFB3-9E7B1099BA81}" destId="{9F6E6115-5C2F-4521-9825-9C59F96D33E2}" srcOrd="12" destOrd="0" presId="urn:microsoft.com/office/officeart/2005/8/layout/vList2"/>
    <dgm:cxn modelId="{94636FAD-9866-4520-B407-06A1DD2947D4}" type="presParOf" srcId="{9C6A028B-597F-40D1-AFB3-9E7B1099BA81}" destId="{F5386638-BA9A-463D-A431-F0B6BE193417}" srcOrd="13" destOrd="0" presId="urn:microsoft.com/office/officeart/2005/8/layout/vList2"/>
    <dgm:cxn modelId="{1AF87C27-EB98-45F3-BA0E-D3A961F16E4B}" type="presParOf" srcId="{9C6A028B-597F-40D1-AFB3-9E7B1099BA81}" destId="{B5A78B1A-EEF8-463B-9DA7-8D9074C69BE0}" srcOrd="14" destOrd="0" presId="urn:microsoft.com/office/officeart/2005/8/layout/vList2"/>
    <dgm:cxn modelId="{18A2216A-BFB7-4FA0-89A2-0F6329A1D63C}" type="presParOf" srcId="{9C6A028B-597F-40D1-AFB3-9E7B1099BA81}" destId="{3637012C-E30C-4AEE-B4CE-992CB41E9554}" srcOrd="15" destOrd="0" presId="urn:microsoft.com/office/officeart/2005/8/layout/vList2"/>
    <dgm:cxn modelId="{FEEB7D35-6865-41A8-9703-FE8FB7FBDA48}" type="presParOf" srcId="{9C6A028B-597F-40D1-AFB3-9E7B1099BA81}" destId="{7E520A4A-7EE8-4A16-9F03-A895E39EEBBB}" srcOrd="16" destOrd="0" presId="urn:microsoft.com/office/officeart/2005/8/layout/vList2"/>
    <dgm:cxn modelId="{CF17CEDC-B483-420E-9B57-A0FDE323F9B3}" type="presParOf" srcId="{9C6A028B-597F-40D1-AFB3-9E7B1099BA81}" destId="{B1EFA661-D5A6-466B-9FE3-84D962567B84}" srcOrd="17" destOrd="0" presId="urn:microsoft.com/office/officeart/2005/8/layout/vList2"/>
    <dgm:cxn modelId="{374B3F5C-02C6-4DAC-85C4-9E7837EB8672}" type="presParOf" srcId="{9C6A028B-597F-40D1-AFB3-9E7B1099BA81}" destId="{ECD09892-CF74-438D-96AC-595889010718}"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03F2B-0B3D-4072-9A4B-776AD6960F23}">
      <dsp:nvSpPr>
        <dsp:cNvPr id="0" name=""/>
        <dsp:cNvSpPr/>
      </dsp:nvSpPr>
      <dsp:spPr>
        <a:xfrm>
          <a:off x="0" y="79210"/>
          <a:ext cx="9102809" cy="38368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150000"/>
            </a:lnSpc>
            <a:spcBef>
              <a:spcPct val="0"/>
            </a:spcBef>
            <a:spcAft>
              <a:spcPct val="35000"/>
            </a:spcAft>
            <a:buNone/>
          </a:pPr>
          <a:r>
            <a:rPr lang="en-US" sz="1200" b="1" kern="1200" dirty="0">
              <a:latin typeface="Verdana"/>
              <a:ea typeface="Verdana"/>
              <a:cs typeface="Calibri"/>
            </a:rPr>
            <a:t>Customers</a:t>
          </a:r>
          <a:r>
            <a:rPr lang="en-US" sz="1200" kern="1200" dirty="0">
              <a:latin typeface="Verdana"/>
              <a:ea typeface="Verdana"/>
              <a:cs typeface="Calibri"/>
            </a:rPr>
            <a:t> - Stores customer details</a:t>
          </a:r>
        </a:p>
      </dsp:txBody>
      <dsp:txXfrm>
        <a:off x="18730" y="97940"/>
        <a:ext cx="9065349" cy="346226"/>
      </dsp:txXfrm>
    </dsp:sp>
    <dsp:sp modelId="{D7FBBCA3-C791-4A23-B4FB-D01713D3FA81}">
      <dsp:nvSpPr>
        <dsp:cNvPr id="0" name=""/>
        <dsp:cNvSpPr/>
      </dsp:nvSpPr>
      <dsp:spPr>
        <a:xfrm>
          <a:off x="0" y="497457"/>
          <a:ext cx="9102809" cy="38368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50000"/>
            </a:lnSpc>
            <a:spcBef>
              <a:spcPct val="0"/>
            </a:spcBef>
            <a:spcAft>
              <a:spcPct val="35000"/>
            </a:spcAft>
            <a:buNone/>
          </a:pPr>
          <a:r>
            <a:rPr lang="en-US" sz="1200" b="1" kern="1200" dirty="0">
              <a:latin typeface="Verdana"/>
              <a:ea typeface="Verdana"/>
              <a:cs typeface="Calibri"/>
            </a:rPr>
            <a:t>Policies</a:t>
          </a:r>
          <a:r>
            <a:rPr lang="en-US" sz="1200" kern="1200" dirty="0">
              <a:latin typeface="Verdana"/>
              <a:ea typeface="Verdana"/>
              <a:cs typeface="Calibri"/>
            </a:rPr>
            <a:t> - Stores different types of policies (Life, Health, Vehicle, Asset)</a:t>
          </a:r>
        </a:p>
      </dsp:txBody>
      <dsp:txXfrm>
        <a:off x="18730" y="516187"/>
        <a:ext cx="9065349" cy="346226"/>
      </dsp:txXfrm>
    </dsp:sp>
    <dsp:sp modelId="{A2C3E91E-68D1-45E0-929E-4B2DA5083DCD}">
      <dsp:nvSpPr>
        <dsp:cNvPr id="0" name=""/>
        <dsp:cNvSpPr/>
      </dsp:nvSpPr>
      <dsp:spPr>
        <a:xfrm>
          <a:off x="0" y="915704"/>
          <a:ext cx="9102809" cy="38368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50000"/>
            </a:lnSpc>
            <a:spcBef>
              <a:spcPct val="0"/>
            </a:spcBef>
            <a:spcAft>
              <a:spcPct val="35000"/>
            </a:spcAft>
            <a:buNone/>
          </a:pPr>
          <a:r>
            <a:rPr lang="en-US" sz="1200" b="1" kern="1200" dirty="0" err="1">
              <a:latin typeface="Verdana"/>
              <a:ea typeface="Verdana"/>
              <a:cs typeface="Calibri"/>
            </a:rPr>
            <a:t>Customer_Policies</a:t>
          </a:r>
          <a:r>
            <a:rPr lang="en-US" sz="1200" kern="1200" dirty="0">
              <a:latin typeface="Verdana"/>
              <a:ea typeface="Verdana"/>
              <a:cs typeface="Calibri"/>
            </a:rPr>
            <a:t> - Links customers to the policies they own</a:t>
          </a:r>
        </a:p>
      </dsp:txBody>
      <dsp:txXfrm>
        <a:off x="18730" y="934434"/>
        <a:ext cx="9065349" cy="346226"/>
      </dsp:txXfrm>
    </dsp:sp>
    <dsp:sp modelId="{63607A0D-9D35-4825-92F1-B58D5D5E8571}">
      <dsp:nvSpPr>
        <dsp:cNvPr id="0" name=""/>
        <dsp:cNvSpPr/>
      </dsp:nvSpPr>
      <dsp:spPr>
        <a:xfrm>
          <a:off x="0" y="1333951"/>
          <a:ext cx="9102809" cy="38368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50000"/>
            </a:lnSpc>
            <a:spcBef>
              <a:spcPct val="0"/>
            </a:spcBef>
            <a:spcAft>
              <a:spcPct val="35000"/>
            </a:spcAft>
            <a:buNone/>
          </a:pPr>
          <a:r>
            <a:rPr lang="en-US" sz="1200" b="1" kern="1200" dirty="0" err="1">
              <a:latin typeface="Verdana"/>
              <a:ea typeface="Verdana"/>
              <a:cs typeface="Calibri"/>
            </a:rPr>
            <a:t>Customer_History</a:t>
          </a:r>
          <a:r>
            <a:rPr lang="en-US" sz="1200" kern="1200" dirty="0">
              <a:latin typeface="Verdana"/>
              <a:ea typeface="Verdana"/>
              <a:cs typeface="Calibri"/>
            </a:rPr>
            <a:t> - Tracks historical records of deleted customers for future reference</a:t>
          </a:r>
        </a:p>
      </dsp:txBody>
      <dsp:txXfrm>
        <a:off x="18730" y="1352681"/>
        <a:ext cx="9065349" cy="346226"/>
      </dsp:txXfrm>
    </dsp:sp>
    <dsp:sp modelId="{A374D330-CE15-46E1-95E1-5FA3AEF32B93}">
      <dsp:nvSpPr>
        <dsp:cNvPr id="0" name=""/>
        <dsp:cNvSpPr/>
      </dsp:nvSpPr>
      <dsp:spPr>
        <a:xfrm>
          <a:off x="0" y="1752198"/>
          <a:ext cx="9102809" cy="38368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50000"/>
            </a:lnSpc>
            <a:spcBef>
              <a:spcPct val="0"/>
            </a:spcBef>
            <a:spcAft>
              <a:spcPct val="35000"/>
            </a:spcAft>
            <a:buNone/>
          </a:pPr>
          <a:r>
            <a:rPr lang="en-US" sz="1200" b="1" kern="1200" dirty="0">
              <a:latin typeface="Verdana"/>
              <a:ea typeface="Verdana"/>
              <a:cs typeface="Calibri"/>
            </a:rPr>
            <a:t>Agents</a:t>
          </a:r>
          <a:r>
            <a:rPr lang="en-US" sz="1200" kern="1200" dirty="0">
              <a:latin typeface="Verdana"/>
              <a:ea typeface="Verdana"/>
              <a:cs typeface="Calibri"/>
            </a:rPr>
            <a:t> - Stores details of agents who help customers with policy payments and claims</a:t>
          </a:r>
        </a:p>
      </dsp:txBody>
      <dsp:txXfrm>
        <a:off x="18730" y="1770928"/>
        <a:ext cx="9065349" cy="346226"/>
      </dsp:txXfrm>
    </dsp:sp>
    <dsp:sp modelId="{19192742-3093-42C4-A4F4-B498B5B8D13C}">
      <dsp:nvSpPr>
        <dsp:cNvPr id="0" name=""/>
        <dsp:cNvSpPr/>
      </dsp:nvSpPr>
      <dsp:spPr>
        <a:xfrm>
          <a:off x="0" y="2170445"/>
          <a:ext cx="9102809" cy="38368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50000"/>
            </a:lnSpc>
            <a:spcBef>
              <a:spcPct val="0"/>
            </a:spcBef>
            <a:spcAft>
              <a:spcPct val="35000"/>
            </a:spcAft>
            <a:buNone/>
          </a:pPr>
          <a:r>
            <a:rPr lang="en-US" sz="1200" b="1" kern="1200" dirty="0">
              <a:latin typeface="Verdana"/>
              <a:ea typeface="Verdana"/>
              <a:cs typeface="Calibri"/>
            </a:rPr>
            <a:t>Employees </a:t>
          </a:r>
          <a:r>
            <a:rPr lang="en-US" sz="1200" kern="1200" dirty="0">
              <a:latin typeface="Verdana"/>
              <a:ea typeface="Verdana"/>
              <a:cs typeface="Calibri"/>
            </a:rPr>
            <a:t>- Stores employee details for the insurance company</a:t>
          </a:r>
        </a:p>
      </dsp:txBody>
      <dsp:txXfrm>
        <a:off x="18730" y="2189175"/>
        <a:ext cx="9065349" cy="346226"/>
      </dsp:txXfrm>
    </dsp:sp>
    <dsp:sp modelId="{9F6E6115-5C2F-4521-9825-9C59F96D33E2}">
      <dsp:nvSpPr>
        <dsp:cNvPr id="0" name=""/>
        <dsp:cNvSpPr/>
      </dsp:nvSpPr>
      <dsp:spPr>
        <a:xfrm>
          <a:off x="0" y="2588691"/>
          <a:ext cx="9102809" cy="38368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50000"/>
            </a:lnSpc>
            <a:spcBef>
              <a:spcPct val="0"/>
            </a:spcBef>
            <a:spcAft>
              <a:spcPct val="35000"/>
            </a:spcAft>
            <a:buNone/>
          </a:pPr>
          <a:r>
            <a:rPr lang="en-US" sz="1200" b="1" kern="1200" dirty="0">
              <a:latin typeface="Verdana"/>
              <a:ea typeface="Verdana"/>
              <a:cs typeface="Calibri"/>
            </a:rPr>
            <a:t>Claims</a:t>
          </a:r>
          <a:r>
            <a:rPr lang="en-US" sz="1200" kern="1200" dirty="0">
              <a:latin typeface="Verdana"/>
              <a:ea typeface="Verdana"/>
              <a:cs typeface="Calibri"/>
            </a:rPr>
            <a:t> - Stores claim requests made by customers</a:t>
          </a:r>
        </a:p>
      </dsp:txBody>
      <dsp:txXfrm>
        <a:off x="18730" y="2607421"/>
        <a:ext cx="9065349" cy="346226"/>
      </dsp:txXfrm>
    </dsp:sp>
    <dsp:sp modelId="{B5A78B1A-EEF8-463B-9DA7-8D9074C69BE0}">
      <dsp:nvSpPr>
        <dsp:cNvPr id="0" name=""/>
        <dsp:cNvSpPr/>
      </dsp:nvSpPr>
      <dsp:spPr>
        <a:xfrm>
          <a:off x="0" y="3006938"/>
          <a:ext cx="9102809" cy="38368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50000"/>
            </a:lnSpc>
            <a:spcBef>
              <a:spcPct val="0"/>
            </a:spcBef>
            <a:spcAft>
              <a:spcPct val="35000"/>
            </a:spcAft>
            <a:buNone/>
          </a:pPr>
          <a:r>
            <a:rPr lang="en-US" sz="1200" b="1" kern="1200" dirty="0">
              <a:latin typeface="Verdana"/>
              <a:ea typeface="Verdana"/>
              <a:cs typeface="Calibri"/>
            </a:rPr>
            <a:t>Payments</a:t>
          </a:r>
          <a:r>
            <a:rPr lang="en-US" sz="1200" kern="1200" dirty="0">
              <a:latin typeface="Verdana"/>
              <a:ea typeface="Verdana"/>
              <a:cs typeface="Calibri"/>
            </a:rPr>
            <a:t> - Stores payment information for customer policies</a:t>
          </a:r>
        </a:p>
      </dsp:txBody>
      <dsp:txXfrm>
        <a:off x="18730" y="3025668"/>
        <a:ext cx="9065349" cy="346226"/>
      </dsp:txXfrm>
    </dsp:sp>
    <dsp:sp modelId="{7E520A4A-7EE8-4A16-9F03-A895E39EEBBB}">
      <dsp:nvSpPr>
        <dsp:cNvPr id="0" name=""/>
        <dsp:cNvSpPr/>
      </dsp:nvSpPr>
      <dsp:spPr>
        <a:xfrm>
          <a:off x="0" y="3425185"/>
          <a:ext cx="9102809" cy="38368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50000"/>
            </a:lnSpc>
            <a:spcBef>
              <a:spcPct val="0"/>
            </a:spcBef>
            <a:spcAft>
              <a:spcPct val="35000"/>
            </a:spcAft>
            <a:buNone/>
          </a:pPr>
          <a:r>
            <a:rPr lang="en-US" sz="1200" b="1" kern="1200" dirty="0" err="1">
              <a:latin typeface="Verdana"/>
              <a:ea typeface="Verdana"/>
              <a:cs typeface="Calibri"/>
            </a:rPr>
            <a:t>Premium_Payment</a:t>
          </a:r>
          <a:r>
            <a:rPr lang="en-US" sz="1200" kern="1200" dirty="0">
              <a:latin typeface="Verdana"/>
              <a:ea typeface="Verdana"/>
              <a:cs typeface="Calibri"/>
            </a:rPr>
            <a:t> - Stores the schedule of premium payments</a:t>
          </a:r>
        </a:p>
      </dsp:txBody>
      <dsp:txXfrm>
        <a:off x="18730" y="3443915"/>
        <a:ext cx="9065349" cy="346226"/>
      </dsp:txXfrm>
    </dsp:sp>
    <dsp:sp modelId="{ECD09892-CF74-438D-96AC-595889010718}">
      <dsp:nvSpPr>
        <dsp:cNvPr id="0" name=""/>
        <dsp:cNvSpPr/>
      </dsp:nvSpPr>
      <dsp:spPr>
        <a:xfrm>
          <a:off x="0" y="3843432"/>
          <a:ext cx="9102809" cy="38368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150000"/>
            </a:lnSpc>
            <a:spcBef>
              <a:spcPct val="0"/>
            </a:spcBef>
            <a:spcAft>
              <a:spcPct val="35000"/>
            </a:spcAft>
            <a:buNone/>
          </a:pPr>
          <a:r>
            <a:rPr lang="en-US" sz="1200" kern="1200" dirty="0">
              <a:latin typeface="Verdana"/>
              <a:ea typeface="Verdana"/>
              <a:cs typeface="Calibri"/>
            </a:rPr>
            <a:t>Payment_Schedules - </a:t>
          </a:r>
          <a:r>
            <a:rPr lang="en-US" sz="1200" kern="1200" dirty="0"/>
            <a:t>Payment Schedules table to track payment dues</a:t>
          </a:r>
        </a:p>
      </dsp:txBody>
      <dsp:txXfrm>
        <a:off x="18730" y="3862162"/>
        <a:ext cx="9065349" cy="3462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9/21/2024</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7913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9/21/2024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62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9/21/2024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106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9/21/2024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38625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9/21/2024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4455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9/21/2024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342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9/21/2024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87305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9/21/2024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063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9/21/2024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303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9/21/2024</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1946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9/21/2024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8085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9/21/2024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7571642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idsection of a person holding a miniature house">
            <a:extLst>
              <a:ext uri="{FF2B5EF4-FFF2-40B4-BE49-F238E27FC236}">
                <a16:creationId xmlns:a16="http://schemas.microsoft.com/office/drawing/2014/main" id="{422CF39B-D1B8-28C5-415F-8444B2E67569}"/>
              </a:ext>
            </a:extLst>
          </p:cNvPr>
          <p:cNvPicPr>
            <a:picLocks noChangeAspect="1"/>
          </p:cNvPicPr>
          <p:nvPr/>
        </p:nvPicPr>
        <p:blipFill>
          <a:blip r:embed="rId2">
            <a:alphaModFix amt="78000"/>
          </a:blip>
          <a:srcRect t="10435" r="-2" b="191"/>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4492" y="237456"/>
            <a:ext cx="3939303" cy="1798533"/>
          </a:xfrm>
        </p:spPr>
        <p:txBody>
          <a:bodyPr vert="horz" lIns="91440" tIns="45720" rIns="91440" bIns="45720" rtlCol="0" anchor="b">
            <a:noAutofit/>
          </a:bodyPr>
          <a:lstStyle/>
          <a:p>
            <a:pPr>
              <a:lnSpc>
                <a:spcPct val="110000"/>
              </a:lnSpc>
              <a:spcBef>
                <a:spcPts val="1000"/>
              </a:spcBef>
            </a:pPr>
            <a:r>
              <a:rPr lang="en-US" sz="1400"/>
              <a:t>GROUP MEMBERS</a:t>
            </a:r>
            <a:endParaRPr lang="en-US"/>
          </a:p>
          <a:p>
            <a:pPr>
              <a:lnSpc>
                <a:spcPct val="110000"/>
              </a:lnSpc>
              <a:spcBef>
                <a:spcPts val="1000"/>
              </a:spcBef>
            </a:pPr>
            <a:r>
              <a:rPr lang="en-US" sz="1400"/>
              <a:t>CHITRALEKHA.CH - MBA202325-067</a:t>
            </a:r>
          </a:p>
          <a:p>
            <a:pPr>
              <a:lnSpc>
                <a:spcPct val="110000"/>
              </a:lnSpc>
              <a:spcBef>
                <a:spcPts val="1000"/>
              </a:spcBef>
            </a:pPr>
            <a:r>
              <a:rPr lang="en-US" sz="1400"/>
              <a:t>MOUNIKA BODEPU – MBA202325-119</a:t>
            </a:r>
          </a:p>
          <a:p>
            <a:pPr>
              <a:lnSpc>
                <a:spcPct val="110000"/>
              </a:lnSpc>
              <a:spcBef>
                <a:spcPts val="1000"/>
              </a:spcBef>
            </a:pPr>
            <a:r>
              <a:rPr lang="en-US" sz="1400"/>
              <a:t>SAI SRI PONNURU – MBA202325-188</a:t>
            </a:r>
          </a:p>
          <a:p>
            <a:pPr>
              <a:lnSpc>
                <a:spcPct val="110000"/>
              </a:lnSpc>
              <a:spcBef>
                <a:spcPts val="1000"/>
              </a:spcBef>
            </a:pPr>
            <a:r>
              <a:rPr lang="en-US" sz="1400"/>
              <a:t>PRAVEEN KR – MBA202325-158</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57418" y="4996810"/>
            <a:ext cx="9634616" cy="1849244"/>
          </a:xfrm>
        </p:spPr>
        <p:txBody>
          <a:bodyPr anchor="ctr">
            <a:noAutofit/>
          </a:bodyPr>
          <a:lstStyle/>
          <a:p>
            <a:r>
              <a:rPr lang="en-US" sz="4000" b="1">
                <a:solidFill>
                  <a:schemeClr val="bg1"/>
                </a:solidFill>
              </a:rPr>
              <a:t>INSURANCE AUTOMATION</a:t>
            </a:r>
            <a:endParaRPr lang="en-US" sz="400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E1F7-B703-6A97-EFFA-8A4601970188}"/>
              </a:ext>
            </a:extLst>
          </p:cNvPr>
          <p:cNvSpPr>
            <a:spLocks noGrp="1"/>
          </p:cNvSpPr>
          <p:nvPr>
            <p:ph type="title"/>
          </p:nvPr>
        </p:nvSpPr>
        <p:spPr/>
        <p:txBody>
          <a:bodyPr/>
          <a:lstStyle/>
          <a:p>
            <a:r>
              <a:rPr lang="en-US" sz="1600">
                <a:solidFill>
                  <a:srgbClr val="121820"/>
                </a:solidFill>
                <a:ea typeface="+mj-lt"/>
                <a:cs typeface="+mj-lt"/>
              </a:rPr>
              <a:t>9) Number of Claims in a year will be regulated for each type of policy. </a:t>
            </a:r>
            <a:endParaRPr lang="en-US" sz="1600">
              <a:solidFill>
                <a:srgbClr val="121820"/>
              </a:solidFill>
            </a:endParaRPr>
          </a:p>
          <a:p>
            <a:endParaRPr lang="en-US"/>
          </a:p>
        </p:txBody>
      </p:sp>
      <p:pic>
        <p:nvPicPr>
          <p:cNvPr id="4" name="Content Placeholder 3" descr="A computer code with text&#10;&#10;Description automatically generated">
            <a:extLst>
              <a:ext uri="{FF2B5EF4-FFF2-40B4-BE49-F238E27FC236}">
                <a16:creationId xmlns:a16="http://schemas.microsoft.com/office/drawing/2014/main" id="{A9493B9A-1758-C90A-9310-5511BAA644AB}"/>
              </a:ext>
            </a:extLst>
          </p:cNvPr>
          <p:cNvPicPr>
            <a:picLocks noGrp="1" noChangeAspect="1"/>
          </p:cNvPicPr>
          <p:nvPr>
            <p:ph idx="1"/>
          </p:nvPr>
        </p:nvPicPr>
        <p:blipFill>
          <a:blip r:embed="rId2"/>
          <a:stretch>
            <a:fillRect/>
          </a:stretch>
        </p:blipFill>
        <p:spPr>
          <a:xfrm>
            <a:off x="946594" y="2826285"/>
            <a:ext cx="10512253" cy="2696089"/>
          </a:xfrm>
          <a:ln>
            <a:solidFill>
              <a:schemeClr val="tx1"/>
            </a:solidFill>
          </a:ln>
        </p:spPr>
      </p:pic>
    </p:spTree>
    <p:extLst>
      <p:ext uri="{BB962C8B-B14F-4D97-AF65-F5344CB8AC3E}">
        <p14:creationId xmlns:p14="http://schemas.microsoft.com/office/powerpoint/2010/main" val="602844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4F7D-7B41-7829-CA53-EA8863076297}"/>
              </a:ext>
            </a:extLst>
          </p:cNvPr>
          <p:cNvSpPr>
            <a:spLocks noGrp="1"/>
          </p:cNvSpPr>
          <p:nvPr>
            <p:ph type="title"/>
          </p:nvPr>
        </p:nvSpPr>
        <p:spPr/>
        <p:txBody>
          <a:bodyPr/>
          <a:lstStyle/>
          <a:p>
            <a:r>
              <a:rPr lang="en-US" sz="1600">
                <a:solidFill>
                  <a:srgbClr val="121820"/>
                </a:solidFill>
                <a:ea typeface="+mj-lt"/>
                <a:cs typeface="+mj-lt"/>
              </a:rPr>
              <a:t>10) Monthly, quarterly and yearly statement will be generated and sent to the customer by system.</a:t>
            </a:r>
            <a:endParaRPr lang="en-US" sz="1600"/>
          </a:p>
          <a:p>
            <a:endParaRPr lang="en-US"/>
          </a:p>
        </p:txBody>
      </p:sp>
      <p:pic>
        <p:nvPicPr>
          <p:cNvPr id="4" name="Content Placeholder 3" descr="A screenshot of a computer&#10;&#10;Description automatically generated">
            <a:extLst>
              <a:ext uri="{FF2B5EF4-FFF2-40B4-BE49-F238E27FC236}">
                <a16:creationId xmlns:a16="http://schemas.microsoft.com/office/drawing/2014/main" id="{8200CA08-E253-DBFE-315D-78682A9531C6}"/>
              </a:ext>
            </a:extLst>
          </p:cNvPr>
          <p:cNvPicPr>
            <a:picLocks noGrp="1" noChangeAspect="1"/>
          </p:cNvPicPr>
          <p:nvPr>
            <p:ph idx="1"/>
          </p:nvPr>
        </p:nvPicPr>
        <p:blipFill>
          <a:blip r:embed="rId2"/>
          <a:stretch>
            <a:fillRect/>
          </a:stretch>
        </p:blipFill>
        <p:spPr>
          <a:xfrm>
            <a:off x="6981596" y="2528049"/>
            <a:ext cx="4991011" cy="1555196"/>
          </a:xfrm>
          <a:ln>
            <a:solidFill>
              <a:srgbClr val="4472C4"/>
            </a:solidFill>
          </a:ln>
        </p:spPr>
      </p:pic>
      <p:pic>
        <p:nvPicPr>
          <p:cNvPr id="5" name="Picture 4" descr="A screenshot of a computer&#10;&#10;Description automatically generated">
            <a:extLst>
              <a:ext uri="{FF2B5EF4-FFF2-40B4-BE49-F238E27FC236}">
                <a16:creationId xmlns:a16="http://schemas.microsoft.com/office/drawing/2014/main" id="{55B2851B-1F28-B5F0-8E2E-44CB97D80183}"/>
              </a:ext>
            </a:extLst>
          </p:cNvPr>
          <p:cNvPicPr>
            <a:picLocks noChangeAspect="1"/>
          </p:cNvPicPr>
          <p:nvPr/>
        </p:nvPicPr>
        <p:blipFill>
          <a:blip r:embed="rId3"/>
          <a:stretch>
            <a:fillRect/>
          </a:stretch>
        </p:blipFill>
        <p:spPr>
          <a:xfrm>
            <a:off x="766311" y="2551686"/>
            <a:ext cx="5435415" cy="1531283"/>
          </a:xfrm>
          <a:prstGeom prst="rect">
            <a:avLst/>
          </a:prstGeom>
          <a:ln>
            <a:solidFill>
              <a:srgbClr val="4472C4"/>
            </a:solidFill>
          </a:ln>
        </p:spPr>
      </p:pic>
      <p:pic>
        <p:nvPicPr>
          <p:cNvPr id="3" name="Picture 2" descr="A screenshot of a computer&#10;&#10;Description automatically generated">
            <a:extLst>
              <a:ext uri="{FF2B5EF4-FFF2-40B4-BE49-F238E27FC236}">
                <a16:creationId xmlns:a16="http://schemas.microsoft.com/office/drawing/2014/main" id="{247BF22B-AC42-11B4-A9A2-B3B4D920B35D}"/>
              </a:ext>
            </a:extLst>
          </p:cNvPr>
          <p:cNvPicPr>
            <a:picLocks noChangeAspect="1"/>
          </p:cNvPicPr>
          <p:nvPr/>
        </p:nvPicPr>
        <p:blipFill>
          <a:blip r:embed="rId4"/>
          <a:stretch>
            <a:fillRect/>
          </a:stretch>
        </p:blipFill>
        <p:spPr>
          <a:xfrm>
            <a:off x="2942798" y="4272339"/>
            <a:ext cx="6779559" cy="2270873"/>
          </a:xfrm>
          <a:prstGeom prst="rect">
            <a:avLst/>
          </a:prstGeom>
          <a:ln>
            <a:solidFill>
              <a:srgbClr val="4472C4"/>
            </a:solidFill>
          </a:ln>
        </p:spPr>
      </p:pic>
    </p:spTree>
    <p:extLst>
      <p:ext uri="{BB962C8B-B14F-4D97-AF65-F5344CB8AC3E}">
        <p14:creationId xmlns:p14="http://schemas.microsoft.com/office/powerpoint/2010/main" val="412700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9EE8-87D5-B261-FC6F-012D9B96D425}"/>
              </a:ext>
            </a:extLst>
          </p:cNvPr>
          <p:cNvSpPr>
            <a:spLocks noGrp="1"/>
          </p:cNvSpPr>
          <p:nvPr>
            <p:ph type="title"/>
          </p:nvPr>
        </p:nvSpPr>
        <p:spPr/>
        <p:txBody>
          <a:bodyPr>
            <a:normAutofit fontScale="90000"/>
          </a:bodyPr>
          <a:lstStyle/>
          <a:p>
            <a:r>
              <a:rPr lang="en-US" sz="1600">
                <a:solidFill>
                  <a:srgbClr val="121820"/>
                </a:solidFill>
                <a:ea typeface="+mj-lt"/>
                <a:cs typeface="+mj-lt"/>
              </a:rPr>
              <a:t>11) While renewing policy every year, Premium amount will be calculated based on the following factors:</a:t>
            </a:r>
            <a:endParaRPr lang="en-US" sz="1600"/>
          </a:p>
          <a:p>
            <a:pPr marL="285750" lvl="1" indent="-285750">
              <a:buFont typeface="Arial"/>
              <a:buChar char="•"/>
            </a:pPr>
            <a:r>
              <a:rPr lang="en-US" sz="1600" b="1">
                <a:solidFill>
                  <a:srgbClr val="121820"/>
                </a:solidFill>
                <a:latin typeface="+mj-lt"/>
                <a:ea typeface="+mj-lt"/>
                <a:cs typeface="+mj-lt"/>
              </a:rPr>
              <a:t>If No claim is made during the previous year, a discount will be provided</a:t>
            </a:r>
            <a:endParaRPr lang="en-US" sz="1600" b="1">
              <a:latin typeface="Neue Haas Grotesk Text Pro"/>
            </a:endParaRPr>
          </a:p>
          <a:p>
            <a:pPr marL="285750" lvl="1" indent="-285750">
              <a:buFont typeface="Arial"/>
              <a:buChar char="•"/>
            </a:pPr>
            <a:r>
              <a:rPr lang="en-US" sz="1600" b="1">
                <a:solidFill>
                  <a:srgbClr val="121820"/>
                </a:solidFill>
                <a:latin typeface="+mj-lt"/>
                <a:ea typeface="+mj-lt"/>
                <a:cs typeface="+mj-lt"/>
              </a:rPr>
              <a:t>If any claim is made, no discount will be provided (Premium amount will be same as previous year amount)</a:t>
            </a:r>
            <a:endParaRPr lang="en-US" sz="1600" b="1"/>
          </a:p>
        </p:txBody>
      </p:sp>
      <p:pic>
        <p:nvPicPr>
          <p:cNvPr id="4" name="Content Placeholder 3" descr="A screenshot of a computer&#10;&#10;Description automatically generated">
            <a:extLst>
              <a:ext uri="{FF2B5EF4-FFF2-40B4-BE49-F238E27FC236}">
                <a16:creationId xmlns:a16="http://schemas.microsoft.com/office/drawing/2014/main" id="{42C6984C-4E70-6791-B8FE-8232899ED20D}"/>
              </a:ext>
            </a:extLst>
          </p:cNvPr>
          <p:cNvPicPr>
            <a:picLocks noGrp="1" noChangeAspect="1"/>
          </p:cNvPicPr>
          <p:nvPr>
            <p:ph idx="1"/>
          </p:nvPr>
        </p:nvPicPr>
        <p:blipFill>
          <a:blip r:embed="rId2"/>
          <a:stretch>
            <a:fillRect/>
          </a:stretch>
        </p:blipFill>
        <p:spPr>
          <a:xfrm>
            <a:off x="2986153" y="2478024"/>
            <a:ext cx="6426958" cy="3694176"/>
          </a:xfrm>
          <a:ln>
            <a:solidFill>
              <a:schemeClr val="tx1"/>
            </a:solidFill>
          </a:ln>
        </p:spPr>
      </p:pic>
    </p:spTree>
    <p:extLst>
      <p:ext uri="{BB962C8B-B14F-4D97-AF65-F5344CB8AC3E}">
        <p14:creationId xmlns:p14="http://schemas.microsoft.com/office/powerpoint/2010/main" val="385919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9341-9698-E527-9A44-E96E23538EFE}"/>
              </a:ext>
            </a:extLst>
          </p:cNvPr>
          <p:cNvSpPr>
            <a:spLocks noGrp="1"/>
          </p:cNvSpPr>
          <p:nvPr>
            <p:ph type="title"/>
          </p:nvPr>
        </p:nvSpPr>
        <p:spPr/>
        <p:txBody>
          <a:bodyPr/>
          <a:lstStyle/>
          <a:p>
            <a:pPr marL="228600" indent="-228600">
              <a:buAutoNum type="arabicParenR"/>
            </a:pPr>
            <a:r>
              <a:rPr lang="en-US" sz="1600">
                <a:solidFill>
                  <a:srgbClr val="121820"/>
                </a:solidFill>
                <a:ea typeface="+mj-lt"/>
                <a:cs typeface="+mj-lt"/>
              </a:rPr>
              <a:t>PROCEDURE To list customer details for a given customer (IN : Customer Id)</a:t>
            </a:r>
            <a:endParaRPr lang="en-US" sz="1600"/>
          </a:p>
          <a:p>
            <a:endParaRPr lang="en-US"/>
          </a:p>
        </p:txBody>
      </p:sp>
      <p:pic>
        <p:nvPicPr>
          <p:cNvPr id="4" name="Content Placeholder 3" descr="A screenshot of a computer&#10;&#10;Description automatically generated">
            <a:extLst>
              <a:ext uri="{FF2B5EF4-FFF2-40B4-BE49-F238E27FC236}">
                <a16:creationId xmlns:a16="http://schemas.microsoft.com/office/drawing/2014/main" id="{A8FB3166-0016-8070-5770-9D9F4F85A2F0}"/>
              </a:ext>
            </a:extLst>
          </p:cNvPr>
          <p:cNvPicPr>
            <a:picLocks noGrp="1" noChangeAspect="1"/>
          </p:cNvPicPr>
          <p:nvPr>
            <p:ph idx="1"/>
          </p:nvPr>
        </p:nvPicPr>
        <p:blipFill>
          <a:blip r:embed="rId2"/>
          <a:stretch>
            <a:fillRect/>
          </a:stretch>
        </p:blipFill>
        <p:spPr>
          <a:xfrm>
            <a:off x="1233617" y="2478024"/>
            <a:ext cx="9932030" cy="3694176"/>
          </a:xfrm>
          <a:ln>
            <a:solidFill>
              <a:schemeClr val="tx1"/>
            </a:solidFill>
          </a:ln>
        </p:spPr>
      </p:pic>
    </p:spTree>
    <p:extLst>
      <p:ext uri="{BB962C8B-B14F-4D97-AF65-F5344CB8AC3E}">
        <p14:creationId xmlns:p14="http://schemas.microsoft.com/office/powerpoint/2010/main" val="3579098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A48E-2B0C-50F4-AEB1-72ED2C854A41}"/>
              </a:ext>
            </a:extLst>
          </p:cNvPr>
          <p:cNvSpPr>
            <a:spLocks noGrp="1"/>
          </p:cNvSpPr>
          <p:nvPr>
            <p:ph type="title"/>
          </p:nvPr>
        </p:nvSpPr>
        <p:spPr/>
        <p:txBody>
          <a:bodyPr/>
          <a:lstStyle/>
          <a:p>
            <a:r>
              <a:rPr lang="en-US" sz="1600">
                <a:solidFill>
                  <a:srgbClr val="121820"/>
                </a:solidFill>
                <a:ea typeface="+mj-lt"/>
                <a:cs typeface="+mj-lt"/>
              </a:rPr>
              <a:t>2) PROCEDURE To calculate policy amount at the time of renewal (IN: Customer id, Policy No)</a:t>
            </a:r>
            <a:endParaRPr lang="en-US" sz="1600"/>
          </a:p>
        </p:txBody>
      </p:sp>
      <p:pic>
        <p:nvPicPr>
          <p:cNvPr id="4" name="Content Placeholder 3" descr="A screenshot of a computer program&#10;&#10;Description automatically generated">
            <a:extLst>
              <a:ext uri="{FF2B5EF4-FFF2-40B4-BE49-F238E27FC236}">
                <a16:creationId xmlns:a16="http://schemas.microsoft.com/office/drawing/2014/main" id="{1EF31A16-F0F9-8050-AD8C-D6BF44FD2616}"/>
              </a:ext>
            </a:extLst>
          </p:cNvPr>
          <p:cNvPicPr>
            <a:picLocks noGrp="1" noChangeAspect="1"/>
          </p:cNvPicPr>
          <p:nvPr>
            <p:ph idx="1"/>
          </p:nvPr>
        </p:nvPicPr>
        <p:blipFill>
          <a:blip r:embed="rId2"/>
          <a:stretch>
            <a:fillRect/>
          </a:stretch>
        </p:blipFill>
        <p:spPr>
          <a:xfrm>
            <a:off x="2171309" y="2478024"/>
            <a:ext cx="8056645" cy="3694176"/>
          </a:xfrm>
          <a:ln>
            <a:solidFill>
              <a:schemeClr val="tx1"/>
            </a:solidFill>
          </a:ln>
        </p:spPr>
      </p:pic>
    </p:spTree>
    <p:extLst>
      <p:ext uri="{BB962C8B-B14F-4D97-AF65-F5344CB8AC3E}">
        <p14:creationId xmlns:p14="http://schemas.microsoft.com/office/powerpoint/2010/main" val="1375811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FA45-1695-9386-0C06-E0FBAB338444}"/>
              </a:ext>
            </a:extLst>
          </p:cNvPr>
          <p:cNvSpPr>
            <a:spLocks noGrp="1"/>
          </p:cNvSpPr>
          <p:nvPr>
            <p:ph type="title"/>
          </p:nvPr>
        </p:nvSpPr>
        <p:spPr/>
        <p:txBody>
          <a:bodyPr/>
          <a:lstStyle/>
          <a:p>
            <a:r>
              <a:rPr lang="en-US" sz="1600">
                <a:solidFill>
                  <a:srgbClr val="121820"/>
                </a:solidFill>
                <a:ea typeface="+mj-lt"/>
                <a:cs typeface="+mj-lt"/>
              </a:rPr>
              <a:t>3) To list all policy details owned by a customer (IN : Customer Id)</a:t>
            </a:r>
            <a:endParaRPr lang="en-US" sz="1600"/>
          </a:p>
          <a:p>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1F1880B6-7357-39AE-BF84-12B224F736EC}"/>
              </a:ext>
            </a:extLst>
          </p:cNvPr>
          <p:cNvPicPr>
            <a:picLocks noGrp="1" noChangeAspect="1"/>
          </p:cNvPicPr>
          <p:nvPr>
            <p:ph idx="1"/>
          </p:nvPr>
        </p:nvPicPr>
        <p:blipFill>
          <a:blip r:embed="rId2"/>
          <a:stretch>
            <a:fillRect/>
          </a:stretch>
        </p:blipFill>
        <p:spPr>
          <a:xfrm>
            <a:off x="826171" y="2992973"/>
            <a:ext cx="10540092" cy="2544535"/>
          </a:xfrm>
          <a:ln>
            <a:solidFill>
              <a:schemeClr val="tx1"/>
            </a:solidFill>
          </a:ln>
        </p:spPr>
      </p:pic>
    </p:spTree>
    <p:extLst>
      <p:ext uri="{BB962C8B-B14F-4D97-AF65-F5344CB8AC3E}">
        <p14:creationId xmlns:p14="http://schemas.microsoft.com/office/powerpoint/2010/main" val="3640411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4EEF-6270-C571-E104-334F4C187106}"/>
              </a:ext>
            </a:extLst>
          </p:cNvPr>
          <p:cNvSpPr>
            <a:spLocks noGrp="1"/>
          </p:cNvSpPr>
          <p:nvPr>
            <p:ph type="title"/>
          </p:nvPr>
        </p:nvSpPr>
        <p:spPr/>
        <p:txBody>
          <a:bodyPr/>
          <a:lstStyle/>
          <a:p>
            <a:pPr marL="228600" indent="-228600">
              <a:buAutoNum type="arabicParenR"/>
            </a:pPr>
            <a:r>
              <a:rPr lang="en-US" sz="1600">
                <a:solidFill>
                  <a:srgbClr val="121820"/>
                </a:solidFill>
                <a:ea typeface="+mj-lt"/>
                <a:cs typeface="+mj-lt"/>
              </a:rPr>
              <a:t>TRIGGER - For every record deletion in Customer table, for future reference, insert all details in </a:t>
            </a:r>
            <a:r>
              <a:rPr lang="en-US" sz="1600" err="1">
                <a:solidFill>
                  <a:srgbClr val="121820"/>
                </a:solidFill>
                <a:ea typeface="+mj-lt"/>
                <a:cs typeface="+mj-lt"/>
              </a:rPr>
              <a:t>Customer_history</a:t>
            </a:r>
            <a:r>
              <a:rPr lang="en-US" sz="1600">
                <a:solidFill>
                  <a:srgbClr val="121820"/>
                </a:solidFill>
                <a:ea typeface="+mj-lt"/>
                <a:cs typeface="+mj-lt"/>
              </a:rPr>
              <a:t> table</a:t>
            </a:r>
            <a:endParaRPr lang="en-US" sz="1600"/>
          </a:p>
          <a:p>
            <a:endParaRPr lang="en-US" sz="1600"/>
          </a:p>
        </p:txBody>
      </p:sp>
      <p:pic>
        <p:nvPicPr>
          <p:cNvPr id="4" name="Content Placeholder 3" descr="A screenshot of a computer program&#10;&#10;Description automatically generated">
            <a:extLst>
              <a:ext uri="{FF2B5EF4-FFF2-40B4-BE49-F238E27FC236}">
                <a16:creationId xmlns:a16="http://schemas.microsoft.com/office/drawing/2014/main" id="{DDCBF957-6A7A-FEAA-7D52-FEA0CB0440B6}"/>
              </a:ext>
            </a:extLst>
          </p:cNvPr>
          <p:cNvPicPr>
            <a:picLocks noGrp="1" noChangeAspect="1"/>
          </p:cNvPicPr>
          <p:nvPr>
            <p:ph idx="1"/>
          </p:nvPr>
        </p:nvPicPr>
        <p:blipFill>
          <a:blip r:embed="rId2"/>
          <a:stretch>
            <a:fillRect/>
          </a:stretch>
        </p:blipFill>
        <p:spPr>
          <a:xfrm>
            <a:off x="1785015" y="2238538"/>
            <a:ext cx="8633292" cy="4053404"/>
          </a:xfrm>
          <a:ln>
            <a:solidFill>
              <a:schemeClr val="tx1"/>
            </a:solidFill>
          </a:ln>
        </p:spPr>
      </p:pic>
    </p:spTree>
    <p:extLst>
      <p:ext uri="{BB962C8B-B14F-4D97-AF65-F5344CB8AC3E}">
        <p14:creationId xmlns:p14="http://schemas.microsoft.com/office/powerpoint/2010/main" val="386191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5E82-F1BF-2DB9-F708-1E92C8E995D9}"/>
              </a:ext>
            </a:extLst>
          </p:cNvPr>
          <p:cNvSpPr>
            <a:spLocks noGrp="1"/>
          </p:cNvSpPr>
          <p:nvPr>
            <p:ph type="title"/>
          </p:nvPr>
        </p:nvSpPr>
        <p:spPr/>
        <p:txBody>
          <a:bodyPr/>
          <a:lstStyle/>
          <a:p>
            <a:r>
              <a:rPr lang="en-US" sz="1600">
                <a:solidFill>
                  <a:srgbClr val="121820"/>
                </a:solidFill>
                <a:ea typeface="+mj-lt"/>
                <a:cs typeface="+mj-lt"/>
              </a:rPr>
              <a:t>2) TRIGGER - Update / insert the following fields in Premium payment Table for all insertion and </a:t>
            </a:r>
            <a:r>
              <a:rPr lang="en-US" sz="1600" err="1">
                <a:solidFill>
                  <a:srgbClr val="121820"/>
                </a:solidFill>
                <a:ea typeface="+mj-lt"/>
                <a:cs typeface="+mj-lt"/>
              </a:rPr>
              <a:t>updations</a:t>
            </a:r>
            <a:r>
              <a:rPr lang="en-US" sz="1600">
                <a:solidFill>
                  <a:srgbClr val="121820"/>
                </a:solidFill>
                <a:ea typeface="+mj-lt"/>
                <a:cs typeface="+mj-lt"/>
              </a:rPr>
              <a:t> with system date and logged in user (Fields : </a:t>
            </a:r>
            <a:r>
              <a:rPr lang="en-US" sz="1600" err="1">
                <a:solidFill>
                  <a:srgbClr val="121820"/>
                </a:solidFill>
                <a:ea typeface="+mj-lt"/>
                <a:cs typeface="+mj-lt"/>
              </a:rPr>
              <a:t>Updated_date</a:t>
            </a:r>
            <a:r>
              <a:rPr lang="en-US" sz="1600">
                <a:solidFill>
                  <a:srgbClr val="121820"/>
                </a:solidFill>
                <a:ea typeface="+mj-lt"/>
                <a:cs typeface="+mj-lt"/>
              </a:rPr>
              <a:t>, </a:t>
            </a:r>
            <a:r>
              <a:rPr lang="en-US" sz="1600" err="1">
                <a:solidFill>
                  <a:srgbClr val="121820"/>
                </a:solidFill>
                <a:ea typeface="+mj-lt"/>
                <a:cs typeface="+mj-lt"/>
              </a:rPr>
              <a:t>updated_user</a:t>
            </a:r>
            <a:r>
              <a:rPr lang="en-US" sz="1600">
                <a:solidFill>
                  <a:srgbClr val="121820"/>
                </a:solidFill>
                <a:ea typeface="+mj-lt"/>
                <a:cs typeface="+mj-lt"/>
              </a:rPr>
              <a:t>)</a:t>
            </a:r>
            <a:endParaRPr lang="en-US" sz="1600"/>
          </a:p>
          <a:p>
            <a:endParaRPr lang="en-US" sz="1600"/>
          </a:p>
        </p:txBody>
      </p:sp>
      <p:pic>
        <p:nvPicPr>
          <p:cNvPr id="4" name="Content Placeholder 3" descr="A screenshot of a computer program&#10;&#10;Description automatically generated">
            <a:extLst>
              <a:ext uri="{FF2B5EF4-FFF2-40B4-BE49-F238E27FC236}">
                <a16:creationId xmlns:a16="http://schemas.microsoft.com/office/drawing/2014/main" id="{9FD9E04D-7A21-E7D7-3012-A71815B07A4F}"/>
              </a:ext>
            </a:extLst>
          </p:cNvPr>
          <p:cNvPicPr>
            <a:picLocks noGrp="1" noChangeAspect="1"/>
          </p:cNvPicPr>
          <p:nvPr>
            <p:ph idx="1"/>
          </p:nvPr>
        </p:nvPicPr>
        <p:blipFill>
          <a:blip r:embed="rId2"/>
          <a:stretch>
            <a:fillRect/>
          </a:stretch>
        </p:blipFill>
        <p:spPr>
          <a:xfrm>
            <a:off x="2542468" y="2249424"/>
            <a:ext cx="7118385" cy="3998976"/>
          </a:xfrm>
          <a:ln>
            <a:solidFill>
              <a:schemeClr val="tx1"/>
            </a:solidFill>
          </a:ln>
        </p:spPr>
      </p:pic>
    </p:spTree>
    <p:extLst>
      <p:ext uri="{BB962C8B-B14F-4D97-AF65-F5344CB8AC3E}">
        <p14:creationId xmlns:p14="http://schemas.microsoft.com/office/powerpoint/2010/main" val="2059036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F7CB-D29C-871F-F273-18E3D6145868}"/>
              </a:ext>
            </a:extLst>
          </p:cNvPr>
          <p:cNvSpPr>
            <a:spLocks noGrp="1"/>
          </p:cNvSpPr>
          <p:nvPr>
            <p:ph type="title"/>
          </p:nvPr>
        </p:nvSpPr>
        <p:spPr/>
        <p:txBody>
          <a:bodyPr/>
          <a:lstStyle/>
          <a:p>
            <a:r>
              <a:rPr lang="en-US" sz="1600">
                <a:solidFill>
                  <a:srgbClr val="121820"/>
                </a:solidFill>
                <a:ea typeface="+mj-lt"/>
                <a:cs typeface="+mj-lt"/>
              </a:rPr>
              <a:t>3) TRIGGER - Ensure that number of claims are regulated while creating a claim request.</a:t>
            </a:r>
            <a:endParaRPr lang="en-US" sz="1600"/>
          </a:p>
        </p:txBody>
      </p:sp>
      <p:pic>
        <p:nvPicPr>
          <p:cNvPr id="4" name="Content Placeholder 3" descr="A screenshot of a computer program&#10;&#10;Description automatically generated">
            <a:extLst>
              <a:ext uri="{FF2B5EF4-FFF2-40B4-BE49-F238E27FC236}">
                <a16:creationId xmlns:a16="http://schemas.microsoft.com/office/drawing/2014/main" id="{439BA3AC-61EE-758D-EB3C-E57282B5F19A}"/>
              </a:ext>
            </a:extLst>
          </p:cNvPr>
          <p:cNvPicPr>
            <a:picLocks noGrp="1" noChangeAspect="1"/>
          </p:cNvPicPr>
          <p:nvPr>
            <p:ph idx="1"/>
          </p:nvPr>
        </p:nvPicPr>
        <p:blipFill>
          <a:blip r:embed="rId2"/>
          <a:stretch>
            <a:fillRect/>
          </a:stretch>
        </p:blipFill>
        <p:spPr>
          <a:xfrm>
            <a:off x="3045314" y="2100226"/>
            <a:ext cx="5438417" cy="4641233"/>
          </a:xfrm>
          <a:ln>
            <a:solidFill>
              <a:schemeClr val="tx1"/>
            </a:solidFill>
          </a:ln>
        </p:spPr>
      </p:pic>
    </p:spTree>
    <p:extLst>
      <p:ext uri="{BB962C8B-B14F-4D97-AF65-F5344CB8AC3E}">
        <p14:creationId xmlns:p14="http://schemas.microsoft.com/office/powerpoint/2010/main" val="248799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E406-29DB-04FD-746C-ADC9D412178F}"/>
              </a:ext>
            </a:extLst>
          </p:cNvPr>
          <p:cNvSpPr>
            <a:spLocks noGrp="1"/>
          </p:cNvSpPr>
          <p:nvPr>
            <p:ph type="title"/>
          </p:nvPr>
        </p:nvSpPr>
        <p:spPr/>
        <p:txBody>
          <a:bodyPr/>
          <a:lstStyle/>
          <a:p>
            <a:r>
              <a:rPr lang="en-US"/>
              <a:t>TABLES CREATED</a:t>
            </a:r>
          </a:p>
        </p:txBody>
      </p:sp>
      <p:graphicFrame>
        <p:nvGraphicFramePr>
          <p:cNvPr id="19" name="Diagram 18">
            <a:extLst>
              <a:ext uri="{FF2B5EF4-FFF2-40B4-BE49-F238E27FC236}">
                <a16:creationId xmlns:a16="http://schemas.microsoft.com/office/drawing/2014/main" id="{42F7CBDC-50E1-D3E0-4364-73C5681D3AFF}"/>
              </a:ext>
            </a:extLst>
          </p:cNvPr>
          <p:cNvGraphicFramePr/>
          <p:nvPr>
            <p:extLst>
              <p:ext uri="{D42A27DB-BD31-4B8C-83A1-F6EECF244321}">
                <p14:modId xmlns:p14="http://schemas.microsoft.com/office/powerpoint/2010/main" val="526829228"/>
              </p:ext>
            </p:extLst>
          </p:nvPr>
        </p:nvGraphicFramePr>
        <p:xfrm>
          <a:off x="1647568" y="2156254"/>
          <a:ext cx="9102809" cy="4306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6681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creen shot of a computer screen&#10;&#10;Description automatically generated">
            <a:extLst>
              <a:ext uri="{FF2B5EF4-FFF2-40B4-BE49-F238E27FC236}">
                <a16:creationId xmlns:a16="http://schemas.microsoft.com/office/drawing/2014/main" id="{4AC85912-9BB8-EBD0-AE2C-20F5A2E0BDAC}"/>
              </a:ext>
            </a:extLst>
          </p:cNvPr>
          <p:cNvPicPr>
            <a:picLocks noChangeAspect="1"/>
          </p:cNvPicPr>
          <p:nvPr/>
        </p:nvPicPr>
        <p:blipFill>
          <a:blip r:embed="rId2"/>
          <a:srcRect l="12615" t="14917" r="5708" b="10359"/>
          <a:stretch/>
        </p:blipFill>
        <p:spPr>
          <a:xfrm>
            <a:off x="2709" y="3514"/>
            <a:ext cx="12192637" cy="6876592"/>
          </a:xfrm>
          <a:prstGeom prst="rect">
            <a:avLst/>
          </a:prstGeom>
        </p:spPr>
      </p:pic>
    </p:spTree>
    <p:extLst>
      <p:ext uri="{BB962C8B-B14F-4D97-AF65-F5344CB8AC3E}">
        <p14:creationId xmlns:p14="http://schemas.microsoft.com/office/powerpoint/2010/main" val="397809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C4D4C-F9E2-695B-623D-9731FCA64A0F}"/>
              </a:ext>
            </a:extLst>
          </p:cNvPr>
          <p:cNvSpPr>
            <a:spLocks noGrp="1"/>
          </p:cNvSpPr>
          <p:nvPr>
            <p:ph type="title"/>
          </p:nvPr>
        </p:nvSpPr>
        <p:spPr>
          <a:xfrm>
            <a:off x="1006711" y="4354"/>
            <a:ext cx="10168128" cy="1179576"/>
          </a:xfrm>
        </p:spPr>
        <p:txBody>
          <a:bodyPr/>
          <a:lstStyle/>
          <a:p>
            <a:r>
              <a:rPr lang="en-US"/>
              <a:t>REQUIREMENTS</a:t>
            </a:r>
          </a:p>
        </p:txBody>
      </p:sp>
      <p:sp>
        <p:nvSpPr>
          <p:cNvPr id="3" name="Content Placeholder 2">
            <a:extLst>
              <a:ext uri="{FF2B5EF4-FFF2-40B4-BE49-F238E27FC236}">
                <a16:creationId xmlns:a16="http://schemas.microsoft.com/office/drawing/2014/main" id="{F0E256CE-51AE-8B9F-0C17-9AFA7C9E0226}"/>
              </a:ext>
            </a:extLst>
          </p:cNvPr>
          <p:cNvSpPr>
            <a:spLocks noGrp="1"/>
          </p:cNvSpPr>
          <p:nvPr>
            <p:ph idx="1"/>
          </p:nvPr>
        </p:nvSpPr>
        <p:spPr>
          <a:xfrm>
            <a:off x="1006711" y="2265605"/>
            <a:ext cx="10168128" cy="3694176"/>
          </a:xfrm>
        </p:spPr>
        <p:txBody>
          <a:bodyPr vert="horz" lIns="91440" tIns="45720" rIns="91440" bIns="45720" rtlCol="0" anchor="t">
            <a:noAutofit/>
          </a:bodyPr>
          <a:lstStyle/>
          <a:p>
            <a:pPr marL="0" indent="0">
              <a:buNone/>
            </a:pPr>
            <a:r>
              <a:rPr lang="en-US" sz="1400" b="1">
                <a:solidFill>
                  <a:srgbClr val="121820"/>
                </a:solidFill>
                <a:latin typeface="Segoe UI"/>
                <a:ea typeface="+mn-lt"/>
                <a:cs typeface="+mn-lt"/>
              </a:rPr>
              <a:t>Premium Payment Process</a:t>
            </a:r>
            <a:r>
              <a:rPr lang="en-US" sz="1400">
                <a:solidFill>
                  <a:srgbClr val="121820"/>
                </a:solidFill>
                <a:latin typeface="Segoe UI"/>
                <a:ea typeface="+mn-lt"/>
                <a:cs typeface="+mn-lt"/>
              </a:rPr>
              <a:t>:</a:t>
            </a:r>
            <a:endParaRPr lang="en-US" sz="1400">
              <a:solidFill>
                <a:srgbClr val="121820"/>
              </a:solidFill>
              <a:latin typeface="Segoe UI"/>
              <a:cs typeface="Segoe UI"/>
            </a:endParaRPr>
          </a:p>
          <a:p>
            <a:r>
              <a:rPr lang="en-US" sz="1400">
                <a:solidFill>
                  <a:srgbClr val="121820"/>
                </a:solidFill>
                <a:latin typeface="Segoe UI"/>
                <a:ea typeface="+mn-lt"/>
                <a:cs typeface="+mn-lt"/>
              </a:rPr>
              <a:t>Customer purchases a policy (linked via </a:t>
            </a:r>
            <a:r>
              <a:rPr lang="en-US" sz="1400" err="1">
                <a:solidFill>
                  <a:srgbClr val="121820"/>
                </a:solidFill>
                <a:latin typeface="Segoe UI"/>
                <a:cs typeface="Segoe UI"/>
              </a:rPr>
              <a:t>Customer_Policies</a:t>
            </a:r>
            <a:r>
              <a:rPr lang="en-US" sz="1400">
                <a:solidFill>
                  <a:srgbClr val="121820"/>
                </a:solidFill>
                <a:latin typeface="Segoe UI"/>
                <a:ea typeface="+mn-lt"/>
                <a:cs typeface="+mn-lt"/>
              </a:rPr>
              <a:t>).</a:t>
            </a:r>
            <a:endParaRPr lang="en-US" sz="1400">
              <a:latin typeface="Segoe UI"/>
              <a:cs typeface="Segoe UI"/>
            </a:endParaRPr>
          </a:p>
          <a:p>
            <a:r>
              <a:rPr lang="en-US" sz="1400">
                <a:solidFill>
                  <a:srgbClr val="121820"/>
                </a:solidFill>
                <a:latin typeface="Segoe UI"/>
                <a:ea typeface="+mn-lt"/>
                <a:cs typeface="+mn-lt"/>
              </a:rPr>
              <a:t>Premium amount is stored in </a:t>
            </a:r>
            <a:r>
              <a:rPr lang="en-US" sz="1400" err="1">
                <a:solidFill>
                  <a:srgbClr val="121820"/>
                </a:solidFill>
                <a:latin typeface="Segoe UI"/>
                <a:cs typeface="Segoe UI"/>
              </a:rPr>
              <a:t>Customer_Policies</a:t>
            </a:r>
            <a:r>
              <a:rPr lang="en-US" sz="1400">
                <a:solidFill>
                  <a:srgbClr val="121820"/>
                </a:solidFill>
                <a:latin typeface="Segoe UI"/>
                <a:ea typeface="+mn-lt"/>
                <a:cs typeface="+mn-lt"/>
              </a:rPr>
              <a:t>.</a:t>
            </a:r>
            <a:endParaRPr lang="en-US" sz="1400">
              <a:latin typeface="Segoe UI"/>
              <a:cs typeface="Segoe UI"/>
            </a:endParaRPr>
          </a:p>
          <a:p>
            <a:r>
              <a:rPr lang="en-US" sz="1400">
                <a:solidFill>
                  <a:srgbClr val="121820"/>
                </a:solidFill>
                <a:latin typeface="Segoe UI"/>
                <a:ea typeface="+mn-lt"/>
                <a:cs typeface="+mn-lt"/>
              </a:rPr>
              <a:t>Payments are recorded in the </a:t>
            </a:r>
            <a:r>
              <a:rPr lang="en-US" sz="1400">
                <a:solidFill>
                  <a:srgbClr val="121820"/>
                </a:solidFill>
                <a:latin typeface="Segoe UI"/>
                <a:cs typeface="Segoe UI"/>
              </a:rPr>
              <a:t>Payments</a:t>
            </a:r>
            <a:r>
              <a:rPr lang="en-US" sz="1400">
                <a:solidFill>
                  <a:srgbClr val="121820"/>
                </a:solidFill>
                <a:latin typeface="Segoe UI"/>
                <a:ea typeface="+mn-lt"/>
                <a:cs typeface="+mn-lt"/>
              </a:rPr>
              <a:t> table, which tracks when and how much is paid, along with penalties for late payments.</a:t>
            </a:r>
            <a:endParaRPr lang="en-US" sz="1400">
              <a:latin typeface="Segoe UI"/>
              <a:cs typeface="Segoe UI"/>
            </a:endParaRPr>
          </a:p>
          <a:p>
            <a:r>
              <a:rPr lang="en-US" sz="1400">
                <a:solidFill>
                  <a:srgbClr val="121820"/>
                </a:solidFill>
                <a:latin typeface="Segoe UI"/>
                <a:ea typeface="+mn-lt"/>
                <a:cs typeface="+mn-lt"/>
              </a:rPr>
              <a:t>At policy renewal, a stored procedure recalculates the premium based on claims history.</a:t>
            </a:r>
            <a:endParaRPr lang="en-US" sz="1400">
              <a:latin typeface="Segoe UI"/>
              <a:cs typeface="Segoe UI"/>
            </a:endParaRPr>
          </a:p>
          <a:p>
            <a:pPr marL="0" indent="0">
              <a:buNone/>
            </a:pPr>
            <a:r>
              <a:rPr lang="en-US" sz="1400" b="1">
                <a:solidFill>
                  <a:srgbClr val="121820"/>
                </a:solidFill>
                <a:latin typeface="Segoe UI"/>
                <a:ea typeface="+mn-lt"/>
                <a:cs typeface="+mn-lt"/>
              </a:rPr>
              <a:t>Claim Settlement Process</a:t>
            </a:r>
            <a:r>
              <a:rPr lang="en-US" sz="1400">
                <a:solidFill>
                  <a:srgbClr val="121820"/>
                </a:solidFill>
                <a:latin typeface="Segoe UI"/>
                <a:ea typeface="+mn-lt"/>
                <a:cs typeface="+mn-lt"/>
              </a:rPr>
              <a:t>:</a:t>
            </a:r>
            <a:endParaRPr lang="en-US" sz="1400">
              <a:solidFill>
                <a:srgbClr val="121820"/>
              </a:solidFill>
              <a:latin typeface="Segoe UI"/>
              <a:cs typeface="Segoe UI"/>
            </a:endParaRPr>
          </a:p>
          <a:p>
            <a:r>
              <a:rPr lang="en-US" sz="1400">
                <a:solidFill>
                  <a:srgbClr val="121820"/>
                </a:solidFill>
                <a:latin typeface="Segoe UI"/>
                <a:ea typeface="+mn-lt"/>
                <a:cs typeface="+mn-lt"/>
              </a:rPr>
              <a:t>Customers submit a claim (linked via </a:t>
            </a:r>
            <a:r>
              <a:rPr lang="en-US" sz="1400">
                <a:solidFill>
                  <a:srgbClr val="121820"/>
                </a:solidFill>
                <a:latin typeface="Segoe UI"/>
                <a:cs typeface="Segoe UI"/>
              </a:rPr>
              <a:t>Claims</a:t>
            </a:r>
            <a:r>
              <a:rPr lang="en-US" sz="1400">
                <a:solidFill>
                  <a:srgbClr val="121820"/>
                </a:solidFill>
                <a:latin typeface="Segoe UI"/>
                <a:ea typeface="+mn-lt"/>
                <a:cs typeface="+mn-lt"/>
              </a:rPr>
              <a:t> to their policy).</a:t>
            </a:r>
            <a:endParaRPr lang="en-US" sz="1400">
              <a:latin typeface="Segoe UI"/>
              <a:cs typeface="Segoe UI"/>
            </a:endParaRPr>
          </a:p>
          <a:p>
            <a:r>
              <a:rPr lang="en-US" sz="1400">
                <a:solidFill>
                  <a:srgbClr val="121820"/>
                </a:solidFill>
                <a:latin typeface="Segoe UI"/>
                <a:ea typeface="+mn-lt"/>
                <a:cs typeface="+mn-lt"/>
              </a:rPr>
              <a:t>Claims are processed by employees, and a manager must approve the claim.</a:t>
            </a:r>
            <a:endParaRPr lang="en-US" sz="1400">
              <a:latin typeface="Segoe UI"/>
              <a:cs typeface="Segoe UI"/>
            </a:endParaRPr>
          </a:p>
          <a:p>
            <a:r>
              <a:rPr lang="en-US" sz="1400">
                <a:solidFill>
                  <a:srgbClr val="121820"/>
                </a:solidFill>
                <a:latin typeface="Segoe UI"/>
                <a:ea typeface="+mn-lt"/>
                <a:cs typeface="+mn-lt"/>
              </a:rPr>
              <a:t>The claim amount is settled and recorded in the </a:t>
            </a:r>
            <a:r>
              <a:rPr lang="en-US" sz="1400">
                <a:solidFill>
                  <a:srgbClr val="121820"/>
                </a:solidFill>
                <a:latin typeface="Segoe UI"/>
                <a:cs typeface="Segoe UI"/>
              </a:rPr>
              <a:t>Claims</a:t>
            </a:r>
            <a:r>
              <a:rPr lang="en-US" sz="1400">
                <a:solidFill>
                  <a:srgbClr val="121820"/>
                </a:solidFill>
                <a:latin typeface="Segoe UI"/>
                <a:ea typeface="+mn-lt"/>
                <a:cs typeface="+mn-lt"/>
              </a:rPr>
              <a:t> table.</a:t>
            </a:r>
            <a:endParaRPr lang="en-US" sz="1400">
              <a:latin typeface="Segoe UI"/>
              <a:cs typeface="Segoe UI"/>
            </a:endParaRPr>
          </a:p>
          <a:p>
            <a:r>
              <a:rPr lang="en-US" sz="1400">
                <a:solidFill>
                  <a:srgbClr val="121820"/>
                </a:solidFill>
                <a:latin typeface="Segoe UI"/>
                <a:ea typeface="+mn-lt"/>
                <a:cs typeface="+mn-lt"/>
              </a:rPr>
              <a:t>A trigger ensures customers cannot exceed the maximum number of claims allowed per policy.</a:t>
            </a:r>
            <a:endParaRPr lang="en-US" sz="1400">
              <a:latin typeface="Segoe UI"/>
            </a:endParaRPr>
          </a:p>
          <a:p>
            <a:endParaRPr lang="en-US" sz="1200">
              <a:solidFill>
                <a:srgbClr val="121820"/>
              </a:solidFill>
            </a:endParaRPr>
          </a:p>
        </p:txBody>
      </p:sp>
      <p:sp>
        <p:nvSpPr>
          <p:cNvPr id="6" name="TextBox 5">
            <a:extLst>
              <a:ext uri="{FF2B5EF4-FFF2-40B4-BE49-F238E27FC236}">
                <a16:creationId xmlns:a16="http://schemas.microsoft.com/office/drawing/2014/main" id="{844069CA-C40A-84B7-A5A2-559B2A405A87}"/>
              </a:ext>
            </a:extLst>
          </p:cNvPr>
          <p:cNvSpPr txBox="1"/>
          <p:nvPr/>
        </p:nvSpPr>
        <p:spPr>
          <a:xfrm>
            <a:off x="1007076" y="1182129"/>
            <a:ext cx="1057944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US" sz="1600" b="1">
                <a:solidFill>
                  <a:srgbClr val="121820"/>
                </a:solidFill>
                <a:cs typeface="Arial"/>
              </a:rPr>
              <a:t>Core business of the Insurance Company is collecting premium for policy and settling claim amount.</a:t>
            </a:r>
            <a:endParaRPr lang="en-US" sz="1600" b="1">
              <a:cs typeface="Arial"/>
            </a:endParaRPr>
          </a:p>
        </p:txBody>
      </p:sp>
    </p:spTree>
    <p:extLst>
      <p:ext uri="{BB962C8B-B14F-4D97-AF65-F5344CB8AC3E}">
        <p14:creationId xmlns:p14="http://schemas.microsoft.com/office/powerpoint/2010/main" val="223224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B2DB-2630-F60A-3794-9D6F25EE1010}"/>
              </a:ext>
            </a:extLst>
          </p:cNvPr>
          <p:cNvSpPr>
            <a:spLocks noGrp="1"/>
          </p:cNvSpPr>
          <p:nvPr>
            <p:ph type="title"/>
          </p:nvPr>
        </p:nvSpPr>
        <p:spPr/>
        <p:txBody>
          <a:bodyPr vert="horz" lIns="91440" tIns="45720" rIns="91440" bIns="45720" rtlCol="0" anchor="ctr">
            <a:noAutofit/>
          </a:bodyPr>
          <a:lstStyle/>
          <a:p>
            <a:r>
              <a:rPr lang="en-US" sz="1800">
                <a:solidFill>
                  <a:srgbClr val="121820"/>
                </a:solidFill>
                <a:ea typeface="+mj-lt"/>
                <a:cs typeface="+mj-lt"/>
              </a:rPr>
              <a:t>2) A Customer can take policy for various purposes (Life, Health, Asset, Vehicle </a:t>
            </a:r>
            <a:r>
              <a:rPr lang="en-US" sz="1800" err="1">
                <a:solidFill>
                  <a:srgbClr val="121820"/>
                </a:solidFill>
                <a:ea typeface="+mj-lt"/>
                <a:cs typeface="+mj-lt"/>
              </a:rPr>
              <a:t>etc</a:t>
            </a:r>
            <a:r>
              <a:rPr lang="en-US" sz="1800">
                <a:solidFill>
                  <a:srgbClr val="121820"/>
                </a:solidFill>
                <a:ea typeface="+mj-lt"/>
                <a:cs typeface="+mj-lt"/>
              </a:rPr>
              <a:t>)</a:t>
            </a:r>
            <a:endParaRPr lang="en-US" sz="1800"/>
          </a:p>
          <a:p>
            <a:endParaRPr lang="en-US" sz="1800"/>
          </a:p>
        </p:txBody>
      </p:sp>
      <p:pic>
        <p:nvPicPr>
          <p:cNvPr id="4" name="Content Placeholder 3" descr="A screenshot of a computer code&#10;&#10;Description automatically generated">
            <a:extLst>
              <a:ext uri="{FF2B5EF4-FFF2-40B4-BE49-F238E27FC236}">
                <a16:creationId xmlns:a16="http://schemas.microsoft.com/office/drawing/2014/main" id="{BE49C497-2DB8-1D91-E503-1EC9197C8C9B}"/>
              </a:ext>
            </a:extLst>
          </p:cNvPr>
          <p:cNvPicPr>
            <a:picLocks noGrp="1" noChangeAspect="1"/>
          </p:cNvPicPr>
          <p:nvPr>
            <p:ph idx="1"/>
          </p:nvPr>
        </p:nvPicPr>
        <p:blipFill>
          <a:blip r:embed="rId2"/>
          <a:stretch>
            <a:fillRect/>
          </a:stretch>
        </p:blipFill>
        <p:spPr>
          <a:xfrm>
            <a:off x="2469233" y="2325542"/>
            <a:ext cx="7471682" cy="3803196"/>
          </a:xfrm>
          <a:ln w="12700">
            <a:solidFill>
              <a:schemeClr val="tx1"/>
            </a:solidFill>
          </a:ln>
        </p:spPr>
      </p:pic>
    </p:spTree>
    <p:extLst>
      <p:ext uri="{BB962C8B-B14F-4D97-AF65-F5344CB8AC3E}">
        <p14:creationId xmlns:p14="http://schemas.microsoft.com/office/powerpoint/2010/main" val="186478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7FCDA-BC5B-42D4-FA0E-728A8BC87FCD}"/>
              </a:ext>
            </a:extLst>
          </p:cNvPr>
          <p:cNvSpPr>
            <a:spLocks noGrp="1"/>
          </p:cNvSpPr>
          <p:nvPr>
            <p:ph type="title"/>
          </p:nvPr>
        </p:nvSpPr>
        <p:spPr>
          <a:xfrm>
            <a:off x="1115568" y="548640"/>
            <a:ext cx="10487344" cy="1169279"/>
          </a:xfrm>
        </p:spPr>
        <p:txBody>
          <a:bodyPr/>
          <a:lstStyle/>
          <a:p>
            <a:r>
              <a:rPr lang="en-US" sz="1600">
                <a:solidFill>
                  <a:srgbClr val="121820"/>
                </a:solidFill>
              </a:rPr>
              <a:t>3) Premium</a:t>
            </a:r>
            <a:r>
              <a:rPr lang="en-US" sz="1600">
                <a:solidFill>
                  <a:srgbClr val="121820"/>
                </a:solidFill>
                <a:ea typeface="+mj-lt"/>
                <a:cs typeface="+mj-lt"/>
              </a:rPr>
              <a:t> will be calculated and collected on a periodical basis from each customer </a:t>
            </a:r>
            <a:br>
              <a:rPr lang="en-US" sz="1600">
                <a:ea typeface="+mj-lt"/>
                <a:cs typeface="+mj-lt"/>
              </a:rPr>
            </a:br>
            <a:r>
              <a:rPr lang="en-US" sz="1600">
                <a:solidFill>
                  <a:srgbClr val="121820"/>
                </a:solidFill>
                <a:ea typeface="+mj-lt"/>
                <a:cs typeface="+mj-lt"/>
              </a:rPr>
              <a:t>(Monthly / Quarterly / Annual </a:t>
            </a:r>
            <a:r>
              <a:rPr lang="en-US" sz="1600" err="1">
                <a:solidFill>
                  <a:srgbClr val="121820"/>
                </a:solidFill>
                <a:ea typeface="+mj-lt"/>
                <a:cs typeface="+mj-lt"/>
              </a:rPr>
              <a:t>etc</a:t>
            </a:r>
            <a:r>
              <a:rPr lang="en-US" sz="1600">
                <a:solidFill>
                  <a:srgbClr val="121820"/>
                </a:solidFill>
                <a:ea typeface="+mj-lt"/>
                <a:cs typeface="+mj-lt"/>
              </a:rPr>
              <a:t>)</a:t>
            </a:r>
          </a:p>
          <a:p>
            <a:endParaRPr lang="en-US" sz="1200" b="0"/>
          </a:p>
        </p:txBody>
      </p:sp>
      <p:pic>
        <p:nvPicPr>
          <p:cNvPr id="7" name="Picture 6" descr="A screenshot of a computer&#10;&#10;Description automatically generated">
            <a:extLst>
              <a:ext uri="{FF2B5EF4-FFF2-40B4-BE49-F238E27FC236}">
                <a16:creationId xmlns:a16="http://schemas.microsoft.com/office/drawing/2014/main" id="{E1B34B3E-A9EC-D6B8-0E6F-E8B4EB037CE6}"/>
              </a:ext>
            </a:extLst>
          </p:cNvPr>
          <p:cNvPicPr>
            <a:picLocks noChangeAspect="1"/>
          </p:cNvPicPr>
          <p:nvPr/>
        </p:nvPicPr>
        <p:blipFill>
          <a:blip r:embed="rId2"/>
          <a:stretch>
            <a:fillRect/>
          </a:stretch>
        </p:blipFill>
        <p:spPr>
          <a:xfrm>
            <a:off x="2861288" y="2049144"/>
            <a:ext cx="5891598" cy="1781175"/>
          </a:xfrm>
          <a:prstGeom prst="rect">
            <a:avLst/>
          </a:prstGeom>
          <a:ln>
            <a:solidFill>
              <a:schemeClr val="tx1"/>
            </a:solidFill>
          </a:ln>
        </p:spPr>
      </p:pic>
      <p:pic>
        <p:nvPicPr>
          <p:cNvPr id="10" name="Content Placeholder 9" descr="A screenshot of a computer&#10;&#10;Description automatically generated">
            <a:extLst>
              <a:ext uri="{FF2B5EF4-FFF2-40B4-BE49-F238E27FC236}">
                <a16:creationId xmlns:a16="http://schemas.microsoft.com/office/drawing/2014/main" id="{943E4FDB-B6BF-48B3-E8A4-BAE63784BBA5}"/>
              </a:ext>
            </a:extLst>
          </p:cNvPr>
          <p:cNvPicPr>
            <a:picLocks noGrp="1" noChangeAspect="1"/>
          </p:cNvPicPr>
          <p:nvPr>
            <p:ph idx="1"/>
          </p:nvPr>
        </p:nvPicPr>
        <p:blipFill>
          <a:blip r:embed="rId3"/>
          <a:stretch>
            <a:fillRect/>
          </a:stretch>
        </p:blipFill>
        <p:spPr>
          <a:xfrm>
            <a:off x="2864228" y="4142777"/>
            <a:ext cx="5892628" cy="952500"/>
          </a:xfrm>
          <a:ln>
            <a:solidFill>
              <a:schemeClr val="tx1"/>
            </a:solidFill>
          </a:ln>
        </p:spPr>
      </p:pic>
      <p:pic>
        <p:nvPicPr>
          <p:cNvPr id="11" name="Picture 10" descr="A close-up of a computer screen&#10;&#10;Description automatically generated">
            <a:extLst>
              <a:ext uri="{FF2B5EF4-FFF2-40B4-BE49-F238E27FC236}">
                <a16:creationId xmlns:a16="http://schemas.microsoft.com/office/drawing/2014/main" id="{BC55E662-58A9-18D5-3E81-704AFB3AAAD1}"/>
              </a:ext>
            </a:extLst>
          </p:cNvPr>
          <p:cNvPicPr>
            <a:picLocks noChangeAspect="1"/>
          </p:cNvPicPr>
          <p:nvPr/>
        </p:nvPicPr>
        <p:blipFill>
          <a:blip r:embed="rId4"/>
          <a:stretch>
            <a:fillRect/>
          </a:stretch>
        </p:blipFill>
        <p:spPr>
          <a:xfrm>
            <a:off x="2864009" y="5548461"/>
            <a:ext cx="5886449" cy="714375"/>
          </a:xfrm>
          <a:prstGeom prst="rect">
            <a:avLst/>
          </a:prstGeom>
          <a:ln w="12700">
            <a:solidFill>
              <a:schemeClr val="tx1"/>
            </a:solidFill>
          </a:ln>
        </p:spPr>
      </p:pic>
    </p:spTree>
    <p:extLst>
      <p:ext uri="{BB962C8B-B14F-4D97-AF65-F5344CB8AC3E}">
        <p14:creationId xmlns:p14="http://schemas.microsoft.com/office/powerpoint/2010/main" val="159707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F7B8-964D-0A79-3825-47C95E083E36}"/>
              </a:ext>
            </a:extLst>
          </p:cNvPr>
          <p:cNvSpPr>
            <a:spLocks noGrp="1"/>
          </p:cNvSpPr>
          <p:nvPr>
            <p:ph type="title"/>
          </p:nvPr>
        </p:nvSpPr>
        <p:spPr>
          <a:xfrm>
            <a:off x="827244" y="229424"/>
            <a:ext cx="10961019" cy="1694441"/>
          </a:xfrm>
        </p:spPr>
        <p:txBody>
          <a:bodyPr/>
          <a:lstStyle/>
          <a:p>
            <a:r>
              <a:rPr lang="en-US" sz="1600">
                <a:solidFill>
                  <a:srgbClr val="121820"/>
                </a:solidFill>
                <a:ea typeface="+mj-lt"/>
                <a:cs typeface="+mj-lt"/>
              </a:rPr>
              <a:t>4) An Agent can be used to make these payments and follow up on any claims as well.</a:t>
            </a:r>
            <a:br>
              <a:rPr lang="en-US" sz="1600">
                <a:ea typeface="+mj-lt"/>
                <a:cs typeface="+mj-lt"/>
              </a:rPr>
            </a:br>
            <a:endParaRPr lang="en-US" sz="1600">
              <a:solidFill>
                <a:srgbClr val="000000"/>
              </a:solidFill>
              <a:ea typeface="+mj-lt"/>
              <a:cs typeface="+mj-lt"/>
            </a:endParaRPr>
          </a:p>
          <a:p>
            <a:r>
              <a:rPr lang="en-US" sz="1600">
                <a:solidFill>
                  <a:srgbClr val="121820"/>
                </a:solidFill>
                <a:ea typeface="+mj-lt"/>
                <a:cs typeface="+mj-lt"/>
              </a:rPr>
              <a:t>5) Claim Request form need to be filled by customer for making any claims with their policy reference.</a:t>
            </a:r>
            <a:br>
              <a:rPr lang="en-US" sz="1600">
                <a:ea typeface="+mj-lt"/>
                <a:cs typeface="+mj-lt"/>
              </a:rPr>
            </a:br>
            <a:br>
              <a:rPr lang="en-US" sz="1600">
                <a:ea typeface="+mj-lt"/>
                <a:cs typeface="+mj-lt"/>
              </a:rPr>
            </a:br>
            <a:r>
              <a:rPr lang="en-US" sz="1600">
                <a:solidFill>
                  <a:srgbClr val="121820"/>
                </a:solidFill>
                <a:ea typeface="+mj-lt"/>
                <a:cs typeface="+mj-lt"/>
              </a:rPr>
              <a:t>6) An Employee of the Insurance Company can receive and process Claim request –</a:t>
            </a:r>
            <a:br>
              <a:rPr lang="en-US" sz="1600">
                <a:solidFill>
                  <a:srgbClr val="121820"/>
                </a:solidFill>
                <a:ea typeface="+mj-lt"/>
                <a:cs typeface="+mj-lt"/>
              </a:rPr>
            </a:br>
            <a:r>
              <a:rPr lang="en-US" sz="1600">
                <a:solidFill>
                  <a:srgbClr val="121820"/>
                </a:solidFill>
                <a:ea typeface="+mj-lt"/>
                <a:cs typeface="+mj-lt"/>
              </a:rPr>
              <a:t>but only a Manager can approve same.</a:t>
            </a:r>
            <a:endParaRPr lang="en-US" sz="1600">
              <a:ea typeface="+mj-lt"/>
              <a:cs typeface="+mj-lt"/>
            </a:endParaRPr>
          </a:p>
          <a:p>
            <a:endParaRPr lang="en-US" sz="1400">
              <a:solidFill>
                <a:srgbClr val="121820"/>
              </a:solidFill>
            </a:endParaRPr>
          </a:p>
          <a:p>
            <a:endParaRPr lang="en-US" sz="1400"/>
          </a:p>
        </p:txBody>
      </p:sp>
      <p:pic>
        <p:nvPicPr>
          <p:cNvPr id="6" name="Content Placeholder 5" descr="A screenshot of a computer&#10;&#10;Description automatically generated">
            <a:extLst>
              <a:ext uri="{FF2B5EF4-FFF2-40B4-BE49-F238E27FC236}">
                <a16:creationId xmlns:a16="http://schemas.microsoft.com/office/drawing/2014/main" id="{8EE789C2-F384-2141-F81F-031A0D65A16B}"/>
              </a:ext>
            </a:extLst>
          </p:cNvPr>
          <p:cNvPicPr>
            <a:picLocks noGrp="1" noChangeAspect="1"/>
          </p:cNvPicPr>
          <p:nvPr>
            <p:ph idx="1"/>
          </p:nvPr>
        </p:nvPicPr>
        <p:blipFill>
          <a:blip r:embed="rId2"/>
          <a:stretch>
            <a:fillRect/>
          </a:stretch>
        </p:blipFill>
        <p:spPr>
          <a:xfrm>
            <a:off x="1574565" y="2490870"/>
            <a:ext cx="8869135" cy="3254828"/>
          </a:xfrm>
        </p:spPr>
      </p:pic>
    </p:spTree>
    <p:extLst>
      <p:ext uri="{BB962C8B-B14F-4D97-AF65-F5344CB8AC3E}">
        <p14:creationId xmlns:p14="http://schemas.microsoft.com/office/powerpoint/2010/main" val="3267219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16E0-44BE-9256-64B5-662B968A3987}"/>
              </a:ext>
            </a:extLst>
          </p:cNvPr>
          <p:cNvSpPr>
            <a:spLocks noGrp="1"/>
          </p:cNvSpPr>
          <p:nvPr>
            <p:ph type="title"/>
          </p:nvPr>
        </p:nvSpPr>
        <p:spPr/>
        <p:txBody>
          <a:bodyPr/>
          <a:lstStyle/>
          <a:p>
            <a:r>
              <a:rPr lang="en-US" sz="1600">
                <a:solidFill>
                  <a:srgbClr val="121820"/>
                </a:solidFill>
                <a:ea typeface="+mj-lt"/>
                <a:cs typeface="+mj-lt"/>
              </a:rPr>
              <a:t>7) Premium Payment schedule will be published to customer and penalty will be charged late payment</a:t>
            </a:r>
            <a:endParaRPr lang="en-US" sz="1600"/>
          </a:p>
          <a:p>
            <a:endParaRPr lang="en-US"/>
          </a:p>
        </p:txBody>
      </p:sp>
      <p:pic>
        <p:nvPicPr>
          <p:cNvPr id="7" name="Content Placeholder 6" descr="A screenshot of a computer program&#10;&#10;Description automatically generated">
            <a:extLst>
              <a:ext uri="{FF2B5EF4-FFF2-40B4-BE49-F238E27FC236}">
                <a16:creationId xmlns:a16="http://schemas.microsoft.com/office/drawing/2014/main" id="{79F9945B-2F03-C6CF-FA4D-4A2E7C653C02}"/>
              </a:ext>
            </a:extLst>
          </p:cNvPr>
          <p:cNvPicPr>
            <a:picLocks noGrp="1" noChangeAspect="1"/>
          </p:cNvPicPr>
          <p:nvPr>
            <p:ph idx="1"/>
          </p:nvPr>
        </p:nvPicPr>
        <p:blipFill>
          <a:blip r:embed="rId2"/>
          <a:stretch>
            <a:fillRect/>
          </a:stretch>
        </p:blipFill>
        <p:spPr>
          <a:xfrm>
            <a:off x="1223831" y="2604745"/>
            <a:ext cx="9753600" cy="2997653"/>
          </a:xfrm>
          <a:ln>
            <a:solidFill>
              <a:schemeClr val="tx1"/>
            </a:solidFill>
          </a:ln>
        </p:spPr>
      </p:pic>
    </p:spTree>
    <p:extLst>
      <p:ext uri="{BB962C8B-B14F-4D97-AF65-F5344CB8AC3E}">
        <p14:creationId xmlns:p14="http://schemas.microsoft.com/office/powerpoint/2010/main" val="390156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EA81-AA9D-6709-9316-E43A53262282}"/>
              </a:ext>
            </a:extLst>
          </p:cNvPr>
          <p:cNvSpPr>
            <a:spLocks noGrp="1"/>
          </p:cNvSpPr>
          <p:nvPr>
            <p:ph type="title"/>
          </p:nvPr>
        </p:nvSpPr>
        <p:spPr/>
        <p:txBody>
          <a:bodyPr/>
          <a:lstStyle/>
          <a:p>
            <a:r>
              <a:rPr lang="en-US" sz="1600">
                <a:solidFill>
                  <a:srgbClr val="121820"/>
                </a:solidFill>
                <a:ea typeface="+mj-lt"/>
                <a:cs typeface="+mj-lt"/>
              </a:rPr>
              <a:t>8) Insurance Company will provide online access to the customer to access their Policy details.</a:t>
            </a:r>
            <a:endParaRPr lang="en-US" sz="1600"/>
          </a:p>
        </p:txBody>
      </p:sp>
      <p:pic>
        <p:nvPicPr>
          <p:cNvPr id="4" name="Content Placeholder 3" descr="A screenshot of a computer&#10;&#10;Description automatically generated">
            <a:extLst>
              <a:ext uri="{FF2B5EF4-FFF2-40B4-BE49-F238E27FC236}">
                <a16:creationId xmlns:a16="http://schemas.microsoft.com/office/drawing/2014/main" id="{3A122852-3F96-5A69-F9A8-415D1481B71C}"/>
              </a:ext>
            </a:extLst>
          </p:cNvPr>
          <p:cNvPicPr>
            <a:picLocks noGrp="1" noChangeAspect="1"/>
          </p:cNvPicPr>
          <p:nvPr>
            <p:ph idx="1"/>
          </p:nvPr>
        </p:nvPicPr>
        <p:blipFill>
          <a:blip r:embed="rId2"/>
          <a:stretch>
            <a:fillRect/>
          </a:stretch>
        </p:blipFill>
        <p:spPr>
          <a:xfrm>
            <a:off x="1115568" y="2516533"/>
            <a:ext cx="10168128" cy="3617157"/>
          </a:xfrm>
          <a:ln>
            <a:solidFill>
              <a:schemeClr val="tx1"/>
            </a:solidFill>
          </a:ln>
        </p:spPr>
      </p:pic>
    </p:spTree>
    <p:extLst>
      <p:ext uri="{BB962C8B-B14F-4D97-AF65-F5344CB8AC3E}">
        <p14:creationId xmlns:p14="http://schemas.microsoft.com/office/powerpoint/2010/main" val="3983944549"/>
      </p:ext>
    </p:extLst>
  </p:cSld>
  <p:clrMapOvr>
    <a:masterClrMapping/>
  </p:clrMapOvr>
</p:sld>
</file>

<file path=ppt/theme/theme1.xml><?xml version="1.0" encoding="utf-8"?>
<a:theme xmlns:a="http://schemas.openxmlformats.org/drawingml/2006/main" name="AccentBoxVTI">
  <a:themeElements>
    <a:clrScheme name="AnalogousFromLightSeed_2SEEDS">
      <a:dk1>
        <a:srgbClr val="000000"/>
      </a:dk1>
      <a:lt1>
        <a:srgbClr val="FFFFFF"/>
      </a:lt1>
      <a:dk2>
        <a:srgbClr val="243541"/>
      </a:dk2>
      <a:lt2>
        <a:srgbClr val="E8E2E2"/>
      </a:lt2>
      <a:accent1>
        <a:srgbClr val="74A9AA"/>
      </a:accent1>
      <a:accent2>
        <a:srgbClr val="81AA9A"/>
      </a:accent2>
      <a:accent3>
        <a:srgbClr val="85A5BD"/>
      </a:accent3>
      <a:accent4>
        <a:srgbClr val="BA807F"/>
      </a:accent4>
      <a:accent5>
        <a:srgbClr val="BC9B82"/>
      </a:accent5>
      <a:accent6>
        <a:srgbClr val="AAA274"/>
      </a:accent6>
      <a:hlink>
        <a:srgbClr val="AE6A69"/>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AccentBoxVTI</vt:lpstr>
      <vt:lpstr>GROUP MEMBERS CHITRALEKHA.CH - MBA202325-067 MOUNIKA BODEPU – MBA202325-119 SAI SRI PONNURU – MBA202325-188 PRAVEEN KR – MBA202325-158</vt:lpstr>
      <vt:lpstr>TABLES CREATED</vt:lpstr>
      <vt:lpstr>PowerPoint Presentation</vt:lpstr>
      <vt:lpstr>REQUIREMENTS</vt:lpstr>
      <vt:lpstr>2) A Customer can take policy for various purposes (Life, Health, Asset, Vehicle etc) </vt:lpstr>
      <vt:lpstr>3) Premium will be calculated and collected on a periodical basis from each customer  (Monthly / Quarterly / Annual etc) </vt:lpstr>
      <vt:lpstr>4) An Agent can be used to make these payments and follow up on any claims as well.  5) Claim Request form need to be filled by customer for making any claims with their policy reference.  6) An Employee of the Insurance Company can receive and process Claim request – but only a Manager can approve same.  </vt:lpstr>
      <vt:lpstr>7) Premium Payment schedule will be published to customer and penalty will be charged late payment </vt:lpstr>
      <vt:lpstr>8) Insurance Company will provide online access to the customer to access their Policy details.</vt:lpstr>
      <vt:lpstr>9) Number of Claims in a year will be regulated for each type of policy.  </vt:lpstr>
      <vt:lpstr>10) Monthly, quarterly and yearly statement will be generated and sent to the customer by system. </vt:lpstr>
      <vt:lpstr>11) While renewing policy every year, Premium amount will be calculated based on the following factors: If No claim is made during the previous year, a discount will be provided If any claim is made, no discount will be provided (Premium amount will be same as previous year amount)</vt:lpstr>
      <vt:lpstr>PROCEDURE To list customer details for a given customer (IN : Customer Id) </vt:lpstr>
      <vt:lpstr>2) PROCEDURE To calculate policy amount at the time of renewal (IN: Customer id, Policy No)</vt:lpstr>
      <vt:lpstr>3) To list all policy details owned by a customer (IN : Customer Id) </vt:lpstr>
      <vt:lpstr>TRIGGER - For every record deletion in Customer table, for future reference, insert all details in Customer_history table </vt:lpstr>
      <vt:lpstr>2) TRIGGER - Update / insert the following fields in Premium payment Table for all insertion and updations with system date and logged in user (Fields : Updated_date, updated_user) </vt:lpstr>
      <vt:lpstr>3) TRIGGER - Ensure that number of claims are regulated while creating a claim request.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23</cp:revision>
  <dcterms:created xsi:type="dcterms:W3CDTF">2024-09-19T13:32:54Z</dcterms:created>
  <dcterms:modified xsi:type="dcterms:W3CDTF">2024-09-21T13:43:30Z</dcterms:modified>
</cp:coreProperties>
</file>