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883" r:id="rId2"/>
  </p:sldMasterIdLst>
  <p:notesMasterIdLst>
    <p:notesMasterId r:id="rId12"/>
  </p:notesMasterIdLst>
  <p:sldIdLst>
    <p:sldId id="256" r:id="rId3"/>
    <p:sldId id="262" r:id="rId4"/>
    <p:sldId id="257" r:id="rId5"/>
    <p:sldId id="258" r:id="rId6"/>
    <p:sldId id="259" r:id="rId7"/>
    <p:sldId id="260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6BF05-2AD2-47B4-AACC-4B8DB123F06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5690C-706B-45D8-A710-C19410980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06E9-D9AD-49D1-AD8D-40EC2F66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D8EB6-D0A0-4215-87B1-4707260E3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7760-7463-4CEA-9A51-F469AD92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2961-DC5D-47E5-9F8A-02F1AF0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0DB94-A26C-4B0A-8A58-9EB124E5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BF51-1311-4CEF-B7CB-E760FDE9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ECF15-FE80-4DA3-BCA8-53C728D9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BA91-25C8-4025-A326-D8BA3666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47C2-DA38-4640-AA13-6D7E5F0D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EDF4-D17F-4551-865E-11768E1A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CD4A3-4C43-4A9D-B554-B8C20BCD1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497D-E859-472E-8A8F-996E7CAE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DD9E-A307-4E8E-854F-8F6AE634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B93B-43E3-4BD2-A6A0-1510A9F5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A61D-8A15-48C5-99FE-F96B5638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7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5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2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98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1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35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34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6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2645-5E48-479F-824F-9E57074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1458-D800-4B70-83CB-106888A4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A57B-7DE1-4ED3-A442-74F88785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B96C-5476-469C-93FC-94FBFF99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91C5-E950-4C53-BAD2-BBD7CFAB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14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3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90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832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69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648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5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202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5521-A200-4817-AAC0-6E9F26D9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AFAE-75E6-40A9-B058-929D47B8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8060-C145-4DD8-8D3D-EE27CA40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D492-4649-42B9-9315-387A8561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32CF-8F0E-4019-BB3A-5F14A960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D627-21C5-4043-8730-BA405127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1487-E5A3-4616-A0C8-F608C8AA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B1868-135F-45DC-B289-8197FF8C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63F4-DF90-401F-90BD-77E0337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5078A-AF1B-4E4E-AEDB-B39529BF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FC43-E5CB-4B4E-8F6E-9CC93A2C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E4B2-6A42-4CBD-AFC6-131A3A0A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1EFB-F7D9-4D2D-B288-83947513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7953-774C-43FB-AAE1-FD5EEC33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08240-8C14-48E2-A39A-C8B131326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B0C72-2F2F-4B67-86D3-4FAA3D1BB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4BE23-E7C1-4E56-8535-47858EC0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226D1-F88C-4E21-91F2-CA9159BD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CA618-8A1B-4736-B380-28CB63D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7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B6F4-7B4E-4964-B56D-3AE1D64A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3E775-82E4-494A-B9B0-8F39DEE3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6073B-FC11-44D3-AEFA-CB76F660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25398-93FD-484B-B7CF-7CBD4F4B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847C2-3527-4AEF-BA71-95A2DFEF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2CF0B-D259-4CBB-9646-179F3CA7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405B-B158-4052-AAA2-85DC638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376-4C5A-40B5-98EA-BCEE74F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42AD-07BE-4A3A-A478-E73A2AB3D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0675-1A0A-4AAD-ADC6-4390139A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31EA-27EC-401F-9E51-EC2FC46C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9A43-3262-4B8E-83BF-47683D8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62C7-7909-4BF5-AC5A-A56875E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C2D7-34EA-4A28-8E47-85372E7C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77BB9-AD3A-4170-AF76-C65814B01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2C3A-536E-4AC1-9F36-CCA67128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E491E-6BCA-45D8-91E9-BB1B60AD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DC99-D820-424E-BB31-B6C82EF0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41E6C-F90F-4052-BE9E-258075B1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9620B-08A3-4E3C-95BA-43352B69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6ABA-05B8-4921-B313-E8028B58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E3F4-694F-474C-A7C0-9AEF3B3E1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934F-618E-4E81-9FCE-509279AED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F71C-2E85-442A-A614-C9C5EC236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D8E5-B52D-4F8C-B8EF-EA6868126F58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14C14F-B61A-49F3-8137-407CE694F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7CF7CF-7EA5-428B-972D-8FF7660B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0" y="4264290"/>
            <a:ext cx="3388403" cy="2451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39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1C5AB-FD54-40C8-9367-83EF8F7D135B}"/>
              </a:ext>
            </a:extLst>
          </p:cNvPr>
          <p:cNvSpPr txBox="1"/>
          <p:nvPr/>
        </p:nvSpPr>
        <p:spPr>
          <a:xfrm>
            <a:off x="5719716" y="1543227"/>
            <a:ext cx="6472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Data Analytics Project on Retail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E7431-DC3C-4ACE-8942-ED11B8FBED7F}"/>
              </a:ext>
            </a:extLst>
          </p:cNvPr>
          <p:cNvSpPr txBox="1"/>
          <p:nvPr/>
        </p:nvSpPr>
        <p:spPr>
          <a:xfrm flipH="1">
            <a:off x="1162975" y="5706123"/>
            <a:ext cx="36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Chitra Jayapalan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B7725-DF57-4EEC-B4E0-85A3DFC3417A}"/>
              </a:ext>
            </a:extLst>
          </p:cNvPr>
          <p:cNvSpPr txBox="1"/>
          <p:nvPr/>
        </p:nvSpPr>
        <p:spPr>
          <a:xfrm>
            <a:off x="1689531" y="5336791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18</a:t>
            </a:r>
            <a:r>
              <a:rPr lang="en-IN" b="1" baseline="30000" dirty="0"/>
              <a:t>th</a:t>
            </a:r>
            <a:r>
              <a:rPr lang="en-IN" b="1" dirty="0"/>
              <a:t> July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823C9-BD32-4282-83AB-FE20CD86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" y="-71021"/>
            <a:ext cx="5089640" cy="394360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29310706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07715-B56B-44E9-A4A6-B6DF47A2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17339"/>
              </p:ext>
            </p:extLst>
          </p:nvPr>
        </p:nvGraphicFramePr>
        <p:xfrm>
          <a:off x="1685278" y="1854293"/>
          <a:ext cx="8291744" cy="2734322"/>
        </p:xfrm>
        <a:graphic>
          <a:graphicData uri="http://schemas.openxmlformats.org/drawingml/2006/table">
            <a:tbl>
              <a:tblPr/>
              <a:tblGrid>
                <a:gridCol w="8291744">
                  <a:extLst>
                    <a:ext uri="{9D8B030D-6E8A-4147-A177-3AD203B41FA5}">
                      <a16:colId xmlns:a16="http://schemas.microsoft.com/office/drawing/2014/main" val="3404526552"/>
                    </a:ext>
                  </a:extLst>
                </a:gridCol>
              </a:tblGrid>
              <a:tr h="273432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22270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F94F32B-4C7D-4924-96F1-B0A9CE0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9" y="400636"/>
            <a:ext cx="2894120" cy="83336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Bookman Old Style" panose="0205060405050502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AED8-E2E1-41B6-8492-8708D2DD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278" y="1568173"/>
            <a:ext cx="8284345" cy="4351338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Bookman Old Style" panose="02050604050505020204" pitchFamily="18" charset="0"/>
            </a:endParaRPr>
          </a:p>
          <a:p>
            <a:pPr algn="just"/>
            <a:endParaRPr lang="en-IN" sz="2000" dirty="0">
              <a:latin typeface="Bookman Old Style" panose="02050604050505020204" pitchFamily="18" charset="0"/>
            </a:endParaRP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Dataset Import and Data Cleansing in Python.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Loading the Dataset into SQL Server for Analysis.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Importing the Dataset in Power BI for Visual Analysis.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Creation of Report for Visual Analysis.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Insights to Business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C266F-8E24-413E-9972-2BE6DCDD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82571" cy="13615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1004D-9F85-4EEE-864C-29100F0546B5}"/>
              </a:ext>
            </a:extLst>
          </p:cNvPr>
          <p:cNvCxnSpPr>
            <a:cxnSpLocks/>
          </p:cNvCxnSpPr>
          <p:nvPr/>
        </p:nvCxnSpPr>
        <p:spPr>
          <a:xfrm>
            <a:off x="1677879" y="1127464"/>
            <a:ext cx="8895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8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90A7C2-C878-41C1-8BF8-DF9E68F4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429" y="5224545"/>
            <a:ext cx="1508696" cy="1539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91472-0982-4F91-B701-F3BEB278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10" y="1908810"/>
            <a:ext cx="7612575" cy="4711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EFB4C-4AEE-40C0-993D-D4ECF4A84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73" y="167474"/>
            <a:ext cx="2306715" cy="12038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CBF5FC-35EC-4BB6-95E5-B5C5155B1003}"/>
              </a:ext>
            </a:extLst>
          </p:cNvPr>
          <p:cNvSpPr txBox="1"/>
          <p:nvPr/>
        </p:nvSpPr>
        <p:spPr>
          <a:xfrm>
            <a:off x="2486010" y="1186280"/>
            <a:ext cx="872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Average Discount offered for products with 30-day Return Policy those with 15-day Return Policy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8B33DA-19E2-4BC5-99AB-F0342F1AB55F}"/>
              </a:ext>
            </a:extLst>
          </p:cNvPr>
          <p:cNvCxnSpPr>
            <a:cxnSpLocks/>
          </p:cNvCxnSpPr>
          <p:nvPr/>
        </p:nvCxnSpPr>
        <p:spPr>
          <a:xfrm>
            <a:off x="2486010" y="970256"/>
            <a:ext cx="8895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73D21730-B09C-42D5-87F1-6808161A0F15}"/>
              </a:ext>
            </a:extLst>
          </p:cNvPr>
          <p:cNvSpPr txBox="1">
            <a:spLocks/>
          </p:cNvSpPr>
          <p:nvPr/>
        </p:nvSpPr>
        <p:spPr>
          <a:xfrm>
            <a:off x="2410288" y="136896"/>
            <a:ext cx="4108881" cy="833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Bookman Old Style" panose="02050604050505020204" pitchFamily="18" charset="0"/>
              </a:rPr>
              <a:t>Average Discount</a:t>
            </a:r>
          </a:p>
        </p:txBody>
      </p:sp>
    </p:spTree>
    <p:extLst>
      <p:ext uri="{BB962C8B-B14F-4D97-AF65-F5344CB8AC3E}">
        <p14:creationId xmlns:p14="http://schemas.microsoft.com/office/powerpoint/2010/main" val="9419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5B4A67-F1A6-4A2A-BD9D-B5339021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686" y="5706280"/>
            <a:ext cx="1294314" cy="11517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A43B3-FFD1-4AF7-BAC8-5AA32CDD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" y="28534"/>
            <a:ext cx="2201158" cy="1457366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61E2E-56E9-472D-9180-D7EAE2E97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609" y="2003763"/>
            <a:ext cx="8962077" cy="4130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5C257-34DD-4D58-8D67-168A5E44612F}"/>
              </a:ext>
            </a:extLst>
          </p:cNvPr>
          <p:cNvSpPr txBox="1"/>
          <p:nvPr/>
        </p:nvSpPr>
        <p:spPr>
          <a:xfrm>
            <a:off x="2766874" y="1190834"/>
            <a:ext cx="66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Customer Segmentation based on products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44D2BE-5BBA-4B98-A093-C243B44D37D0}"/>
              </a:ext>
            </a:extLst>
          </p:cNvPr>
          <p:cNvCxnSpPr>
            <a:cxnSpLocks/>
          </p:cNvCxnSpPr>
          <p:nvPr/>
        </p:nvCxnSpPr>
        <p:spPr>
          <a:xfrm>
            <a:off x="2343135" y="970256"/>
            <a:ext cx="88954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5">
            <a:extLst>
              <a:ext uri="{FF2B5EF4-FFF2-40B4-BE49-F238E27FC236}">
                <a16:creationId xmlns:a16="http://schemas.microsoft.com/office/drawing/2014/main" id="{6EF7DD7B-24D8-4522-9927-9FA6EBF77B98}"/>
              </a:ext>
            </a:extLst>
          </p:cNvPr>
          <p:cNvSpPr txBox="1">
            <a:spLocks/>
          </p:cNvSpPr>
          <p:nvPr/>
        </p:nvSpPr>
        <p:spPr>
          <a:xfrm>
            <a:off x="1038688" y="136896"/>
            <a:ext cx="8305352" cy="833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Bookman Old Style" panose="02050604050505020204" pitchFamily="18" charset="0"/>
              </a:rPr>
              <a:t>Behavioral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431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64973E-25C9-4B1E-B176-DE9157A3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7" y="2473783"/>
            <a:ext cx="2887155" cy="35761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EA4BE9-6AB2-4809-B423-DA265F998B55}"/>
              </a:ext>
            </a:extLst>
          </p:cNvPr>
          <p:cNvCxnSpPr>
            <a:cxnSpLocks/>
          </p:cNvCxnSpPr>
          <p:nvPr/>
        </p:nvCxnSpPr>
        <p:spPr>
          <a:xfrm>
            <a:off x="3053352" y="970256"/>
            <a:ext cx="838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5">
            <a:extLst>
              <a:ext uri="{FF2B5EF4-FFF2-40B4-BE49-F238E27FC236}">
                <a16:creationId xmlns:a16="http://schemas.microsoft.com/office/drawing/2014/main" id="{E7D18582-4895-459F-AEF0-E0E830FF0BC5}"/>
              </a:ext>
            </a:extLst>
          </p:cNvPr>
          <p:cNvSpPr txBox="1">
            <a:spLocks/>
          </p:cNvSpPr>
          <p:nvPr/>
        </p:nvSpPr>
        <p:spPr>
          <a:xfrm>
            <a:off x="621457" y="152085"/>
            <a:ext cx="8305352" cy="833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Bookman Old Style" panose="02050604050505020204" pitchFamily="18" charset="0"/>
              </a:rPr>
              <a:t>Pricing Strategy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6256B9-1FC6-45AC-A75A-5CDD9D10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2" y="152085"/>
            <a:ext cx="1438228" cy="1171864"/>
          </a:xfrm>
          <a:prstGeom prst="rect">
            <a:avLst/>
          </a:prstGeom>
          <a:effectLst>
            <a:softEdge rad="25400"/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F735B0-EE75-4C54-8D58-4804160AD617}"/>
              </a:ext>
            </a:extLst>
          </p:cNvPr>
          <p:cNvGrpSpPr/>
          <p:nvPr/>
        </p:nvGrpSpPr>
        <p:grpSpPr>
          <a:xfrm>
            <a:off x="5390971" y="2175029"/>
            <a:ext cx="6043470" cy="3671014"/>
            <a:chOff x="2246051" y="2108346"/>
            <a:chExt cx="6457932" cy="41034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641BE0-36BF-4CEA-BD3B-20A875A85B94}"/>
                </a:ext>
              </a:extLst>
            </p:cNvPr>
            <p:cNvSpPr/>
            <p:nvPr/>
          </p:nvSpPr>
          <p:spPr>
            <a:xfrm>
              <a:off x="5403542" y="3566314"/>
              <a:ext cx="124287" cy="25237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77905E-9AEE-4306-9E56-BEC3BDF572AD}"/>
                </a:ext>
              </a:extLst>
            </p:cNvPr>
            <p:cNvSpPr/>
            <p:nvPr/>
          </p:nvSpPr>
          <p:spPr>
            <a:xfrm>
              <a:off x="4835370" y="6090082"/>
              <a:ext cx="1260630" cy="1217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27B2A22A-1A13-4C40-AAC9-CB206394CD01}"/>
                </a:ext>
              </a:extLst>
            </p:cNvPr>
            <p:cNvSpPr/>
            <p:nvPr/>
          </p:nvSpPr>
          <p:spPr>
            <a:xfrm>
              <a:off x="2814221" y="3932807"/>
              <a:ext cx="2589321" cy="3994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Rating &amp; Review of Products</a:t>
              </a:r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10C5000D-FF16-4A5B-9ACB-4707EEA00B44}"/>
                </a:ext>
              </a:extLst>
            </p:cNvPr>
            <p:cNvSpPr/>
            <p:nvPr/>
          </p:nvSpPr>
          <p:spPr>
            <a:xfrm rot="10800000" flipV="1">
              <a:off x="5527830" y="3932807"/>
              <a:ext cx="2589321" cy="399495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Discount Percentage</a:t>
              </a: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7FC9CB2F-A280-4171-AF0D-C92ED193658A}"/>
                </a:ext>
              </a:extLst>
            </p:cNvPr>
            <p:cNvSpPr/>
            <p:nvPr/>
          </p:nvSpPr>
          <p:spPr>
            <a:xfrm>
              <a:off x="2246051" y="3781319"/>
              <a:ext cx="408371" cy="8333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BBD36E65-AD02-4B10-A335-B41830B476F1}"/>
                </a:ext>
              </a:extLst>
            </p:cNvPr>
            <p:cNvSpPr/>
            <p:nvPr/>
          </p:nvSpPr>
          <p:spPr>
            <a:xfrm rot="10800000">
              <a:off x="8288788" y="3781319"/>
              <a:ext cx="408371" cy="83336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129D026E-52B9-4DE6-B23F-12A77BA377E0}"/>
                </a:ext>
              </a:extLst>
            </p:cNvPr>
            <p:cNvSpPr/>
            <p:nvPr/>
          </p:nvSpPr>
          <p:spPr>
            <a:xfrm>
              <a:off x="2821045" y="5205872"/>
              <a:ext cx="2589321" cy="3994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Rating &amp; Review of Products</a:t>
              </a: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DADF1612-2A78-4FE5-AD4A-E6CEF68A2FE8}"/>
                </a:ext>
              </a:extLst>
            </p:cNvPr>
            <p:cNvSpPr/>
            <p:nvPr/>
          </p:nvSpPr>
          <p:spPr>
            <a:xfrm rot="10800000" flipV="1">
              <a:off x="5534654" y="5205872"/>
              <a:ext cx="2589321" cy="399495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Price</a:t>
              </a: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2BDBBF83-CF42-4A19-9D95-1D980C4D2381}"/>
                </a:ext>
              </a:extLst>
            </p:cNvPr>
            <p:cNvSpPr/>
            <p:nvPr/>
          </p:nvSpPr>
          <p:spPr>
            <a:xfrm rot="10800000">
              <a:off x="2252875" y="5054384"/>
              <a:ext cx="408371" cy="8333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BFB4207-6D89-4AB6-8797-FB14742E98BA}"/>
                </a:ext>
              </a:extLst>
            </p:cNvPr>
            <p:cNvSpPr/>
            <p:nvPr/>
          </p:nvSpPr>
          <p:spPr>
            <a:xfrm rot="10800000">
              <a:off x="8295612" y="5054384"/>
              <a:ext cx="408371" cy="83336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7B68339-B671-4C38-8013-0F3C919BC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346"/>
            <a:stretch/>
          </p:blipFill>
          <p:spPr>
            <a:xfrm>
              <a:off x="4691781" y="2108346"/>
              <a:ext cx="1556619" cy="1460536"/>
            </a:xfrm>
            <a:prstGeom prst="rect">
              <a:avLst/>
            </a:prstGeom>
            <a:effectLst>
              <a:softEdge rad="12700"/>
            </a:effectLst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FB7C5B-CBF7-4A2C-A455-D8C401F8A85B}"/>
              </a:ext>
            </a:extLst>
          </p:cNvPr>
          <p:cNvCxnSpPr>
            <a:cxnSpLocks/>
          </p:cNvCxnSpPr>
          <p:nvPr/>
        </p:nvCxnSpPr>
        <p:spPr>
          <a:xfrm>
            <a:off x="5075500" y="1951273"/>
            <a:ext cx="0" cy="44266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6AF4870-7259-4A40-A096-70BD39981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092" y="1378810"/>
            <a:ext cx="4083420" cy="86638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014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970A50-7017-49A6-A3F7-A5D5BC7E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42" y="2044704"/>
            <a:ext cx="4101570" cy="3765867"/>
          </a:xfrm>
          <a:prstGeom prst="rect">
            <a:avLst/>
          </a:prstGeom>
          <a:effectLst>
            <a:softEdge rad="1016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8AB4A-22E1-45A5-9A47-CA920CF0316D}"/>
              </a:ext>
            </a:extLst>
          </p:cNvPr>
          <p:cNvSpPr txBox="1"/>
          <p:nvPr/>
        </p:nvSpPr>
        <p:spPr>
          <a:xfrm>
            <a:off x="2589851" y="480379"/>
            <a:ext cx="453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Stock Turnover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EF20C-9791-4BAA-8668-E9311AB5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3" y="4398622"/>
            <a:ext cx="6654570" cy="1149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FC9BB-668D-4B64-8808-CD80B2FA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87" y="2391677"/>
            <a:ext cx="6344486" cy="724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E86EF-4BD7-483E-9280-1629D9EA7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3" y="3748284"/>
            <a:ext cx="6253780" cy="3097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CF1256-A318-45E8-8130-96C34B00769E}"/>
              </a:ext>
            </a:extLst>
          </p:cNvPr>
          <p:cNvCxnSpPr>
            <a:cxnSpLocks/>
          </p:cNvCxnSpPr>
          <p:nvPr/>
        </p:nvCxnSpPr>
        <p:spPr>
          <a:xfrm flipV="1">
            <a:off x="2627951" y="1116276"/>
            <a:ext cx="70561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555D4-801C-4749-AF23-1AEF7C52B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82" y="183667"/>
            <a:ext cx="1455087" cy="104766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69829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CB039-52CB-4FC7-9F2C-F8C3CCE1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" y="0"/>
            <a:ext cx="1204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048F5-4FEF-4FBC-A39F-87A4B550E672}"/>
              </a:ext>
            </a:extLst>
          </p:cNvPr>
          <p:cNvSpPr txBox="1"/>
          <p:nvPr/>
        </p:nvSpPr>
        <p:spPr>
          <a:xfrm>
            <a:off x="2627951" y="490137"/>
            <a:ext cx="4536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Insights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656EEB-3181-4E73-A497-AF8D4FED4806}"/>
              </a:ext>
            </a:extLst>
          </p:cNvPr>
          <p:cNvCxnSpPr>
            <a:cxnSpLocks/>
          </p:cNvCxnSpPr>
          <p:nvPr/>
        </p:nvCxnSpPr>
        <p:spPr>
          <a:xfrm flipV="1">
            <a:off x="2627951" y="1116276"/>
            <a:ext cx="70561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2BCA9D9-56B9-4175-8388-406A42C3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80" y="4677236"/>
            <a:ext cx="3956691" cy="923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24B050-1FD4-4A7B-98CF-88AFF52AF5D5}"/>
              </a:ext>
            </a:extLst>
          </p:cNvPr>
          <p:cNvSpPr txBox="1"/>
          <p:nvPr/>
        </p:nvSpPr>
        <p:spPr>
          <a:xfrm>
            <a:off x="366125" y="4677236"/>
            <a:ext cx="320483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Categories with Highest Average Rating Across Products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C6EEDD8-9B46-449A-B6F5-D0088A1B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5" y="194333"/>
            <a:ext cx="1602748" cy="91543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8E4EAF-8E7F-4690-9097-8D38557AC7DE}"/>
              </a:ext>
            </a:extLst>
          </p:cNvPr>
          <p:cNvSpPr txBox="1"/>
          <p:nvPr/>
        </p:nvSpPr>
        <p:spPr>
          <a:xfrm>
            <a:off x="366125" y="1953671"/>
            <a:ext cx="3204839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T</a:t>
            </a:r>
            <a:r>
              <a:rPr lang="en-IN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he most reviewed product in each warehouse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FDF65C-901F-4E3C-A7F4-FB66A6E41142}"/>
              </a:ext>
            </a:extLst>
          </p:cNvPr>
          <p:cNvSpPr txBox="1"/>
          <p:nvPr/>
        </p:nvSpPr>
        <p:spPr>
          <a:xfrm>
            <a:off x="8474603" y="1440505"/>
            <a:ext cx="320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Based on product reviews the Products can be replenished in the corresponding warehouse.</a:t>
            </a: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According to reviews the price of the product can be increased in that particular warehouse</a:t>
            </a: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636464E-4F37-4A11-AF41-0F31D363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967" y="1838625"/>
            <a:ext cx="4001058" cy="87642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6C9C3A-772A-4989-842A-10EA49542460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924025" y="1953671"/>
            <a:ext cx="55057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FD4CEF-92C5-450E-8236-1B1A2E34875B}"/>
              </a:ext>
            </a:extLst>
          </p:cNvPr>
          <p:cNvCxnSpPr>
            <a:stCxn id="44" idx="3"/>
          </p:cNvCxnSpPr>
          <p:nvPr/>
        </p:nvCxnSpPr>
        <p:spPr>
          <a:xfrm>
            <a:off x="7924025" y="2276836"/>
            <a:ext cx="62733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CD01245-642E-4D4C-9E4A-E95C9965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318"/>
              </p:ext>
            </p:extLst>
          </p:nvPr>
        </p:nvGraphicFramePr>
        <p:xfrm>
          <a:off x="3890580" y="1834381"/>
          <a:ext cx="4039340" cy="896644"/>
        </p:xfrm>
        <a:graphic>
          <a:graphicData uri="http://schemas.openxmlformats.org/drawingml/2006/table">
            <a:tbl>
              <a:tblPr/>
              <a:tblGrid>
                <a:gridCol w="4039340">
                  <a:extLst>
                    <a:ext uri="{9D8B030D-6E8A-4147-A177-3AD203B41FA5}">
                      <a16:colId xmlns:a16="http://schemas.microsoft.com/office/drawing/2014/main" val="18037752"/>
                    </a:ext>
                  </a:extLst>
                </a:gridCol>
              </a:tblGrid>
              <a:tr h="8966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844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63892F8-27A3-464D-9009-DEDB9E998F3D}"/>
              </a:ext>
            </a:extLst>
          </p:cNvPr>
          <p:cNvSpPr txBox="1"/>
          <p:nvPr/>
        </p:nvSpPr>
        <p:spPr>
          <a:xfrm>
            <a:off x="8551357" y="4670342"/>
            <a:ext cx="3204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Bookman Old Style" panose="02050604050505020204" pitchFamily="18" charset="0"/>
              </a:rPr>
              <a:t>Based on product category rating the discount can be reduced for the Product to get better profit</a:t>
            </a: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8F27060-D2DF-46E2-A6B5-E960161F4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09520"/>
              </p:ext>
            </p:extLst>
          </p:nvPr>
        </p:nvGraphicFramePr>
        <p:xfrm>
          <a:off x="3909402" y="4652586"/>
          <a:ext cx="4048217" cy="923277"/>
        </p:xfrm>
        <a:graphic>
          <a:graphicData uri="http://schemas.openxmlformats.org/drawingml/2006/table">
            <a:tbl>
              <a:tblPr/>
              <a:tblGrid>
                <a:gridCol w="4048217">
                  <a:extLst>
                    <a:ext uri="{9D8B030D-6E8A-4147-A177-3AD203B41FA5}">
                      <a16:colId xmlns:a16="http://schemas.microsoft.com/office/drawing/2014/main" val="1448650829"/>
                    </a:ext>
                  </a:extLst>
                </a:gridCol>
              </a:tblGrid>
              <a:tr h="9232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81303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6D1BD3-D36B-4541-8AD3-79851315D435}"/>
              </a:ext>
            </a:extLst>
          </p:cNvPr>
          <p:cNvCxnSpPr>
            <a:endCxn id="49" idx="1"/>
          </p:cNvCxnSpPr>
          <p:nvPr/>
        </p:nvCxnSpPr>
        <p:spPr>
          <a:xfrm flipV="1">
            <a:off x="7957619" y="5147396"/>
            <a:ext cx="593738" cy="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9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962847-11CF-4143-87C9-8EFACB3F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2" b="2622"/>
          <a:stretch/>
        </p:blipFill>
        <p:spPr>
          <a:xfrm>
            <a:off x="3121900" y="2066433"/>
            <a:ext cx="6652415" cy="296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0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150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Calibri Light</vt:lpstr>
      <vt:lpstr>Century Gothic</vt:lpstr>
      <vt:lpstr>Wingdings 3</vt:lpstr>
      <vt:lpstr>Office Theme</vt:lpstr>
      <vt:lpstr>Wisp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</dc:creator>
  <cp:lastModifiedBy>Chitra</cp:lastModifiedBy>
  <cp:revision>60</cp:revision>
  <dcterms:created xsi:type="dcterms:W3CDTF">2024-07-26T18:06:03Z</dcterms:created>
  <dcterms:modified xsi:type="dcterms:W3CDTF">2024-07-27T13:29:12Z</dcterms:modified>
</cp:coreProperties>
</file>