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58000" cy="9144000"/>
  <p:embeddedFontLst>
    <p:embeddedFont>
      <p:font typeface="Roboto Mono"/>
      <p:regular r:id="rId53"/>
      <p:bold r:id="rId54"/>
      <p:italic r:id="rId55"/>
      <p:boldItalic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7E7D4A-9318-4F48-A370-481BB641E108}">
  <a:tblStyle styleId="{807E7D4A-9318-4F48-A370-481BB641E1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E0F21B5-1279-4C05-AAAF-15DF78A4930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Mon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bold.fntdata"/><Relationship Id="rId13" Type="http://schemas.openxmlformats.org/officeDocument/2006/relationships/slide" Target="slides/slide8.xml"/><Relationship Id="rId57" Type="http://schemas.openxmlformats.org/officeDocument/2006/relationships/font" Target="fonts/OpenSans-regular.fntdata"/><Relationship Id="rId12" Type="http://schemas.openxmlformats.org/officeDocument/2006/relationships/slide" Target="slides/slide7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59" Type="http://schemas.openxmlformats.org/officeDocument/2006/relationships/font" Target="fonts/OpenSans-italic.fntdata"/><Relationship Id="rId14" Type="http://schemas.openxmlformats.org/officeDocument/2006/relationships/slide" Target="slides/slide9.xml"/><Relationship Id="rId58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230" name="Google Shape;2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:notes"/>
          <p:cNvSpPr/>
          <p:nvPr/>
        </p:nvSpPr>
        <p:spPr>
          <a:xfrm>
            <a:off x="5267558" y="-1159"/>
            <a:ext cx="4028843" cy="35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:notes"/>
          <p:cNvSpPr/>
          <p:nvPr/>
        </p:nvSpPr>
        <p:spPr>
          <a:xfrm>
            <a:off x="5267558" y="6659186"/>
            <a:ext cx="4028843" cy="3512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33" name="Google Shape;233;p5:notes"/>
          <p:cNvSpPr/>
          <p:nvPr/>
        </p:nvSpPr>
        <p:spPr>
          <a:xfrm>
            <a:off x="0" y="6659186"/>
            <a:ext cx="4028844" cy="351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:notes"/>
          <p:cNvSpPr/>
          <p:nvPr/>
        </p:nvSpPr>
        <p:spPr>
          <a:xfrm>
            <a:off x="0" y="-1159"/>
            <a:ext cx="4028844" cy="35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:notes"/>
          <p:cNvSpPr/>
          <p:nvPr>
            <p:ph idx="3" type="sldImg"/>
          </p:nvPr>
        </p:nvSpPr>
        <p:spPr>
          <a:xfrm>
            <a:off x="2900363" y="530225"/>
            <a:ext cx="3494087" cy="2620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873823cbc_0_221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248" name="Google Shape;248;gd873823cbc_0_2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d873823cbc_0_221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d873823cbc_0_221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51" name="Google Shape;251;gd873823cbc_0_221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873823cbc_0_221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873823cbc_0_221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d873823cbc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873823cbc_0_240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267" name="Google Shape;267;gd873823cbc_0_2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d873823cbc_0_240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d873823cbc_0_240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70" name="Google Shape;270;gd873823cbc_0_240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d873823cbc_0_240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d873823cbc_0_240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d873823cbc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287" name="Google Shape;28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a4d704cff_0_122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306" name="Google Shape;306;g7a4d704cff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7a4d704cff_0_122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g7a4d704cff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a4d704cff_0_150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332" name="Google Shape;332;g7a4d704cff_0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7a4d704cff_0_150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g7a4d704cff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a4d704cff_0_178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358" name="Google Shape;358;g7a4d704cff_0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7a4d704cff_0_178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7a4d704cff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a4d704cff_0_213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384" name="Google Shape;384;g7a4d704cff_0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7a4d704cff_0_213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g7a4d704cff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a4d704cff_0_238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410" name="Google Shape;410;g7a4d704cff_0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7a4d704cff_0_238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g7a4d704cff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a4d704cff_0_288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436" name="Google Shape;436;g7a4d704cff_0_2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7a4d704cff_0_288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g7a4d704cff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be65fe691_0_240:notes"/>
          <p:cNvSpPr/>
          <p:nvPr>
            <p:ph idx="2" type="sldImg"/>
          </p:nvPr>
        </p:nvSpPr>
        <p:spPr>
          <a:xfrm>
            <a:off x="2122714" y="686594"/>
            <a:ext cx="261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be65fe691_0_240:notes"/>
          <p:cNvSpPr txBox="1"/>
          <p:nvPr>
            <p:ph idx="1" type="body"/>
          </p:nvPr>
        </p:nvSpPr>
        <p:spPr>
          <a:xfrm>
            <a:off x="686099" y="4343704"/>
            <a:ext cx="5485800" cy="411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dbe65fe691_0_240:notes"/>
          <p:cNvSpPr txBox="1"/>
          <p:nvPr>
            <p:ph idx="12" type="sldNum"/>
          </p:nvPr>
        </p:nvSpPr>
        <p:spPr>
          <a:xfrm>
            <a:off x="3884414" y="8685894"/>
            <a:ext cx="2972100" cy="45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a4d704cff_0_313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462" name="Google Shape;462;g7a4d704cff_0_3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7a4d704cff_0_313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g7a4d704cff_0_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a4d704cff_0_338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488" name="Google Shape;488;g7a4d704cff_0_3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7a4d704cff_0_338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g7a4d704cff_0_3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a4d704cff_0_363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514" name="Google Shape;514;g7a4d704cff_0_3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7a4d704cff_0_363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g7a4d704cff_0_3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7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541" name="Google Shape;54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7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Google Shape;54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d6e48e733f_7_48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570" name="Google Shape;570;gd6e48e733f_7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d6e48e733f_7_48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gd6e48e733f_7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873823cbc_0_298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599" name="Google Shape;599;gd873823cbc_0_2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d873823cbc_0_298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d873823cbc_0_298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602" name="Google Shape;602;gd873823cbc_0_298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d873823cbc_0_298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d873823cbc_0_298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gd873823cbc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d873823cbc_0_280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618" name="Google Shape;618;gd873823cbc_0_2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d873823cbc_0_280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d873823cbc_0_280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621" name="Google Shape;621;gd873823cbc_0_280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d873823cbc_0_280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d873823cbc_0_280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d873823cbc_0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a4d704cff_0_389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638" name="Google Shape;638;g7a4d704cff_0_3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7a4d704cff_0_389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7a4d704cff_0_389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641" name="Google Shape;641;g7a4d704cff_0_389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7a4d704cff_0_389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7a4d704cff_0_389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g7a4d704cff_0_3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f85295944c_0_156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655" name="Google Shape;655;gf85295944c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f85295944c_0_156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f85295944c_0_156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658" name="Google Shape;658;gf85295944c_0_156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f85295944c_0_156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f85295944c_0_156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f85295944c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be65fe691_0_360:notes"/>
          <p:cNvSpPr/>
          <p:nvPr>
            <p:ph idx="2" type="sldImg"/>
          </p:nvPr>
        </p:nvSpPr>
        <p:spPr>
          <a:xfrm>
            <a:off x="2122714" y="686594"/>
            <a:ext cx="261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be65fe691_0_360:notes"/>
          <p:cNvSpPr txBox="1"/>
          <p:nvPr>
            <p:ph idx="1" type="body"/>
          </p:nvPr>
        </p:nvSpPr>
        <p:spPr>
          <a:xfrm>
            <a:off x="686099" y="4343704"/>
            <a:ext cx="5485800" cy="411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dbe65fe691_0_360:notes"/>
          <p:cNvSpPr txBox="1"/>
          <p:nvPr>
            <p:ph idx="12" type="sldNum"/>
          </p:nvPr>
        </p:nvSpPr>
        <p:spPr>
          <a:xfrm>
            <a:off x="3884414" y="8685894"/>
            <a:ext cx="2972100" cy="45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9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679" name="Google Shape;67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9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873823cbc_0_318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703" name="Google Shape;703;gd873823cbc_0_3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d873823cbc_0_318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Google Shape;705;gd873823cbc_0_3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780662408c_0_0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727" name="Google Shape;727;g780662408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780662408c_0_0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Google Shape;729;g780662408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d873823cbc_0_87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756" name="Google Shape;756;gd873823cbc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d873823cbc_0_87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Google Shape;758;gd873823cbc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d873823cbc_0_115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785" name="Google Shape;785;gd873823cbc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d873823cbc_0_115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7" name="Google Shape;787;gd873823cbc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dbe65fe691_0_480:notes"/>
          <p:cNvSpPr/>
          <p:nvPr>
            <p:ph idx="2" type="sldImg"/>
          </p:nvPr>
        </p:nvSpPr>
        <p:spPr>
          <a:xfrm>
            <a:off x="2122714" y="686594"/>
            <a:ext cx="261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dbe65fe691_0_480:notes"/>
          <p:cNvSpPr txBox="1"/>
          <p:nvPr>
            <p:ph idx="1" type="body"/>
          </p:nvPr>
        </p:nvSpPr>
        <p:spPr>
          <a:xfrm>
            <a:off x="686099" y="4343704"/>
            <a:ext cx="5485800" cy="411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dbe65fe691_0_480:notes"/>
          <p:cNvSpPr txBox="1"/>
          <p:nvPr>
            <p:ph idx="12" type="sldNum"/>
          </p:nvPr>
        </p:nvSpPr>
        <p:spPr>
          <a:xfrm>
            <a:off x="3884414" y="8685894"/>
            <a:ext cx="2972100" cy="45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0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821" name="Google Shape;82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0:notes"/>
          <p:cNvSpPr/>
          <p:nvPr>
            <p:ph idx="3" type="sldImg"/>
          </p:nvPr>
        </p:nvSpPr>
        <p:spPr>
          <a:xfrm>
            <a:off x="2900363" y="530225"/>
            <a:ext cx="3494087" cy="2620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873823cbc_0_341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835" name="Google Shape;835;gd873823cbc_0_3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d873823cbc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gd873823cbc_0_341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d873823cbc_0_355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850" name="Google Shape;850;gd873823cbc_0_3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d873823cbc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gd873823cbc_0_355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a170ee362b_0_33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865" name="Google Shape;865;ga170ee362b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a170ee362b_0_33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a170ee362b_0_33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75" spcFirstLastPara="1" rIns="19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868" name="Google Shape;868;ga170ee362b_0_33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ga170ee362b_0_33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ga170ee362b_0_33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ga170ee362b_0_33:notes"/>
          <p:cNvSpPr txBox="1"/>
          <p:nvPr>
            <p:ph idx="1" type="body"/>
          </p:nvPr>
        </p:nvSpPr>
        <p:spPr>
          <a:xfrm>
            <a:off x="1240731" y="3330173"/>
            <a:ext cx="68148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5450" spcFirstLastPara="1" rIns="95450" wrap="square" tIns="49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15270bcb9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a15270bcb9_0_1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d6e48e733f_7_263:notes"/>
          <p:cNvSpPr txBox="1"/>
          <p:nvPr>
            <p:ph idx="2" type="hdr"/>
          </p:nvPr>
        </p:nvSpPr>
        <p:spPr>
          <a:xfrm>
            <a:off x="0" y="0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93100" spcFirstLastPara="1" rIns="93100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386 Spring 2006, Lecture Notes 7</a:t>
            </a:r>
            <a:endParaRPr/>
          </a:p>
        </p:txBody>
      </p:sp>
      <p:sp>
        <p:nvSpPr>
          <p:cNvPr id="880" name="Google Shape;880;gd6e48e733f_7_263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50" lIns="93100" spcFirstLastPara="1" rIns="93100" wrap="square" tIns="4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1" name="Google Shape;881;gd6e48e733f_7_263:notes"/>
          <p:cNvSpPr/>
          <p:nvPr/>
        </p:nvSpPr>
        <p:spPr>
          <a:xfrm>
            <a:off x="3887391" y="0"/>
            <a:ext cx="2970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d6e48e733f_7_263:notes"/>
          <p:cNvSpPr/>
          <p:nvPr/>
        </p:nvSpPr>
        <p:spPr>
          <a:xfrm>
            <a:off x="3887391" y="8687405"/>
            <a:ext cx="2970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400" spcFirstLastPara="1" rIns="194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</p:txBody>
      </p:sp>
      <p:sp>
        <p:nvSpPr>
          <p:cNvPr id="883" name="Google Shape;883;gd6e48e733f_7_263:notes"/>
          <p:cNvSpPr/>
          <p:nvPr/>
        </p:nvSpPr>
        <p:spPr>
          <a:xfrm>
            <a:off x="0" y="8687405"/>
            <a:ext cx="2970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d6e48e733f_7_263:notes"/>
          <p:cNvSpPr/>
          <p:nvPr/>
        </p:nvSpPr>
        <p:spPr>
          <a:xfrm>
            <a:off x="0" y="0"/>
            <a:ext cx="2970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gd6e48e733f_7_263:notes"/>
          <p:cNvSpPr/>
          <p:nvPr>
            <p:ph idx="3" type="sldImg"/>
          </p:nvPr>
        </p:nvSpPr>
        <p:spPr>
          <a:xfrm>
            <a:off x="2140783" y="691598"/>
            <a:ext cx="2577600" cy="341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gd6e48e733f_7_263:notes"/>
          <p:cNvSpPr txBox="1"/>
          <p:nvPr>
            <p:ph idx="1" type="body"/>
          </p:nvPr>
        </p:nvSpPr>
        <p:spPr>
          <a:xfrm>
            <a:off x="913805" y="4343704"/>
            <a:ext cx="5030400" cy="4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2175" spcFirstLastPara="1" rIns="92175" wrap="square" tIns="45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d6e48e733f_7_400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923" name="Google Shape;923;gd6e48e733f_7_4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gd6e48e733f_7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d6e48e733f_7_400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dbe65fe691_0_486:notes"/>
          <p:cNvSpPr/>
          <p:nvPr>
            <p:ph idx="2" type="sldImg"/>
          </p:nvPr>
        </p:nvSpPr>
        <p:spPr>
          <a:xfrm>
            <a:off x="2122714" y="686594"/>
            <a:ext cx="261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dbe65fe691_0_486:notes"/>
          <p:cNvSpPr txBox="1"/>
          <p:nvPr>
            <p:ph idx="1" type="body"/>
          </p:nvPr>
        </p:nvSpPr>
        <p:spPr>
          <a:xfrm>
            <a:off x="686099" y="4343704"/>
            <a:ext cx="5485800" cy="411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gdbe65fe691_0_486:notes"/>
          <p:cNvSpPr txBox="1"/>
          <p:nvPr>
            <p:ph idx="12" type="sldNum"/>
          </p:nvPr>
        </p:nvSpPr>
        <p:spPr>
          <a:xfrm>
            <a:off x="3884414" y="8685894"/>
            <a:ext cx="2972100" cy="45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a15270bcb9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a15270bcb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ga15270bcb9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a15270bcb9_0_2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a15270bcb9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ga15270bcb9_0_2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6e48e733f_7_4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6e48e733f_7_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gd6e48e733f_7_4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a15270bcb9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a15270bc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ga15270bcb9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fa4465b13d_0_0:notes"/>
          <p:cNvSpPr/>
          <p:nvPr>
            <p:ph idx="2" type="sldImg"/>
          </p:nvPr>
        </p:nvSpPr>
        <p:spPr>
          <a:xfrm>
            <a:off x="2122714" y="686594"/>
            <a:ext cx="261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fa4465b13d_0_0:notes"/>
          <p:cNvSpPr txBox="1"/>
          <p:nvPr>
            <p:ph idx="1" type="body"/>
          </p:nvPr>
        </p:nvSpPr>
        <p:spPr>
          <a:xfrm>
            <a:off x="686099" y="4343704"/>
            <a:ext cx="5485800" cy="411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gfa4465b13d_0_0:notes"/>
          <p:cNvSpPr txBox="1"/>
          <p:nvPr>
            <p:ph idx="12" type="sldNum"/>
          </p:nvPr>
        </p:nvSpPr>
        <p:spPr>
          <a:xfrm>
            <a:off x="3884414" y="8685894"/>
            <a:ext cx="2972100" cy="45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169" name="Google Shape;1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:notes"/>
          <p:cNvSpPr/>
          <p:nvPr/>
        </p:nvSpPr>
        <p:spPr>
          <a:xfrm>
            <a:off x="5267558" y="-1159"/>
            <a:ext cx="4028843" cy="35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:notes"/>
          <p:cNvSpPr/>
          <p:nvPr/>
        </p:nvSpPr>
        <p:spPr>
          <a:xfrm>
            <a:off x="5267558" y="6659186"/>
            <a:ext cx="4028843" cy="3512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72" name="Google Shape;172;p4:notes"/>
          <p:cNvSpPr/>
          <p:nvPr/>
        </p:nvSpPr>
        <p:spPr>
          <a:xfrm>
            <a:off x="0" y="6659186"/>
            <a:ext cx="4028844" cy="351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:notes"/>
          <p:cNvSpPr/>
          <p:nvPr/>
        </p:nvSpPr>
        <p:spPr>
          <a:xfrm>
            <a:off x="0" y="-1159"/>
            <a:ext cx="4028844" cy="35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:notes"/>
          <p:cNvSpPr/>
          <p:nvPr>
            <p:ph idx="3" type="sldImg"/>
          </p:nvPr>
        </p:nvSpPr>
        <p:spPr>
          <a:xfrm>
            <a:off x="2900363" y="530225"/>
            <a:ext cx="3494087" cy="2620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80662408c_0_35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184" name="Google Shape;184;g780662408c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780662408c_0_35:notes"/>
          <p:cNvSpPr/>
          <p:nvPr/>
        </p:nvSpPr>
        <p:spPr>
          <a:xfrm>
            <a:off x="5267558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80662408c_0_35:notes"/>
          <p:cNvSpPr/>
          <p:nvPr/>
        </p:nvSpPr>
        <p:spPr>
          <a:xfrm>
            <a:off x="5267558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25" spcFirstLastPara="1" rIns="190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87" name="Google Shape;187;g780662408c_0_35:notes"/>
          <p:cNvSpPr/>
          <p:nvPr/>
        </p:nvSpPr>
        <p:spPr>
          <a:xfrm>
            <a:off x="0" y="6659186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780662408c_0_35:notes"/>
          <p:cNvSpPr/>
          <p:nvPr/>
        </p:nvSpPr>
        <p:spPr>
          <a:xfrm>
            <a:off x="0" y="-1159"/>
            <a:ext cx="4028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50" lIns="88125" spcFirstLastPara="1" rIns="88125" wrap="square" tIns="44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780662408c_0_35:notes"/>
          <p:cNvSpPr/>
          <p:nvPr>
            <p:ph idx="3" type="sldImg"/>
          </p:nvPr>
        </p:nvSpPr>
        <p:spPr>
          <a:xfrm>
            <a:off x="2900363" y="530225"/>
            <a:ext cx="3494100" cy="26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780662408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50" lIns="95125" spcFirstLastPara="1" rIns="95125" wrap="square" tIns="4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a4d704cff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7a4d704cff_0_10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873823cbc_0_550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209" name="Google Shape;209;gd873823cbc_0_5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d873823cbc_0_550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gd873823cbc_0_5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80662408c_0_25:notes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386 Spring 2006, Lecture Notes 7</a:t>
            </a:r>
            <a:endParaRPr/>
          </a:p>
        </p:txBody>
      </p:sp>
      <p:sp>
        <p:nvSpPr>
          <p:cNvPr id="219" name="Google Shape;219;g780662408c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780662408c_0_25:notes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g780662408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775"/>
            <a:ext cx="9144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7525"/>
            <a:ext cx="7832700" cy="6858000"/>
          </a:xfrm>
          <a:prstGeom prst="homePlate">
            <a:avLst>
              <a:gd fmla="val 47921" name="adj"/>
            </a:avLst>
          </a:prstGeom>
          <a:solidFill>
            <a:srgbClr val="595959">
              <a:alpha val="69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5400000">
            <a:off x="6388700" y="4102500"/>
            <a:ext cx="3409200" cy="2101800"/>
          </a:xfrm>
          <a:prstGeom prst="rtTriangle">
            <a:avLst/>
          </a:prstGeom>
          <a:solidFill>
            <a:srgbClr val="595959">
              <a:alpha val="69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62425" y="1123975"/>
            <a:ext cx="5914200" cy="28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62425" y="4016225"/>
            <a:ext cx="59142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800">
                <a:solidFill>
                  <a:schemeClr val="accent2"/>
                </a:solidFill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88700" y="656475"/>
            <a:ext cx="3409200" cy="2101800"/>
          </a:xfrm>
          <a:prstGeom prst="rtTriangle">
            <a:avLst/>
          </a:prstGeom>
          <a:solidFill>
            <a:srgbClr val="595959">
              <a:alpha val="69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EEEEE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EEEEE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1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BOD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2"/>
          <p:cNvPicPr preferRelativeResize="0"/>
          <p:nvPr/>
        </p:nvPicPr>
        <p:blipFill rotWithShape="1">
          <a:blip r:embed="rId2">
            <a:alphaModFix/>
          </a:blip>
          <a:srcRect b="76009" l="0" r="0" t="0"/>
          <a:stretch/>
        </p:blipFill>
        <p:spPr>
          <a:xfrm>
            <a:off x="0" y="1"/>
            <a:ext cx="9144000" cy="9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1" name="Google Shape;111;p12"/>
          <p:cNvSpPr/>
          <p:nvPr/>
        </p:nvSpPr>
        <p:spPr>
          <a:xfrm>
            <a:off x="6575" y="0"/>
            <a:ext cx="9144000" cy="1008300"/>
          </a:xfrm>
          <a:prstGeom prst="rect">
            <a:avLst/>
          </a:prstGeom>
          <a:solidFill>
            <a:srgbClr val="018370">
              <a:alpha val="463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2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4" name="Google Shape;114;p12"/>
          <p:cNvCxnSpPr/>
          <p:nvPr/>
        </p:nvCxnSpPr>
        <p:spPr>
          <a:xfrm>
            <a:off x="113675" y="6336733"/>
            <a:ext cx="8922900" cy="18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1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12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vity Redirect">
  <p:cSld name="CUSTOM_1">
    <p:bg>
      <p:bgPr>
        <a:noFill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3"/>
          <p:cNvPicPr preferRelativeResize="0"/>
          <p:nvPr/>
        </p:nvPicPr>
        <p:blipFill rotWithShape="1">
          <a:blip r:embed="rId2">
            <a:alphaModFix/>
          </a:blip>
          <a:srcRect b="0" l="0" r="0" t="9942"/>
          <a:stretch/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epending on the nature of the activity students may have to complete the activity alone or in groups" id="120" name="Google Shape;120;p13" title="Activity time! 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611A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 rot="5400000">
            <a:off x="-84075" y="588300"/>
            <a:ext cx="4707600" cy="3531000"/>
          </a:xfrm>
          <a:prstGeom prst="homePlat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 rot="5400000">
            <a:off x="-5225" y="615250"/>
            <a:ext cx="4556100" cy="34680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 txBox="1"/>
          <p:nvPr>
            <p:ph type="title"/>
          </p:nvPr>
        </p:nvSpPr>
        <p:spPr>
          <a:xfrm>
            <a:off x="538825" y="71200"/>
            <a:ext cx="3468000" cy="3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b="1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" name="Google Shape;124;p13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EEEEE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EEEEE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205175" y="207676"/>
            <a:ext cx="3785100" cy="6445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18370">
              <a:alpha val="6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311700" y="1325950"/>
            <a:ext cx="3604500" cy="3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b="1" sz="3600">
                <a:solidFill>
                  <a:schemeClr val="lt2"/>
                </a:solidFill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Open Sans"/>
              <a:buNone/>
              <a:defRPr b="1" sz="3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EEEEE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EEEEE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EEEEE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76009" l="0" r="0" t="0"/>
          <a:stretch/>
        </p:blipFill>
        <p:spPr>
          <a:xfrm>
            <a:off x="0" y="1"/>
            <a:ext cx="9144000" cy="9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" name="Google Shape;30;p4"/>
          <p:cNvSpPr/>
          <p:nvPr/>
        </p:nvSpPr>
        <p:spPr>
          <a:xfrm>
            <a:off x="6575" y="0"/>
            <a:ext cx="9144000" cy="1008300"/>
          </a:xfrm>
          <a:prstGeom prst="rect">
            <a:avLst/>
          </a:prstGeom>
          <a:solidFill>
            <a:srgbClr val="018370">
              <a:alpha val="463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113675" y="6336733"/>
            <a:ext cx="8922900" cy="18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4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No Deco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Google Shape;40;p5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TITLE_AND_BODY_1_1_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76009" l="0" r="0" t="0"/>
          <a:stretch/>
        </p:blipFill>
        <p:spPr>
          <a:xfrm>
            <a:off x="0" y="1"/>
            <a:ext cx="9144000" cy="9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3" name="Google Shape;43;p6"/>
          <p:cNvSpPr/>
          <p:nvPr/>
        </p:nvSpPr>
        <p:spPr>
          <a:xfrm>
            <a:off x="6575" y="0"/>
            <a:ext cx="9144000" cy="1008300"/>
          </a:xfrm>
          <a:prstGeom prst="rect">
            <a:avLst/>
          </a:prstGeom>
          <a:solidFill>
            <a:srgbClr val="018370">
              <a:alpha val="463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6" name="Google Shape;46;p6"/>
          <p:cNvCxnSpPr/>
          <p:nvPr/>
        </p:nvCxnSpPr>
        <p:spPr>
          <a:xfrm>
            <a:off x="113675" y="6336733"/>
            <a:ext cx="8922900" cy="18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6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No Deco">
  <p:cSld name="TITLE_AND_BODY_1_1_1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7"/>
          <p:cNvSpPr txBox="1"/>
          <p:nvPr/>
        </p:nvSpPr>
        <p:spPr>
          <a:xfrm>
            <a:off x="482950" y="63331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en-ended activity">
  <p:cSld name="TITLE_AND_BODY_2_1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49500" y="70800"/>
            <a:ext cx="9045000" cy="6716400"/>
          </a:xfrm>
          <a:prstGeom prst="frame">
            <a:avLst>
              <a:gd fmla="val 1788" name="adj1"/>
            </a:avLst>
          </a:prstGeom>
          <a:solidFill>
            <a:srgbClr val="A66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8567775" y="2327367"/>
            <a:ext cx="576300" cy="886800"/>
          </a:xfrm>
          <a:prstGeom prst="rect">
            <a:avLst/>
          </a:prstGeom>
          <a:solidFill>
            <a:srgbClr val="F3E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8"/>
          <p:cNvGrpSpPr/>
          <p:nvPr/>
        </p:nvGrpSpPr>
        <p:grpSpPr>
          <a:xfrm>
            <a:off x="8907145" y="2430749"/>
            <a:ext cx="250384" cy="429128"/>
            <a:chOff x="6725715" y="3142056"/>
            <a:chExt cx="182962" cy="197473"/>
          </a:xfrm>
        </p:grpSpPr>
        <p:sp>
          <p:nvSpPr>
            <p:cNvPr id="59" name="Google Shape;59;p8"/>
            <p:cNvSpPr/>
            <p:nvPr/>
          </p:nvSpPr>
          <p:spPr>
            <a:xfrm>
              <a:off x="6725715" y="3142056"/>
              <a:ext cx="182962" cy="159771"/>
            </a:xfrm>
            <a:custGeom>
              <a:rect b="b" l="l" r="r" t="t"/>
              <a:pathLst>
                <a:path extrusionOk="0" h="6221" w="7124">
                  <a:moveTo>
                    <a:pt x="3590" y="176"/>
                  </a:moveTo>
                  <a:cubicBezTo>
                    <a:pt x="3782" y="176"/>
                    <a:pt x="3978" y="201"/>
                    <a:pt x="4176" y="255"/>
                  </a:cubicBezTo>
                  <a:cubicBezTo>
                    <a:pt x="5993" y="743"/>
                    <a:pt x="6532" y="3352"/>
                    <a:pt x="4770" y="4257"/>
                  </a:cubicBezTo>
                  <a:cubicBezTo>
                    <a:pt x="4757" y="4264"/>
                    <a:pt x="4750" y="4271"/>
                    <a:pt x="4743" y="4281"/>
                  </a:cubicBezTo>
                  <a:cubicBezTo>
                    <a:pt x="4741" y="4281"/>
                    <a:pt x="4738" y="4281"/>
                    <a:pt x="4736" y="4281"/>
                  </a:cubicBezTo>
                  <a:cubicBezTo>
                    <a:pt x="4712" y="4281"/>
                    <a:pt x="4691" y="4297"/>
                    <a:pt x="4688" y="4322"/>
                  </a:cubicBezTo>
                  <a:cubicBezTo>
                    <a:pt x="4664" y="4582"/>
                    <a:pt x="4664" y="4841"/>
                    <a:pt x="4681" y="5101"/>
                  </a:cubicBezTo>
                  <a:cubicBezTo>
                    <a:pt x="4692" y="5244"/>
                    <a:pt x="4815" y="5777"/>
                    <a:pt x="4746" y="5879"/>
                  </a:cubicBezTo>
                  <a:cubicBezTo>
                    <a:pt x="4708" y="5939"/>
                    <a:pt x="4617" y="5954"/>
                    <a:pt x="4517" y="5954"/>
                  </a:cubicBezTo>
                  <a:cubicBezTo>
                    <a:pt x="4419" y="5954"/>
                    <a:pt x="4312" y="5940"/>
                    <a:pt x="4235" y="5940"/>
                  </a:cubicBezTo>
                  <a:cubicBezTo>
                    <a:pt x="4224" y="5940"/>
                    <a:pt x="4213" y="5940"/>
                    <a:pt x="4203" y="5941"/>
                  </a:cubicBezTo>
                  <a:cubicBezTo>
                    <a:pt x="4016" y="5954"/>
                    <a:pt x="3831" y="5985"/>
                    <a:pt x="3647" y="6030"/>
                  </a:cubicBezTo>
                  <a:cubicBezTo>
                    <a:pt x="3636" y="5309"/>
                    <a:pt x="3667" y="4585"/>
                    <a:pt x="3739" y="3864"/>
                  </a:cubicBezTo>
                  <a:cubicBezTo>
                    <a:pt x="3750" y="3882"/>
                    <a:pt x="3769" y="3889"/>
                    <a:pt x="3789" y="3889"/>
                  </a:cubicBezTo>
                  <a:cubicBezTo>
                    <a:pt x="3793" y="3889"/>
                    <a:pt x="3796" y="3889"/>
                    <a:pt x="3800" y="3888"/>
                  </a:cubicBezTo>
                  <a:cubicBezTo>
                    <a:pt x="5026" y="3745"/>
                    <a:pt x="4654" y="1815"/>
                    <a:pt x="3718" y="1487"/>
                  </a:cubicBezTo>
                  <a:cubicBezTo>
                    <a:pt x="3612" y="1450"/>
                    <a:pt x="3500" y="1432"/>
                    <a:pt x="3388" y="1432"/>
                  </a:cubicBezTo>
                  <a:cubicBezTo>
                    <a:pt x="3059" y="1432"/>
                    <a:pt x="2738" y="1593"/>
                    <a:pt x="2585" y="1907"/>
                  </a:cubicBezTo>
                  <a:cubicBezTo>
                    <a:pt x="2434" y="2215"/>
                    <a:pt x="2557" y="2430"/>
                    <a:pt x="2632" y="2737"/>
                  </a:cubicBezTo>
                  <a:cubicBezTo>
                    <a:pt x="2694" y="3000"/>
                    <a:pt x="2670" y="3099"/>
                    <a:pt x="2499" y="3318"/>
                  </a:cubicBezTo>
                  <a:cubicBezTo>
                    <a:pt x="2363" y="3489"/>
                    <a:pt x="2182" y="3636"/>
                    <a:pt x="2038" y="3803"/>
                  </a:cubicBezTo>
                  <a:cubicBezTo>
                    <a:pt x="342" y="2434"/>
                    <a:pt x="1766" y="176"/>
                    <a:pt x="3590" y="176"/>
                  </a:cubicBezTo>
                  <a:close/>
                  <a:moveTo>
                    <a:pt x="3639" y="1"/>
                  </a:moveTo>
                  <a:cubicBezTo>
                    <a:pt x="1673" y="1"/>
                    <a:pt x="1" y="2585"/>
                    <a:pt x="1987" y="3895"/>
                  </a:cubicBezTo>
                  <a:cubicBezTo>
                    <a:pt x="1994" y="3899"/>
                    <a:pt x="2002" y="3901"/>
                    <a:pt x="2009" y="3901"/>
                  </a:cubicBezTo>
                  <a:cubicBezTo>
                    <a:pt x="2020" y="3901"/>
                    <a:pt x="2030" y="3898"/>
                    <a:pt x="2038" y="3892"/>
                  </a:cubicBezTo>
                  <a:cubicBezTo>
                    <a:pt x="2048" y="3904"/>
                    <a:pt x="2064" y="3910"/>
                    <a:pt x="2080" y="3910"/>
                  </a:cubicBezTo>
                  <a:cubicBezTo>
                    <a:pt x="2095" y="3910"/>
                    <a:pt x="2112" y="3904"/>
                    <a:pt x="2124" y="3892"/>
                  </a:cubicBezTo>
                  <a:cubicBezTo>
                    <a:pt x="2284" y="3735"/>
                    <a:pt x="2441" y="3574"/>
                    <a:pt x="2608" y="3427"/>
                  </a:cubicBezTo>
                  <a:cubicBezTo>
                    <a:pt x="2697" y="3345"/>
                    <a:pt x="2902" y="3236"/>
                    <a:pt x="2940" y="3113"/>
                  </a:cubicBezTo>
                  <a:cubicBezTo>
                    <a:pt x="2998" y="2922"/>
                    <a:pt x="2759" y="2659"/>
                    <a:pt x="2718" y="2488"/>
                  </a:cubicBezTo>
                  <a:cubicBezTo>
                    <a:pt x="2575" y="1912"/>
                    <a:pt x="2941" y="1629"/>
                    <a:pt x="3361" y="1629"/>
                  </a:cubicBezTo>
                  <a:cubicBezTo>
                    <a:pt x="3656" y="1629"/>
                    <a:pt x="3978" y="1768"/>
                    <a:pt x="4169" y="2044"/>
                  </a:cubicBezTo>
                  <a:cubicBezTo>
                    <a:pt x="4487" y="2505"/>
                    <a:pt x="4610" y="3625"/>
                    <a:pt x="3804" y="3721"/>
                  </a:cubicBezTo>
                  <a:cubicBezTo>
                    <a:pt x="3780" y="3724"/>
                    <a:pt x="3759" y="3735"/>
                    <a:pt x="3746" y="3752"/>
                  </a:cubicBezTo>
                  <a:cubicBezTo>
                    <a:pt x="3743" y="3710"/>
                    <a:pt x="3709" y="3689"/>
                    <a:pt x="3674" y="3689"/>
                  </a:cubicBezTo>
                  <a:cubicBezTo>
                    <a:pt x="3634" y="3689"/>
                    <a:pt x="3591" y="3716"/>
                    <a:pt x="3585" y="3769"/>
                  </a:cubicBezTo>
                  <a:cubicBezTo>
                    <a:pt x="3490" y="4554"/>
                    <a:pt x="3459" y="5343"/>
                    <a:pt x="3483" y="6135"/>
                  </a:cubicBezTo>
                  <a:cubicBezTo>
                    <a:pt x="3483" y="6183"/>
                    <a:pt x="3521" y="6220"/>
                    <a:pt x="3567" y="6220"/>
                  </a:cubicBezTo>
                  <a:cubicBezTo>
                    <a:pt x="3574" y="6220"/>
                    <a:pt x="3581" y="6219"/>
                    <a:pt x="3589" y="6217"/>
                  </a:cubicBezTo>
                  <a:cubicBezTo>
                    <a:pt x="3868" y="6144"/>
                    <a:pt x="4153" y="6106"/>
                    <a:pt x="4440" y="6106"/>
                  </a:cubicBezTo>
                  <a:cubicBezTo>
                    <a:pt x="4577" y="6106"/>
                    <a:pt x="4715" y="6114"/>
                    <a:pt x="4852" y="6132"/>
                  </a:cubicBezTo>
                  <a:cubicBezTo>
                    <a:pt x="4900" y="6132"/>
                    <a:pt x="4938" y="6094"/>
                    <a:pt x="4938" y="6047"/>
                  </a:cubicBezTo>
                  <a:cubicBezTo>
                    <a:pt x="4873" y="5490"/>
                    <a:pt x="4862" y="4930"/>
                    <a:pt x="4784" y="4377"/>
                  </a:cubicBezTo>
                  <a:lnTo>
                    <a:pt x="4784" y="4377"/>
                  </a:lnTo>
                  <a:cubicBezTo>
                    <a:pt x="4794" y="4379"/>
                    <a:pt x="4803" y="4381"/>
                    <a:pt x="4814" y="4381"/>
                  </a:cubicBezTo>
                  <a:cubicBezTo>
                    <a:pt x="4819" y="4381"/>
                    <a:pt x="4823" y="4381"/>
                    <a:pt x="4828" y="4380"/>
                  </a:cubicBezTo>
                  <a:cubicBezTo>
                    <a:pt x="7123" y="3721"/>
                    <a:pt x="5908" y="319"/>
                    <a:pt x="3971" y="26"/>
                  </a:cubicBezTo>
                  <a:cubicBezTo>
                    <a:pt x="3860" y="9"/>
                    <a:pt x="3749" y="1"/>
                    <a:pt x="3639" y="1"/>
                  </a:cubicBezTo>
                  <a:close/>
                </a:path>
              </a:pathLst>
            </a:custGeom>
            <a:solidFill>
              <a:srgbClr val="F3E3BC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6812085" y="3306706"/>
              <a:ext cx="41066" cy="32822"/>
            </a:xfrm>
            <a:custGeom>
              <a:rect b="b" l="l" r="r" t="t"/>
              <a:pathLst>
                <a:path extrusionOk="0" h="1278" w="1599">
                  <a:moveTo>
                    <a:pt x="1330" y="1"/>
                  </a:moveTo>
                  <a:cubicBezTo>
                    <a:pt x="1239" y="1"/>
                    <a:pt x="1142" y="16"/>
                    <a:pt x="1079" y="18"/>
                  </a:cubicBezTo>
                  <a:cubicBezTo>
                    <a:pt x="840" y="22"/>
                    <a:pt x="594" y="11"/>
                    <a:pt x="359" y="56"/>
                  </a:cubicBezTo>
                  <a:cubicBezTo>
                    <a:pt x="321" y="66"/>
                    <a:pt x="321" y="117"/>
                    <a:pt x="359" y="127"/>
                  </a:cubicBezTo>
                  <a:cubicBezTo>
                    <a:pt x="495" y="148"/>
                    <a:pt x="635" y="158"/>
                    <a:pt x="775" y="158"/>
                  </a:cubicBezTo>
                  <a:cubicBezTo>
                    <a:pt x="781" y="158"/>
                    <a:pt x="787" y="158"/>
                    <a:pt x="792" y="158"/>
                  </a:cubicBezTo>
                  <a:cubicBezTo>
                    <a:pt x="890" y="158"/>
                    <a:pt x="1019" y="142"/>
                    <a:pt x="1137" y="142"/>
                  </a:cubicBezTo>
                  <a:cubicBezTo>
                    <a:pt x="1210" y="142"/>
                    <a:pt x="1278" y="148"/>
                    <a:pt x="1332" y="168"/>
                  </a:cubicBezTo>
                  <a:cubicBezTo>
                    <a:pt x="1482" y="220"/>
                    <a:pt x="1411" y="438"/>
                    <a:pt x="1404" y="578"/>
                  </a:cubicBezTo>
                  <a:cubicBezTo>
                    <a:pt x="1397" y="732"/>
                    <a:pt x="1390" y="886"/>
                    <a:pt x="1383" y="1039"/>
                  </a:cubicBezTo>
                  <a:cubicBezTo>
                    <a:pt x="1247" y="1015"/>
                    <a:pt x="1109" y="1003"/>
                    <a:pt x="972" y="1003"/>
                  </a:cubicBezTo>
                  <a:cubicBezTo>
                    <a:pt x="835" y="1003"/>
                    <a:pt x="699" y="1015"/>
                    <a:pt x="564" y="1039"/>
                  </a:cubicBezTo>
                  <a:cubicBezTo>
                    <a:pt x="525" y="1045"/>
                    <a:pt x="412" y="1093"/>
                    <a:pt x="357" y="1093"/>
                  </a:cubicBezTo>
                  <a:cubicBezTo>
                    <a:pt x="350" y="1093"/>
                    <a:pt x="343" y="1093"/>
                    <a:pt x="338" y="1090"/>
                  </a:cubicBezTo>
                  <a:cubicBezTo>
                    <a:pt x="209" y="1039"/>
                    <a:pt x="246" y="872"/>
                    <a:pt x="246" y="776"/>
                  </a:cubicBezTo>
                  <a:cubicBezTo>
                    <a:pt x="246" y="646"/>
                    <a:pt x="185" y="271"/>
                    <a:pt x="287" y="179"/>
                  </a:cubicBezTo>
                  <a:cubicBezTo>
                    <a:pt x="352" y="119"/>
                    <a:pt x="293" y="41"/>
                    <a:pt x="225" y="41"/>
                  </a:cubicBezTo>
                  <a:cubicBezTo>
                    <a:pt x="207" y="41"/>
                    <a:pt x="188" y="46"/>
                    <a:pt x="171" y="59"/>
                  </a:cubicBezTo>
                  <a:cubicBezTo>
                    <a:pt x="21" y="175"/>
                    <a:pt x="72" y="414"/>
                    <a:pt x="72" y="578"/>
                  </a:cubicBezTo>
                  <a:cubicBezTo>
                    <a:pt x="72" y="742"/>
                    <a:pt x="0" y="1070"/>
                    <a:pt x="109" y="1210"/>
                  </a:cubicBezTo>
                  <a:cubicBezTo>
                    <a:pt x="149" y="1261"/>
                    <a:pt x="202" y="1277"/>
                    <a:pt x="258" y="1277"/>
                  </a:cubicBezTo>
                  <a:cubicBezTo>
                    <a:pt x="315" y="1277"/>
                    <a:pt x="376" y="1261"/>
                    <a:pt x="431" y="1248"/>
                  </a:cubicBezTo>
                  <a:cubicBezTo>
                    <a:pt x="622" y="1202"/>
                    <a:pt x="817" y="1178"/>
                    <a:pt x="1013" y="1178"/>
                  </a:cubicBezTo>
                  <a:cubicBezTo>
                    <a:pt x="1156" y="1178"/>
                    <a:pt x="1299" y="1191"/>
                    <a:pt x="1441" y="1217"/>
                  </a:cubicBezTo>
                  <a:cubicBezTo>
                    <a:pt x="1448" y="1219"/>
                    <a:pt x="1455" y="1219"/>
                    <a:pt x="1462" y="1219"/>
                  </a:cubicBezTo>
                  <a:cubicBezTo>
                    <a:pt x="1506" y="1219"/>
                    <a:pt x="1547" y="1182"/>
                    <a:pt x="1547" y="1135"/>
                  </a:cubicBezTo>
                  <a:cubicBezTo>
                    <a:pt x="1558" y="865"/>
                    <a:pt x="1571" y="595"/>
                    <a:pt x="1578" y="325"/>
                  </a:cubicBezTo>
                  <a:cubicBezTo>
                    <a:pt x="1578" y="230"/>
                    <a:pt x="1599" y="103"/>
                    <a:pt x="1506" y="39"/>
                  </a:cubicBezTo>
                  <a:cubicBezTo>
                    <a:pt x="1462" y="9"/>
                    <a:pt x="1398" y="1"/>
                    <a:pt x="1330" y="1"/>
                  </a:cubicBezTo>
                  <a:close/>
                </a:path>
              </a:pathLst>
            </a:custGeom>
            <a:solidFill>
              <a:srgbClr val="F3E3BC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8"/>
          <p:cNvGrpSpPr/>
          <p:nvPr/>
        </p:nvGrpSpPr>
        <p:grpSpPr>
          <a:xfrm>
            <a:off x="8687921" y="2703115"/>
            <a:ext cx="335992" cy="511059"/>
            <a:chOff x="6725715" y="3142056"/>
            <a:chExt cx="182962" cy="197473"/>
          </a:xfrm>
        </p:grpSpPr>
        <p:sp>
          <p:nvSpPr>
            <p:cNvPr id="62" name="Google Shape;62;p8"/>
            <p:cNvSpPr/>
            <p:nvPr/>
          </p:nvSpPr>
          <p:spPr>
            <a:xfrm>
              <a:off x="6725715" y="3142056"/>
              <a:ext cx="182962" cy="159771"/>
            </a:xfrm>
            <a:custGeom>
              <a:rect b="b" l="l" r="r" t="t"/>
              <a:pathLst>
                <a:path extrusionOk="0" h="6221" w="7124">
                  <a:moveTo>
                    <a:pt x="3590" y="176"/>
                  </a:moveTo>
                  <a:cubicBezTo>
                    <a:pt x="3782" y="176"/>
                    <a:pt x="3978" y="201"/>
                    <a:pt x="4176" y="255"/>
                  </a:cubicBezTo>
                  <a:cubicBezTo>
                    <a:pt x="5993" y="743"/>
                    <a:pt x="6532" y="3352"/>
                    <a:pt x="4770" y="4257"/>
                  </a:cubicBezTo>
                  <a:cubicBezTo>
                    <a:pt x="4757" y="4264"/>
                    <a:pt x="4750" y="4271"/>
                    <a:pt x="4743" y="4281"/>
                  </a:cubicBezTo>
                  <a:cubicBezTo>
                    <a:pt x="4741" y="4281"/>
                    <a:pt x="4738" y="4281"/>
                    <a:pt x="4736" y="4281"/>
                  </a:cubicBezTo>
                  <a:cubicBezTo>
                    <a:pt x="4712" y="4281"/>
                    <a:pt x="4691" y="4297"/>
                    <a:pt x="4688" y="4322"/>
                  </a:cubicBezTo>
                  <a:cubicBezTo>
                    <a:pt x="4664" y="4582"/>
                    <a:pt x="4664" y="4841"/>
                    <a:pt x="4681" y="5101"/>
                  </a:cubicBezTo>
                  <a:cubicBezTo>
                    <a:pt x="4692" y="5244"/>
                    <a:pt x="4815" y="5777"/>
                    <a:pt x="4746" y="5879"/>
                  </a:cubicBezTo>
                  <a:cubicBezTo>
                    <a:pt x="4708" y="5939"/>
                    <a:pt x="4617" y="5954"/>
                    <a:pt x="4517" y="5954"/>
                  </a:cubicBezTo>
                  <a:cubicBezTo>
                    <a:pt x="4419" y="5954"/>
                    <a:pt x="4312" y="5940"/>
                    <a:pt x="4235" y="5940"/>
                  </a:cubicBezTo>
                  <a:cubicBezTo>
                    <a:pt x="4224" y="5940"/>
                    <a:pt x="4213" y="5940"/>
                    <a:pt x="4203" y="5941"/>
                  </a:cubicBezTo>
                  <a:cubicBezTo>
                    <a:pt x="4016" y="5954"/>
                    <a:pt x="3831" y="5985"/>
                    <a:pt x="3647" y="6030"/>
                  </a:cubicBezTo>
                  <a:cubicBezTo>
                    <a:pt x="3636" y="5309"/>
                    <a:pt x="3667" y="4585"/>
                    <a:pt x="3739" y="3864"/>
                  </a:cubicBezTo>
                  <a:cubicBezTo>
                    <a:pt x="3750" y="3882"/>
                    <a:pt x="3769" y="3889"/>
                    <a:pt x="3789" y="3889"/>
                  </a:cubicBezTo>
                  <a:cubicBezTo>
                    <a:pt x="3793" y="3889"/>
                    <a:pt x="3796" y="3889"/>
                    <a:pt x="3800" y="3888"/>
                  </a:cubicBezTo>
                  <a:cubicBezTo>
                    <a:pt x="5026" y="3745"/>
                    <a:pt x="4654" y="1815"/>
                    <a:pt x="3718" y="1487"/>
                  </a:cubicBezTo>
                  <a:cubicBezTo>
                    <a:pt x="3612" y="1450"/>
                    <a:pt x="3500" y="1432"/>
                    <a:pt x="3388" y="1432"/>
                  </a:cubicBezTo>
                  <a:cubicBezTo>
                    <a:pt x="3059" y="1432"/>
                    <a:pt x="2738" y="1593"/>
                    <a:pt x="2585" y="1907"/>
                  </a:cubicBezTo>
                  <a:cubicBezTo>
                    <a:pt x="2434" y="2215"/>
                    <a:pt x="2557" y="2430"/>
                    <a:pt x="2632" y="2737"/>
                  </a:cubicBezTo>
                  <a:cubicBezTo>
                    <a:pt x="2694" y="3000"/>
                    <a:pt x="2670" y="3099"/>
                    <a:pt x="2499" y="3318"/>
                  </a:cubicBezTo>
                  <a:cubicBezTo>
                    <a:pt x="2363" y="3489"/>
                    <a:pt x="2182" y="3636"/>
                    <a:pt x="2038" y="3803"/>
                  </a:cubicBezTo>
                  <a:cubicBezTo>
                    <a:pt x="342" y="2434"/>
                    <a:pt x="1766" y="176"/>
                    <a:pt x="3590" y="176"/>
                  </a:cubicBezTo>
                  <a:close/>
                  <a:moveTo>
                    <a:pt x="3639" y="1"/>
                  </a:moveTo>
                  <a:cubicBezTo>
                    <a:pt x="1673" y="1"/>
                    <a:pt x="1" y="2585"/>
                    <a:pt x="1987" y="3895"/>
                  </a:cubicBezTo>
                  <a:cubicBezTo>
                    <a:pt x="1994" y="3899"/>
                    <a:pt x="2002" y="3901"/>
                    <a:pt x="2009" y="3901"/>
                  </a:cubicBezTo>
                  <a:cubicBezTo>
                    <a:pt x="2020" y="3901"/>
                    <a:pt x="2030" y="3898"/>
                    <a:pt x="2038" y="3892"/>
                  </a:cubicBezTo>
                  <a:cubicBezTo>
                    <a:pt x="2048" y="3904"/>
                    <a:pt x="2064" y="3910"/>
                    <a:pt x="2080" y="3910"/>
                  </a:cubicBezTo>
                  <a:cubicBezTo>
                    <a:pt x="2095" y="3910"/>
                    <a:pt x="2112" y="3904"/>
                    <a:pt x="2124" y="3892"/>
                  </a:cubicBezTo>
                  <a:cubicBezTo>
                    <a:pt x="2284" y="3735"/>
                    <a:pt x="2441" y="3574"/>
                    <a:pt x="2608" y="3427"/>
                  </a:cubicBezTo>
                  <a:cubicBezTo>
                    <a:pt x="2697" y="3345"/>
                    <a:pt x="2902" y="3236"/>
                    <a:pt x="2940" y="3113"/>
                  </a:cubicBezTo>
                  <a:cubicBezTo>
                    <a:pt x="2998" y="2922"/>
                    <a:pt x="2759" y="2659"/>
                    <a:pt x="2718" y="2488"/>
                  </a:cubicBezTo>
                  <a:cubicBezTo>
                    <a:pt x="2575" y="1912"/>
                    <a:pt x="2941" y="1629"/>
                    <a:pt x="3361" y="1629"/>
                  </a:cubicBezTo>
                  <a:cubicBezTo>
                    <a:pt x="3656" y="1629"/>
                    <a:pt x="3978" y="1768"/>
                    <a:pt x="4169" y="2044"/>
                  </a:cubicBezTo>
                  <a:cubicBezTo>
                    <a:pt x="4487" y="2505"/>
                    <a:pt x="4610" y="3625"/>
                    <a:pt x="3804" y="3721"/>
                  </a:cubicBezTo>
                  <a:cubicBezTo>
                    <a:pt x="3780" y="3724"/>
                    <a:pt x="3759" y="3735"/>
                    <a:pt x="3746" y="3752"/>
                  </a:cubicBezTo>
                  <a:cubicBezTo>
                    <a:pt x="3743" y="3710"/>
                    <a:pt x="3709" y="3689"/>
                    <a:pt x="3674" y="3689"/>
                  </a:cubicBezTo>
                  <a:cubicBezTo>
                    <a:pt x="3634" y="3689"/>
                    <a:pt x="3591" y="3716"/>
                    <a:pt x="3585" y="3769"/>
                  </a:cubicBezTo>
                  <a:cubicBezTo>
                    <a:pt x="3490" y="4554"/>
                    <a:pt x="3459" y="5343"/>
                    <a:pt x="3483" y="6135"/>
                  </a:cubicBezTo>
                  <a:cubicBezTo>
                    <a:pt x="3483" y="6183"/>
                    <a:pt x="3521" y="6220"/>
                    <a:pt x="3567" y="6220"/>
                  </a:cubicBezTo>
                  <a:cubicBezTo>
                    <a:pt x="3574" y="6220"/>
                    <a:pt x="3581" y="6219"/>
                    <a:pt x="3589" y="6217"/>
                  </a:cubicBezTo>
                  <a:cubicBezTo>
                    <a:pt x="3868" y="6144"/>
                    <a:pt x="4153" y="6106"/>
                    <a:pt x="4440" y="6106"/>
                  </a:cubicBezTo>
                  <a:cubicBezTo>
                    <a:pt x="4577" y="6106"/>
                    <a:pt x="4715" y="6114"/>
                    <a:pt x="4852" y="6132"/>
                  </a:cubicBezTo>
                  <a:cubicBezTo>
                    <a:pt x="4900" y="6132"/>
                    <a:pt x="4938" y="6094"/>
                    <a:pt x="4938" y="6047"/>
                  </a:cubicBezTo>
                  <a:cubicBezTo>
                    <a:pt x="4873" y="5490"/>
                    <a:pt x="4862" y="4930"/>
                    <a:pt x="4784" y="4377"/>
                  </a:cubicBezTo>
                  <a:lnTo>
                    <a:pt x="4784" y="4377"/>
                  </a:lnTo>
                  <a:cubicBezTo>
                    <a:pt x="4794" y="4379"/>
                    <a:pt x="4803" y="4381"/>
                    <a:pt x="4814" y="4381"/>
                  </a:cubicBezTo>
                  <a:cubicBezTo>
                    <a:pt x="4819" y="4381"/>
                    <a:pt x="4823" y="4381"/>
                    <a:pt x="4828" y="4380"/>
                  </a:cubicBezTo>
                  <a:cubicBezTo>
                    <a:pt x="7123" y="3721"/>
                    <a:pt x="5908" y="319"/>
                    <a:pt x="3971" y="26"/>
                  </a:cubicBezTo>
                  <a:cubicBezTo>
                    <a:pt x="3860" y="9"/>
                    <a:pt x="3749" y="1"/>
                    <a:pt x="3639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6812085" y="3306706"/>
              <a:ext cx="41066" cy="32822"/>
            </a:xfrm>
            <a:custGeom>
              <a:rect b="b" l="l" r="r" t="t"/>
              <a:pathLst>
                <a:path extrusionOk="0" h="1278" w="1599">
                  <a:moveTo>
                    <a:pt x="1330" y="1"/>
                  </a:moveTo>
                  <a:cubicBezTo>
                    <a:pt x="1239" y="1"/>
                    <a:pt x="1142" y="16"/>
                    <a:pt x="1079" y="18"/>
                  </a:cubicBezTo>
                  <a:cubicBezTo>
                    <a:pt x="840" y="22"/>
                    <a:pt x="594" y="11"/>
                    <a:pt x="359" y="56"/>
                  </a:cubicBezTo>
                  <a:cubicBezTo>
                    <a:pt x="321" y="66"/>
                    <a:pt x="321" y="117"/>
                    <a:pt x="359" y="127"/>
                  </a:cubicBezTo>
                  <a:cubicBezTo>
                    <a:pt x="495" y="148"/>
                    <a:pt x="635" y="158"/>
                    <a:pt x="775" y="158"/>
                  </a:cubicBezTo>
                  <a:cubicBezTo>
                    <a:pt x="781" y="158"/>
                    <a:pt x="787" y="158"/>
                    <a:pt x="792" y="158"/>
                  </a:cubicBezTo>
                  <a:cubicBezTo>
                    <a:pt x="890" y="158"/>
                    <a:pt x="1019" y="142"/>
                    <a:pt x="1137" y="142"/>
                  </a:cubicBezTo>
                  <a:cubicBezTo>
                    <a:pt x="1210" y="142"/>
                    <a:pt x="1278" y="148"/>
                    <a:pt x="1332" y="168"/>
                  </a:cubicBezTo>
                  <a:cubicBezTo>
                    <a:pt x="1482" y="220"/>
                    <a:pt x="1411" y="438"/>
                    <a:pt x="1404" y="578"/>
                  </a:cubicBezTo>
                  <a:cubicBezTo>
                    <a:pt x="1397" y="732"/>
                    <a:pt x="1390" y="886"/>
                    <a:pt x="1383" y="1039"/>
                  </a:cubicBezTo>
                  <a:cubicBezTo>
                    <a:pt x="1247" y="1015"/>
                    <a:pt x="1109" y="1003"/>
                    <a:pt x="972" y="1003"/>
                  </a:cubicBezTo>
                  <a:cubicBezTo>
                    <a:pt x="835" y="1003"/>
                    <a:pt x="699" y="1015"/>
                    <a:pt x="564" y="1039"/>
                  </a:cubicBezTo>
                  <a:cubicBezTo>
                    <a:pt x="525" y="1045"/>
                    <a:pt x="412" y="1093"/>
                    <a:pt x="357" y="1093"/>
                  </a:cubicBezTo>
                  <a:cubicBezTo>
                    <a:pt x="350" y="1093"/>
                    <a:pt x="343" y="1093"/>
                    <a:pt x="338" y="1090"/>
                  </a:cubicBezTo>
                  <a:cubicBezTo>
                    <a:pt x="209" y="1039"/>
                    <a:pt x="246" y="872"/>
                    <a:pt x="246" y="776"/>
                  </a:cubicBezTo>
                  <a:cubicBezTo>
                    <a:pt x="246" y="646"/>
                    <a:pt x="185" y="271"/>
                    <a:pt x="287" y="179"/>
                  </a:cubicBezTo>
                  <a:cubicBezTo>
                    <a:pt x="352" y="119"/>
                    <a:pt x="293" y="41"/>
                    <a:pt x="225" y="41"/>
                  </a:cubicBezTo>
                  <a:cubicBezTo>
                    <a:pt x="207" y="41"/>
                    <a:pt x="188" y="46"/>
                    <a:pt x="171" y="59"/>
                  </a:cubicBezTo>
                  <a:cubicBezTo>
                    <a:pt x="21" y="175"/>
                    <a:pt x="72" y="414"/>
                    <a:pt x="72" y="578"/>
                  </a:cubicBezTo>
                  <a:cubicBezTo>
                    <a:pt x="72" y="742"/>
                    <a:pt x="0" y="1070"/>
                    <a:pt x="109" y="1210"/>
                  </a:cubicBezTo>
                  <a:cubicBezTo>
                    <a:pt x="149" y="1261"/>
                    <a:pt x="202" y="1277"/>
                    <a:pt x="258" y="1277"/>
                  </a:cubicBezTo>
                  <a:cubicBezTo>
                    <a:pt x="315" y="1277"/>
                    <a:pt x="376" y="1261"/>
                    <a:pt x="431" y="1248"/>
                  </a:cubicBezTo>
                  <a:cubicBezTo>
                    <a:pt x="622" y="1202"/>
                    <a:pt x="817" y="1178"/>
                    <a:pt x="1013" y="1178"/>
                  </a:cubicBezTo>
                  <a:cubicBezTo>
                    <a:pt x="1156" y="1178"/>
                    <a:pt x="1299" y="1191"/>
                    <a:pt x="1441" y="1217"/>
                  </a:cubicBezTo>
                  <a:cubicBezTo>
                    <a:pt x="1448" y="1219"/>
                    <a:pt x="1455" y="1219"/>
                    <a:pt x="1462" y="1219"/>
                  </a:cubicBezTo>
                  <a:cubicBezTo>
                    <a:pt x="1506" y="1219"/>
                    <a:pt x="1547" y="1182"/>
                    <a:pt x="1547" y="1135"/>
                  </a:cubicBezTo>
                  <a:cubicBezTo>
                    <a:pt x="1558" y="865"/>
                    <a:pt x="1571" y="595"/>
                    <a:pt x="1578" y="325"/>
                  </a:cubicBezTo>
                  <a:cubicBezTo>
                    <a:pt x="1578" y="230"/>
                    <a:pt x="1599" y="103"/>
                    <a:pt x="1506" y="39"/>
                  </a:cubicBezTo>
                  <a:cubicBezTo>
                    <a:pt x="1462" y="9"/>
                    <a:pt x="1398" y="1"/>
                    <a:pt x="1330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8"/>
          <p:cNvSpPr/>
          <p:nvPr/>
        </p:nvSpPr>
        <p:spPr>
          <a:xfrm>
            <a:off x="8567775" y="3140167"/>
            <a:ext cx="576300" cy="886800"/>
          </a:xfrm>
          <a:prstGeom prst="rect">
            <a:avLst/>
          </a:prstGeom>
          <a:solidFill>
            <a:srgbClr val="F3E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8697065" y="3244055"/>
            <a:ext cx="470121" cy="679207"/>
            <a:chOff x="6725715" y="3142056"/>
            <a:chExt cx="182962" cy="197473"/>
          </a:xfrm>
        </p:grpSpPr>
        <p:sp>
          <p:nvSpPr>
            <p:cNvPr id="66" name="Google Shape;66;p8"/>
            <p:cNvSpPr/>
            <p:nvPr/>
          </p:nvSpPr>
          <p:spPr>
            <a:xfrm>
              <a:off x="6725715" y="3142056"/>
              <a:ext cx="182962" cy="159771"/>
            </a:xfrm>
            <a:custGeom>
              <a:rect b="b" l="l" r="r" t="t"/>
              <a:pathLst>
                <a:path extrusionOk="0" h="6221" w="7124">
                  <a:moveTo>
                    <a:pt x="3590" y="176"/>
                  </a:moveTo>
                  <a:cubicBezTo>
                    <a:pt x="3782" y="176"/>
                    <a:pt x="3978" y="201"/>
                    <a:pt x="4176" y="255"/>
                  </a:cubicBezTo>
                  <a:cubicBezTo>
                    <a:pt x="5993" y="743"/>
                    <a:pt x="6532" y="3352"/>
                    <a:pt x="4770" y="4257"/>
                  </a:cubicBezTo>
                  <a:cubicBezTo>
                    <a:pt x="4757" y="4264"/>
                    <a:pt x="4750" y="4271"/>
                    <a:pt x="4743" y="4281"/>
                  </a:cubicBezTo>
                  <a:cubicBezTo>
                    <a:pt x="4741" y="4281"/>
                    <a:pt x="4738" y="4281"/>
                    <a:pt x="4736" y="4281"/>
                  </a:cubicBezTo>
                  <a:cubicBezTo>
                    <a:pt x="4712" y="4281"/>
                    <a:pt x="4691" y="4297"/>
                    <a:pt x="4688" y="4322"/>
                  </a:cubicBezTo>
                  <a:cubicBezTo>
                    <a:pt x="4664" y="4582"/>
                    <a:pt x="4664" y="4841"/>
                    <a:pt x="4681" y="5101"/>
                  </a:cubicBezTo>
                  <a:cubicBezTo>
                    <a:pt x="4692" y="5244"/>
                    <a:pt x="4815" y="5777"/>
                    <a:pt x="4746" y="5879"/>
                  </a:cubicBezTo>
                  <a:cubicBezTo>
                    <a:pt x="4708" y="5939"/>
                    <a:pt x="4617" y="5954"/>
                    <a:pt x="4517" y="5954"/>
                  </a:cubicBezTo>
                  <a:cubicBezTo>
                    <a:pt x="4419" y="5954"/>
                    <a:pt x="4312" y="5940"/>
                    <a:pt x="4235" y="5940"/>
                  </a:cubicBezTo>
                  <a:cubicBezTo>
                    <a:pt x="4224" y="5940"/>
                    <a:pt x="4213" y="5940"/>
                    <a:pt x="4203" y="5941"/>
                  </a:cubicBezTo>
                  <a:cubicBezTo>
                    <a:pt x="4016" y="5954"/>
                    <a:pt x="3831" y="5985"/>
                    <a:pt x="3647" y="6030"/>
                  </a:cubicBezTo>
                  <a:cubicBezTo>
                    <a:pt x="3636" y="5309"/>
                    <a:pt x="3667" y="4585"/>
                    <a:pt x="3739" y="3864"/>
                  </a:cubicBezTo>
                  <a:cubicBezTo>
                    <a:pt x="3750" y="3882"/>
                    <a:pt x="3769" y="3889"/>
                    <a:pt x="3789" y="3889"/>
                  </a:cubicBezTo>
                  <a:cubicBezTo>
                    <a:pt x="3793" y="3889"/>
                    <a:pt x="3796" y="3889"/>
                    <a:pt x="3800" y="3888"/>
                  </a:cubicBezTo>
                  <a:cubicBezTo>
                    <a:pt x="5026" y="3745"/>
                    <a:pt x="4654" y="1815"/>
                    <a:pt x="3718" y="1487"/>
                  </a:cubicBezTo>
                  <a:cubicBezTo>
                    <a:pt x="3612" y="1450"/>
                    <a:pt x="3500" y="1432"/>
                    <a:pt x="3388" y="1432"/>
                  </a:cubicBezTo>
                  <a:cubicBezTo>
                    <a:pt x="3059" y="1432"/>
                    <a:pt x="2738" y="1593"/>
                    <a:pt x="2585" y="1907"/>
                  </a:cubicBezTo>
                  <a:cubicBezTo>
                    <a:pt x="2434" y="2215"/>
                    <a:pt x="2557" y="2430"/>
                    <a:pt x="2632" y="2737"/>
                  </a:cubicBezTo>
                  <a:cubicBezTo>
                    <a:pt x="2694" y="3000"/>
                    <a:pt x="2670" y="3099"/>
                    <a:pt x="2499" y="3318"/>
                  </a:cubicBezTo>
                  <a:cubicBezTo>
                    <a:pt x="2363" y="3489"/>
                    <a:pt x="2182" y="3636"/>
                    <a:pt x="2038" y="3803"/>
                  </a:cubicBezTo>
                  <a:cubicBezTo>
                    <a:pt x="342" y="2434"/>
                    <a:pt x="1766" y="176"/>
                    <a:pt x="3590" y="176"/>
                  </a:cubicBezTo>
                  <a:close/>
                  <a:moveTo>
                    <a:pt x="3639" y="1"/>
                  </a:moveTo>
                  <a:cubicBezTo>
                    <a:pt x="1673" y="1"/>
                    <a:pt x="1" y="2585"/>
                    <a:pt x="1987" y="3895"/>
                  </a:cubicBezTo>
                  <a:cubicBezTo>
                    <a:pt x="1994" y="3899"/>
                    <a:pt x="2002" y="3901"/>
                    <a:pt x="2009" y="3901"/>
                  </a:cubicBezTo>
                  <a:cubicBezTo>
                    <a:pt x="2020" y="3901"/>
                    <a:pt x="2030" y="3898"/>
                    <a:pt x="2038" y="3892"/>
                  </a:cubicBezTo>
                  <a:cubicBezTo>
                    <a:pt x="2048" y="3904"/>
                    <a:pt x="2064" y="3910"/>
                    <a:pt x="2080" y="3910"/>
                  </a:cubicBezTo>
                  <a:cubicBezTo>
                    <a:pt x="2095" y="3910"/>
                    <a:pt x="2112" y="3904"/>
                    <a:pt x="2124" y="3892"/>
                  </a:cubicBezTo>
                  <a:cubicBezTo>
                    <a:pt x="2284" y="3735"/>
                    <a:pt x="2441" y="3574"/>
                    <a:pt x="2608" y="3427"/>
                  </a:cubicBezTo>
                  <a:cubicBezTo>
                    <a:pt x="2697" y="3345"/>
                    <a:pt x="2902" y="3236"/>
                    <a:pt x="2940" y="3113"/>
                  </a:cubicBezTo>
                  <a:cubicBezTo>
                    <a:pt x="2998" y="2922"/>
                    <a:pt x="2759" y="2659"/>
                    <a:pt x="2718" y="2488"/>
                  </a:cubicBezTo>
                  <a:cubicBezTo>
                    <a:pt x="2575" y="1912"/>
                    <a:pt x="2941" y="1629"/>
                    <a:pt x="3361" y="1629"/>
                  </a:cubicBezTo>
                  <a:cubicBezTo>
                    <a:pt x="3656" y="1629"/>
                    <a:pt x="3978" y="1768"/>
                    <a:pt x="4169" y="2044"/>
                  </a:cubicBezTo>
                  <a:cubicBezTo>
                    <a:pt x="4487" y="2505"/>
                    <a:pt x="4610" y="3625"/>
                    <a:pt x="3804" y="3721"/>
                  </a:cubicBezTo>
                  <a:cubicBezTo>
                    <a:pt x="3780" y="3724"/>
                    <a:pt x="3759" y="3735"/>
                    <a:pt x="3746" y="3752"/>
                  </a:cubicBezTo>
                  <a:cubicBezTo>
                    <a:pt x="3743" y="3710"/>
                    <a:pt x="3709" y="3689"/>
                    <a:pt x="3674" y="3689"/>
                  </a:cubicBezTo>
                  <a:cubicBezTo>
                    <a:pt x="3634" y="3689"/>
                    <a:pt x="3591" y="3716"/>
                    <a:pt x="3585" y="3769"/>
                  </a:cubicBezTo>
                  <a:cubicBezTo>
                    <a:pt x="3490" y="4554"/>
                    <a:pt x="3459" y="5343"/>
                    <a:pt x="3483" y="6135"/>
                  </a:cubicBezTo>
                  <a:cubicBezTo>
                    <a:pt x="3483" y="6183"/>
                    <a:pt x="3521" y="6220"/>
                    <a:pt x="3567" y="6220"/>
                  </a:cubicBezTo>
                  <a:cubicBezTo>
                    <a:pt x="3574" y="6220"/>
                    <a:pt x="3581" y="6219"/>
                    <a:pt x="3589" y="6217"/>
                  </a:cubicBezTo>
                  <a:cubicBezTo>
                    <a:pt x="3868" y="6144"/>
                    <a:pt x="4153" y="6106"/>
                    <a:pt x="4440" y="6106"/>
                  </a:cubicBezTo>
                  <a:cubicBezTo>
                    <a:pt x="4577" y="6106"/>
                    <a:pt x="4715" y="6114"/>
                    <a:pt x="4852" y="6132"/>
                  </a:cubicBezTo>
                  <a:cubicBezTo>
                    <a:pt x="4900" y="6132"/>
                    <a:pt x="4938" y="6094"/>
                    <a:pt x="4938" y="6047"/>
                  </a:cubicBezTo>
                  <a:cubicBezTo>
                    <a:pt x="4873" y="5490"/>
                    <a:pt x="4862" y="4930"/>
                    <a:pt x="4784" y="4377"/>
                  </a:cubicBezTo>
                  <a:lnTo>
                    <a:pt x="4784" y="4377"/>
                  </a:lnTo>
                  <a:cubicBezTo>
                    <a:pt x="4794" y="4379"/>
                    <a:pt x="4803" y="4381"/>
                    <a:pt x="4814" y="4381"/>
                  </a:cubicBezTo>
                  <a:cubicBezTo>
                    <a:pt x="4819" y="4381"/>
                    <a:pt x="4823" y="4381"/>
                    <a:pt x="4828" y="4380"/>
                  </a:cubicBezTo>
                  <a:cubicBezTo>
                    <a:pt x="7123" y="3721"/>
                    <a:pt x="5908" y="319"/>
                    <a:pt x="3971" y="26"/>
                  </a:cubicBezTo>
                  <a:cubicBezTo>
                    <a:pt x="3860" y="9"/>
                    <a:pt x="3749" y="1"/>
                    <a:pt x="3639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6812085" y="3306706"/>
              <a:ext cx="41066" cy="32822"/>
            </a:xfrm>
            <a:custGeom>
              <a:rect b="b" l="l" r="r" t="t"/>
              <a:pathLst>
                <a:path extrusionOk="0" h="1278" w="1599">
                  <a:moveTo>
                    <a:pt x="1330" y="1"/>
                  </a:moveTo>
                  <a:cubicBezTo>
                    <a:pt x="1239" y="1"/>
                    <a:pt x="1142" y="16"/>
                    <a:pt x="1079" y="18"/>
                  </a:cubicBezTo>
                  <a:cubicBezTo>
                    <a:pt x="840" y="22"/>
                    <a:pt x="594" y="11"/>
                    <a:pt x="359" y="56"/>
                  </a:cubicBezTo>
                  <a:cubicBezTo>
                    <a:pt x="321" y="66"/>
                    <a:pt x="321" y="117"/>
                    <a:pt x="359" y="127"/>
                  </a:cubicBezTo>
                  <a:cubicBezTo>
                    <a:pt x="495" y="148"/>
                    <a:pt x="635" y="158"/>
                    <a:pt x="775" y="158"/>
                  </a:cubicBezTo>
                  <a:cubicBezTo>
                    <a:pt x="781" y="158"/>
                    <a:pt x="787" y="158"/>
                    <a:pt x="792" y="158"/>
                  </a:cubicBezTo>
                  <a:cubicBezTo>
                    <a:pt x="890" y="158"/>
                    <a:pt x="1019" y="142"/>
                    <a:pt x="1137" y="142"/>
                  </a:cubicBezTo>
                  <a:cubicBezTo>
                    <a:pt x="1210" y="142"/>
                    <a:pt x="1278" y="148"/>
                    <a:pt x="1332" y="168"/>
                  </a:cubicBezTo>
                  <a:cubicBezTo>
                    <a:pt x="1482" y="220"/>
                    <a:pt x="1411" y="438"/>
                    <a:pt x="1404" y="578"/>
                  </a:cubicBezTo>
                  <a:cubicBezTo>
                    <a:pt x="1397" y="732"/>
                    <a:pt x="1390" y="886"/>
                    <a:pt x="1383" y="1039"/>
                  </a:cubicBezTo>
                  <a:cubicBezTo>
                    <a:pt x="1247" y="1015"/>
                    <a:pt x="1109" y="1003"/>
                    <a:pt x="972" y="1003"/>
                  </a:cubicBezTo>
                  <a:cubicBezTo>
                    <a:pt x="835" y="1003"/>
                    <a:pt x="699" y="1015"/>
                    <a:pt x="564" y="1039"/>
                  </a:cubicBezTo>
                  <a:cubicBezTo>
                    <a:pt x="525" y="1045"/>
                    <a:pt x="412" y="1093"/>
                    <a:pt x="357" y="1093"/>
                  </a:cubicBezTo>
                  <a:cubicBezTo>
                    <a:pt x="350" y="1093"/>
                    <a:pt x="343" y="1093"/>
                    <a:pt x="338" y="1090"/>
                  </a:cubicBezTo>
                  <a:cubicBezTo>
                    <a:pt x="209" y="1039"/>
                    <a:pt x="246" y="872"/>
                    <a:pt x="246" y="776"/>
                  </a:cubicBezTo>
                  <a:cubicBezTo>
                    <a:pt x="246" y="646"/>
                    <a:pt x="185" y="271"/>
                    <a:pt x="287" y="179"/>
                  </a:cubicBezTo>
                  <a:cubicBezTo>
                    <a:pt x="352" y="119"/>
                    <a:pt x="293" y="41"/>
                    <a:pt x="225" y="41"/>
                  </a:cubicBezTo>
                  <a:cubicBezTo>
                    <a:pt x="207" y="41"/>
                    <a:pt x="188" y="46"/>
                    <a:pt x="171" y="59"/>
                  </a:cubicBezTo>
                  <a:cubicBezTo>
                    <a:pt x="21" y="175"/>
                    <a:pt x="72" y="414"/>
                    <a:pt x="72" y="578"/>
                  </a:cubicBezTo>
                  <a:cubicBezTo>
                    <a:pt x="72" y="742"/>
                    <a:pt x="0" y="1070"/>
                    <a:pt x="109" y="1210"/>
                  </a:cubicBezTo>
                  <a:cubicBezTo>
                    <a:pt x="149" y="1261"/>
                    <a:pt x="202" y="1277"/>
                    <a:pt x="258" y="1277"/>
                  </a:cubicBezTo>
                  <a:cubicBezTo>
                    <a:pt x="315" y="1277"/>
                    <a:pt x="376" y="1261"/>
                    <a:pt x="431" y="1248"/>
                  </a:cubicBezTo>
                  <a:cubicBezTo>
                    <a:pt x="622" y="1202"/>
                    <a:pt x="817" y="1178"/>
                    <a:pt x="1013" y="1178"/>
                  </a:cubicBezTo>
                  <a:cubicBezTo>
                    <a:pt x="1156" y="1178"/>
                    <a:pt x="1299" y="1191"/>
                    <a:pt x="1441" y="1217"/>
                  </a:cubicBezTo>
                  <a:cubicBezTo>
                    <a:pt x="1448" y="1219"/>
                    <a:pt x="1455" y="1219"/>
                    <a:pt x="1462" y="1219"/>
                  </a:cubicBezTo>
                  <a:cubicBezTo>
                    <a:pt x="1506" y="1219"/>
                    <a:pt x="1547" y="1182"/>
                    <a:pt x="1547" y="1135"/>
                  </a:cubicBezTo>
                  <a:cubicBezTo>
                    <a:pt x="1558" y="865"/>
                    <a:pt x="1571" y="595"/>
                    <a:pt x="1578" y="325"/>
                  </a:cubicBezTo>
                  <a:cubicBezTo>
                    <a:pt x="1578" y="230"/>
                    <a:pt x="1599" y="103"/>
                    <a:pt x="1506" y="39"/>
                  </a:cubicBezTo>
                  <a:cubicBezTo>
                    <a:pt x="1462" y="9"/>
                    <a:pt x="1398" y="1"/>
                    <a:pt x="1330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8"/>
          <p:cNvSpPr txBox="1"/>
          <p:nvPr/>
        </p:nvSpPr>
        <p:spPr>
          <a:xfrm>
            <a:off x="482950" y="61807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quiz ">
  <p:cSld name="TITLE_AND_BODY_2_1_1">
    <p:bg>
      <p:bgPr>
        <a:solidFill>
          <a:schemeClr val="accent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6900" y="212367"/>
            <a:ext cx="9144000" cy="100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9"/>
          <p:cNvSpPr/>
          <p:nvPr/>
        </p:nvSpPr>
        <p:spPr>
          <a:xfrm>
            <a:off x="49500" y="70800"/>
            <a:ext cx="9045000" cy="6716400"/>
          </a:xfrm>
          <a:prstGeom prst="frame">
            <a:avLst>
              <a:gd fmla="val 1788" name="adj1"/>
            </a:avLst>
          </a:prstGeom>
          <a:solidFill>
            <a:srgbClr val="A66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8567775" y="5984967"/>
            <a:ext cx="576300" cy="886800"/>
          </a:xfrm>
          <a:prstGeom prst="rect">
            <a:avLst/>
          </a:prstGeom>
          <a:solidFill>
            <a:srgbClr val="F3E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8631236" y="6050975"/>
            <a:ext cx="470120" cy="679204"/>
            <a:chOff x="4135584" y="4157273"/>
            <a:chExt cx="294193" cy="366207"/>
          </a:xfrm>
        </p:grpSpPr>
        <p:sp>
          <p:nvSpPr>
            <p:cNvPr id="76" name="Google Shape;76;p9"/>
            <p:cNvSpPr/>
            <p:nvPr/>
          </p:nvSpPr>
          <p:spPr>
            <a:xfrm>
              <a:off x="4193677" y="4216291"/>
              <a:ext cx="184221" cy="307188"/>
            </a:xfrm>
            <a:custGeom>
              <a:rect b="b" l="l" r="r" t="t"/>
              <a:pathLst>
                <a:path extrusionOk="0" h="11961" w="7173">
                  <a:moveTo>
                    <a:pt x="3115" y="3384"/>
                  </a:moveTo>
                  <a:cubicBezTo>
                    <a:pt x="3314" y="3384"/>
                    <a:pt x="3511" y="3416"/>
                    <a:pt x="3689" y="3481"/>
                  </a:cubicBezTo>
                  <a:cubicBezTo>
                    <a:pt x="4054" y="3618"/>
                    <a:pt x="4358" y="3881"/>
                    <a:pt x="4734" y="3994"/>
                  </a:cubicBezTo>
                  <a:cubicBezTo>
                    <a:pt x="4795" y="4014"/>
                    <a:pt x="4867" y="4035"/>
                    <a:pt x="4939" y="4052"/>
                  </a:cubicBezTo>
                  <a:cubicBezTo>
                    <a:pt x="4679" y="5343"/>
                    <a:pt x="4703" y="6674"/>
                    <a:pt x="5007" y="7955"/>
                  </a:cubicBezTo>
                  <a:cubicBezTo>
                    <a:pt x="4686" y="8030"/>
                    <a:pt x="4362" y="8095"/>
                    <a:pt x="4037" y="8146"/>
                  </a:cubicBezTo>
                  <a:cubicBezTo>
                    <a:pt x="3723" y="6551"/>
                    <a:pt x="2948" y="5107"/>
                    <a:pt x="2056" y="3758"/>
                  </a:cubicBezTo>
                  <a:cubicBezTo>
                    <a:pt x="2332" y="3507"/>
                    <a:pt x="2728" y="3384"/>
                    <a:pt x="3115" y="3384"/>
                  </a:cubicBezTo>
                  <a:close/>
                  <a:moveTo>
                    <a:pt x="3545" y="166"/>
                  </a:moveTo>
                  <a:cubicBezTo>
                    <a:pt x="5475" y="166"/>
                    <a:pt x="7021" y="1802"/>
                    <a:pt x="6896" y="3748"/>
                  </a:cubicBezTo>
                  <a:cubicBezTo>
                    <a:pt x="6800" y="5220"/>
                    <a:pt x="5366" y="6241"/>
                    <a:pt x="5666" y="7764"/>
                  </a:cubicBezTo>
                  <a:cubicBezTo>
                    <a:pt x="5670" y="7778"/>
                    <a:pt x="5676" y="7788"/>
                    <a:pt x="5683" y="7798"/>
                  </a:cubicBezTo>
                  <a:cubicBezTo>
                    <a:pt x="5492" y="7849"/>
                    <a:pt x="5304" y="7890"/>
                    <a:pt x="5113" y="7935"/>
                  </a:cubicBezTo>
                  <a:cubicBezTo>
                    <a:pt x="4874" y="6664"/>
                    <a:pt x="4877" y="5360"/>
                    <a:pt x="5116" y="4089"/>
                  </a:cubicBezTo>
                  <a:cubicBezTo>
                    <a:pt x="5172" y="4098"/>
                    <a:pt x="5228" y="4103"/>
                    <a:pt x="5281" y="4103"/>
                  </a:cubicBezTo>
                  <a:cubicBezTo>
                    <a:pt x="5460" y="4103"/>
                    <a:pt x="5615" y="4045"/>
                    <a:pt x="5673" y="3860"/>
                  </a:cubicBezTo>
                  <a:cubicBezTo>
                    <a:pt x="5686" y="3814"/>
                    <a:pt x="5649" y="3783"/>
                    <a:pt x="5611" y="3783"/>
                  </a:cubicBezTo>
                  <a:cubicBezTo>
                    <a:pt x="5591" y="3783"/>
                    <a:pt x="5570" y="3792"/>
                    <a:pt x="5557" y="3813"/>
                  </a:cubicBezTo>
                  <a:cubicBezTo>
                    <a:pt x="5474" y="3924"/>
                    <a:pt x="5357" y="3971"/>
                    <a:pt x="5222" y="3971"/>
                  </a:cubicBezTo>
                  <a:cubicBezTo>
                    <a:pt x="5197" y="3971"/>
                    <a:pt x="5170" y="3970"/>
                    <a:pt x="5144" y="3966"/>
                  </a:cubicBezTo>
                  <a:cubicBezTo>
                    <a:pt x="5219" y="3591"/>
                    <a:pt x="5311" y="3211"/>
                    <a:pt x="5427" y="2832"/>
                  </a:cubicBezTo>
                  <a:cubicBezTo>
                    <a:pt x="5441" y="2781"/>
                    <a:pt x="5401" y="2748"/>
                    <a:pt x="5360" y="2748"/>
                  </a:cubicBezTo>
                  <a:cubicBezTo>
                    <a:pt x="5333" y="2748"/>
                    <a:pt x="5306" y="2762"/>
                    <a:pt x="5294" y="2795"/>
                  </a:cubicBezTo>
                  <a:cubicBezTo>
                    <a:pt x="5161" y="3167"/>
                    <a:pt x="5051" y="3546"/>
                    <a:pt x="4966" y="3932"/>
                  </a:cubicBezTo>
                  <a:cubicBezTo>
                    <a:pt x="4525" y="3802"/>
                    <a:pt x="3996" y="3420"/>
                    <a:pt x="3730" y="3321"/>
                  </a:cubicBezTo>
                  <a:cubicBezTo>
                    <a:pt x="3541" y="3249"/>
                    <a:pt x="3342" y="3214"/>
                    <a:pt x="3142" y="3214"/>
                  </a:cubicBezTo>
                  <a:cubicBezTo>
                    <a:pt x="3017" y="3214"/>
                    <a:pt x="2891" y="3228"/>
                    <a:pt x="2767" y="3256"/>
                  </a:cubicBezTo>
                  <a:cubicBezTo>
                    <a:pt x="2476" y="3317"/>
                    <a:pt x="2207" y="3457"/>
                    <a:pt x="1988" y="3662"/>
                  </a:cubicBezTo>
                  <a:cubicBezTo>
                    <a:pt x="1882" y="3505"/>
                    <a:pt x="1780" y="3352"/>
                    <a:pt x="1674" y="3198"/>
                  </a:cubicBezTo>
                  <a:cubicBezTo>
                    <a:pt x="1662" y="3182"/>
                    <a:pt x="1646" y="3175"/>
                    <a:pt x="1631" y="3175"/>
                  </a:cubicBezTo>
                  <a:cubicBezTo>
                    <a:pt x="1597" y="3175"/>
                    <a:pt x="1565" y="3209"/>
                    <a:pt x="1588" y="3249"/>
                  </a:cubicBezTo>
                  <a:cubicBezTo>
                    <a:pt x="1691" y="3420"/>
                    <a:pt x="1793" y="3591"/>
                    <a:pt x="1896" y="3761"/>
                  </a:cubicBezTo>
                  <a:cubicBezTo>
                    <a:pt x="1681" y="4000"/>
                    <a:pt x="1582" y="4321"/>
                    <a:pt x="1619" y="4642"/>
                  </a:cubicBezTo>
                  <a:cubicBezTo>
                    <a:pt x="1621" y="4665"/>
                    <a:pt x="1640" y="4677"/>
                    <a:pt x="1659" y="4677"/>
                  </a:cubicBezTo>
                  <a:cubicBezTo>
                    <a:pt x="1676" y="4677"/>
                    <a:pt x="1693" y="4666"/>
                    <a:pt x="1691" y="4642"/>
                  </a:cubicBezTo>
                  <a:cubicBezTo>
                    <a:pt x="1677" y="4359"/>
                    <a:pt x="1773" y="4079"/>
                    <a:pt x="1957" y="3864"/>
                  </a:cubicBezTo>
                  <a:cubicBezTo>
                    <a:pt x="2780" y="5230"/>
                    <a:pt x="3559" y="6575"/>
                    <a:pt x="3931" y="8163"/>
                  </a:cubicBezTo>
                  <a:cubicBezTo>
                    <a:pt x="3709" y="8198"/>
                    <a:pt x="3487" y="8225"/>
                    <a:pt x="3262" y="8245"/>
                  </a:cubicBezTo>
                  <a:cubicBezTo>
                    <a:pt x="3255" y="8249"/>
                    <a:pt x="3248" y="8252"/>
                    <a:pt x="3241" y="8256"/>
                  </a:cubicBezTo>
                  <a:cubicBezTo>
                    <a:pt x="3228" y="8208"/>
                    <a:pt x="3211" y="8167"/>
                    <a:pt x="3194" y="8119"/>
                  </a:cubicBezTo>
                  <a:cubicBezTo>
                    <a:pt x="3194" y="8112"/>
                    <a:pt x="3190" y="8102"/>
                    <a:pt x="3187" y="8095"/>
                  </a:cubicBezTo>
                  <a:cubicBezTo>
                    <a:pt x="3173" y="8064"/>
                    <a:pt x="3159" y="8034"/>
                    <a:pt x="3146" y="8003"/>
                  </a:cubicBezTo>
                  <a:lnTo>
                    <a:pt x="3146" y="8003"/>
                  </a:lnTo>
                  <a:cubicBezTo>
                    <a:pt x="3299" y="8030"/>
                    <a:pt x="3450" y="8054"/>
                    <a:pt x="3603" y="8071"/>
                  </a:cubicBezTo>
                  <a:cubicBezTo>
                    <a:pt x="3604" y="8071"/>
                    <a:pt x="3605" y="8071"/>
                    <a:pt x="3606" y="8071"/>
                  </a:cubicBezTo>
                  <a:cubicBezTo>
                    <a:pt x="3638" y="8071"/>
                    <a:pt x="3643" y="8020"/>
                    <a:pt x="3614" y="8013"/>
                  </a:cubicBezTo>
                  <a:cubicBezTo>
                    <a:pt x="3463" y="7986"/>
                    <a:pt x="3313" y="7962"/>
                    <a:pt x="3163" y="7941"/>
                  </a:cubicBezTo>
                  <a:cubicBezTo>
                    <a:pt x="3161" y="7941"/>
                    <a:pt x="3159" y="7941"/>
                    <a:pt x="3157" y="7941"/>
                  </a:cubicBezTo>
                  <a:cubicBezTo>
                    <a:pt x="3146" y="7941"/>
                    <a:pt x="3135" y="7950"/>
                    <a:pt x="3129" y="7959"/>
                  </a:cubicBezTo>
                  <a:cubicBezTo>
                    <a:pt x="3009" y="7678"/>
                    <a:pt x="2849" y="7419"/>
                    <a:pt x="2654" y="7187"/>
                  </a:cubicBezTo>
                  <a:lnTo>
                    <a:pt x="2654" y="7187"/>
                  </a:lnTo>
                  <a:cubicBezTo>
                    <a:pt x="2728" y="7199"/>
                    <a:pt x="2805" y="7205"/>
                    <a:pt x="2881" y="7205"/>
                  </a:cubicBezTo>
                  <a:cubicBezTo>
                    <a:pt x="2952" y="7205"/>
                    <a:pt x="3022" y="7200"/>
                    <a:pt x="3091" y="7190"/>
                  </a:cubicBezTo>
                  <a:cubicBezTo>
                    <a:pt x="3115" y="7187"/>
                    <a:pt x="3112" y="7149"/>
                    <a:pt x="3084" y="7149"/>
                  </a:cubicBezTo>
                  <a:cubicBezTo>
                    <a:pt x="3042" y="7151"/>
                    <a:pt x="3000" y="7152"/>
                    <a:pt x="2957" y="7152"/>
                  </a:cubicBezTo>
                  <a:cubicBezTo>
                    <a:pt x="2841" y="7152"/>
                    <a:pt x="2724" y="7145"/>
                    <a:pt x="2606" y="7135"/>
                  </a:cubicBezTo>
                  <a:cubicBezTo>
                    <a:pt x="2476" y="6982"/>
                    <a:pt x="2336" y="6835"/>
                    <a:pt x="2193" y="6698"/>
                  </a:cubicBezTo>
                  <a:lnTo>
                    <a:pt x="2193" y="6698"/>
                  </a:lnTo>
                  <a:cubicBezTo>
                    <a:pt x="2292" y="6715"/>
                    <a:pt x="2394" y="6732"/>
                    <a:pt x="2497" y="6746"/>
                  </a:cubicBezTo>
                  <a:cubicBezTo>
                    <a:pt x="2498" y="6746"/>
                    <a:pt x="2499" y="6746"/>
                    <a:pt x="2500" y="6746"/>
                  </a:cubicBezTo>
                  <a:cubicBezTo>
                    <a:pt x="2525" y="6746"/>
                    <a:pt x="2530" y="6702"/>
                    <a:pt x="2504" y="6698"/>
                  </a:cubicBezTo>
                  <a:cubicBezTo>
                    <a:pt x="2384" y="6678"/>
                    <a:pt x="2261" y="6664"/>
                    <a:pt x="2138" y="6647"/>
                  </a:cubicBezTo>
                  <a:cubicBezTo>
                    <a:pt x="2015" y="6534"/>
                    <a:pt x="1892" y="6422"/>
                    <a:pt x="1769" y="6309"/>
                  </a:cubicBezTo>
                  <a:lnTo>
                    <a:pt x="1769" y="6309"/>
                  </a:lnTo>
                  <a:cubicBezTo>
                    <a:pt x="1930" y="6326"/>
                    <a:pt x="2090" y="6360"/>
                    <a:pt x="2248" y="6405"/>
                  </a:cubicBezTo>
                  <a:cubicBezTo>
                    <a:pt x="2249" y="6405"/>
                    <a:pt x="2250" y="6405"/>
                    <a:pt x="2251" y="6405"/>
                  </a:cubicBezTo>
                  <a:cubicBezTo>
                    <a:pt x="2282" y="6405"/>
                    <a:pt x="2291" y="6363"/>
                    <a:pt x="2261" y="6353"/>
                  </a:cubicBezTo>
                  <a:cubicBezTo>
                    <a:pt x="2084" y="6292"/>
                    <a:pt x="1896" y="6261"/>
                    <a:pt x="1705" y="6251"/>
                  </a:cubicBezTo>
                  <a:cubicBezTo>
                    <a:pt x="1537" y="6101"/>
                    <a:pt x="1373" y="5950"/>
                    <a:pt x="1220" y="5790"/>
                  </a:cubicBezTo>
                  <a:lnTo>
                    <a:pt x="1220" y="5790"/>
                  </a:lnTo>
                  <a:cubicBezTo>
                    <a:pt x="1425" y="5831"/>
                    <a:pt x="1633" y="5858"/>
                    <a:pt x="1841" y="5872"/>
                  </a:cubicBezTo>
                  <a:cubicBezTo>
                    <a:pt x="1868" y="5872"/>
                    <a:pt x="1875" y="5834"/>
                    <a:pt x="1848" y="5824"/>
                  </a:cubicBezTo>
                  <a:cubicBezTo>
                    <a:pt x="1623" y="5769"/>
                    <a:pt x="1387" y="5752"/>
                    <a:pt x="1155" y="5722"/>
                  </a:cubicBezTo>
                  <a:cubicBezTo>
                    <a:pt x="994" y="5554"/>
                    <a:pt x="847" y="5373"/>
                    <a:pt x="718" y="5179"/>
                  </a:cubicBezTo>
                  <a:lnTo>
                    <a:pt x="718" y="5179"/>
                  </a:lnTo>
                  <a:cubicBezTo>
                    <a:pt x="895" y="5213"/>
                    <a:pt x="1073" y="5243"/>
                    <a:pt x="1250" y="5267"/>
                  </a:cubicBezTo>
                  <a:cubicBezTo>
                    <a:pt x="1251" y="5268"/>
                    <a:pt x="1252" y="5268"/>
                    <a:pt x="1253" y="5268"/>
                  </a:cubicBezTo>
                  <a:cubicBezTo>
                    <a:pt x="1285" y="5268"/>
                    <a:pt x="1290" y="5216"/>
                    <a:pt x="1257" y="5209"/>
                  </a:cubicBezTo>
                  <a:cubicBezTo>
                    <a:pt x="1066" y="5172"/>
                    <a:pt x="871" y="5141"/>
                    <a:pt x="677" y="5114"/>
                  </a:cubicBezTo>
                  <a:cubicBezTo>
                    <a:pt x="554" y="4919"/>
                    <a:pt x="458" y="4707"/>
                    <a:pt x="386" y="4485"/>
                  </a:cubicBezTo>
                  <a:lnTo>
                    <a:pt x="386" y="4485"/>
                  </a:lnTo>
                  <a:cubicBezTo>
                    <a:pt x="581" y="4516"/>
                    <a:pt x="779" y="4550"/>
                    <a:pt x="974" y="4564"/>
                  </a:cubicBezTo>
                  <a:cubicBezTo>
                    <a:pt x="1001" y="4564"/>
                    <a:pt x="1008" y="4523"/>
                    <a:pt x="981" y="4519"/>
                  </a:cubicBezTo>
                  <a:cubicBezTo>
                    <a:pt x="786" y="4485"/>
                    <a:pt x="584" y="4468"/>
                    <a:pt x="386" y="4451"/>
                  </a:cubicBezTo>
                  <a:cubicBezTo>
                    <a:pt x="383" y="4451"/>
                    <a:pt x="379" y="4451"/>
                    <a:pt x="379" y="4455"/>
                  </a:cubicBezTo>
                  <a:cubicBezTo>
                    <a:pt x="335" y="4308"/>
                    <a:pt x="301" y="4154"/>
                    <a:pt x="280" y="4004"/>
                  </a:cubicBezTo>
                  <a:cubicBezTo>
                    <a:pt x="475" y="4004"/>
                    <a:pt x="670" y="4024"/>
                    <a:pt x="861" y="4058"/>
                  </a:cubicBezTo>
                  <a:cubicBezTo>
                    <a:pt x="862" y="4059"/>
                    <a:pt x="863" y="4059"/>
                    <a:pt x="865" y="4059"/>
                  </a:cubicBezTo>
                  <a:cubicBezTo>
                    <a:pt x="903" y="4059"/>
                    <a:pt x="918" y="4007"/>
                    <a:pt x="878" y="3997"/>
                  </a:cubicBezTo>
                  <a:cubicBezTo>
                    <a:pt x="724" y="3960"/>
                    <a:pt x="566" y="3941"/>
                    <a:pt x="407" y="3941"/>
                  </a:cubicBezTo>
                  <a:cubicBezTo>
                    <a:pt x="361" y="3941"/>
                    <a:pt x="316" y="3943"/>
                    <a:pt x="270" y="3946"/>
                  </a:cubicBezTo>
                  <a:cubicBezTo>
                    <a:pt x="257" y="3830"/>
                    <a:pt x="250" y="3717"/>
                    <a:pt x="246" y="3604"/>
                  </a:cubicBezTo>
                  <a:lnTo>
                    <a:pt x="246" y="3604"/>
                  </a:lnTo>
                  <a:cubicBezTo>
                    <a:pt x="353" y="3606"/>
                    <a:pt x="459" y="3608"/>
                    <a:pt x="566" y="3608"/>
                  </a:cubicBezTo>
                  <a:cubicBezTo>
                    <a:pt x="645" y="3608"/>
                    <a:pt x="724" y="3607"/>
                    <a:pt x="803" y="3604"/>
                  </a:cubicBezTo>
                  <a:cubicBezTo>
                    <a:pt x="844" y="3604"/>
                    <a:pt x="844" y="3539"/>
                    <a:pt x="803" y="3539"/>
                  </a:cubicBezTo>
                  <a:cubicBezTo>
                    <a:pt x="725" y="3536"/>
                    <a:pt x="647" y="3535"/>
                    <a:pt x="569" y="3535"/>
                  </a:cubicBezTo>
                  <a:cubicBezTo>
                    <a:pt x="463" y="3535"/>
                    <a:pt x="356" y="3537"/>
                    <a:pt x="250" y="3539"/>
                  </a:cubicBezTo>
                  <a:cubicBezTo>
                    <a:pt x="250" y="3345"/>
                    <a:pt x="270" y="3150"/>
                    <a:pt x="304" y="2959"/>
                  </a:cubicBezTo>
                  <a:cubicBezTo>
                    <a:pt x="507" y="2971"/>
                    <a:pt x="712" y="2987"/>
                    <a:pt x="915" y="2987"/>
                  </a:cubicBezTo>
                  <a:cubicBezTo>
                    <a:pt x="935" y="2987"/>
                    <a:pt x="954" y="2986"/>
                    <a:pt x="974" y="2986"/>
                  </a:cubicBezTo>
                  <a:cubicBezTo>
                    <a:pt x="1018" y="2983"/>
                    <a:pt x="1018" y="2918"/>
                    <a:pt x="974" y="2911"/>
                  </a:cubicBezTo>
                  <a:cubicBezTo>
                    <a:pt x="759" y="2887"/>
                    <a:pt x="537" y="2884"/>
                    <a:pt x="318" y="2877"/>
                  </a:cubicBezTo>
                  <a:cubicBezTo>
                    <a:pt x="407" y="2453"/>
                    <a:pt x="571" y="2050"/>
                    <a:pt x="810" y="1688"/>
                  </a:cubicBezTo>
                  <a:cubicBezTo>
                    <a:pt x="1035" y="1712"/>
                    <a:pt x="1264" y="1740"/>
                    <a:pt x="1493" y="1750"/>
                  </a:cubicBezTo>
                  <a:cubicBezTo>
                    <a:pt x="1537" y="1750"/>
                    <a:pt x="1551" y="1678"/>
                    <a:pt x="1503" y="1671"/>
                  </a:cubicBezTo>
                  <a:cubicBezTo>
                    <a:pt x="1291" y="1641"/>
                    <a:pt x="1076" y="1623"/>
                    <a:pt x="861" y="1610"/>
                  </a:cubicBezTo>
                  <a:cubicBezTo>
                    <a:pt x="981" y="1432"/>
                    <a:pt x="1117" y="1272"/>
                    <a:pt x="1267" y="1121"/>
                  </a:cubicBezTo>
                  <a:cubicBezTo>
                    <a:pt x="1527" y="1145"/>
                    <a:pt x="1787" y="1173"/>
                    <a:pt x="2049" y="1179"/>
                  </a:cubicBezTo>
                  <a:cubicBezTo>
                    <a:pt x="2094" y="1179"/>
                    <a:pt x="2090" y="1118"/>
                    <a:pt x="2049" y="1111"/>
                  </a:cubicBezTo>
                  <a:cubicBezTo>
                    <a:pt x="1810" y="1084"/>
                    <a:pt x="1575" y="1070"/>
                    <a:pt x="1336" y="1053"/>
                  </a:cubicBezTo>
                  <a:cubicBezTo>
                    <a:pt x="1493" y="906"/>
                    <a:pt x="1664" y="773"/>
                    <a:pt x="1848" y="657"/>
                  </a:cubicBezTo>
                  <a:cubicBezTo>
                    <a:pt x="2038" y="695"/>
                    <a:pt x="2232" y="715"/>
                    <a:pt x="2426" y="715"/>
                  </a:cubicBezTo>
                  <a:cubicBezTo>
                    <a:pt x="2508" y="715"/>
                    <a:pt x="2589" y="712"/>
                    <a:pt x="2671" y="705"/>
                  </a:cubicBezTo>
                  <a:cubicBezTo>
                    <a:pt x="2722" y="701"/>
                    <a:pt x="2726" y="619"/>
                    <a:pt x="2671" y="619"/>
                  </a:cubicBezTo>
                  <a:cubicBezTo>
                    <a:pt x="2600" y="622"/>
                    <a:pt x="2530" y="624"/>
                    <a:pt x="2459" y="624"/>
                  </a:cubicBezTo>
                  <a:cubicBezTo>
                    <a:pt x="2287" y="624"/>
                    <a:pt x="2116" y="615"/>
                    <a:pt x="1947" y="595"/>
                  </a:cubicBezTo>
                  <a:cubicBezTo>
                    <a:pt x="2179" y="462"/>
                    <a:pt x="2425" y="360"/>
                    <a:pt x="2681" y="288"/>
                  </a:cubicBezTo>
                  <a:cubicBezTo>
                    <a:pt x="2920" y="305"/>
                    <a:pt x="3159" y="319"/>
                    <a:pt x="3398" y="322"/>
                  </a:cubicBezTo>
                  <a:cubicBezTo>
                    <a:pt x="3460" y="322"/>
                    <a:pt x="3460" y="233"/>
                    <a:pt x="3398" y="227"/>
                  </a:cubicBezTo>
                  <a:cubicBezTo>
                    <a:pt x="3279" y="216"/>
                    <a:pt x="3159" y="213"/>
                    <a:pt x="3043" y="210"/>
                  </a:cubicBezTo>
                  <a:cubicBezTo>
                    <a:pt x="3139" y="193"/>
                    <a:pt x="3238" y="179"/>
                    <a:pt x="3337" y="172"/>
                  </a:cubicBezTo>
                  <a:cubicBezTo>
                    <a:pt x="3407" y="168"/>
                    <a:pt x="3476" y="166"/>
                    <a:pt x="3545" y="166"/>
                  </a:cubicBezTo>
                  <a:close/>
                  <a:moveTo>
                    <a:pt x="5830" y="7764"/>
                  </a:moveTo>
                  <a:cubicBezTo>
                    <a:pt x="5997" y="7805"/>
                    <a:pt x="6141" y="7856"/>
                    <a:pt x="6257" y="7996"/>
                  </a:cubicBezTo>
                  <a:cubicBezTo>
                    <a:pt x="6373" y="8146"/>
                    <a:pt x="6424" y="8338"/>
                    <a:pt x="6404" y="8525"/>
                  </a:cubicBezTo>
                  <a:cubicBezTo>
                    <a:pt x="6387" y="8543"/>
                    <a:pt x="6366" y="8553"/>
                    <a:pt x="6346" y="8570"/>
                  </a:cubicBezTo>
                  <a:cubicBezTo>
                    <a:pt x="6342" y="8569"/>
                    <a:pt x="6338" y="8569"/>
                    <a:pt x="6334" y="8569"/>
                  </a:cubicBezTo>
                  <a:cubicBezTo>
                    <a:pt x="6304" y="8569"/>
                    <a:pt x="6277" y="8591"/>
                    <a:pt x="6271" y="8624"/>
                  </a:cubicBezTo>
                  <a:cubicBezTo>
                    <a:pt x="5892" y="8874"/>
                    <a:pt x="5437" y="8922"/>
                    <a:pt x="4980" y="8997"/>
                  </a:cubicBezTo>
                  <a:cubicBezTo>
                    <a:pt x="4853" y="9017"/>
                    <a:pt x="4013" y="9153"/>
                    <a:pt x="3414" y="9153"/>
                  </a:cubicBezTo>
                  <a:cubicBezTo>
                    <a:pt x="3105" y="9153"/>
                    <a:pt x="2861" y="9117"/>
                    <a:pt x="2811" y="9010"/>
                  </a:cubicBezTo>
                  <a:cubicBezTo>
                    <a:pt x="2808" y="8993"/>
                    <a:pt x="2808" y="8973"/>
                    <a:pt x="2804" y="8956"/>
                  </a:cubicBezTo>
                  <a:cubicBezTo>
                    <a:pt x="2804" y="8949"/>
                    <a:pt x="2804" y="8942"/>
                    <a:pt x="2804" y="8939"/>
                  </a:cubicBezTo>
                  <a:cubicBezTo>
                    <a:pt x="2808" y="8928"/>
                    <a:pt x="2804" y="8918"/>
                    <a:pt x="2797" y="8911"/>
                  </a:cubicBezTo>
                  <a:lnTo>
                    <a:pt x="2797" y="8853"/>
                  </a:lnTo>
                  <a:cubicBezTo>
                    <a:pt x="2797" y="8853"/>
                    <a:pt x="2801" y="8857"/>
                    <a:pt x="2804" y="8860"/>
                  </a:cubicBezTo>
                  <a:cubicBezTo>
                    <a:pt x="2914" y="8887"/>
                    <a:pt x="3026" y="8901"/>
                    <a:pt x="3139" y="8901"/>
                  </a:cubicBezTo>
                  <a:cubicBezTo>
                    <a:pt x="3252" y="8901"/>
                    <a:pt x="3366" y="8887"/>
                    <a:pt x="3477" y="8860"/>
                  </a:cubicBezTo>
                  <a:cubicBezTo>
                    <a:pt x="3509" y="8854"/>
                    <a:pt x="3496" y="8808"/>
                    <a:pt x="3466" y="8808"/>
                  </a:cubicBezTo>
                  <a:cubicBezTo>
                    <a:pt x="3464" y="8808"/>
                    <a:pt x="3462" y="8808"/>
                    <a:pt x="3460" y="8809"/>
                  </a:cubicBezTo>
                  <a:cubicBezTo>
                    <a:pt x="3358" y="8829"/>
                    <a:pt x="3255" y="8839"/>
                    <a:pt x="3151" y="8839"/>
                  </a:cubicBezTo>
                  <a:cubicBezTo>
                    <a:pt x="3040" y="8839"/>
                    <a:pt x="2928" y="8827"/>
                    <a:pt x="2818" y="8802"/>
                  </a:cubicBezTo>
                  <a:cubicBezTo>
                    <a:pt x="2811" y="8802"/>
                    <a:pt x="2801" y="8802"/>
                    <a:pt x="2794" y="8809"/>
                  </a:cubicBezTo>
                  <a:cubicBezTo>
                    <a:pt x="2794" y="8689"/>
                    <a:pt x="2821" y="8573"/>
                    <a:pt x="2876" y="8467"/>
                  </a:cubicBezTo>
                  <a:cubicBezTo>
                    <a:pt x="3084" y="8484"/>
                    <a:pt x="3293" y="8512"/>
                    <a:pt x="3501" y="8512"/>
                  </a:cubicBezTo>
                  <a:cubicBezTo>
                    <a:pt x="3532" y="8512"/>
                    <a:pt x="3528" y="8467"/>
                    <a:pt x="3501" y="8467"/>
                  </a:cubicBezTo>
                  <a:cubicBezTo>
                    <a:pt x="3299" y="8447"/>
                    <a:pt x="3098" y="8443"/>
                    <a:pt x="2893" y="8437"/>
                  </a:cubicBezTo>
                  <a:cubicBezTo>
                    <a:pt x="2951" y="8331"/>
                    <a:pt x="3033" y="8245"/>
                    <a:pt x="3132" y="8181"/>
                  </a:cubicBezTo>
                  <a:cubicBezTo>
                    <a:pt x="3149" y="8225"/>
                    <a:pt x="3166" y="8266"/>
                    <a:pt x="3183" y="8314"/>
                  </a:cubicBezTo>
                  <a:cubicBezTo>
                    <a:pt x="3189" y="8330"/>
                    <a:pt x="3204" y="8339"/>
                    <a:pt x="3219" y="8339"/>
                  </a:cubicBezTo>
                  <a:cubicBezTo>
                    <a:pt x="3231" y="8339"/>
                    <a:pt x="3244" y="8333"/>
                    <a:pt x="3252" y="8321"/>
                  </a:cubicBezTo>
                  <a:cubicBezTo>
                    <a:pt x="3255" y="8321"/>
                    <a:pt x="3258" y="8324"/>
                    <a:pt x="3262" y="8324"/>
                  </a:cubicBezTo>
                  <a:cubicBezTo>
                    <a:pt x="3301" y="8325"/>
                    <a:pt x="3340" y="8325"/>
                    <a:pt x="3379" y="8325"/>
                  </a:cubicBezTo>
                  <a:cubicBezTo>
                    <a:pt x="4184" y="8325"/>
                    <a:pt x="5026" y="8190"/>
                    <a:pt x="5775" y="7904"/>
                  </a:cubicBezTo>
                  <a:cubicBezTo>
                    <a:pt x="5820" y="7890"/>
                    <a:pt x="5833" y="7836"/>
                    <a:pt x="5806" y="7801"/>
                  </a:cubicBezTo>
                  <a:cubicBezTo>
                    <a:pt x="5816" y="7791"/>
                    <a:pt x="5827" y="7778"/>
                    <a:pt x="5830" y="7764"/>
                  </a:cubicBezTo>
                  <a:close/>
                  <a:moveTo>
                    <a:pt x="6359" y="8761"/>
                  </a:moveTo>
                  <a:cubicBezTo>
                    <a:pt x="6428" y="8843"/>
                    <a:pt x="6479" y="8939"/>
                    <a:pt x="6510" y="9041"/>
                  </a:cubicBezTo>
                  <a:lnTo>
                    <a:pt x="6510" y="9038"/>
                  </a:lnTo>
                  <a:cubicBezTo>
                    <a:pt x="6537" y="9144"/>
                    <a:pt x="6540" y="9249"/>
                    <a:pt x="6520" y="9355"/>
                  </a:cubicBezTo>
                  <a:cubicBezTo>
                    <a:pt x="6506" y="9362"/>
                    <a:pt x="6496" y="9369"/>
                    <a:pt x="6489" y="9383"/>
                  </a:cubicBezTo>
                  <a:cubicBezTo>
                    <a:pt x="6165" y="9905"/>
                    <a:pt x="5379" y="9997"/>
                    <a:pt x="4819" y="10090"/>
                  </a:cubicBezTo>
                  <a:cubicBezTo>
                    <a:pt x="4490" y="10142"/>
                    <a:pt x="4118" y="10193"/>
                    <a:pt x="3754" y="10193"/>
                  </a:cubicBezTo>
                  <a:cubicBezTo>
                    <a:pt x="3502" y="10193"/>
                    <a:pt x="3254" y="10169"/>
                    <a:pt x="3026" y="10103"/>
                  </a:cubicBezTo>
                  <a:cubicBezTo>
                    <a:pt x="3026" y="10093"/>
                    <a:pt x="3023" y="10086"/>
                    <a:pt x="3016" y="10079"/>
                  </a:cubicBezTo>
                  <a:cubicBezTo>
                    <a:pt x="2978" y="10038"/>
                    <a:pt x="2944" y="9997"/>
                    <a:pt x="2910" y="9950"/>
                  </a:cubicBezTo>
                  <a:lnTo>
                    <a:pt x="2910" y="9950"/>
                  </a:lnTo>
                  <a:cubicBezTo>
                    <a:pt x="3115" y="10001"/>
                    <a:pt x="3327" y="10028"/>
                    <a:pt x="3535" y="10035"/>
                  </a:cubicBezTo>
                  <a:cubicBezTo>
                    <a:pt x="3579" y="10035"/>
                    <a:pt x="3576" y="9977"/>
                    <a:pt x="3535" y="9973"/>
                  </a:cubicBezTo>
                  <a:cubicBezTo>
                    <a:pt x="3313" y="9956"/>
                    <a:pt x="3091" y="9929"/>
                    <a:pt x="2869" y="9888"/>
                  </a:cubicBezTo>
                  <a:cubicBezTo>
                    <a:pt x="2821" y="9806"/>
                    <a:pt x="2791" y="9714"/>
                    <a:pt x="2784" y="9615"/>
                  </a:cubicBezTo>
                  <a:lnTo>
                    <a:pt x="2784" y="9615"/>
                  </a:lnTo>
                  <a:cubicBezTo>
                    <a:pt x="2870" y="9618"/>
                    <a:pt x="2957" y="9619"/>
                    <a:pt x="3044" y="9619"/>
                  </a:cubicBezTo>
                  <a:cubicBezTo>
                    <a:pt x="3162" y="9619"/>
                    <a:pt x="3280" y="9617"/>
                    <a:pt x="3398" y="9615"/>
                  </a:cubicBezTo>
                  <a:cubicBezTo>
                    <a:pt x="3429" y="9615"/>
                    <a:pt x="3429" y="9567"/>
                    <a:pt x="3398" y="9567"/>
                  </a:cubicBezTo>
                  <a:cubicBezTo>
                    <a:pt x="3262" y="9567"/>
                    <a:pt x="3125" y="9566"/>
                    <a:pt x="2989" y="9566"/>
                  </a:cubicBezTo>
                  <a:cubicBezTo>
                    <a:pt x="2920" y="9566"/>
                    <a:pt x="2852" y="9566"/>
                    <a:pt x="2784" y="9567"/>
                  </a:cubicBezTo>
                  <a:cubicBezTo>
                    <a:pt x="2787" y="9471"/>
                    <a:pt x="2821" y="9376"/>
                    <a:pt x="2883" y="9297"/>
                  </a:cubicBezTo>
                  <a:lnTo>
                    <a:pt x="3187" y="9297"/>
                  </a:lnTo>
                  <a:cubicBezTo>
                    <a:pt x="3311" y="9314"/>
                    <a:pt x="3444" y="9319"/>
                    <a:pt x="3568" y="9319"/>
                  </a:cubicBezTo>
                  <a:cubicBezTo>
                    <a:pt x="3775" y="9319"/>
                    <a:pt x="3954" y="9304"/>
                    <a:pt x="4010" y="9297"/>
                  </a:cubicBezTo>
                  <a:cubicBezTo>
                    <a:pt x="4686" y="9239"/>
                    <a:pt x="5762" y="9212"/>
                    <a:pt x="6359" y="8761"/>
                  </a:cubicBezTo>
                  <a:close/>
                  <a:moveTo>
                    <a:pt x="6455" y="10691"/>
                  </a:moveTo>
                  <a:lnTo>
                    <a:pt x="6455" y="10691"/>
                  </a:lnTo>
                  <a:cubicBezTo>
                    <a:pt x="6322" y="11363"/>
                    <a:pt x="5639" y="11715"/>
                    <a:pt x="5014" y="11831"/>
                  </a:cubicBezTo>
                  <a:cubicBezTo>
                    <a:pt x="4915" y="11850"/>
                    <a:pt x="4817" y="11859"/>
                    <a:pt x="4721" y="11859"/>
                  </a:cubicBezTo>
                  <a:cubicBezTo>
                    <a:pt x="4232" y="11859"/>
                    <a:pt x="3792" y="11626"/>
                    <a:pt x="3467" y="11244"/>
                  </a:cubicBezTo>
                  <a:lnTo>
                    <a:pt x="3467" y="11244"/>
                  </a:lnTo>
                  <a:cubicBezTo>
                    <a:pt x="3592" y="11273"/>
                    <a:pt x="3726" y="11284"/>
                    <a:pt x="3862" y="11284"/>
                  </a:cubicBezTo>
                  <a:cubicBezTo>
                    <a:pt x="4146" y="11284"/>
                    <a:pt x="4441" y="11236"/>
                    <a:pt x="4693" y="11206"/>
                  </a:cubicBezTo>
                  <a:cubicBezTo>
                    <a:pt x="5294" y="11135"/>
                    <a:pt x="5939" y="11018"/>
                    <a:pt x="6455" y="10691"/>
                  </a:cubicBezTo>
                  <a:close/>
                  <a:moveTo>
                    <a:pt x="3564" y="0"/>
                  </a:moveTo>
                  <a:cubicBezTo>
                    <a:pt x="3382" y="0"/>
                    <a:pt x="3199" y="14"/>
                    <a:pt x="3016" y="42"/>
                  </a:cubicBezTo>
                  <a:cubicBezTo>
                    <a:pt x="2814" y="73"/>
                    <a:pt x="2620" y="124"/>
                    <a:pt x="2429" y="193"/>
                  </a:cubicBezTo>
                  <a:lnTo>
                    <a:pt x="2289" y="189"/>
                  </a:lnTo>
                  <a:cubicBezTo>
                    <a:pt x="2287" y="189"/>
                    <a:pt x="2286" y="189"/>
                    <a:pt x="2285" y="189"/>
                  </a:cubicBezTo>
                  <a:cubicBezTo>
                    <a:pt x="2254" y="189"/>
                    <a:pt x="2242" y="234"/>
                    <a:pt x="2268" y="254"/>
                  </a:cubicBezTo>
                  <a:cubicBezTo>
                    <a:pt x="1138" y="715"/>
                    <a:pt x="311" y="1781"/>
                    <a:pt x="127" y="3020"/>
                  </a:cubicBezTo>
                  <a:cubicBezTo>
                    <a:pt x="0" y="3874"/>
                    <a:pt x="198" y="4765"/>
                    <a:pt x="724" y="5452"/>
                  </a:cubicBezTo>
                  <a:cubicBezTo>
                    <a:pt x="1513" y="6483"/>
                    <a:pt x="2592" y="6862"/>
                    <a:pt x="3105" y="8105"/>
                  </a:cubicBezTo>
                  <a:cubicBezTo>
                    <a:pt x="2746" y="8245"/>
                    <a:pt x="2517" y="8717"/>
                    <a:pt x="2712" y="9068"/>
                  </a:cubicBezTo>
                  <a:cubicBezTo>
                    <a:pt x="2715" y="9075"/>
                    <a:pt x="2722" y="9079"/>
                    <a:pt x="2729" y="9082"/>
                  </a:cubicBezTo>
                  <a:cubicBezTo>
                    <a:pt x="2756" y="9144"/>
                    <a:pt x="2808" y="9191"/>
                    <a:pt x="2869" y="9215"/>
                  </a:cubicBezTo>
                  <a:cubicBezTo>
                    <a:pt x="2866" y="9215"/>
                    <a:pt x="2862" y="9215"/>
                    <a:pt x="2859" y="9219"/>
                  </a:cubicBezTo>
                  <a:cubicBezTo>
                    <a:pt x="2845" y="9232"/>
                    <a:pt x="2835" y="9246"/>
                    <a:pt x="2821" y="9263"/>
                  </a:cubicBezTo>
                  <a:lnTo>
                    <a:pt x="2774" y="9263"/>
                  </a:lnTo>
                  <a:cubicBezTo>
                    <a:pt x="2750" y="9263"/>
                    <a:pt x="2750" y="9301"/>
                    <a:pt x="2774" y="9301"/>
                  </a:cubicBezTo>
                  <a:lnTo>
                    <a:pt x="2787" y="9301"/>
                  </a:lnTo>
                  <a:cubicBezTo>
                    <a:pt x="2599" y="9550"/>
                    <a:pt x="2623" y="9994"/>
                    <a:pt x="2924" y="10137"/>
                  </a:cubicBezTo>
                  <a:cubicBezTo>
                    <a:pt x="2924" y="10148"/>
                    <a:pt x="2931" y="10161"/>
                    <a:pt x="2944" y="10165"/>
                  </a:cubicBezTo>
                  <a:cubicBezTo>
                    <a:pt x="3225" y="10294"/>
                    <a:pt x="3540" y="10339"/>
                    <a:pt x="3862" y="10339"/>
                  </a:cubicBezTo>
                  <a:cubicBezTo>
                    <a:pt x="4245" y="10339"/>
                    <a:pt x="4637" y="10275"/>
                    <a:pt x="4990" y="10216"/>
                  </a:cubicBezTo>
                  <a:cubicBezTo>
                    <a:pt x="5458" y="10134"/>
                    <a:pt x="6124" y="10042"/>
                    <a:pt x="6465" y="9652"/>
                  </a:cubicBezTo>
                  <a:cubicBezTo>
                    <a:pt x="6670" y="9799"/>
                    <a:pt x="6773" y="10052"/>
                    <a:pt x="6728" y="10301"/>
                  </a:cubicBezTo>
                  <a:cubicBezTo>
                    <a:pt x="6274" y="10728"/>
                    <a:pt x="5687" y="10896"/>
                    <a:pt x="5086" y="11001"/>
                  </a:cubicBezTo>
                  <a:cubicBezTo>
                    <a:pt x="4777" y="11055"/>
                    <a:pt x="4332" y="11145"/>
                    <a:pt x="3913" y="11145"/>
                  </a:cubicBezTo>
                  <a:cubicBezTo>
                    <a:pt x="3588" y="11145"/>
                    <a:pt x="3279" y="11092"/>
                    <a:pt x="3060" y="10926"/>
                  </a:cubicBezTo>
                  <a:cubicBezTo>
                    <a:pt x="3071" y="10913"/>
                    <a:pt x="3071" y="10896"/>
                    <a:pt x="3060" y="10882"/>
                  </a:cubicBezTo>
                  <a:cubicBezTo>
                    <a:pt x="3057" y="10878"/>
                    <a:pt x="3057" y="10872"/>
                    <a:pt x="3054" y="10868"/>
                  </a:cubicBezTo>
                  <a:lnTo>
                    <a:pt x="3054" y="10868"/>
                  </a:lnTo>
                  <a:cubicBezTo>
                    <a:pt x="3272" y="10902"/>
                    <a:pt x="3491" y="10930"/>
                    <a:pt x="3713" y="10957"/>
                  </a:cubicBezTo>
                  <a:cubicBezTo>
                    <a:pt x="3714" y="10957"/>
                    <a:pt x="3715" y="10957"/>
                    <a:pt x="3715" y="10957"/>
                  </a:cubicBezTo>
                  <a:cubicBezTo>
                    <a:pt x="3737" y="10957"/>
                    <a:pt x="3739" y="10919"/>
                    <a:pt x="3716" y="10913"/>
                  </a:cubicBezTo>
                  <a:cubicBezTo>
                    <a:pt x="3487" y="10878"/>
                    <a:pt x="3258" y="10844"/>
                    <a:pt x="3026" y="10820"/>
                  </a:cubicBezTo>
                  <a:cubicBezTo>
                    <a:pt x="2989" y="10756"/>
                    <a:pt x="2965" y="10680"/>
                    <a:pt x="2955" y="10605"/>
                  </a:cubicBezTo>
                  <a:cubicBezTo>
                    <a:pt x="2981" y="10605"/>
                    <a:pt x="3008" y="10605"/>
                    <a:pt x="3035" y="10605"/>
                  </a:cubicBezTo>
                  <a:cubicBezTo>
                    <a:pt x="3214" y="10605"/>
                    <a:pt x="3395" y="10614"/>
                    <a:pt x="3573" y="10626"/>
                  </a:cubicBezTo>
                  <a:cubicBezTo>
                    <a:pt x="3574" y="10626"/>
                    <a:pt x="3575" y="10626"/>
                    <a:pt x="3576" y="10626"/>
                  </a:cubicBezTo>
                  <a:cubicBezTo>
                    <a:pt x="3603" y="10626"/>
                    <a:pt x="3599" y="10585"/>
                    <a:pt x="3573" y="10578"/>
                  </a:cubicBezTo>
                  <a:cubicBezTo>
                    <a:pt x="3439" y="10565"/>
                    <a:pt x="3307" y="10559"/>
                    <a:pt x="3174" y="10559"/>
                  </a:cubicBezTo>
                  <a:cubicBezTo>
                    <a:pt x="3100" y="10559"/>
                    <a:pt x="3026" y="10561"/>
                    <a:pt x="2951" y="10564"/>
                  </a:cubicBezTo>
                  <a:cubicBezTo>
                    <a:pt x="2948" y="10452"/>
                    <a:pt x="2978" y="10346"/>
                    <a:pt x="3040" y="10254"/>
                  </a:cubicBezTo>
                  <a:cubicBezTo>
                    <a:pt x="3055" y="10230"/>
                    <a:pt x="3034" y="10207"/>
                    <a:pt x="3011" y="10207"/>
                  </a:cubicBezTo>
                  <a:cubicBezTo>
                    <a:pt x="3003" y="10207"/>
                    <a:pt x="2995" y="10210"/>
                    <a:pt x="2989" y="10216"/>
                  </a:cubicBezTo>
                  <a:cubicBezTo>
                    <a:pt x="2835" y="10363"/>
                    <a:pt x="2791" y="10592"/>
                    <a:pt x="2869" y="10790"/>
                  </a:cubicBezTo>
                  <a:cubicBezTo>
                    <a:pt x="2869" y="10793"/>
                    <a:pt x="2869" y="10803"/>
                    <a:pt x="2873" y="10807"/>
                  </a:cubicBezTo>
                  <a:cubicBezTo>
                    <a:pt x="2968" y="10998"/>
                    <a:pt x="3139" y="11145"/>
                    <a:pt x="3344" y="11210"/>
                  </a:cubicBezTo>
                  <a:lnTo>
                    <a:pt x="3344" y="11220"/>
                  </a:lnTo>
                  <a:cubicBezTo>
                    <a:pt x="3677" y="11718"/>
                    <a:pt x="4276" y="11960"/>
                    <a:pt x="4871" y="11960"/>
                  </a:cubicBezTo>
                  <a:cubicBezTo>
                    <a:pt x="5698" y="11960"/>
                    <a:pt x="6518" y="11493"/>
                    <a:pt x="6616" y="10592"/>
                  </a:cubicBezTo>
                  <a:cubicBezTo>
                    <a:pt x="6616" y="10588"/>
                    <a:pt x="6616" y="10581"/>
                    <a:pt x="6616" y="10578"/>
                  </a:cubicBezTo>
                  <a:cubicBezTo>
                    <a:pt x="6663" y="10540"/>
                    <a:pt x="6711" y="10506"/>
                    <a:pt x="6756" y="10465"/>
                  </a:cubicBezTo>
                  <a:cubicBezTo>
                    <a:pt x="6773" y="10465"/>
                    <a:pt x="6786" y="10455"/>
                    <a:pt x="6793" y="10441"/>
                  </a:cubicBezTo>
                  <a:cubicBezTo>
                    <a:pt x="6797" y="10435"/>
                    <a:pt x="6797" y="10431"/>
                    <a:pt x="6800" y="10424"/>
                  </a:cubicBezTo>
                  <a:cubicBezTo>
                    <a:pt x="6810" y="10414"/>
                    <a:pt x="6824" y="10404"/>
                    <a:pt x="6834" y="10394"/>
                  </a:cubicBezTo>
                  <a:cubicBezTo>
                    <a:pt x="6858" y="10370"/>
                    <a:pt x="6861" y="10332"/>
                    <a:pt x="6841" y="10308"/>
                  </a:cubicBezTo>
                  <a:cubicBezTo>
                    <a:pt x="6913" y="10021"/>
                    <a:pt x="6803" y="9721"/>
                    <a:pt x="6568" y="9547"/>
                  </a:cubicBezTo>
                  <a:cubicBezTo>
                    <a:pt x="6718" y="9301"/>
                    <a:pt x="6708" y="8870"/>
                    <a:pt x="6482" y="8655"/>
                  </a:cubicBezTo>
                  <a:cubicBezTo>
                    <a:pt x="6513" y="8628"/>
                    <a:pt x="6540" y="8597"/>
                    <a:pt x="6564" y="8566"/>
                  </a:cubicBezTo>
                  <a:cubicBezTo>
                    <a:pt x="6604" y="8524"/>
                    <a:pt x="6571" y="8453"/>
                    <a:pt x="6514" y="8453"/>
                  </a:cubicBezTo>
                  <a:cubicBezTo>
                    <a:pt x="6512" y="8453"/>
                    <a:pt x="6509" y="8453"/>
                    <a:pt x="6506" y="8454"/>
                  </a:cubicBezTo>
                  <a:cubicBezTo>
                    <a:pt x="6561" y="8051"/>
                    <a:pt x="6264" y="7620"/>
                    <a:pt x="5823" y="7620"/>
                  </a:cubicBezTo>
                  <a:lnTo>
                    <a:pt x="5820" y="7620"/>
                  </a:lnTo>
                  <a:cubicBezTo>
                    <a:pt x="5635" y="6353"/>
                    <a:pt x="6711" y="5493"/>
                    <a:pt x="6991" y="4332"/>
                  </a:cubicBezTo>
                  <a:cubicBezTo>
                    <a:pt x="7172" y="3577"/>
                    <a:pt x="7080" y="2757"/>
                    <a:pt x="6773" y="2050"/>
                  </a:cubicBezTo>
                  <a:cubicBezTo>
                    <a:pt x="6212" y="773"/>
                    <a:pt x="4926" y="0"/>
                    <a:pt x="3564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4192265" y="4401025"/>
              <a:ext cx="37779" cy="18055"/>
            </a:xfrm>
            <a:custGeom>
              <a:rect b="b" l="l" r="r" t="t"/>
              <a:pathLst>
                <a:path extrusionOk="0" h="703" w="1471">
                  <a:moveTo>
                    <a:pt x="1410" y="1"/>
                  </a:moveTo>
                  <a:cubicBezTo>
                    <a:pt x="1405" y="1"/>
                    <a:pt x="1400" y="2"/>
                    <a:pt x="1394" y="4"/>
                  </a:cubicBezTo>
                  <a:cubicBezTo>
                    <a:pt x="943" y="212"/>
                    <a:pt x="486" y="407"/>
                    <a:pt x="38" y="619"/>
                  </a:cubicBezTo>
                  <a:cubicBezTo>
                    <a:pt x="1" y="637"/>
                    <a:pt x="23" y="702"/>
                    <a:pt x="62" y="702"/>
                  </a:cubicBezTo>
                  <a:cubicBezTo>
                    <a:pt x="65" y="702"/>
                    <a:pt x="69" y="702"/>
                    <a:pt x="72" y="701"/>
                  </a:cubicBezTo>
                  <a:cubicBezTo>
                    <a:pt x="547" y="540"/>
                    <a:pt x="1001" y="328"/>
                    <a:pt x="1432" y="72"/>
                  </a:cubicBezTo>
                  <a:cubicBezTo>
                    <a:pt x="1471" y="48"/>
                    <a:pt x="1447" y="1"/>
                    <a:pt x="1410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4135584" y="4320151"/>
              <a:ext cx="38832" cy="4417"/>
            </a:xfrm>
            <a:custGeom>
              <a:rect b="b" l="l" r="r" t="t"/>
              <a:pathLst>
                <a:path extrusionOk="0" h="172" w="1512">
                  <a:moveTo>
                    <a:pt x="50" y="0"/>
                  </a:moveTo>
                  <a:cubicBezTo>
                    <a:pt x="8" y="0"/>
                    <a:pt x="0" y="73"/>
                    <a:pt x="46" y="86"/>
                  </a:cubicBezTo>
                  <a:cubicBezTo>
                    <a:pt x="275" y="145"/>
                    <a:pt x="508" y="171"/>
                    <a:pt x="742" y="171"/>
                  </a:cubicBezTo>
                  <a:cubicBezTo>
                    <a:pt x="980" y="171"/>
                    <a:pt x="1219" y="145"/>
                    <a:pt x="1453" y="100"/>
                  </a:cubicBezTo>
                  <a:cubicBezTo>
                    <a:pt x="1511" y="87"/>
                    <a:pt x="1493" y="7"/>
                    <a:pt x="1442" y="7"/>
                  </a:cubicBezTo>
                  <a:cubicBezTo>
                    <a:pt x="1439" y="7"/>
                    <a:pt x="1436" y="7"/>
                    <a:pt x="1433" y="8"/>
                  </a:cubicBezTo>
                  <a:cubicBezTo>
                    <a:pt x="1223" y="41"/>
                    <a:pt x="1017" y="56"/>
                    <a:pt x="811" y="56"/>
                  </a:cubicBezTo>
                  <a:cubicBezTo>
                    <a:pt x="561" y="56"/>
                    <a:pt x="311" y="35"/>
                    <a:pt x="56" y="1"/>
                  </a:cubicBez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4184997" y="4185292"/>
              <a:ext cx="22010" cy="41246"/>
            </a:xfrm>
            <a:custGeom>
              <a:rect b="b" l="l" r="r" t="t"/>
              <a:pathLst>
                <a:path extrusionOk="0" h="1606" w="857">
                  <a:moveTo>
                    <a:pt x="43" y="1"/>
                  </a:moveTo>
                  <a:cubicBezTo>
                    <a:pt x="21" y="1"/>
                    <a:pt x="0" y="16"/>
                    <a:pt x="0" y="44"/>
                  </a:cubicBezTo>
                  <a:cubicBezTo>
                    <a:pt x="130" y="611"/>
                    <a:pt x="393" y="1140"/>
                    <a:pt x="762" y="1591"/>
                  </a:cubicBezTo>
                  <a:cubicBezTo>
                    <a:pt x="770" y="1601"/>
                    <a:pt x="780" y="1605"/>
                    <a:pt x="790" y="1605"/>
                  </a:cubicBezTo>
                  <a:cubicBezTo>
                    <a:pt x="822" y="1605"/>
                    <a:pt x="857" y="1567"/>
                    <a:pt x="834" y="1536"/>
                  </a:cubicBezTo>
                  <a:cubicBezTo>
                    <a:pt x="489" y="1082"/>
                    <a:pt x="233" y="566"/>
                    <a:pt x="79" y="20"/>
                  </a:cubicBezTo>
                  <a:cubicBezTo>
                    <a:pt x="70" y="7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4276041" y="4157273"/>
              <a:ext cx="4674" cy="34466"/>
            </a:xfrm>
            <a:custGeom>
              <a:rect b="b" l="l" r="r" t="t"/>
              <a:pathLst>
                <a:path extrusionOk="0" h="1342" w="182">
                  <a:moveTo>
                    <a:pt x="127" y="1"/>
                  </a:moveTo>
                  <a:cubicBezTo>
                    <a:pt x="105" y="1"/>
                    <a:pt x="83" y="12"/>
                    <a:pt x="79" y="38"/>
                  </a:cubicBezTo>
                  <a:cubicBezTo>
                    <a:pt x="10" y="452"/>
                    <a:pt x="0" y="875"/>
                    <a:pt x="45" y="1295"/>
                  </a:cubicBezTo>
                  <a:cubicBezTo>
                    <a:pt x="46" y="1326"/>
                    <a:pt x="71" y="1341"/>
                    <a:pt x="95" y="1341"/>
                  </a:cubicBezTo>
                  <a:cubicBezTo>
                    <a:pt x="119" y="1341"/>
                    <a:pt x="142" y="1326"/>
                    <a:pt x="140" y="1295"/>
                  </a:cubicBezTo>
                  <a:cubicBezTo>
                    <a:pt x="113" y="879"/>
                    <a:pt x="127" y="462"/>
                    <a:pt x="178" y="49"/>
                  </a:cubicBezTo>
                  <a:cubicBezTo>
                    <a:pt x="182" y="18"/>
                    <a:pt x="154" y="1"/>
                    <a:pt x="127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4340556" y="4171424"/>
              <a:ext cx="19442" cy="35442"/>
            </a:xfrm>
            <a:custGeom>
              <a:rect b="b" l="l" r="r" t="t"/>
              <a:pathLst>
                <a:path extrusionOk="0" h="1380" w="757">
                  <a:moveTo>
                    <a:pt x="690" y="1"/>
                  </a:moveTo>
                  <a:cubicBezTo>
                    <a:pt x="678" y="1"/>
                    <a:pt x="667" y="6"/>
                    <a:pt x="657" y="17"/>
                  </a:cubicBezTo>
                  <a:cubicBezTo>
                    <a:pt x="340" y="386"/>
                    <a:pt x="145" y="850"/>
                    <a:pt x="9" y="1315"/>
                  </a:cubicBezTo>
                  <a:cubicBezTo>
                    <a:pt x="0" y="1354"/>
                    <a:pt x="33" y="1380"/>
                    <a:pt x="64" y="1380"/>
                  </a:cubicBezTo>
                  <a:cubicBezTo>
                    <a:pt x="84" y="1380"/>
                    <a:pt x="103" y="1369"/>
                    <a:pt x="111" y="1345"/>
                  </a:cubicBezTo>
                  <a:cubicBezTo>
                    <a:pt x="261" y="884"/>
                    <a:pt x="494" y="491"/>
                    <a:pt x="736" y="78"/>
                  </a:cubicBezTo>
                  <a:cubicBezTo>
                    <a:pt x="756" y="42"/>
                    <a:pt x="723" y="1"/>
                    <a:pt x="690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4406149" y="4234705"/>
              <a:ext cx="20495" cy="18594"/>
            </a:xfrm>
            <a:custGeom>
              <a:rect b="b" l="l" r="r" t="t"/>
              <a:pathLst>
                <a:path extrusionOk="0" h="724" w="798">
                  <a:moveTo>
                    <a:pt x="732" y="0"/>
                  </a:moveTo>
                  <a:cubicBezTo>
                    <a:pt x="722" y="0"/>
                    <a:pt x="712" y="4"/>
                    <a:pt x="702" y="12"/>
                  </a:cubicBezTo>
                  <a:cubicBezTo>
                    <a:pt x="467" y="200"/>
                    <a:pt x="255" y="421"/>
                    <a:pt x="40" y="630"/>
                  </a:cubicBezTo>
                  <a:cubicBezTo>
                    <a:pt x="0" y="670"/>
                    <a:pt x="36" y="724"/>
                    <a:pt x="80" y="724"/>
                  </a:cubicBezTo>
                  <a:cubicBezTo>
                    <a:pt x="93" y="724"/>
                    <a:pt x="106" y="719"/>
                    <a:pt x="118" y="708"/>
                  </a:cubicBezTo>
                  <a:cubicBezTo>
                    <a:pt x="337" y="503"/>
                    <a:pt x="569" y="305"/>
                    <a:pt x="771" y="80"/>
                  </a:cubicBezTo>
                  <a:cubicBezTo>
                    <a:pt x="797" y="45"/>
                    <a:pt x="768" y="0"/>
                    <a:pt x="732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4393821" y="4329423"/>
              <a:ext cx="35956" cy="16540"/>
            </a:xfrm>
            <a:custGeom>
              <a:rect b="b" l="l" r="r" t="t"/>
              <a:pathLst>
                <a:path extrusionOk="0" h="644" w="1400">
                  <a:moveTo>
                    <a:pt x="1312" y="0"/>
                  </a:moveTo>
                  <a:cubicBezTo>
                    <a:pt x="1304" y="0"/>
                    <a:pt x="1296" y="2"/>
                    <a:pt x="1288" y="5"/>
                  </a:cubicBezTo>
                  <a:cubicBezTo>
                    <a:pt x="878" y="186"/>
                    <a:pt x="475" y="377"/>
                    <a:pt x="62" y="535"/>
                  </a:cubicBezTo>
                  <a:cubicBezTo>
                    <a:pt x="1" y="556"/>
                    <a:pt x="17" y="644"/>
                    <a:pt x="70" y="644"/>
                  </a:cubicBezTo>
                  <a:cubicBezTo>
                    <a:pt x="76" y="644"/>
                    <a:pt x="83" y="643"/>
                    <a:pt x="90" y="640"/>
                  </a:cubicBezTo>
                  <a:cubicBezTo>
                    <a:pt x="516" y="490"/>
                    <a:pt x="943" y="323"/>
                    <a:pt x="1343" y="101"/>
                  </a:cubicBezTo>
                  <a:cubicBezTo>
                    <a:pt x="1399" y="71"/>
                    <a:pt x="1363" y="0"/>
                    <a:pt x="1312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291913" y="4511794"/>
              <a:ext cx="18414" cy="3724"/>
            </a:xfrm>
            <a:custGeom>
              <a:rect b="b" l="l" r="r" t="t"/>
              <a:pathLst>
                <a:path extrusionOk="0" h="145" w="717">
                  <a:moveTo>
                    <a:pt x="24" y="1"/>
                  </a:moveTo>
                  <a:cubicBezTo>
                    <a:pt x="4" y="1"/>
                    <a:pt x="0" y="28"/>
                    <a:pt x="21" y="35"/>
                  </a:cubicBezTo>
                  <a:cubicBezTo>
                    <a:pt x="229" y="100"/>
                    <a:pt x="465" y="120"/>
                    <a:pt x="683" y="144"/>
                  </a:cubicBezTo>
                  <a:cubicBezTo>
                    <a:pt x="684" y="144"/>
                    <a:pt x="685" y="144"/>
                    <a:pt x="686" y="144"/>
                  </a:cubicBezTo>
                  <a:cubicBezTo>
                    <a:pt x="711" y="144"/>
                    <a:pt x="717" y="100"/>
                    <a:pt x="690" y="96"/>
                  </a:cubicBezTo>
                  <a:cubicBezTo>
                    <a:pt x="475" y="52"/>
                    <a:pt x="243" y="1"/>
                    <a:pt x="24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285775" y="4506580"/>
              <a:ext cx="16308" cy="1823"/>
            </a:xfrm>
            <a:custGeom>
              <a:rect b="b" l="l" r="r" t="t"/>
              <a:pathLst>
                <a:path extrusionOk="0" h="71" w="635">
                  <a:moveTo>
                    <a:pt x="187" y="0"/>
                  </a:moveTo>
                  <a:cubicBezTo>
                    <a:pt x="132" y="0"/>
                    <a:pt x="76" y="2"/>
                    <a:pt x="21" y="6"/>
                  </a:cubicBezTo>
                  <a:cubicBezTo>
                    <a:pt x="0" y="6"/>
                    <a:pt x="0" y="37"/>
                    <a:pt x="21" y="37"/>
                  </a:cubicBezTo>
                  <a:cubicBezTo>
                    <a:pt x="59" y="35"/>
                    <a:pt x="97" y="35"/>
                    <a:pt x="135" y="35"/>
                  </a:cubicBezTo>
                  <a:cubicBezTo>
                    <a:pt x="292" y="35"/>
                    <a:pt x="448" y="46"/>
                    <a:pt x="605" y="71"/>
                  </a:cubicBezTo>
                  <a:cubicBezTo>
                    <a:pt x="606" y="71"/>
                    <a:pt x="607" y="71"/>
                    <a:pt x="608" y="71"/>
                  </a:cubicBezTo>
                  <a:cubicBezTo>
                    <a:pt x="626" y="71"/>
                    <a:pt x="634" y="43"/>
                    <a:pt x="615" y="40"/>
                  </a:cubicBezTo>
                  <a:cubicBezTo>
                    <a:pt x="472" y="13"/>
                    <a:pt x="330" y="0"/>
                    <a:pt x="187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270673" y="4410759"/>
              <a:ext cx="9862" cy="719"/>
            </a:xfrm>
            <a:custGeom>
              <a:rect b="b" l="l" r="r" t="t"/>
              <a:pathLst>
                <a:path extrusionOk="0" h="28" w="384">
                  <a:moveTo>
                    <a:pt x="21" y="1"/>
                  </a:moveTo>
                  <a:cubicBezTo>
                    <a:pt x="1" y="1"/>
                    <a:pt x="1" y="28"/>
                    <a:pt x="21" y="28"/>
                  </a:cubicBezTo>
                  <a:lnTo>
                    <a:pt x="366" y="28"/>
                  </a:lnTo>
                  <a:cubicBezTo>
                    <a:pt x="383" y="28"/>
                    <a:pt x="383" y="1"/>
                    <a:pt x="366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206133" y="4274796"/>
              <a:ext cx="16411" cy="2414"/>
            </a:xfrm>
            <a:custGeom>
              <a:rect b="b" l="l" r="r" t="t"/>
              <a:pathLst>
                <a:path extrusionOk="0" h="94" w="639">
                  <a:moveTo>
                    <a:pt x="318" y="0"/>
                  </a:moveTo>
                  <a:cubicBezTo>
                    <a:pt x="226" y="0"/>
                    <a:pt x="134" y="3"/>
                    <a:pt x="41" y="8"/>
                  </a:cubicBezTo>
                  <a:cubicBezTo>
                    <a:pt x="0" y="18"/>
                    <a:pt x="0" y="73"/>
                    <a:pt x="41" y="87"/>
                  </a:cubicBezTo>
                  <a:cubicBezTo>
                    <a:pt x="127" y="91"/>
                    <a:pt x="213" y="94"/>
                    <a:pt x="298" y="94"/>
                  </a:cubicBezTo>
                  <a:cubicBezTo>
                    <a:pt x="397" y="94"/>
                    <a:pt x="496" y="90"/>
                    <a:pt x="595" y="83"/>
                  </a:cubicBezTo>
                  <a:cubicBezTo>
                    <a:pt x="639" y="80"/>
                    <a:pt x="639" y="15"/>
                    <a:pt x="595" y="8"/>
                  </a:cubicBezTo>
                  <a:cubicBezTo>
                    <a:pt x="502" y="3"/>
                    <a:pt x="410" y="0"/>
                    <a:pt x="318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9"/>
          <p:cNvSpPr txBox="1"/>
          <p:nvPr/>
        </p:nvSpPr>
        <p:spPr>
          <a:xfrm>
            <a:off x="482950" y="61807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eflect">
  <p:cSld name="TITLE_AND_BODY_2_1_1_1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6900" y="136167"/>
            <a:ext cx="9144000" cy="100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0"/>
          <p:cNvSpPr/>
          <p:nvPr/>
        </p:nvSpPr>
        <p:spPr>
          <a:xfrm>
            <a:off x="49500" y="70800"/>
            <a:ext cx="9045000" cy="6716400"/>
          </a:xfrm>
          <a:prstGeom prst="frame">
            <a:avLst>
              <a:gd fmla="val 1788" name="adj1"/>
            </a:avLst>
          </a:prstGeom>
          <a:solidFill>
            <a:srgbClr val="A661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8567775" y="-9433"/>
            <a:ext cx="576300" cy="886800"/>
          </a:xfrm>
          <a:prstGeom prst="rect">
            <a:avLst/>
          </a:prstGeom>
          <a:solidFill>
            <a:srgbClr val="F3E3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8620023" y="91668"/>
            <a:ext cx="470116" cy="679194"/>
            <a:chOff x="1519795" y="1745180"/>
            <a:chExt cx="331254" cy="354190"/>
          </a:xfrm>
        </p:grpSpPr>
        <p:sp>
          <p:nvSpPr>
            <p:cNvPr id="96" name="Google Shape;96;p10"/>
            <p:cNvSpPr/>
            <p:nvPr/>
          </p:nvSpPr>
          <p:spPr>
            <a:xfrm>
              <a:off x="1519795" y="1745180"/>
              <a:ext cx="331254" cy="354190"/>
            </a:xfrm>
            <a:custGeom>
              <a:rect b="b" l="l" r="r" t="t"/>
              <a:pathLst>
                <a:path extrusionOk="0" h="13775" w="12883">
                  <a:moveTo>
                    <a:pt x="4086" y="167"/>
                  </a:moveTo>
                  <a:cubicBezTo>
                    <a:pt x="4105" y="167"/>
                    <a:pt x="4123" y="168"/>
                    <a:pt x="4142" y="168"/>
                  </a:cubicBezTo>
                  <a:cubicBezTo>
                    <a:pt x="4957" y="198"/>
                    <a:pt x="5391" y="871"/>
                    <a:pt x="5527" y="1588"/>
                  </a:cubicBezTo>
                  <a:cubicBezTo>
                    <a:pt x="5077" y="1425"/>
                    <a:pt x="4606" y="1344"/>
                    <a:pt x="4135" y="1344"/>
                  </a:cubicBezTo>
                  <a:cubicBezTo>
                    <a:pt x="3616" y="1344"/>
                    <a:pt x="3099" y="1442"/>
                    <a:pt x="2611" y="1637"/>
                  </a:cubicBezTo>
                  <a:cubicBezTo>
                    <a:pt x="2635" y="1315"/>
                    <a:pt x="2757" y="1007"/>
                    <a:pt x="2957" y="754"/>
                  </a:cubicBezTo>
                  <a:cubicBezTo>
                    <a:pt x="3003" y="755"/>
                    <a:pt x="3048" y="756"/>
                    <a:pt x="3094" y="756"/>
                  </a:cubicBezTo>
                  <a:cubicBezTo>
                    <a:pt x="3328" y="756"/>
                    <a:pt x="3564" y="735"/>
                    <a:pt x="3796" y="690"/>
                  </a:cubicBezTo>
                  <a:cubicBezTo>
                    <a:pt x="3829" y="681"/>
                    <a:pt x="3817" y="631"/>
                    <a:pt x="3786" y="631"/>
                  </a:cubicBezTo>
                  <a:cubicBezTo>
                    <a:pt x="3784" y="631"/>
                    <a:pt x="3783" y="632"/>
                    <a:pt x="3781" y="632"/>
                  </a:cubicBezTo>
                  <a:cubicBezTo>
                    <a:pt x="3518" y="676"/>
                    <a:pt x="3254" y="700"/>
                    <a:pt x="2991" y="705"/>
                  </a:cubicBezTo>
                  <a:cubicBezTo>
                    <a:pt x="3258" y="387"/>
                    <a:pt x="3646" y="167"/>
                    <a:pt x="4086" y="167"/>
                  </a:cubicBezTo>
                  <a:close/>
                  <a:moveTo>
                    <a:pt x="5479" y="822"/>
                  </a:moveTo>
                  <a:cubicBezTo>
                    <a:pt x="7498" y="1837"/>
                    <a:pt x="9576" y="2802"/>
                    <a:pt x="11688" y="3607"/>
                  </a:cubicBezTo>
                  <a:cubicBezTo>
                    <a:pt x="11654" y="3632"/>
                    <a:pt x="11620" y="3661"/>
                    <a:pt x="11595" y="3700"/>
                  </a:cubicBezTo>
                  <a:cubicBezTo>
                    <a:pt x="11576" y="3734"/>
                    <a:pt x="11600" y="3778"/>
                    <a:pt x="11639" y="3788"/>
                  </a:cubicBezTo>
                  <a:cubicBezTo>
                    <a:pt x="11566" y="3866"/>
                    <a:pt x="11512" y="3963"/>
                    <a:pt x="11483" y="4070"/>
                  </a:cubicBezTo>
                  <a:cubicBezTo>
                    <a:pt x="10517" y="3666"/>
                    <a:pt x="9542" y="3275"/>
                    <a:pt x="8576" y="2856"/>
                  </a:cubicBezTo>
                  <a:cubicBezTo>
                    <a:pt x="7678" y="2466"/>
                    <a:pt x="6425" y="2134"/>
                    <a:pt x="5688" y="1441"/>
                  </a:cubicBezTo>
                  <a:cubicBezTo>
                    <a:pt x="5664" y="1222"/>
                    <a:pt x="5596" y="1012"/>
                    <a:pt x="5479" y="822"/>
                  </a:cubicBezTo>
                  <a:close/>
                  <a:moveTo>
                    <a:pt x="12044" y="3690"/>
                  </a:moveTo>
                  <a:cubicBezTo>
                    <a:pt x="12181" y="3700"/>
                    <a:pt x="12307" y="3749"/>
                    <a:pt x="12415" y="3831"/>
                  </a:cubicBezTo>
                  <a:cubicBezTo>
                    <a:pt x="12683" y="4051"/>
                    <a:pt x="12629" y="4417"/>
                    <a:pt x="12361" y="4607"/>
                  </a:cubicBezTo>
                  <a:cubicBezTo>
                    <a:pt x="12263" y="4678"/>
                    <a:pt x="12151" y="4715"/>
                    <a:pt x="12043" y="4715"/>
                  </a:cubicBezTo>
                  <a:cubicBezTo>
                    <a:pt x="11870" y="4715"/>
                    <a:pt x="11710" y="4622"/>
                    <a:pt x="11644" y="4427"/>
                  </a:cubicBezTo>
                  <a:cubicBezTo>
                    <a:pt x="11625" y="4358"/>
                    <a:pt x="11615" y="4290"/>
                    <a:pt x="11615" y="4217"/>
                  </a:cubicBezTo>
                  <a:cubicBezTo>
                    <a:pt x="11639" y="4197"/>
                    <a:pt x="11644" y="4158"/>
                    <a:pt x="11625" y="4134"/>
                  </a:cubicBezTo>
                  <a:cubicBezTo>
                    <a:pt x="11644" y="3968"/>
                    <a:pt x="11756" y="3822"/>
                    <a:pt x="11912" y="3758"/>
                  </a:cubicBezTo>
                  <a:cubicBezTo>
                    <a:pt x="11937" y="3749"/>
                    <a:pt x="11951" y="3724"/>
                    <a:pt x="11951" y="3695"/>
                  </a:cubicBezTo>
                  <a:cubicBezTo>
                    <a:pt x="11981" y="3690"/>
                    <a:pt x="12010" y="3690"/>
                    <a:pt x="12044" y="3690"/>
                  </a:cubicBezTo>
                  <a:close/>
                  <a:moveTo>
                    <a:pt x="4133" y="1523"/>
                  </a:moveTo>
                  <a:cubicBezTo>
                    <a:pt x="4622" y="1523"/>
                    <a:pt x="5113" y="1614"/>
                    <a:pt x="5576" y="1798"/>
                  </a:cubicBezTo>
                  <a:cubicBezTo>
                    <a:pt x="5586" y="1812"/>
                    <a:pt x="5605" y="1817"/>
                    <a:pt x="5625" y="1817"/>
                  </a:cubicBezTo>
                  <a:cubicBezTo>
                    <a:pt x="7171" y="2456"/>
                    <a:pt x="8166" y="4070"/>
                    <a:pt x="8074" y="5846"/>
                  </a:cubicBezTo>
                  <a:cubicBezTo>
                    <a:pt x="8058" y="5823"/>
                    <a:pt x="8030" y="5809"/>
                    <a:pt x="8003" y="5809"/>
                  </a:cubicBezTo>
                  <a:cubicBezTo>
                    <a:pt x="7995" y="5809"/>
                    <a:pt x="7988" y="5810"/>
                    <a:pt x="7981" y="5812"/>
                  </a:cubicBezTo>
                  <a:cubicBezTo>
                    <a:pt x="6457" y="6222"/>
                    <a:pt x="4981" y="6444"/>
                    <a:pt x="3488" y="6444"/>
                  </a:cubicBezTo>
                  <a:cubicBezTo>
                    <a:pt x="2410" y="6444"/>
                    <a:pt x="1322" y="6328"/>
                    <a:pt x="201" y="6085"/>
                  </a:cubicBezTo>
                  <a:lnTo>
                    <a:pt x="196" y="6085"/>
                  </a:lnTo>
                  <a:cubicBezTo>
                    <a:pt x="186" y="6002"/>
                    <a:pt x="181" y="5919"/>
                    <a:pt x="181" y="5841"/>
                  </a:cubicBezTo>
                  <a:cubicBezTo>
                    <a:pt x="269" y="5840"/>
                    <a:pt x="357" y="5840"/>
                    <a:pt x="445" y="5840"/>
                  </a:cubicBezTo>
                  <a:cubicBezTo>
                    <a:pt x="1324" y="5840"/>
                    <a:pt x="2206" y="5884"/>
                    <a:pt x="3084" y="5973"/>
                  </a:cubicBezTo>
                  <a:cubicBezTo>
                    <a:pt x="3085" y="5973"/>
                    <a:pt x="3087" y="5973"/>
                    <a:pt x="3088" y="5973"/>
                  </a:cubicBezTo>
                  <a:cubicBezTo>
                    <a:pt x="3137" y="5973"/>
                    <a:pt x="3136" y="5899"/>
                    <a:pt x="3084" y="5890"/>
                  </a:cubicBezTo>
                  <a:cubicBezTo>
                    <a:pt x="2366" y="5799"/>
                    <a:pt x="1641" y="5751"/>
                    <a:pt x="916" y="5751"/>
                  </a:cubicBezTo>
                  <a:cubicBezTo>
                    <a:pt x="669" y="5751"/>
                    <a:pt x="423" y="5757"/>
                    <a:pt x="177" y="5768"/>
                  </a:cubicBezTo>
                  <a:cubicBezTo>
                    <a:pt x="177" y="5622"/>
                    <a:pt x="177" y="5475"/>
                    <a:pt x="191" y="5329"/>
                  </a:cubicBezTo>
                  <a:cubicBezTo>
                    <a:pt x="300" y="5332"/>
                    <a:pt x="408" y="5333"/>
                    <a:pt x="516" y="5333"/>
                  </a:cubicBezTo>
                  <a:cubicBezTo>
                    <a:pt x="977" y="5333"/>
                    <a:pt x="1435" y="5308"/>
                    <a:pt x="1894" y="5261"/>
                  </a:cubicBezTo>
                  <a:cubicBezTo>
                    <a:pt x="1933" y="5256"/>
                    <a:pt x="1933" y="5192"/>
                    <a:pt x="1894" y="5192"/>
                  </a:cubicBezTo>
                  <a:cubicBezTo>
                    <a:pt x="1328" y="5236"/>
                    <a:pt x="767" y="5256"/>
                    <a:pt x="201" y="5261"/>
                  </a:cubicBezTo>
                  <a:cubicBezTo>
                    <a:pt x="216" y="5114"/>
                    <a:pt x="235" y="4973"/>
                    <a:pt x="260" y="4827"/>
                  </a:cubicBezTo>
                  <a:cubicBezTo>
                    <a:pt x="263" y="4827"/>
                    <a:pt x="267" y="4833"/>
                    <a:pt x="271" y="4833"/>
                  </a:cubicBezTo>
                  <a:cubicBezTo>
                    <a:pt x="272" y="4833"/>
                    <a:pt x="273" y="4832"/>
                    <a:pt x="274" y="4831"/>
                  </a:cubicBezTo>
                  <a:cubicBezTo>
                    <a:pt x="963" y="4796"/>
                    <a:pt x="1651" y="4783"/>
                    <a:pt x="2339" y="4783"/>
                  </a:cubicBezTo>
                  <a:cubicBezTo>
                    <a:pt x="2995" y="4783"/>
                    <a:pt x="3651" y="4795"/>
                    <a:pt x="4308" y="4812"/>
                  </a:cubicBezTo>
                  <a:cubicBezTo>
                    <a:pt x="4367" y="4812"/>
                    <a:pt x="4367" y="4729"/>
                    <a:pt x="4308" y="4724"/>
                  </a:cubicBezTo>
                  <a:cubicBezTo>
                    <a:pt x="3749" y="4694"/>
                    <a:pt x="3189" y="4678"/>
                    <a:pt x="2628" y="4678"/>
                  </a:cubicBezTo>
                  <a:cubicBezTo>
                    <a:pt x="1842" y="4678"/>
                    <a:pt x="1057" y="4708"/>
                    <a:pt x="274" y="4768"/>
                  </a:cubicBezTo>
                  <a:cubicBezTo>
                    <a:pt x="313" y="4592"/>
                    <a:pt x="362" y="4417"/>
                    <a:pt x="420" y="4246"/>
                  </a:cubicBezTo>
                  <a:cubicBezTo>
                    <a:pt x="420" y="4261"/>
                    <a:pt x="435" y="4275"/>
                    <a:pt x="450" y="4275"/>
                  </a:cubicBezTo>
                  <a:cubicBezTo>
                    <a:pt x="572" y="4280"/>
                    <a:pt x="693" y="4282"/>
                    <a:pt x="815" y="4282"/>
                  </a:cubicBezTo>
                  <a:cubicBezTo>
                    <a:pt x="1235" y="4282"/>
                    <a:pt x="1653" y="4256"/>
                    <a:pt x="2069" y="4207"/>
                  </a:cubicBezTo>
                  <a:cubicBezTo>
                    <a:pt x="2112" y="4202"/>
                    <a:pt x="2113" y="4134"/>
                    <a:pt x="2073" y="4134"/>
                  </a:cubicBezTo>
                  <a:cubicBezTo>
                    <a:pt x="2072" y="4134"/>
                    <a:pt x="2071" y="4134"/>
                    <a:pt x="2069" y="4134"/>
                  </a:cubicBezTo>
                  <a:cubicBezTo>
                    <a:pt x="1577" y="4183"/>
                    <a:pt x="1081" y="4208"/>
                    <a:pt x="589" y="4208"/>
                  </a:cubicBezTo>
                  <a:cubicBezTo>
                    <a:pt x="544" y="4208"/>
                    <a:pt x="499" y="4207"/>
                    <a:pt x="455" y="4207"/>
                  </a:cubicBezTo>
                  <a:cubicBezTo>
                    <a:pt x="445" y="4207"/>
                    <a:pt x="435" y="4212"/>
                    <a:pt x="430" y="4217"/>
                  </a:cubicBezTo>
                  <a:cubicBezTo>
                    <a:pt x="494" y="4041"/>
                    <a:pt x="562" y="3875"/>
                    <a:pt x="645" y="3710"/>
                  </a:cubicBezTo>
                  <a:cubicBezTo>
                    <a:pt x="650" y="3714"/>
                    <a:pt x="655" y="3719"/>
                    <a:pt x="664" y="3719"/>
                  </a:cubicBezTo>
                  <a:cubicBezTo>
                    <a:pt x="1869" y="3710"/>
                    <a:pt x="3074" y="3695"/>
                    <a:pt x="4279" y="3646"/>
                  </a:cubicBezTo>
                  <a:cubicBezTo>
                    <a:pt x="4332" y="3646"/>
                    <a:pt x="4332" y="3563"/>
                    <a:pt x="4279" y="3563"/>
                  </a:cubicBezTo>
                  <a:cubicBezTo>
                    <a:pt x="3079" y="3568"/>
                    <a:pt x="1879" y="3607"/>
                    <a:pt x="679" y="3646"/>
                  </a:cubicBezTo>
                  <a:cubicBezTo>
                    <a:pt x="933" y="3153"/>
                    <a:pt x="1284" y="2719"/>
                    <a:pt x="1718" y="2368"/>
                  </a:cubicBezTo>
                  <a:lnTo>
                    <a:pt x="1718" y="2368"/>
                  </a:lnTo>
                  <a:cubicBezTo>
                    <a:pt x="1708" y="2393"/>
                    <a:pt x="1718" y="2422"/>
                    <a:pt x="1747" y="2427"/>
                  </a:cubicBezTo>
                  <a:lnTo>
                    <a:pt x="1845" y="2461"/>
                  </a:lnTo>
                  <a:cubicBezTo>
                    <a:pt x="1851" y="2463"/>
                    <a:pt x="1856" y="2464"/>
                    <a:pt x="1861" y="2464"/>
                  </a:cubicBezTo>
                  <a:cubicBezTo>
                    <a:pt x="1902" y="2464"/>
                    <a:pt x="1913" y="2400"/>
                    <a:pt x="1869" y="2378"/>
                  </a:cubicBezTo>
                  <a:lnTo>
                    <a:pt x="1869" y="2378"/>
                  </a:lnTo>
                  <a:cubicBezTo>
                    <a:pt x="2049" y="2449"/>
                    <a:pt x="2270" y="2469"/>
                    <a:pt x="2498" y="2469"/>
                  </a:cubicBezTo>
                  <a:cubicBezTo>
                    <a:pt x="2788" y="2469"/>
                    <a:pt x="3089" y="2436"/>
                    <a:pt x="3332" y="2436"/>
                  </a:cubicBezTo>
                  <a:cubicBezTo>
                    <a:pt x="3633" y="2436"/>
                    <a:pt x="3933" y="2440"/>
                    <a:pt x="4233" y="2440"/>
                  </a:cubicBezTo>
                  <a:cubicBezTo>
                    <a:pt x="4457" y="2440"/>
                    <a:pt x="4682" y="2438"/>
                    <a:pt x="4908" y="2432"/>
                  </a:cubicBezTo>
                  <a:cubicBezTo>
                    <a:pt x="4976" y="2432"/>
                    <a:pt x="4976" y="2329"/>
                    <a:pt x="4908" y="2329"/>
                  </a:cubicBezTo>
                  <a:cubicBezTo>
                    <a:pt x="4536" y="2321"/>
                    <a:pt x="4164" y="2317"/>
                    <a:pt x="3791" y="2317"/>
                  </a:cubicBezTo>
                  <a:cubicBezTo>
                    <a:pt x="3113" y="2317"/>
                    <a:pt x="2434" y="2328"/>
                    <a:pt x="1757" y="2334"/>
                  </a:cubicBezTo>
                  <a:lnTo>
                    <a:pt x="1752" y="2334"/>
                  </a:lnTo>
                  <a:cubicBezTo>
                    <a:pt x="1967" y="2168"/>
                    <a:pt x="2196" y="2022"/>
                    <a:pt x="2445" y="1905"/>
                  </a:cubicBezTo>
                  <a:cubicBezTo>
                    <a:pt x="2445" y="1924"/>
                    <a:pt x="2464" y="1939"/>
                    <a:pt x="2489" y="1939"/>
                  </a:cubicBezTo>
                  <a:cubicBezTo>
                    <a:pt x="2897" y="1914"/>
                    <a:pt x="3309" y="1904"/>
                    <a:pt x="3722" y="1904"/>
                  </a:cubicBezTo>
                  <a:cubicBezTo>
                    <a:pt x="3802" y="1904"/>
                    <a:pt x="3882" y="1904"/>
                    <a:pt x="3962" y="1905"/>
                  </a:cubicBezTo>
                  <a:cubicBezTo>
                    <a:pt x="4020" y="1895"/>
                    <a:pt x="4020" y="1812"/>
                    <a:pt x="3962" y="1807"/>
                  </a:cubicBezTo>
                  <a:cubicBezTo>
                    <a:pt x="3789" y="1800"/>
                    <a:pt x="3616" y="1796"/>
                    <a:pt x="3443" y="1796"/>
                  </a:cubicBezTo>
                  <a:cubicBezTo>
                    <a:pt x="3168" y="1796"/>
                    <a:pt x="2893" y="1806"/>
                    <a:pt x="2620" y="1827"/>
                  </a:cubicBezTo>
                  <a:cubicBezTo>
                    <a:pt x="3103" y="1624"/>
                    <a:pt x="3618" y="1523"/>
                    <a:pt x="4133" y="1523"/>
                  </a:cubicBezTo>
                  <a:close/>
                  <a:moveTo>
                    <a:pt x="5654" y="6568"/>
                  </a:moveTo>
                  <a:lnTo>
                    <a:pt x="5654" y="6568"/>
                  </a:lnTo>
                  <a:cubicBezTo>
                    <a:pt x="5649" y="6573"/>
                    <a:pt x="5649" y="6578"/>
                    <a:pt x="5644" y="6582"/>
                  </a:cubicBezTo>
                  <a:cubicBezTo>
                    <a:pt x="5439" y="7356"/>
                    <a:pt x="4819" y="7742"/>
                    <a:pt x="4197" y="7742"/>
                  </a:cubicBezTo>
                  <a:cubicBezTo>
                    <a:pt x="3595" y="7742"/>
                    <a:pt x="2992" y="7382"/>
                    <a:pt x="2757" y="6665"/>
                  </a:cubicBezTo>
                  <a:lnTo>
                    <a:pt x="2757" y="6665"/>
                  </a:lnTo>
                  <a:cubicBezTo>
                    <a:pt x="3089" y="6691"/>
                    <a:pt x="3421" y="6703"/>
                    <a:pt x="3754" y="6703"/>
                  </a:cubicBezTo>
                  <a:cubicBezTo>
                    <a:pt x="4389" y="6703"/>
                    <a:pt x="5023" y="6657"/>
                    <a:pt x="5654" y="6568"/>
                  </a:cubicBezTo>
                  <a:close/>
                  <a:moveTo>
                    <a:pt x="11873" y="4861"/>
                  </a:moveTo>
                  <a:cubicBezTo>
                    <a:pt x="11932" y="4874"/>
                    <a:pt x="11990" y="4880"/>
                    <a:pt x="12049" y="4880"/>
                  </a:cubicBezTo>
                  <a:cubicBezTo>
                    <a:pt x="12078" y="4880"/>
                    <a:pt x="12107" y="4879"/>
                    <a:pt x="12137" y="4875"/>
                  </a:cubicBezTo>
                  <a:lnTo>
                    <a:pt x="12137" y="4875"/>
                  </a:lnTo>
                  <a:cubicBezTo>
                    <a:pt x="10795" y="6729"/>
                    <a:pt x="9610" y="8787"/>
                    <a:pt x="8732" y="10914"/>
                  </a:cubicBezTo>
                  <a:cubicBezTo>
                    <a:pt x="8728" y="10913"/>
                    <a:pt x="8725" y="10913"/>
                    <a:pt x="8722" y="10913"/>
                  </a:cubicBezTo>
                  <a:cubicBezTo>
                    <a:pt x="8685" y="10913"/>
                    <a:pt x="8671" y="10960"/>
                    <a:pt x="8703" y="10982"/>
                  </a:cubicBezTo>
                  <a:cubicBezTo>
                    <a:pt x="8625" y="11163"/>
                    <a:pt x="8547" y="11353"/>
                    <a:pt x="8478" y="11538"/>
                  </a:cubicBezTo>
                  <a:cubicBezTo>
                    <a:pt x="8472" y="11511"/>
                    <a:pt x="8449" y="11495"/>
                    <a:pt x="8426" y="11495"/>
                  </a:cubicBezTo>
                  <a:cubicBezTo>
                    <a:pt x="8411" y="11495"/>
                    <a:pt x="8397" y="11501"/>
                    <a:pt x="8386" y="11514"/>
                  </a:cubicBezTo>
                  <a:cubicBezTo>
                    <a:pt x="8264" y="11611"/>
                    <a:pt x="8152" y="11694"/>
                    <a:pt x="7986" y="11694"/>
                  </a:cubicBezTo>
                  <a:cubicBezTo>
                    <a:pt x="7893" y="11694"/>
                    <a:pt x="7849" y="11689"/>
                    <a:pt x="7835" y="11592"/>
                  </a:cubicBezTo>
                  <a:cubicBezTo>
                    <a:pt x="7825" y="11499"/>
                    <a:pt x="7849" y="11406"/>
                    <a:pt x="7903" y="11333"/>
                  </a:cubicBezTo>
                  <a:cubicBezTo>
                    <a:pt x="7923" y="11309"/>
                    <a:pt x="7899" y="11281"/>
                    <a:pt x="7871" y="11281"/>
                  </a:cubicBezTo>
                  <a:cubicBezTo>
                    <a:pt x="7865" y="11281"/>
                    <a:pt x="7860" y="11282"/>
                    <a:pt x="7854" y="11285"/>
                  </a:cubicBezTo>
                  <a:cubicBezTo>
                    <a:pt x="9074" y="9070"/>
                    <a:pt x="10415" y="6929"/>
                    <a:pt x="11873" y="4870"/>
                  </a:cubicBezTo>
                  <a:lnTo>
                    <a:pt x="11873" y="4861"/>
                  </a:lnTo>
                  <a:close/>
                  <a:moveTo>
                    <a:pt x="6870" y="10730"/>
                  </a:moveTo>
                  <a:cubicBezTo>
                    <a:pt x="7307" y="10730"/>
                    <a:pt x="7701" y="10756"/>
                    <a:pt x="7957" y="10772"/>
                  </a:cubicBezTo>
                  <a:cubicBezTo>
                    <a:pt x="7869" y="10943"/>
                    <a:pt x="7786" y="11119"/>
                    <a:pt x="7703" y="11294"/>
                  </a:cubicBezTo>
                  <a:cubicBezTo>
                    <a:pt x="7684" y="11336"/>
                    <a:pt x="7719" y="11392"/>
                    <a:pt x="7765" y="11392"/>
                  </a:cubicBezTo>
                  <a:cubicBezTo>
                    <a:pt x="7767" y="11392"/>
                    <a:pt x="7769" y="11392"/>
                    <a:pt x="7771" y="11392"/>
                  </a:cubicBezTo>
                  <a:lnTo>
                    <a:pt x="7771" y="11392"/>
                  </a:lnTo>
                  <a:cubicBezTo>
                    <a:pt x="7732" y="11455"/>
                    <a:pt x="7713" y="11528"/>
                    <a:pt x="7713" y="11602"/>
                  </a:cubicBezTo>
                  <a:cubicBezTo>
                    <a:pt x="7713" y="11724"/>
                    <a:pt x="7747" y="11797"/>
                    <a:pt x="7869" y="11831"/>
                  </a:cubicBezTo>
                  <a:cubicBezTo>
                    <a:pt x="7911" y="11841"/>
                    <a:pt x="7957" y="11847"/>
                    <a:pt x="8003" y="11847"/>
                  </a:cubicBezTo>
                  <a:cubicBezTo>
                    <a:pt x="8193" y="11847"/>
                    <a:pt x="8399" y="11759"/>
                    <a:pt x="8474" y="11587"/>
                  </a:cubicBezTo>
                  <a:lnTo>
                    <a:pt x="8474" y="11567"/>
                  </a:lnTo>
                  <a:cubicBezTo>
                    <a:pt x="8480" y="11600"/>
                    <a:pt x="8515" y="11624"/>
                    <a:pt x="8547" y="11624"/>
                  </a:cubicBezTo>
                  <a:cubicBezTo>
                    <a:pt x="8567" y="11624"/>
                    <a:pt x="8586" y="11615"/>
                    <a:pt x="8595" y="11592"/>
                  </a:cubicBezTo>
                  <a:cubicBezTo>
                    <a:pt x="8688" y="11402"/>
                    <a:pt x="8781" y="11216"/>
                    <a:pt x="8869" y="11026"/>
                  </a:cubicBezTo>
                  <a:cubicBezTo>
                    <a:pt x="9121" y="11072"/>
                    <a:pt x="9368" y="11084"/>
                    <a:pt x="9618" y="11084"/>
                  </a:cubicBezTo>
                  <a:cubicBezTo>
                    <a:pt x="9789" y="11084"/>
                    <a:pt x="9961" y="11079"/>
                    <a:pt x="10137" y="11075"/>
                  </a:cubicBezTo>
                  <a:cubicBezTo>
                    <a:pt x="10208" y="11071"/>
                    <a:pt x="10279" y="11070"/>
                    <a:pt x="10351" y="11070"/>
                  </a:cubicBezTo>
                  <a:cubicBezTo>
                    <a:pt x="10482" y="11070"/>
                    <a:pt x="10614" y="11075"/>
                    <a:pt x="10747" y="11085"/>
                  </a:cubicBezTo>
                  <a:cubicBezTo>
                    <a:pt x="11054" y="11143"/>
                    <a:pt x="11351" y="11241"/>
                    <a:pt x="11639" y="11372"/>
                  </a:cubicBezTo>
                  <a:cubicBezTo>
                    <a:pt x="11712" y="11460"/>
                    <a:pt x="11766" y="11563"/>
                    <a:pt x="11800" y="11675"/>
                  </a:cubicBezTo>
                  <a:cubicBezTo>
                    <a:pt x="11844" y="11836"/>
                    <a:pt x="11786" y="11953"/>
                    <a:pt x="11707" y="12089"/>
                  </a:cubicBezTo>
                  <a:cubicBezTo>
                    <a:pt x="11698" y="12109"/>
                    <a:pt x="11698" y="12133"/>
                    <a:pt x="11712" y="12153"/>
                  </a:cubicBezTo>
                  <a:cubicBezTo>
                    <a:pt x="11285" y="12664"/>
                    <a:pt x="10302" y="12763"/>
                    <a:pt x="9442" y="12763"/>
                  </a:cubicBezTo>
                  <a:cubicBezTo>
                    <a:pt x="8939" y="12763"/>
                    <a:pt x="8478" y="12729"/>
                    <a:pt x="8196" y="12723"/>
                  </a:cubicBezTo>
                  <a:cubicBezTo>
                    <a:pt x="8137" y="12722"/>
                    <a:pt x="8068" y="12722"/>
                    <a:pt x="7992" y="12722"/>
                  </a:cubicBezTo>
                  <a:cubicBezTo>
                    <a:pt x="7916" y="12722"/>
                    <a:pt x="7831" y="12722"/>
                    <a:pt x="7741" y="12722"/>
                  </a:cubicBezTo>
                  <a:cubicBezTo>
                    <a:pt x="7016" y="12722"/>
                    <a:pt x="5883" y="12707"/>
                    <a:pt x="5098" y="12426"/>
                  </a:cubicBezTo>
                  <a:lnTo>
                    <a:pt x="5098" y="12426"/>
                  </a:lnTo>
                  <a:cubicBezTo>
                    <a:pt x="5318" y="12436"/>
                    <a:pt x="5537" y="12455"/>
                    <a:pt x="5757" y="12484"/>
                  </a:cubicBezTo>
                  <a:cubicBezTo>
                    <a:pt x="5786" y="12484"/>
                    <a:pt x="5796" y="12431"/>
                    <a:pt x="5762" y="12426"/>
                  </a:cubicBezTo>
                  <a:cubicBezTo>
                    <a:pt x="5523" y="12376"/>
                    <a:pt x="5278" y="12351"/>
                    <a:pt x="5031" y="12351"/>
                  </a:cubicBezTo>
                  <a:cubicBezTo>
                    <a:pt x="4990" y="12351"/>
                    <a:pt x="4949" y="12351"/>
                    <a:pt x="4908" y="12353"/>
                  </a:cubicBezTo>
                  <a:cubicBezTo>
                    <a:pt x="4727" y="12275"/>
                    <a:pt x="4567" y="12163"/>
                    <a:pt x="4430" y="12021"/>
                  </a:cubicBezTo>
                  <a:lnTo>
                    <a:pt x="4430" y="12021"/>
                  </a:lnTo>
                  <a:cubicBezTo>
                    <a:pt x="4767" y="12060"/>
                    <a:pt x="5103" y="12104"/>
                    <a:pt x="5440" y="12133"/>
                  </a:cubicBezTo>
                  <a:cubicBezTo>
                    <a:pt x="5484" y="12133"/>
                    <a:pt x="5484" y="12070"/>
                    <a:pt x="5440" y="12065"/>
                  </a:cubicBezTo>
                  <a:cubicBezTo>
                    <a:pt x="5088" y="12026"/>
                    <a:pt x="4737" y="11997"/>
                    <a:pt x="4386" y="11967"/>
                  </a:cubicBezTo>
                  <a:cubicBezTo>
                    <a:pt x="4347" y="11924"/>
                    <a:pt x="4313" y="11870"/>
                    <a:pt x="4288" y="11816"/>
                  </a:cubicBezTo>
                  <a:cubicBezTo>
                    <a:pt x="4303" y="11758"/>
                    <a:pt x="4328" y="11699"/>
                    <a:pt x="4352" y="11641"/>
                  </a:cubicBezTo>
                  <a:cubicBezTo>
                    <a:pt x="4830" y="11704"/>
                    <a:pt x="5313" y="11728"/>
                    <a:pt x="5791" y="11753"/>
                  </a:cubicBezTo>
                  <a:cubicBezTo>
                    <a:pt x="5835" y="11753"/>
                    <a:pt x="5835" y="11689"/>
                    <a:pt x="5791" y="11684"/>
                  </a:cubicBezTo>
                  <a:cubicBezTo>
                    <a:pt x="5323" y="11641"/>
                    <a:pt x="4849" y="11597"/>
                    <a:pt x="4381" y="11587"/>
                  </a:cubicBezTo>
                  <a:cubicBezTo>
                    <a:pt x="4454" y="11455"/>
                    <a:pt x="4542" y="11333"/>
                    <a:pt x="4640" y="11221"/>
                  </a:cubicBezTo>
                  <a:cubicBezTo>
                    <a:pt x="5147" y="11314"/>
                    <a:pt x="5659" y="11372"/>
                    <a:pt x="6176" y="11402"/>
                  </a:cubicBezTo>
                  <a:cubicBezTo>
                    <a:pt x="6220" y="11402"/>
                    <a:pt x="6220" y="11333"/>
                    <a:pt x="6176" y="11333"/>
                  </a:cubicBezTo>
                  <a:cubicBezTo>
                    <a:pt x="5674" y="11299"/>
                    <a:pt x="5176" y="11250"/>
                    <a:pt x="4684" y="11177"/>
                  </a:cubicBezTo>
                  <a:cubicBezTo>
                    <a:pt x="4693" y="11167"/>
                    <a:pt x="4698" y="11158"/>
                    <a:pt x="4708" y="11148"/>
                  </a:cubicBezTo>
                  <a:lnTo>
                    <a:pt x="4718" y="11138"/>
                  </a:lnTo>
                  <a:lnTo>
                    <a:pt x="4767" y="11119"/>
                  </a:lnTo>
                  <a:cubicBezTo>
                    <a:pt x="4776" y="11114"/>
                    <a:pt x="4781" y="11109"/>
                    <a:pt x="4781" y="11104"/>
                  </a:cubicBezTo>
                  <a:cubicBezTo>
                    <a:pt x="4893" y="11041"/>
                    <a:pt x="5015" y="10987"/>
                    <a:pt x="5137" y="10948"/>
                  </a:cubicBezTo>
                  <a:lnTo>
                    <a:pt x="5137" y="10948"/>
                  </a:lnTo>
                  <a:cubicBezTo>
                    <a:pt x="5123" y="10963"/>
                    <a:pt x="5123" y="10997"/>
                    <a:pt x="5152" y="11002"/>
                  </a:cubicBezTo>
                  <a:cubicBezTo>
                    <a:pt x="5815" y="11094"/>
                    <a:pt x="6488" y="11148"/>
                    <a:pt x="7157" y="11163"/>
                  </a:cubicBezTo>
                  <a:cubicBezTo>
                    <a:pt x="7205" y="11163"/>
                    <a:pt x="7205" y="11089"/>
                    <a:pt x="7157" y="11089"/>
                  </a:cubicBezTo>
                  <a:cubicBezTo>
                    <a:pt x="6493" y="11055"/>
                    <a:pt x="5830" y="11011"/>
                    <a:pt x="5171" y="10933"/>
                  </a:cubicBezTo>
                  <a:cubicBezTo>
                    <a:pt x="5440" y="10850"/>
                    <a:pt x="5723" y="10797"/>
                    <a:pt x="6005" y="10772"/>
                  </a:cubicBezTo>
                  <a:cubicBezTo>
                    <a:pt x="6518" y="10797"/>
                    <a:pt x="7030" y="10846"/>
                    <a:pt x="7547" y="10909"/>
                  </a:cubicBezTo>
                  <a:cubicBezTo>
                    <a:pt x="7548" y="10909"/>
                    <a:pt x="7549" y="10909"/>
                    <a:pt x="7550" y="10909"/>
                  </a:cubicBezTo>
                  <a:cubicBezTo>
                    <a:pt x="7582" y="10909"/>
                    <a:pt x="7589" y="10845"/>
                    <a:pt x="7552" y="10841"/>
                  </a:cubicBezTo>
                  <a:cubicBezTo>
                    <a:pt x="7239" y="10792"/>
                    <a:pt x="6918" y="10758"/>
                    <a:pt x="6601" y="10733"/>
                  </a:cubicBezTo>
                  <a:cubicBezTo>
                    <a:pt x="6692" y="10731"/>
                    <a:pt x="6782" y="10730"/>
                    <a:pt x="6870" y="10730"/>
                  </a:cubicBezTo>
                  <a:close/>
                  <a:moveTo>
                    <a:pt x="4240" y="12031"/>
                  </a:moveTo>
                  <a:cubicBezTo>
                    <a:pt x="4673" y="12809"/>
                    <a:pt x="6201" y="12888"/>
                    <a:pt x="7301" y="12888"/>
                  </a:cubicBezTo>
                  <a:cubicBezTo>
                    <a:pt x="7585" y="12888"/>
                    <a:pt x="7840" y="12883"/>
                    <a:pt x="8041" y="12883"/>
                  </a:cubicBezTo>
                  <a:cubicBezTo>
                    <a:pt x="8097" y="12883"/>
                    <a:pt x="8149" y="12883"/>
                    <a:pt x="8196" y="12884"/>
                  </a:cubicBezTo>
                  <a:cubicBezTo>
                    <a:pt x="8496" y="12892"/>
                    <a:pt x="9009" y="12934"/>
                    <a:pt x="9564" y="12934"/>
                  </a:cubicBezTo>
                  <a:cubicBezTo>
                    <a:pt x="10441" y="12934"/>
                    <a:pt x="11423" y="12829"/>
                    <a:pt x="11844" y="12319"/>
                  </a:cubicBezTo>
                  <a:lnTo>
                    <a:pt x="11844" y="12319"/>
                  </a:lnTo>
                  <a:cubicBezTo>
                    <a:pt x="11800" y="12543"/>
                    <a:pt x="11786" y="12777"/>
                    <a:pt x="11795" y="13006"/>
                  </a:cubicBezTo>
                  <a:lnTo>
                    <a:pt x="11786" y="13006"/>
                  </a:lnTo>
                  <a:cubicBezTo>
                    <a:pt x="10466" y="13370"/>
                    <a:pt x="9168" y="13564"/>
                    <a:pt x="7870" y="13564"/>
                  </a:cubicBezTo>
                  <a:cubicBezTo>
                    <a:pt x="6678" y="13564"/>
                    <a:pt x="5485" y="13401"/>
                    <a:pt x="4274" y="13055"/>
                  </a:cubicBezTo>
                  <a:cubicBezTo>
                    <a:pt x="4288" y="13036"/>
                    <a:pt x="4293" y="13016"/>
                    <a:pt x="4288" y="12997"/>
                  </a:cubicBezTo>
                  <a:cubicBezTo>
                    <a:pt x="4279" y="12958"/>
                    <a:pt x="4269" y="12919"/>
                    <a:pt x="4264" y="12884"/>
                  </a:cubicBezTo>
                  <a:lnTo>
                    <a:pt x="4264" y="12884"/>
                  </a:lnTo>
                  <a:cubicBezTo>
                    <a:pt x="4513" y="12919"/>
                    <a:pt x="4762" y="12958"/>
                    <a:pt x="5015" y="12982"/>
                  </a:cubicBezTo>
                  <a:cubicBezTo>
                    <a:pt x="5017" y="12982"/>
                    <a:pt x="5018" y="12982"/>
                    <a:pt x="5019" y="12982"/>
                  </a:cubicBezTo>
                  <a:cubicBezTo>
                    <a:pt x="5060" y="12982"/>
                    <a:pt x="5068" y="12914"/>
                    <a:pt x="5025" y="12909"/>
                  </a:cubicBezTo>
                  <a:cubicBezTo>
                    <a:pt x="4767" y="12870"/>
                    <a:pt x="4508" y="12836"/>
                    <a:pt x="4249" y="12806"/>
                  </a:cubicBezTo>
                  <a:cubicBezTo>
                    <a:pt x="4245" y="12787"/>
                    <a:pt x="4240" y="12767"/>
                    <a:pt x="4235" y="12748"/>
                  </a:cubicBezTo>
                  <a:cubicBezTo>
                    <a:pt x="4230" y="12665"/>
                    <a:pt x="4225" y="12577"/>
                    <a:pt x="4225" y="12494"/>
                  </a:cubicBezTo>
                  <a:lnTo>
                    <a:pt x="4225" y="12494"/>
                  </a:lnTo>
                  <a:cubicBezTo>
                    <a:pt x="4381" y="12514"/>
                    <a:pt x="4542" y="12533"/>
                    <a:pt x="4698" y="12553"/>
                  </a:cubicBezTo>
                  <a:cubicBezTo>
                    <a:pt x="4699" y="12553"/>
                    <a:pt x="4701" y="12553"/>
                    <a:pt x="4702" y="12553"/>
                  </a:cubicBezTo>
                  <a:cubicBezTo>
                    <a:pt x="4733" y="12553"/>
                    <a:pt x="4741" y="12494"/>
                    <a:pt x="4708" y="12489"/>
                  </a:cubicBezTo>
                  <a:cubicBezTo>
                    <a:pt x="4547" y="12470"/>
                    <a:pt x="4381" y="12450"/>
                    <a:pt x="4220" y="12431"/>
                  </a:cubicBezTo>
                  <a:cubicBezTo>
                    <a:pt x="4215" y="12294"/>
                    <a:pt x="4220" y="12163"/>
                    <a:pt x="4240" y="12031"/>
                  </a:cubicBezTo>
                  <a:close/>
                  <a:moveTo>
                    <a:pt x="4075" y="0"/>
                  </a:moveTo>
                  <a:cubicBezTo>
                    <a:pt x="3201" y="0"/>
                    <a:pt x="2502" y="786"/>
                    <a:pt x="2489" y="1651"/>
                  </a:cubicBezTo>
                  <a:cubicBezTo>
                    <a:pt x="2489" y="1661"/>
                    <a:pt x="2493" y="1676"/>
                    <a:pt x="2498" y="1685"/>
                  </a:cubicBezTo>
                  <a:cubicBezTo>
                    <a:pt x="1084" y="2300"/>
                    <a:pt x="128" y="3690"/>
                    <a:pt x="35" y="5261"/>
                  </a:cubicBezTo>
                  <a:cubicBezTo>
                    <a:pt x="1" y="5270"/>
                    <a:pt x="1" y="5314"/>
                    <a:pt x="35" y="5324"/>
                  </a:cubicBezTo>
                  <a:cubicBezTo>
                    <a:pt x="21" y="5583"/>
                    <a:pt x="30" y="5846"/>
                    <a:pt x="69" y="6104"/>
                  </a:cubicBezTo>
                  <a:cubicBezTo>
                    <a:pt x="69" y="6129"/>
                    <a:pt x="89" y="6148"/>
                    <a:pt x="113" y="6148"/>
                  </a:cubicBezTo>
                  <a:cubicBezTo>
                    <a:pt x="108" y="6187"/>
                    <a:pt x="128" y="6222"/>
                    <a:pt x="167" y="6231"/>
                  </a:cubicBezTo>
                  <a:cubicBezTo>
                    <a:pt x="972" y="6446"/>
                    <a:pt x="1791" y="6592"/>
                    <a:pt x="2625" y="6661"/>
                  </a:cubicBezTo>
                  <a:cubicBezTo>
                    <a:pt x="2826" y="7506"/>
                    <a:pt x="3519" y="7926"/>
                    <a:pt x="4214" y="7926"/>
                  </a:cubicBezTo>
                  <a:cubicBezTo>
                    <a:pt x="4919" y="7926"/>
                    <a:pt x="5626" y="7493"/>
                    <a:pt x="5825" y="6631"/>
                  </a:cubicBezTo>
                  <a:cubicBezTo>
                    <a:pt x="5830" y="6602"/>
                    <a:pt x="5820" y="6568"/>
                    <a:pt x="5796" y="6543"/>
                  </a:cubicBezTo>
                  <a:cubicBezTo>
                    <a:pt x="6557" y="6431"/>
                    <a:pt x="7308" y="6236"/>
                    <a:pt x="8035" y="5978"/>
                  </a:cubicBezTo>
                  <a:cubicBezTo>
                    <a:pt x="8064" y="5968"/>
                    <a:pt x="8083" y="5939"/>
                    <a:pt x="8088" y="5904"/>
                  </a:cubicBezTo>
                  <a:cubicBezTo>
                    <a:pt x="8109" y="5935"/>
                    <a:pt x="8139" y="5948"/>
                    <a:pt x="8169" y="5948"/>
                  </a:cubicBezTo>
                  <a:cubicBezTo>
                    <a:pt x="8216" y="5948"/>
                    <a:pt x="8261" y="5914"/>
                    <a:pt x="8264" y="5861"/>
                  </a:cubicBezTo>
                  <a:cubicBezTo>
                    <a:pt x="8352" y="4466"/>
                    <a:pt x="7761" y="3119"/>
                    <a:pt x="6679" y="2236"/>
                  </a:cubicBezTo>
                  <a:lnTo>
                    <a:pt x="6679" y="2236"/>
                  </a:lnTo>
                  <a:cubicBezTo>
                    <a:pt x="7225" y="2500"/>
                    <a:pt x="7820" y="2700"/>
                    <a:pt x="8313" y="2914"/>
                  </a:cubicBezTo>
                  <a:cubicBezTo>
                    <a:pt x="9347" y="3373"/>
                    <a:pt x="10400" y="3812"/>
                    <a:pt x="11468" y="4197"/>
                  </a:cubicBezTo>
                  <a:cubicBezTo>
                    <a:pt x="11454" y="4300"/>
                    <a:pt x="11468" y="4407"/>
                    <a:pt x="11503" y="4509"/>
                  </a:cubicBezTo>
                  <a:cubicBezTo>
                    <a:pt x="11556" y="4656"/>
                    <a:pt x="11668" y="4773"/>
                    <a:pt x="11810" y="4831"/>
                  </a:cubicBezTo>
                  <a:cubicBezTo>
                    <a:pt x="10303" y="6617"/>
                    <a:pt x="9025" y="8577"/>
                    <a:pt x="7996" y="10675"/>
                  </a:cubicBezTo>
                  <a:cubicBezTo>
                    <a:pt x="7712" y="10646"/>
                    <a:pt x="7203" y="10599"/>
                    <a:pt x="6647" y="10599"/>
                  </a:cubicBezTo>
                  <a:cubicBezTo>
                    <a:pt x="5875" y="10599"/>
                    <a:pt x="5012" y="10690"/>
                    <a:pt x="4532" y="11050"/>
                  </a:cubicBezTo>
                  <a:cubicBezTo>
                    <a:pt x="4367" y="11119"/>
                    <a:pt x="4230" y="11250"/>
                    <a:pt x="4157" y="11416"/>
                  </a:cubicBezTo>
                  <a:cubicBezTo>
                    <a:pt x="4137" y="11416"/>
                    <a:pt x="4123" y="11436"/>
                    <a:pt x="4123" y="11450"/>
                  </a:cubicBezTo>
                  <a:lnTo>
                    <a:pt x="4123" y="11494"/>
                  </a:lnTo>
                  <a:cubicBezTo>
                    <a:pt x="4089" y="11577"/>
                    <a:pt x="4069" y="11665"/>
                    <a:pt x="4064" y="11758"/>
                  </a:cubicBezTo>
                  <a:cubicBezTo>
                    <a:pt x="4030" y="12187"/>
                    <a:pt x="4059" y="12616"/>
                    <a:pt x="4162" y="13036"/>
                  </a:cubicBezTo>
                  <a:cubicBezTo>
                    <a:pt x="4162" y="13036"/>
                    <a:pt x="4162" y="13040"/>
                    <a:pt x="4167" y="13045"/>
                  </a:cubicBezTo>
                  <a:cubicBezTo>
                    <a:pt x="4137" y="13065"/>
                    <a:pt x="4147" y="13109"/>
                    <a:pt x="4181" y="13119"/>
                  </a:cubicBezTo>
                  <a:cubicBezTo>
                    <a:pt x="5432" y="13548"/>
                    <a:pt x="6760" y="13774"/>
                    <a:pt x="8087" y="13774"/>
                  </a:cubicBezTo>
                  <a:cubicBezTo>
                    <a:pt x="9352" y="13774"/>
                    <a:pt x="10615" y="13569"/>
                    <a:pt x="11810" y="13138"/>
                  </a:cubicBezTo>
                  <a:cubicBezTo>
                    <a:pt x="11810" y="13172"/>
                    <a:pt x="11815" y="13201"/>
                    <a:pt x="11815" y="13236"/>
                  </a:cubicBezTo>
                  <a:cubicBezTo>
                    <a:pt x="11817" y="13260"/>
                    <a:pt x="11837" y="13272"/>
                    <a:pt x="11856" y="13272"/>
                  </a:cubicBezTo>
                  <a:cubicBezTo>
                    <a:pt x="11875" y="13272"/>
                    <a:pt x="11893" y="13260"/>
                    <a:pt x="11893" y="13236"/>
                  </a:cubicBezTo>
                  <a:cubicBezTo>
                    <a:pt x="11888" y="12801"/>
                    <a:pt x="12005" y="12416"/>
                    <a:pt x="12083" y="11992"/>
                  </a:cubicBezTo>
                  <a:cubicBezTo>
                    <a:pt x="12083" y="11963"/>
                    <a:pt x="12064" y="11928"/>
                    <a:pt x="12034" y="11924"/>
                  </a:cubicBezTo>
                  <a:cubicBezTo>
                    <a:pt x="12059" y="11802"/>
                    <a:pt x="12064" y="11675"/>
                    <a:pt x="12049" y="11558"/>
                  </a:cubicBezTo>
                  <a:cubicBezTo>
                    <a:pt x="12045" y="11523"/>
                    <a:pt x="12016" y="11503"/>
                    <a:pt x="11986" y="11503"/>
                  </a:cubicBezTo>
                  <a:cubicBezTo>
                    <a:pt x="11983" y="11503"/>
                    <a:pt x="11979" y="11504"/>
                    <a:pt x="11976" y="11504"/>
                  </a:cubicBezTo>
                  <a:cubicBezTo>
                    <a:pt x="11849" y="11246"/>
                    <a:pt x="11488" y="11099"/>
                    <a:pt x="11234" y="11026"/>
                  </a:cubicBezTo>
                  <a:cubicBezTo>
                    <a:pt x="10970" y="10949"/>
                    <a:pt x="10701" y="10927"/>
                    <a:pt x="10430" y="10927"/>
                  </a:cubicBezTo>
                  <a:cubicBezTo>
                    <a:pt x="10070" y="10927"/>
                    <a:pt x="9705" y="10966"/>
                    <a:pt x="9345" y="10966"/>
                  </a:cubicBezTo>
                  <a:cubicBezTo>
                    <a:pt x="9202" y="10966"/>
                    <a:pt x="9059" y="10960"/>
                    <a:pt x="8917" y="10943"/>
                  </a:cubicBezTo>
                  <a:cubicBezTo>
                    <a:pt x="9932" y="8846"/>
                    <a:pt x="11010" y="6831"/>
                    <a:pt x="12264" y="4851"/>
                  </a:cubicBezTo>
                  <a:cubicBezTo>
                    <a:pt x="12322" y="4831"/>
                    <a:pt x="12381" y="4807"/>
                    <a:pt x="12434" y="4773"/>
                  </a:cubicBezTo>
                  <a:cubicBezTo>
                    <a:pt x="12761" y="4549"/>
                    <a:pt x="12883" y="4095"/>
                    <a:pt x="12595" y="3783"/>
                  </a:cubicBezTo>
                  <a:cubicBezTo>
                    <a:pt x="12465" y="3637"/>
                    <a:pt x="12215" y="3523"/>
                    <a:pt x="11984" y="3523"/>
                  </a:cubicBezTo>
                  <a:cubicBezTo>
                    <a:pt x="11929" y="3523"/>
                    <a:pt x="11875" y="3530"/>
                    <a:pt x="11825" y="3544"/>
                  </a:cubicBezTo>
                  <a:cubicBezTo>
                    <a:pt x="9688" y="2529"/>
                    <a:pt x="7503" y="1593"/>
                    <a:pt x="5337" y="627"/>
                  </a:cubicBezTo>
                  <a:cubicBezTo>
                    <a:pt x="5059" y="285"/>
                    <a:pt x="4649" y="42"/>
                    <a:pt x="4220" y="7"/>
                  </a:cubicBezTo>
                  <a:cubicBezTo>
                    <a:pt x="4171" y="3"/>
                    <a:pt x="4123" y="0"/>
                    <a:pt x="4075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1542422" y="1943295"/>
              <a:ext cx="25507" cy="21650"/>
            </a:xfrm>
            <a:custGeom>
              <a:rect b="b" l="l" r="r" t="t"/>
              <a:pathLst>
                <a:path extrusionOk="0" h="842" w="992">
                  <a:moveTo>
                    <a:pt x="900" y="0"/>
                  </a:moveTo>
                  <a:cubicBezTo>
                    <a:pt x="892" y="0"/>
                    <a:pt x="885" y="1"/>
                    <a:pt x="877" y="4"/>
                  </a:cubicBezTo>
                  <a:cubicBezTo>
                    <a:pt x="531" y="160"/>
                    <a:pt x="189" y="414"/>
                    <a:pt x="18" y="760"/>
                  </a:cubicBezTo>
                  <a:cubicBezTo>
                    <a:pt x="0" y="797"/>
                    <a:pt x="31" y="841"/>
                    <a:pt x="64" y="841"/>
                  </a:cubicBezTo>
                  <a:cubicBezTo>
                    <a:pt x="75" y="841"/>
                    <a:pt x="87" y="836"/>
                    <a:pt x="97" y="824"/>
                  </a:cubicBezTo>
                  <a:cubicBezTo>
                    <a:pt x="336" y="516"/>
                    <a:pt x="579" y="263"/>
                    <a:pt x="935" y="102"/>
                  </a:cubicBezTo>
                  <a:cubicBezTo>
                    <a:pt x="992" y="76"/>
                    <a:pt x="956" y="0"/>
                    <a:pt x="900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584488" y="1965279"/>
              <a:ext cx="18899" cy="21161"/>
            </a:xfrm>
            <a:custGeom>
              <a:rect b="b" l="l" r="r" t="t"/>
              <a:pathLst>
                <a:path extrusionOk="0" h="823" w="735">
                  <a:moveTo>
                    <a:pt x="645" y="1"/>
                  </a:moveTo>
                  <a:cubicBezTo>
                    <a:pt x="636" y="1"/>
                    <a:pt x="626" y="3"/>
                    <a:pt x="616" y="8"/>
                  </a:cubicBezTo>
                  <a:cubicBezTo>
                    <a:pt x="338" y="149"/>
                    <a:pt x="60" y="427"/>
                    <a:pt x="7" y="744"/>
                  </a:cubicBezTo>
                  <a:cubicBezTo>
                    <a:pt x="0" y="787"/>
                    <a:pt x="37" y="823"/>
                    <a:pt x="73" y="823"/>
                  </a:cubicBezTo>
                  <a:cubicBezTo>
                    <a:pt x="91" y="823"/>
                    <a:pt x="108" y="814"/>
                    <a:pt x="119" y="793"/>
                  </a:cubicBezTo>
                  <a:cubicBezTo>
                    <a:pt x="256" y="505"/>
                    <a:pt x="392" y="271"/>
                    <a:pt x="680" y="110"/>
                  </a:cubicBezTo>
                  <a:cubicBezTo>
                    <a:pt x="734" y="77"/>
                    <a:pt x="699" y="1"/>
                    <a:pt x="645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1643498" y="1966951"/>
              <a:ext cx="15325" cy="22396"/>
            </a:xfrm>
            <a:custGeom>
              <a:rect b="b" l="l" r="r" t="t"/>
              <a:pathLst>
                <a:path extrusionOk="0" h="871" w="596">
                  <a:moveTo>
                    <a:pt x="70" y="0"/>
                  </a:moveTo>
                  <a:cubicBezTo>
                    <a:pt x="35" y="0"/>
                    <a:pt x="0" y="39"/>
                    <a:pt x="24" y="79"/>
                  </a:cubicBezTo>
                  <a:cubicBezTo>
                    <a:pt x="170" y="338"/>
                    <a:pt x="307" y="616"/>
                    <a:pt x="487" y="855"/>
                  </a:cubicBezTo>
                  <a:cubicBezTo>
                    <a:pt x="499" y="866"/>
                    <a:pt x="514" y="871"/>
                    <a:pt x="527" y="871"/>
                  </a:cubicBezTo>
                  <a:cubicBezTo>
                    <a:pt x="563" y="871"/>
                    <a:pt x="595" y="838"/>
                    <a:pt x="585" y="796"/>
                  </a:cubicBezTo>
                  <a:cubicBezTo>
                    <a:pt x="458" y="528"/>
                    <a:pt x="277" y="274"/>
                    <a:pt x="112" y="26"/>
                  </a:cubicBezTo>
                  <a:cubicBezTo>
                    <a:pt x="101" y="8"/>
                    <a:pt x="86" y="0"/>
                    <a:pt x="70" y="0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1685692" y="1945944"/>
              <a:ext cx="19953" cy="13422"/>
            </a:xfrm>
            <a:custGeom>
              <a:rect b="b" l="l" r="r" t="t"/>
              <a:pathLst>
                <a:path extrusionOk="0" h="522" w="776">
                  <a:moveTo>
                    <a:pt x="70" y="1"/>
                  </a:moveTo>
                  <a:cubicBezTo>
                    <a:pt x="28" y="1"/>
                    <a:pt x="1" y="68"/>
                    <a:pt x="46" y="96"/>
                  </a:cubicBezTo>
                  <a:cubicBezTo>
                    <a:pt x="246" y="248"/>
                    <a:pt x="456" y="389"/>
                    <a:pt x="675" y="516"/>
                  </a:cubicBezTo>
                  <a:cubicBezTo>
                    <a:pt x="683" y="520"/>
                    <a:pt x="691" y="521"/>
                    <a:pt x="698" y="521"/>
                  </a:cubicBezTo>
                  <a:cubicBezTo>
                    <a:pt x="740" y="521"/>
                    <a:pt x="776" y="471"/>
                    <a:pt x="739" y="443"/>
                  </a:cubicBezTo>
                  <a:cubicBezTo>
                    <a:pt x="529" y="287"/>
                    <a:pt x="319" y="140"/>
                    <a:pt x="95" y="9"/>
                  </a:cubicBezTo>
                  <a:cubicBezTo>
                    <a:pt x="86" y="3"/>
                    <a:pt x="78" y="1"/>
                    <a:pt x="70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1547410" y="1821315"/>
              <a:ext cx="69372" cy="3214"/>
            </a:xfrm>
            <a:custGeom>
              <a:rect b="b" l="l" r="r" t="t"/>
              <a:pathLst>
                <a:path extrusionOk="0" h="125" w="2698">
                  <a:moveTo>
                    <a:pt x="1396" y="1"/>
                  </a:moveTo>
                  <a:cubicBezTo>
                    <a:pt x="947" y="1"/>
                    <a:pt x="497" y="18"/>
                    <a:pt x="49" y="51"/>
                  </a:cubicBezTo>
                  <a:cubicBezTo>
                    <a:pt x="2" y="56"/>
                    <a:pt x="0" y="124"/>
                    <a:pt x="44" y="124"/>
                  </a:cubicBezTo>
                  <a:cubicBezTo>
                    <a:pt x="46" y="124"/>
                    <a:pt x="47" y="124"/>
                    <a:pt x="49" y="124"/>
                  </a:cubicBezTo>
                  <a:cubicBezTo>
                    <a:pt x="497" y="109"/>
                    <a:pt x="945" y="100"/>
                    <a:pt x="1394" y="100"/>
                  </a:cubicBezTo>
                  <a:cubicBezTo>
                    <a:pt x="1810" y="100"/>
                    <a:pt x="2226" y="108"/>
                    <a:pt x="2644" y="124"/>
                  </a:cubicBezTo>
                  <a:cubicBezTo>
                    <a:pt x="2645" y="124"/>
                    <a:pt x="2647" y="124"/>
                    <a:pt x="2648" y="124"/>
                  </a:cubicBezTo>
                  <a:cubicBezTo>
                    <a:pt x="2697" y="124"/>
                    <a:pt x="2696" y="46"/>
                    <a:pt x="2644" y="46"/>
                  </a:cubicBezTo>
                  <a:cubicBezTo>
                    <a:pt x="2229" y="16"/>
                    <a:pt x="1812" y="1"/>
                    <a:pt x="1396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1589964" y="1773310"/>
              <a:ext cx="17279" cy="2417"/>
            </a:xfrm>
            <a:custGeom>
              <a:rect b="b" l="l" r="r" t="t"/>
              <a:pathLst>
                <a:path extrusionOk="0" h="94" w="672">
                  <a:moveTo>
                    <a:pt x="43" y="1"/>
                  </a:moveTo>
                  <a:cubicBezTo>
                    <a:pt x="12" y="1"/>
                    <a:pt x="0" y="45"/>
                    <a:pt x="33" y="55"/>
                  </a:cubicBezTo>
                  <a:cubicBezTo>
                    <a:pt x="166" y="81"/>
                    <a:pt x="302" y="94"/>
                    <a:pt x="436" y="94"/>
                  </a:cubicBezTo>
                  <a:cubicBezTo>
                    <a:pt x="504" y="94"/>
                    <a:pt x="571" y="91"/>
                    <a:pt x="638" y="84"/>
                  </a:cubicBezTo>
                  <a:cubicBezTo>
                    <a:pt x="670" y="79"/>
                    <a:pt x="672" y="30"/>
                    <a:pt x="642" y="30"/>
                  </a:cubicBezTo>
                  <a:cubicBezTo>
                    <a:pt x="641" y="30"/>
                    <a:pt x="639" y="30"/>
                    <a:pt x="638" y="30"/>
                  </a:cubicBezTo>
                  <a:cubicBezTo>
                    <a:pt x="579" y="33"/>
                    <a:pt x="522" y="35"/>
                    <a:pt x="464" y="35"/>
                  </a:cubicBezTo>
                  <a:cubicBezTo>
                    <a:pt x="324" y="35"/>
                    <a:pt x="186" y="25"/>
                    <a:pt x="47" y="1"/>
                  </a:cubicBezTo>
                  <a:cubicBezTo>
                    <a:pt x="46" y="1"/>
                    <a:pt x="44" y="1"/>
                    <a:pt x="43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1608015" y="1754128"/>
              <a:ext cx="21316" cy="2828"/>
            </a:xfrm>
            <a:custGeom>
              <a:rect b="b" l="l" r="r" t="t"/>
              <a:pathLst>
                <a:path extrusionOk="0" h="110" w="829">
                  <a:moveTo>
                    <a:pt x="34" y="1"/>
                  </a:moveTo>
                  <a:cubicBezTo>
                    <a:pt x="4" y="1"/>
                    <a:pt x="0" y="55"/>
                    <a:pt x="28" y="59"/>
                  </a:cubicBezTo>
                  <a:cubicBezTo>
                    <a:pt x="246" y="94"/>
                    <a:pt x="465" y="109"/>
                    <a:pt x="683" y="109"/>
                  </a:cubicBezTo>
                  <a:cubicBezTo>
                    <a:pt x="713" y="109"/>
                    <a:pt x="744" y="109"/>
                    <a:pt x="775" y="108"/>
                  </a:cubicBezTo>
                  <a:cubicBezTo>
                    <a:pt x="828" y="108"/>
                    <a:pt x="828" y="35"/>
                    <a:pt x="779" y="30"/>
                  </a:cubicBezTo>
                  <a:lnTo>
                    <a:pt x="779" y="30"/>
                  </a:lnTo>
                  <a:cubicBezTo>
                    <a:pt x="738" y="31"/>
                    <a:pt x="697" y="31"/>
                    <a:pt x="655" y="31"/>
                  </a:cubicBezTo>
                  <a:cubicBezTo>
                    <a:pt x="448" y="31"/>
                    <a:pt x="241" y="21"/>
                    <a:pt x="38" y="1"/>
                  </a:cubicBezTo>
                  <a:cubicBezTo>
                    <a:pt x="37" y="1"/>
                    <a:pt x="35" y="1"/>
                    <a:pt x="34" y="1"/>
                  </a:cubicBezTo>
                  <a:close/>
                </a:path>
              </a:pathLst>
            </a:custGeom>
            <a:solidFill>
              <a:srgbClr val="A6611A"/>
            </a:solidFill>
            <a:ln cap="flat" cmpd="sng" w="9525">
              <a:solidFill>
                <a:srgbClr val="A661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/>
        </p:nvSpPr>
        <p:spPr>
          <a:xfrm>
            <a:off x="482950" y="6180725"/>
            <a:ext cx="8184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copyright Kristin A. Tufte &amp; Deepa Varghese 2021. 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Slides adapted from Lois Delcambre, David Maier, and R. Ramakrishnan.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/>
          <p:cNvSpPr txBox="1"/>
          <p:nvPr>
            <p:ph type="ctrTitle"/>
          </p:nvPr>
        </p:nvSpPr>
        <p:spPr>
          <a:xfrm>
            <a:off x="162425" y="1504975"/>
            <a:ext cx="6591900" cy="28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Evaluation: Loop Joins, </a:t>
            </a:r>
            <a:r>
              <a:rPr lang="en-US"/>
              <a:t>including</a:t>
            </a:r>
            <a:r>
              <a:rPr lang="en-US"/>
              <a:t> Index Nested Loops</a:t>
            </a:r>
            <a:endParaRPr/>
          </a:p>
        </p:txBody>
      </p:sp>
      <p:sp>
        <p:nvSpPr>
          <p:cNvPr id="143" name="Google Shape;143;p17"/>
          <p:cNvSpPr txBox="1"/>
          <p:nvPr>
            <p:ph idx="1" type="subTitle"/>
          </p:nvPr>
        </p:nvSpPr>
        <p:spPr>
          <a:xfrm>
            <a:off x="162425" y="4397225"/>
            <a:ext cx="5914200" cy="16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Slides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6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Nested Loops Join (very naive)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311700" y="1333425"/>
            <a:ext cx="88323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Join on i</a:t>
            </a:r>
            <a:r>
              <a:rPr b="1" baseline="30000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column of A and j</a:t>
            </a:r>
            <a:r>
              <a:rPr b="1" baseline="30000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column of B</a:t>
            </a:r>
            <a:endParaRPr b="1" sz="1824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foreach </a:t>
            </a:r>
            <a:r>
              <a:rPr b="1" lang="en-US" sz="1824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row a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in A do</a:t>
            </a:r>
            <a:endParaRPr b="1" sz="1824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	foreach row b in B do</a:t>
            </a:r>
            <a:endParaRPr b="1" sz="1824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		if a</a:t>
            </a:r>
            <a:r>
              <a:rPr b="1" baseline="-25000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== b</a:t>
            </a:r>
            <a:r>
              <a:rPr b="1" baseline="-25000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 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then add &lt;a, b&gt; to result</a:t>
            </a:r>
            <a:endParaRPr b="1" sz="1824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For each </a:t>
            </a:r>
            <a:r>
              <a:rPr b="1" lang="en-US" sz="1700">
                <a:solidFill>
                  <a:schemeClr val="accent3"/>
                </a:solidFill>
              </a:rPr>
              <a:t>row </a:t>
            </a:r>
            <a:r>
              <a:rPr lang="en-US" sz="1700"/>
              <a:t>in the outer relation A, we scan the entire </a:t>
            </a:r>
            <a:r>
              <a:rPr i="1" lang="en-US" sz="1700"/>
              <a:t>inner</a:t>
            </a:r>
            <a:r>
              <a:rPr lang="en-US" sz="1700"/>
              <a:t> relation B, </a:t>
            </a:r>
            <a:r>
              <a:rPr lang="en-US" sz="1700">
                <a:solidFill>
                  <a:schemeClr val="dk2"/>
                </a:solidFill>
              </a:rPr>
              <a:t>row by row</a:t>
            </a:r>
            <a:r>
              <a:rPr lang="en-US" sz="1700"/>
              <a:t>. </a:t>
            </a:r>
            <a:endParaRPr sz="1700"/>
          </a:p>
          <a:p>
            <a:pPr indent="45720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3"/>
                </a:solidFill>
              </a:rPr>
              <a:t>Cost:  M +                       (p</a:t>
            </a:r>
            <a:r>
              <a:rPr b="1" baseline="-25000" lang="en-US" sz="1700">
                <a:solidFill>
                  <a:schemeClr val="accent3"/>
                </a:solidFill>
              </a:rPr>
              <a:t>A</a:t>
            </a:r>
            <a:r>
              <a:rPr b="1" lang="en-US" sz="1700">
                <a:solidFill>
                  <a:schemeClr val="accent3"/>
                </a:solidFill>
              </a:rPr>
              <a:t> * M)     *       N</a:t>
            </a:r>
            <a:r>
              <a:rPr lang="en-US" sz="1700">
                <a:solidFill>
                  <a:schemeClr val="accent2"/>
                </a:solidFill>
              </a:rPr>
              <a:t>  </a:t>
            </a:r>
            <a:endParaRPr sz="1700"/>
          </a:p>
          <a:p>
            <a:pPr indent="45720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     </a:t>
            </a:r>
            <a:r>
              <a:rPr lang="en-US" sz="1900"/>
              <a:t>(cost to scan A) + (# rows in A) * (cost to scan B)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Algorithm in short: Scan A + Scan B for each row in A</a:t>
            </a:r>
            <a:endParaRPr sz="1700"/>
          </a:p>
        </p:txBody>
      </p: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6"/>
          <p:cNvSpPr/>
          <p:nvPr/>
        </p:nvSpPr>
        <p:spPr>
          <a:xfrm rot="-5400000">
            <a:off x="1570625" y="4031175"/>
            <a:ext cx="226200" cy="42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 rot="-5400000">
            <a:off x="3494100" y="3771825"/>
            <a:ext cx="226200" cy="941400"/>
          </a:xfrm>
          <a:prstGeom prst="leftBrace">
            <a:avLst>
              <a:gd fmla="val 50000" name="adj1"/>
              <a:gd fmla="val 66034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 rot="-5400000">
            <a:off x="4855925" y="4022475"/>
            <a:ext cx="226200" cy="440100"/>
          </a:xfrm>
          <a:prstGeom prst="leftBrace">
            <a:avLst>
              <a:gd fmla="val 50000" name="adj1"/>
              <a:gd fmla="val 50829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7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Nested Loops Join (very naive)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311700" y="1333425"/>
            <a:ext cx="87774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Join on i</a:t>
            </a:r>
            <a:r>
              <a:rPr b="1" baseline="30000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column of A and j</a:t>
            </a:r>
            <a:r>
              <a:rPr b="1" baseline="30000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column of B</a:t>
            </a:r>
            <a:endParaRPr b="1" sz="1824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foreach </a:t>
            </a:r>
            <a:r>
              <a:rPr b="1" lang="en-US" sz="1824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row a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in A do</a:t>
            </a:r>
            <a:endParaRPr b="1" sz="1824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	foreach row b in B do</a:t>
            </a:r>
            <a:endParaRPr b="1" sz="1824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		if a</a:t>
            </a:r>
            <a:r>
              <a:rPr b="1" baseline="-25000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== b</a:t>
            </a:r>
            <a:r>
              <a:rPr b="1" baseline="-25000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 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then add &lt;a, b&gt; to result</a:t>
            </a:r>
            <a:endParaRPr b="1" sz="1824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For each </a:t>
            </a:r>
            <a:r>
              <a:rPr b="1" lang="en-US" sz="1700">
                <a:solidFill>
                  <a:schemeClr val="accent3"/>
                </a:solidFill>
              </a:rPr>
              <a:t>row </a:t>
            </a:r>
            <a:r>
              <a:rPr lang="en-US" sz="1700"/>
              <a:t>in the outer relation A, we scan the entire </a:t>
            </a:r>
            <a:r>
              <a:rPr i="1" lang="en-US" sz="1700"/>
              <a:t>inner</a:t>
            </a:r>
            <a:r>
              <a:rPr lang="en-US" sz="1700"/>
              <a:t> relation B, </a:t>
            </a:r>
            <a:r>
              <a:rPr lang="en-US" sz="1700">
                <a:solidFill>
                  <a:schemeClr val="dk2"/>
                </a:solidFill>
              </a:rPr>
              <a:t>row by row</a:t>
            </a:r>
            <a:r>
              <a:rPr lang="en-US" sz="1700"/>
              <a:t>. </a:t>
            </a:r>
            <a:endParaRPr sz="1700"/>
          </a:p>
          <a:p>
            <a:pPr indent="45720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3"/>
                </a:solidFill>
              </a:rPr>
              <a:t>Cost:  M +                       (p</a:t>
            </a:r>
            <a:r>
              <a:rPr b="1" baseline="-25000" lang="en-US" sz="1700">
                <a:solidFill>
                  <a:schemeClr val="accent3"/>
                </a:solidFill>
              </a:rPr>
              <a:t>A</a:t>
            </a:r>
            <a:r>
              <a:rPr b="1" lang="en-US" sz="1700">
                <a:solidFill>
                  <a:schemeClr val="accent3"/>
                </a:solidFill>
              </a:rPr>
              <a:t> * M)     *       N</a:t>
            </a:r>
            <a:r>
              <a:rPr lang="en-US" sz="1700">
                <a:solidFill>
                  <a:schemeClr val="accent2"/>
                </a:solidFill>
              </a:rPr>
              <a:t>  </a:t>
            </a:r>
            <a:endParaRPr sz="1700"/>
          </a:p>
          <a:p>
            <a:pPr indent="45720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     </a:t>
            </a:r>
            <a:r>
              <a:rPr lang="en-US" sz="1900"/>
              <a:t>(cost to scan A) + (# rows in A) * (cost to scan B)</a:t>
            </a:r>
            <a:endParaRPr sz="19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   =  1000 + 100*1000*500  I/Os = 50,000,000 I/Os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Algorithm in short: Scan A + Scan B for each row in A</a:t>
            </a:r>
            <a:endParaRPr sz="1700"/>
          </a:p>
        </p:txBody>
      </p:sp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27"/>
          <p:cNvSpPr/>
          <p:nvPr/>
        </p:nvSpPr>
        <p:spPr>
          <a:xfrm rot="-5400000">
            <a:off x="1570625" y="4031175"/>
            <a:ext cx="226200" cy="42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 rot="-5400000">
            <a:off x="3494100" y="3771825"/>
            <a:ext cx="226200" cy="941400"/>
          </a:xfrm>
          <a:prstGeom prst="leftBrace">
            <a:avLst>
              <a:gd fmla="val 50000" name="adj1"/>
              <a:gd fmla="val 66034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 rot="-5400000">
            <a:off x="4855925" y="4022475"/>
            <a:ext cx="226200" cy="440100"/>
          </a:xfrm>
          <a:prstGeom prst="leftBrace">
            <a:avLst>
              <a:gd fmla="val 50000" name="adj1"/>
              <a:gd fmla="val 50829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6430025" y="1149200"/>
            <a:ext cx="2659200" cy="157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Nested Loops Join (very naive)</a:t>
            </a:r>
            <a:endParaRPr/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311700" y="1333425"/>
            <a:ext cx="8777400" cy="5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Join on i</a:t>
            </a:r>
            <a:r>
              <a:rPr b="1" baseline="30000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column of A and j</a:t>
            </a:r>
            <a:r>
              <a:rPr b="1" baseline="30000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column of B</a:t>
            </a:r>
            <a:endParaRPr b="1" sz="1824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foreach </a:t>
            </a:r>
            <a:r>
              <a:rPr b="1" lang="en-US" sz="1824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row a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in A do</a:t>
            </a:r>
            <a:endParaRPr b="1" sz="1824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	foreach row b in B do</a:t>
            </a:r>
            <a:endParaRPr b="1" sz="1824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		if a</a:t>
            </a:r>
            <a:r>
              <a:rPr b="1" baseline="-25000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== b</a:t>
            </a:r>
            <a:r>
              <a:rPr b="1" baseline="-25000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 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then add &lt;a, b&gt; to result</a:t>
            </a:r>
            <a:endParaRPr b="1" sz="1824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For each </a:t>
            </a:r>
            <a:r>
              <a:rPr b="1" lang="en-US" sz="1700">
                <a:solidFill>
                  <a:schemeClr val="accent3"/>
                </a:solidFill>
              </a:rPr>
              <a:t>row </a:t>
            </a:r>
            <a:r>
              <a:rPr lang="en-US" sz="1700"/>
              <a:t>in the outer relation A, we scan the entire </a:t>
            </a:r>
            <a:r>
              <a:rPr i="1" lang="en-US" sz="1700"/>
              <a:t>inner</a:t>
            </a:r>
            <a:r>
              <a:rPr lang="en-US" sz="1700"/>
              <a:t> relation B, </a:t>
            </a:r>
            <a:r>
              <a:rPr lang="en-US" sz="1700">
                <a:solidFill>
                  <a:schemeClr val="dk2"/>
                </a:solidFill>
              </a:rPr>
              <a:t>row by row</a:t>
            </a:r>
            <a:r>
              <a:rPr lang="en-US" sz="1700"/>
              <a:t>. </a:t>
            </a:r>
            <a:endParaRPr sz="1700"/>
          </a:p>
          <a:p>
            <a:pPr indent="45720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3"/>
                </a:solidFill>
              </a:rPr>
              <a:t>Cost:  M +                       (p</a:t>
            </a:r>
            <a:r>
              <a:rPr b="1" baseline="-25000" lang="en-US" sz="1700">
                <a:solidFill>
                  <a:schemeClr val="accent3"/>
                </a:solidFill>
              </a:rPr>
              <a:t>A</a:t>
            </a:r>
            <a:r>
              <a:rPr b="1" lang="en-US" sz="1700">
                <a:solidFill>
                  <a:schemeClr val="accent3"/>
                </a:solidFill>
              </a:rPr>
              <a:t> * M)     *       N</a:t>
            </a:r>
            <a:r>
              <a:rPr lang="en-US" sz="1700">
                <a:solidFill>
                  <a:schemeClr val="accent2"/>
                </a:solidFill>
              </a:rPr>
              <a:t>  </a:t>
            </a:r>
            <a:endParaRPr sz="1700"/>
          </a:p>
          <a:p>
            <a:pPr indent="45720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     </a:t>
            </a:r>
            <a:r>
              <a:rPr lang="en-US" sz="1900"/>
              <a:t>(cost to scan A) + (# rows in A) * (cost to scan B)</a:t>
            </a:r>
            <a:endParaRPr sz="19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   =  1000 + 100*1000*500  I/Os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Algorithm in short: Scan A + Scan B for each row in A</a:t>
            </a:r>
            <a:endParaRPr sz="1700"/>
          </a:p>
        </p:txBody>
      </p:sp>
      <p:sp>
        <p:nvSpPr>
          <p:cNvPr id="279" name="Google Shape;279;p28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8"/>
          <p:cNvSpPr/>
          <p:nvPr/>
        </p:nvSpPr>
        <p:spPr>
          <a:xfrm rot="-5400000">
            <a:off x="1570625" y="4031175"/>
            <a:ext cx="226200" cy="42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 rot="-5400000">
            <a:off x="3494100" y="3771825"/>
            <a:ext cx="226200" cy="941400"/>
          </a:xfrm>
          <a:prstGeom prst="leftBrace">
            <a:avLst>
              <a:gd fmla="val 50000" name="adj1"/>
              <a:gd fmla="val 66034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 rot="-5400000">
            <a:off x="4855925" y="4022475"/>
            <a:ext cx="226200" cy="440100"/>
          </a:xfrm>
          <a:prstGeom prst="leftBrace">
            <a:avLst>
              <a:gd fmla="val 50000" name="adj1"/>
              <a:gd fmla="val 50829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6430025" y="1149200"/>
            <a:ext cx="2659200" cy="157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6265025" y="5211025"/>
            <a:ext cx="284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authors A, books B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A.id=B.authorid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Simple Nested Loops Join (yes, this is dumb)</a:t>
            </a:r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5260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3352800" y="1816100"/>
            <a:ext cx="2521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Memory Buffers: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5" name="Google Shape;295;p29"/>
          <p:cNvGraphicFramePr/>
          <p:nvPr/>
        </p:nvGraphicFramePr>
        <p:xfrm>
          <a:off x="86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29"/>
          <p:cNvGraphicFramePr/>
          <p:nvPr/>
        </p:nvGraphicFramePr>
        <p:xfrm>
          <a:off x="863250" y="37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29"/>
          <p:cNvSpPr txBox="1"/>
          <p:nvPr/>
        </p:nvSpPr>
        <p:spPr>
          <a:xfrm>
            <a:off x="63934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8" name="Google Shape;298;p29"/>
          <p:cNvGraphicFramePr/>
          <p:nvPr/>
        </p:nvGraphicFramePr>
        <p:xfrm>
          <a:off x="67306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9" name="Google Shape;299;p29"/>
          <p:cNvGraphicFramePr/>
          <p:nvPr/>
        </p:nvGraphicFramePr>
        <p:xfrm>
          <a:off x="6730650" y="32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0" name="Google Shape;300;p29"/>
          <p:cNvGraphicFramePr/>
          <p:nvPr/>
        </p:nvGraphicFramePr>
        <p:xfrm>
          <a:off x="6730650" y="419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29"/>
          <p:cNvSpPr/>
          <p:nvPr/>
        </p:nvSpPr>
        <p:spPr>
          <a:xfrm>
            <a:off x="2904725" y="2245125"/>
            <a:ext cx="3412500" cy="134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2" name="Google Shape;302;p29"/>
          <p:cNvGraphicFramePr/>
          <p:nvPr/>
        </p:nvGraphicFramePr>
        <p:xfrm>
          <a:off x="29968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 gridSpan="2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</a:tr>
              <a:tr h="381000">
                <a:tc gridSpan="2" vMerge="1"/>
                <a:tc hMerge="1" vMerge="1"/>
              </a:tr>
              <a:tr h="381000">
                <a:tc gridSpan="2" vMerge="1"/>
                <a:tc hMerge="1" vMerge="1"/>
              </a:tr>
            </a:tbl>
          </a:graphicData>
        </a:graphic>
      </p:graphicFrame>
      <p:graphicFrame>
        <p:nvGraphicFramePr>
          <p:cNvPr id="303" name="Google Shape;303;p29"/>
          <p:cNvGraphicFramePr/>
          <p:nvPr/>
        </p:nvGraphicFramePr>
        <p:xfrm>
          <a:off x="467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3810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Simple Nested Loops Join (</a:t>
            </a:r>
            <a:r>
              <a:rPr lang="en-US"/>
              <a:t>still</a:t>
            </a:r>
            <a:r>
              <a:rPr lang="en-US" sz="2800"/>
              <a:t> dumb)</a:t>
            </a:r>
            <a:endParaRPr/>
          </a:p>
        </p:txBody>
      </p:sp>
      <p:sp>
        <p:nvSpPr>
          <p:cNvPr id="311" name="Google Shape;311;p30"/>
          <p:cNvSpPr txBox="1"/>
          <p:nvPr/>
        </p:nvSpPr>
        <p:spPr>
          <a:xfrm>
            <a:off x="5260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3352800" y="1816100"/>
            <a:ext cx="2521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Memory Buffers: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30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4" name="Google Shape;314;p30"/>
          <p:cNvGraphicFramePr/>
          <p:nvPr/>
        </p:nvGraphicFramePr>
        <p:xfrm>
          <a:off x="86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5" name="Google Shape;315;p30"/>
          <p:cNvGraphicFramePr/>
          <p:nvPr/>
        </p:nvGraphicFramePr>
        <p:xfrm>
          <a:off x="863250" y="37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0"/>
          <p:cNvSpPr txBox="1"/>
          <p:nvPr/>
        </p:nvSpPr>
        <p:spPr>
          <a:xfrm>
            <a:off x="63934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7" name="Google Shape;317;p30"/>
          <p:cNvGraphicFramePr/>
          <p:nvPr/>
        </p:nvGraphicFramePr>
        <p:xfrm>
          <a:off x="67306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8" name="Google Shape;318;p30"/>
          <p:cNvGraphicFramePr/>
          <p:nvPr/>
        </p:nvGraphicFramePr>
        <p:xfrm>
          <a:off x="6730650" y="32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9" name="Google Shape;319;p30"/>
          <p:cNvGraphicFramePr/>
          <p:nvPr/>
        </p:nvGraphicFramePr>
        <p:xfrm>
          <a:off x="6730650" y="419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30"/>
          <p:cNvSpPr/>
          <p:nvPr/>
        </p:nvSpPr>
        <p:spPr>
          <a:xfrm>
            <a:off x="2904725" y="2245125"/>
            <a:ext cx="3412500" cy="134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1" name="Google Shape;321;p30"/>
          <p:cNvGraphicFramePr/>
          <p:nvPr/>
        </p:nvGraphicFramePr>
        <p:xfrm>
          <a:off x="2996850" y="23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2" name="Google Shape;322;p30"/>
          <p:cNvGraphicFramePr/>
          <p:nvPr/>
        </p:nvGraphicFramePr>
        <p:xfrm>
          <a:off x="467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3" name="Google Shape;323;p30"/>
          <p:cNvSpPr txBox="1"/>
          <p:nvPr/>
        </p:nvSpPr>
        <p:spPr>
          <a:xfrm>
            <a:off x="3657600" y="4800600"/>
            <a:ext cx="2181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Query Answe</a:t>
            </a:r>
            <a:r>
              <a:rPr b="1" lang="en-US" sz="2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b="1" sz="2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24" name="Google Shape;324;p30"/>
          <p:cNvGraphicFramePr/>
          <p:nvPr/>
        </p:nvGraphicFramePr>
        <p:xfrm>
          <a:off x="3073050" y="53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37800"/>
                <a:gridCol w="1110800"/>
                <a:gridCol w="1086050"/>
                <a:gridCol w="590375"/>
              </a:tblGrid>
              <a:tr h="4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30"/>
          <p:cNvSpPr/>
          <p:nvPr/>
        </p:nvSpPr>
        <p:spPr>
          <a:xfrm>
            <a:off x="2734175" y="2292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4562975" y="2292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30"/>
          <p:cNvCxnSpPr>
            <a:endCxn id="320" idx="1"/>
          </p:cNvCxnSpPr>
          <p:nvPr/>
        </p:nvCxnSpPr>
        <p:spPr>
          <a:xfrm flipH="1" rot="10800000">
            <a:off x="2433725" y="2919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30"/>
          <p:cNvCxnSpPr/>
          <p:nvPr/>
        </p:nvCxnSpPr>
        <p:spPr>
          <a:xfrm rot="10800000">
            <a:off x="6339225" y="2763950"/>
            <a:ext cx="386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0"/>
          <p:cNvCxnSpPr/>
          <p:nvPr/>
        </p:nvCxnSpPr>
        <p:spPr>
          <a:xfrm flipH="1">
            <a:off x="4603475" y="3670125"/>
            <a:ext cx="7500" cy="1009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Simple Nested Loops Join (</a:t>
            </a:r>
            <a:r>
              <a:rPr lang="en-US"/>
              <a:t>very, very</a:t>
            </a:r>
            <a:r>
              <a:rPr lang="en-US" sz="2800"/>
              <a:t> dumb)</a:t>
            </a:r>
            <a:endParaRPr/>
          </a:p>
        </p:txBody>
      </p:sp>
      <p:sp>
        <p:nvSpPr>
          <p:cNvPr id="337" name="Google Shape;337;p31"/>
          <p:cNvSpPr txBox="1"/>
          <p:nvPr/>
        </p:nvSpPr>
        <p:spPr>
          <a:xfrm>
            <a:off x="5260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3352800" y="1816100"/>
            <a:ext cx="2521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Memory Buffers: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31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40" name="Google Shape;340;p31"/>
          <p:cNvGraphicFramePr/>
          <p:nvPr/>
        </p:nvGraphicFramePr>
        <p:xfrm>
          <a:off x="86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1" name="Google Shape;341;p31"/>
          <p:cNvGraphicFramePr/>
          <p:nvPr/>
        </p:nvGraphicFramePr>
        <p:xfrm>
          <a:off x="863250" y="37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2" name="Google Shape;342;p31"/>
          <p:cNvSpPr txBox="1"/>
          <p:nvPr/>
        </p:nvSpPr>
        <p:spPr>
          <a:xfrm>
            <a:off x="63934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43" name="Google Shape;343;p31"/>
          <p:cNvGraphicFramePr/>
          <p:nvPr/>
        </p:nvGraphicFramePr>
        <p:xfrm>
          <a:off x="67306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4" name="Google Shape;344;p31"/>
          <p:cNvGraphicFramePr/>
          <p:nvPr/>
        </p:nvGraphicFramePr>
        <p:xfrm>
          <a:off x="6730650" y="32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5" name="Google Shape;345;p31"/>
          <p:cNvGraphicFramePr/>
          <p:nvPr/>
        </p:nvGraphicFramePr>
        <p:xfrm>
          <a:off x="6730650" y="419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31"/>
          <p:cNvSpPr/>
          <p:nvPr/>
        </p:nvSpPr>
        <p:spPr>
          <a:xfrm>
            <a:off x="2904725" y="2245125"/>
            <a:ext cx="3412500" cy="134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7" name="Google Shape;347;p31"/>
          <p:cNvGraphicFramePr/>
          <p:nvPr/>
        </p:nvGraphicFramePr>
        <p:xfrm>
          <a:off x="2996850" y="23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Google Shape;348;p31"/>
          <p:cNvGraphicFramePr/>
          <p:nvPr/>
        </p:nvGraphicFramePr>
        <p:xfrm>
          <a:off x="467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31"/>
          <p:cNvSpPr txBox="1"/>
          <p:nvPr/>
        </p:nvSpPr>
        <p:spPr>
          <a:xfrm>
            <a:off x="3657600" y="4800600"/>
            <a:ext cx="2181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Query Answe</a:t>
            </a:r>
            <a:r>
              <a:rPr b="1" lang="en-US" sz="2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b="1" sz="2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50" name="Google Shape;350;p31"/>
          <p:cNvGraphicFramePr/>
          <p:nvPr/>
        </p:nvGraphicFramePr>
        <p:xfrm>
          <a:off x="3073050" y="53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37800"/>
                <a:gridCol w="1110800"/>
                <a:gridCol w="1086050"/>
                <a:gridCol w="590375"/>
              </a:tblGrid>
              <a:tr h="4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31"/>
          <p:cNvSpPr/>
          <p:nvPr/>
        </p:nvSpPr>
        <p:spPr>
          <a:xfrm>
            <a:off x="2734175" y="2292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4562975" y="27495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3657600" y="3924975"/>
            <a:ext cx="2181600" cy="434700"/>
          </a:xfrm>
          <a:prstGeom prst="wedgeRoundRectCallout">
            <a:avLst>
              <a:gd fmla="val -7077" name="adj1"/>
              <a:gd fmla="val -72621" name="adj2"/>
              <a:gd fmla="val 0" name="adj3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Book Antiqua"/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No match: Discard!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4" name="Google Shape;354;p31"/>
          <p:cNvCxnSpPr/>
          <p:nvPr/>
        </p:nvCxnSpPr>
        <p:spPr>
          <a:xfrm flipH="1" rot="10800000">
            <a:off x="2433800" y="2919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1"/>
          <p:cNvCxnSpPr/>
          <p:nvPr/>
        </p:nvCxnSpPr>
        <p:spPr>
          <a:xfrm rot="10800000">
            <a:off x="6339225" y="2763950"/>
            <a:ext cx="386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Simple Nested Loops Join (</a:t>
            </a:r>
            <a:r>
              <a:rPr lang="en-US"/>
              <a:t>yawn</a:t>
            </a:r>
            <a:r>
              <a:rPr lang="en-US" sz="2800"/>
              <a:t>)</a:t>
            </a:r>
            <a:endParaRPr/>
          </a:p>
        </p:txBody>
      </p:sp>
      <p:sp>
        <p:nvSpPr>
          <p:cNvPr id="363" name="Google Shape;363;p32"/>
          <p:cNvSpPr txBox="1"/>
          <p:nvPr/>
        </p:nvSpPr>
        <p:spPr>
          <a:xfrm>
            <a:off x="5260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32"/>
          <p:cNvSpPr txBox="1"/>
          <p:nvPr/>
        </p:nvSpPr>
        <p:spPr>
          <a:xfrm>
            <a:off x="3352800" y="1816100"/>
            <a:ext cx="2521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Memory Buffers: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32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66" name="Google Shape;366;p32"/>
          <p:cNvGraphicFramePr/>
          <p:nvPr/>
        </p:nvGraphicFramePr>
        <p:xfrm>
          <a:off x="86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Google Shape;367;p32"/>
          <p:cNvGraphicFramePr/>
          <p:nvPr/>
        </p:nvGraphicFramePr>
        <p:xfrm>
          <a:off x="863250" y="37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8" name="Google Shape;368;p32"/>
          <p:cNvSpPr txBox="1"/>
          <p:nvPr/>
        </p:nvSpPr>
        <p:spPr>
          <a:xfrm>
            <a:off x="63934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9" name="Google Shape;369;p32"/>
          <p:cNvGraphicFramePr/>
          <p:nvPr/>
        </p:nvGraphicFramePr>
        <p:xfrm>
          <a:off x="67306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Google Shape;370;p32"/>
          <p:cNvGraphicFramePr/>
          <p:nvPr/>
        </p:nvGraphicFramePr>
        <p:xfrm>
          <a:off x="6730650" y="32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1" name="Google Shape;371;p32"/>
          <p:cNvGraphicFramePr/>
          <p:nvPr/>
        </p:nvGraphicFramePr>
        <p:xfrm>
          <a:off x="6730650" y="419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2" name="Google Shape;372;p32"/>
          <p:cNvSpPr/>
          <p:nvPr/>
        </p:nvSpPr>
        <p:spPr>
          <a:xfrm>
            <a:off x="2904725" y="2245125"/>
            <a:ext cx="3412500" cy="134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3" name="Google Shape;373;p32"/>
          <p:cNvGraphicFramePr/>
          <p:nvPr/>
        </p:nvGraphicFramePr>
        <p:xfrm>
          <a:off x="2996850" y="23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4" name="Google Shape;374;p32"/>
          <p:cNvGraphicFramePr/>
          <p:nvPr/>
        </p:nvGraphicFramePr>
        <p:xfrm>
          <a:off x="467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5" name="Google Shape;375;p32"/>
          <p:cNvSpPr txBox="1"/>
          <p:nvPr/>
        </p:nvSpPr>
        <p:spPr>
          <a:xfrm>
            <a:off x="3657600" y="4800600"/>
            <a:ext cx="2181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Query Answe</a:t>
            </a:r>
            <a:r>
              <a:rPr b="1" lang="en-US" sz="2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b="1" sz="2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76" name="Google Shape;376;p32"/>
          <p:cNvGraphicFramePr/>
          <p:nvPr/>
        </p:nvGraphicFramePr>
        <p:xfrm>
          <a:off x="3073050" y="53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37800"/>
                <a:gridCol w="1110800"/>
                <a:gridCol w="1086050"/>
                <a:gridCol w="590375"/>
              </a:tblGrid>
              <a:tr h="4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7" name="Google Shape;377;p32"/>
          <p:cNvSpPr/>
          <p:nvPr/>
        </p:nvSpPr>
        <p:spPr>
          <a:xfrm>
            <a:off x="2734175" y="2292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4562975" y="2292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3657600" y="3924975"/>
            <a:ext cx="2181600" cy="434700"/>
          </a:xfrm>
          <a:prstGeom prst="wedgeRoundRectCallout">
            <a:avLst>
              <a:gd fmla="val -7077" name="adj1"/>
              <a:gd fmla="val -72621" name="adj2"/>
              <a:gd fmla="val 0" name="adj3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No match: Discard!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0" name="Google Shape;380;p32"/>
          <p:cNvCxnSpPr/>
          <p:nvPr/>
        </p:nvCxnSpPr>
        <p:spPr>
          <a:xfrm flipH="1" rot="10800000">
            <a:off x="2433800" y="2919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2"/>
          <p:cNvCxnSpPr/>
          <p:nvPr/>
        </p:nvCxnSpPr>
        <p:spPr>
          <a:xfrm rot="10800000">
            <a:off x="6339375" y="2763850"/>
            <a:ext cx="396000" cy="905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Simple Nested Loops Join (</a:t>
            </a:r>
            <a:r>
              <a:rPr lang="en-US"/>
              <a:t>time for some coffee</a:t>
            </a:r>
            <a:r>
              <a:rPr lang="en-US" sz="2800"/>
              <a:t>)</a:t>
            </a:r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5260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3352800" y="1816100"/>
            <a:ext cx="2521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Memory Buffers: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33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92" name="Google Shape;392;p33"/>
          <p:cNvGraphicFramePr/>
          <p:nvPr/>
        </p:nvGraphicFramePr>
        <p:xfrm>
          <a:off x="86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3" name="Google Shape;393;p33"/>
          <p:cNvGraphicFramePr/>
          <p:nvPr/>
        </p:nvGraphicFramePr>
        <p:xfrm>
          <a:off x="863250" y="37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Google Shape;394;p33"/>
          <p:cNvSpPr txBox="1"/>
          <p:nvPr/>
        </p:nvSpPr>
        <p:spPr>
          <a:xfrm>
            <a:off x="63934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5" name="Google Shape;395;p33"/>
          <p:cNvGraphicFramePr/>
          <p:nvPr/>
        </p:nvGraphicFramePr>
        <p:xfrm>
          <a:off x="67306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6" name="Google Shape;396;p33"/>
          <p:cNvGraphicFramePr/>
          <p:nvPr/>
        </p:nvGraphicFramePr>
        <p:xfrm>
          <a:off x="6730650" y="32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Google Shape;397;p33"/>
          <p:cNvGraphicFramePr/>
          <p:nvPr/>
        </p:nvGraphicFramePr>
        <p:xfrm>
          <a:off x="6730650" y="419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8" name="Google Shape;398;p33"/>
          <p:cNvSpPr/>
          <p:nvPr/>
        </p:nvSpPr>
        <p:spPr>
          <a:xfrm>
            <a:off x="2904725" y="2245125"/>
            <a:ext cx="3412500" cy="134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9" name="Google Shape;399;p33"/>
          <p:cNvGraphicFramePr/>
          <p:nvPr/>
        </p:nvGraphicFramePr>
        <p:xfrm>
          <a:off x="2996850" y="23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0" name="Google Shape;400;p33"/>
          <p:cNvGraphicFramePr/>
          <p:nvPr/>
        </p:nvGraphicFramePr>
        <p:xfrm>
          <a:off x="467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1" name="Google Shape;401;p33"/>
          <p:cNvSpPr txBox="1"/>
          <p:nvPr/>
        </p:nvSpPr>
        <p:spPr>
          <a:xfrm>
            <a:off x="3657600" y="4800600"/>
            <a:ext cx="2181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Query Answe</a:t>
            </a:r>
            <a:r>
              <a:rPr b="1" lang="en-US" sz="2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b="1" sz="2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02" name="Google Shape;402;p33"/>
          <p:cNvGraphicFramePr/>
          <p:nvPr/>
        </p:nvGraphicFramePr>
        <p:xfrm>
          <a:off x="3073050" y="53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37800"/>
                <a:gridCol w="1110800"/>
                <a:gridCol w="1086050"/>
                <a:gridCol w="590375"/>
              </a:tblGrid>
              <a:tr h="4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33"/>
          <p:cNvSpPr/>
          <p:nvPr/>
        </p:nvSpPr>
        <p:spPr>
          <a:xfrm>
            <a:off x="2734175" y="2292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4562975" y="27495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"/>
          <p:cNvSpPr/>
          <p:nvPr/>
        </p:nvSpPr>
        <p:spPr>
          <a:xfrm>
            <a:off x="3657600" y="3924975"/>
            <a:ext cx="2181600" cy="434700"/>
          </a:xfrm>
          <a:prstGeom prst="wedgeRoundRectCallout">
            <a:avLst>
              <a:gd fmla="val -7077" name="adj1"/>
              <a:gd fmla="val -72621" name="adj2"/>
              <a:gd fmla="val 0" name="adj3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No match: Discard!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6" name="Google Shape;406;p33"/>
          <p:cNvCxnSpPr/>
          <p:nvPr/>
        </p:nvCxnSpPr>
        <p:spPr>
          <a:xfrm flipH="1" rot="10800000">
            <a:off x="2433800" y="2919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3"/>
          <p:cNvCxnSpPr/>
          <p:nvPr/>
        </p:nvCxnSpPr>
        <p:spPr>
          <a:xfrm rot="10800000">
            <a:off x="6339375" y="2763850"/>
            <a:ext cx="396000" cy="905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Simple Nested Loops Join (</a:t>
            </a:r>
            <a:r>
              <a:rPr lang="en-US"/>
              <a:t>zzz...</a:t>
            </a:r>
            <a:r>
              <a:rPr lang="en-US" sz="2800"/>
              <a:t>)</a:t>
            </a:r>
            <a:endParaRPr/>
          </a:p>
        </p:txBody>
      </p:sp>
      <p:sp>
        <p:nvSpPr>
          <p:cNvPr id="415" name="Google Shape;415;p34"/>
          <p:cNvSpPr txBox="1"/>
          <p:nvPr/>
        </p:nvSpPr>
        <p:spPr>
          <a:xfrm>
            <a:off x="5260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3352800" y="1816100"/>
            <a:ext cx="2521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Memory Buffers: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34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18" name="Google Shape;418;p34"/>
          <p:cNvGraphicFramePr/>
          <p:nvPr/>
        </p:nvGraphicFramePr>
        <p:xfrm>
          <a:off x="86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9" name="Google Shape;419;p34"/>
          <p:cNvGraphicFramePr/>
          <p:nvPr/>
        </p:nvGraphicFramePr>
        <p:xfrm>
          <a:off x="863250" y="37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p34"/>
          <p:cNvSpPr txBox="1"/>
          <p:nvPr/>
        </p:nvSpPr>
        <p:spPr>
          <a:xfrm>
            <a:off x="63934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21" name="Google Shape;421;p34"/>
          <p:cNvGraphicFramePr/>
          <p:nvPr/>
        </p:nvGraphicFramePr>
        <p:xfrm>
          <a:off x="67306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2" name="Google Shape;422;p34"/>
          <p:cNvGraphicFramePr/>
          <p:nvPr/>
        </p:nvGraphicFramePr>
        <p:xfrm>
          <a:off x="6730650" y="32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3" name="Google Shape;423;p34"/>
          <p:cNvGraphicFramePr/>
          <p:nvPr/>
        </p:nvGraphicFramePr>
        <p:xfrm>
          <a:off x="6730650" y="419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4" name="Google Shape;424;p34"/>
          <p:cNvSpPr/>
          <p:nvPr/>
        </p:nvSpPr>
        <p:spPr>
          <a:xfrm>
            <a:off x="2904725" y="2245125"/>
            <a:ext cx="3412500" cy="134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5" name="Google Shape;425;p34"/>
          <p:cNvGraphicFramePr/>
          <p:nvPr/>
        </p:nvGraphicFramePr>
        <p:xfrm>
          <a:off x="2996850" y="23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6" name="Google Shape;426;p34"/>
          <p:cNvGraphicFramePr/>
          <p:nvPr/>
        </p:nvGraphicFramePr>
        <p:xfrm>
          <a:off x="467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7" name="Google Shape;427;p34"/>
          <p:cNvSpPr txBox="1"/>
          <p:nvPr/>
        </p:nvSpPr>
        <p:spPr>
          <a:xfrm>
            <a:off x="3657600" y="4800600"/>
            <a:ext cx="2181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Query Answe</a:t>
            </a:r>
            <a:r>
              <a:rPr b="1" lang="en-US" sz="2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b="1" sz="2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28" name="Google Shape;428;p34"/>
          <p:cNvGraphicFramePr/>
          <p:nvPr/>
        </p:nvGraphicFramePr>
        <p:xfrm>
          <a:off x="3073050" y="53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37800"/>
                <a:gridCol w="1110800"/>
                <a:gridCol w="1086050"/>
                <a:gridCol w="590375"/>
              </a:tblGrid>
              <a:tr h="4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9" name="Google Shape;429;p34"/>
          <p:cNvSpPr/>
          <p:nvPr/>
        </p:nvSpPr>
        <p:spPr>
          <a:xfrm>
            <a:off x="2734175" y="2292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4562975" y="2292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3657600" y="3924975"/>
            <a:ext cx="2181600" cy="434700"/>
          </a:xfrm>
          <a:prstGeom prst="wedgeRoundRectCallout">
            <a:avLst>
              <a:gd fmla="val -7077" name="adj1"/>
              <a:gd fmla="val -72621" name="adj2"/>
              <a:gd fmla="val 0" name="adj3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No match: Discard!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2" name="Google Shape;432;p34"/>
          <p:cNvCxnSpPr/>
          <p:nvPr/>
        </p:nvCxnSpPr>
        <p:spPr>
          <a:xfrm flipH="1" rot="10800000">
            <a:off x="2433800" y="2919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34"/>
          <p:cNvCxnSpPr/>
          <p:nvPr/>
        </p:nvCxnSpPr>
        <p:spPr>
          <a:xfrm rot="10800000">
            <a:off x="6339375" y="2764000"/>
            <a:ext cx="396000" cy="183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Simple Nested Loops Join (</a:t>
            </a:r>
            <a:r>
              <a:rPr lang="en-US"/>
              <a:t>please make it stop!</a:t>
            </a:r>
            <a:r>
              <a:rPr lang="en-US" sz="2800"/>
              <a:t>)</a:t>
            </a:r>
            <a:endParaRPr/>
          </a:p>
        </p:txBody>
      </p:sp>
      <p:sp>
        <p:nvSpPr>
          <p:cNvPr id="441" name="Google Shape;441;p35"/>
          <p:cNvSpPr txBox="1"/>
          <p:nvPr/>
        </p:nvSpPr>
        <p:spPr>
          <a:xfrm>
            <a:off x="5260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3352800" y="1816100"/>
            <a:ext cx="2521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Memory Buffers: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3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44" name="Google Shape;444;p35"/>
          <p:cNvGraphicFramePr/>
          <p:nvPr/>
        </p:nvGraphicFramePr>
        <p:xfrm>
          <a:off x="86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5" name="Google Shape;445;p35"/>
          <p:cNvGraphicFramePr/>
          <p:nvPr/>
        </p:nvGraphicFramePr>
        <p:xfrm>
          <a:off x="863250" y="37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6" name="Google Shape;446;p35"/>
          <p:cNvSpPr txBox="1"/>
          <p:nvPr/>
        </p:nvSpPr>
        <p:spPr>
          <a:xfrm>
            <a:off x="63934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47" name="Google Shape;447;p35"/>
          <p:cNvGraphicFramePr/>
          <p:nvPr/>
        </p:nvGraphicFramePr>
        <p:xfrm>
          <a:off x="67306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8" name="Google Shape;448;p35"/>
          <p:cNvGraphicFramePr/>
          <p:nvPr/>
        </p:nvGraphicFramePr>
        <p:xfrm>
          <a:off x="6730650" y="32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9" name="Google Shape;449;p35"/>
          <p:cNvGraphicFramePr/>
          <p:nvPr/>
        </p:nvGraphicFramePr>
        <p:xfrm>
          <a:off x="6730650" y="419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0" name="Google Shape;450;p35"/>
          <p:cNvSpPr/>
          <p:nvPr/>
        </p:nvSpPr>
        <p:spPr>
          <a:xfrm>
            <a:off x="2904725" y="2245125"/>
            <a:ext cx="3412500" cy="134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1" name="Google Shape;451;p35"/>
          <p:cNvGraphicFramePr/>
          <p:nvPr/>
        </p:nvGraphicFramePr>
        <p:xfrm>
          <a:off x="2996850" y="23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2" name="Google Shape;452;p35"/>
          <p:cNvGraphicFramePr/>
          <p:nvPr/>
        </p:nvGraphicFramePr>
        <p:xfrm>
          <a:off x="467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3" name="Google Shape;453;p35"/>
          <p:cNvSpPr txBox="1"/>
          <p:nvPr/>
        </p:nvSpPr>
        <p:spPr>
          <a:xfrm>
            <a:off x="3657600" y="4800600"/>
            <a:ext cx="2181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Query Answe</a:t>
            </a:r>
            <a:r>
              <a:rPr b="1" lang="en-US" sz="2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b="1" sz="2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54" name="Google Shape;454;p35"/>
          <p:cNvGraphicFramePr/>
          <p:nvPr/>
        </p:nvGraphicFramePr>
        <p:xfrm>
          <a:off x="3073050" y="53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37800"/>
                <a:gridCol w="1110800"/>
                <a:gridCol w="1086050"/>
                <a:gridCol w="590375"/>
              </a:tblGrid>
              <a:tr h="4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5" name="Google Shape;455;p35"/>
          <p:cNvSpPr/>
          <p:nvPr/>
        </p:nvSpPr>
        <p:spPr>
          <a:xfrm>
            <a:off x="2734175" y="2292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5"/>
          <p:cNvSpPr/>
          <p:nvPr/>
        </p:nvSpPr>
        <p:spPr>
          <a:xfrm>
            <a:off x="4562975" y="27495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"/>
          <p:cNvSpPr/>
          <p:nvPr/>
        </p:nvSpPr>
        <p:spPr>
          <a:xfrm>
            <a:off x="3657600" y="3924975"/>
            <a:ext cx="2181600" cy="434700"/>
          </a:xfrm>
          <a:prstGeom prst="wedgeRoundRectCallout">
            <a:avLst>
              <a:gd fmla="val -7077" name="adj1"/>
              <a:gd fmla="val -72621" name="adj2"/>
              <a:gd fmla="val 0" name="adj3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No match: Discard!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8" name="Google Shape;458;p35"/>
          <p:cNvCxnSpPr/>
          <p:nvPr/>
        </p:nvCxnSpPr>
        <p:spPr>
          <a:xfrm flipH="1" rot="10800000">
            <a:off x="2433800" y="2919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5"/>
          <p:cNvCxnSpPr/>
          <p:nvPr/>
        </p:nvCxnSpPr>
        <p:spPr>
          <a:xfrm rot="10800000">
            <a:off x="6339375" y="2764000"/>
            <a:ext cx="396000" cy="183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8"/>
          <p:cNvSpPr txBox="1"/>
          <p:nvPr>
            <p:ph type="title"/>
          </p:nvPr>
        </p:nvSpPr>
        <p:spPr>
          <a:xfrm>
            <a:off x="311700" y="1325950"/>
            <a:ext cx="3604500" cy="3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13.1 Loop Join Basics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Simple Nested Loops Join (99 bottles of beer on the wall…)</a:t>
            </a:r>
            <a:endParaRPr/>
          </a:p>
        </p:txBody>
      </p:sp>
      <p:sp>
        <p:nvSpPr>
          <p:cNvPr id="467" name="Google Shape;467;p36"/>
          <p:cNvSpPr txBox="1"/>
          <p:nvPr/>
        </p:nvSpPr>
        <p:spPr>
          <a:xfrm>
            <a:off x="5260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36"/>
          <p:cNvSpPr txBox="1"/>
          <p:nvPr/>
        </p:nvSpPr>
        <p:spPr>
          <a:xfrm>
            <a:off x="3352800" y="1816100"/>
            <a:ext cx="2521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Memory Buffers: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3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70" name="Google Shape;470;p36"/>
          <p:cNvGraphicFramePr/>
          <p:nvPr/>
        </p:nvGraphicFramePr>
        <p:xfrm>
          <a:off x="86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Google Shape;471;p36"/>
          <p:cNvGraphicFramePr/>
          <p:nvPr/>
        </p:nvGraphicFramePr>
        <p:xfrm>
          <a:off x="863250" y="37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2" name="Google Shape;472;p36"/>
          <p:cNvSpPr txBox="1"/>
          <p:nvPr/>
        </p:nvSpPr>
        <p:spPr>
          <a:xfrm>
            <a:off x="63934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73" name="Google Shape;473;p36"/>
          <p:cNvGraphicFramePr/>
          <p:nvPr/>
        </p:nvGraphicFramePr>
        <p:xfrm>
          <a:off x="67306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36"/>
          <p:cNvGraphicFramePr/>
          <p:nvPr/>
        </p:nvGraphicFramePr>
        <p:xfrm>
          <a:off x="6730650" y="32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5" name="Google Shape;475;p36"/>
          <p:cNvGraphicFramePr/>
          <p:nvPr/>
        </p:nvGraphicFramePr>
        <p:xfrm>
          <a:off x="6730650" y="419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" name="Google Shape;476;p36"/>
          <p:cNvSpPr/>
          <p:nvPr/>
        </p:nvSpPr>
        <p:spPr>
          <a:xfrm>
            <a:off x="2904725" y="2245125"/>
            <a:ext cx="3412500" cy="134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7" name="Google Shape;477;p36"/>
          <p:cNvGraphicFramePr/>
          <p:nvPr/>
        </p:nvGraphicFramePr>
        <p:xfrm>
          <a:off x="2996850" y="23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8" name="Google Shape;478;p36"/>
          <p:cNvGraphicFramePr/>
          <p:nvPr/>
        </p:nvGraphicFramePr>
        <p:xfrm>
          <a:off x="467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9" name="Google Shape;479;p36"/>
          <p:cNvSpPr txBox="1"/>
          <p:nvPr/>
        </p:nvSpPr>
        <p:spPr>
          <a:xfrm>
            <a:off x="3657600" y="4800600"/>
            <a:ext cx="2181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Query Answe</a:t>
            </a:r>
            <a:r>
              <a:rPr b="1" lang="en-US" sz="2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b="1" sz="2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80" name="Google Shape;480;p36"/>
          <p:cNvGraphicFramePr/>
          <p:nvPr/>
        </p:nvGraphicFramePr>
        <p:xfrm>
          <a:off x="3073050" y="53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37800"/>
                <a:gridCol w="1110800"/>
                <a:gridCol w="1086050"/>
                <a:gridCol w="590375"/>
              </a:tblGrid>
              <a:tr h="4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1" name="Google Shape;481;p36"/>
          <p:cNvSpPr/>
          <p:nvPr/>
        </p:nvSpPr>
        <p:spPr>
          <a:xfrm>
            <a:off x="2810375" y="2673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>
            <a:off x="4562975" y="2292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3657600" y="3924975"/>
            <a:ext cx="2181600" cy="434700"/>
          </a:xfrm>
          <a:prstGeom prst="wedgeRoundRectCallout">
            <a:avLst>
              <a:gd fmla="val -7077" name="adj1"/>
              <a:gd fmla="val -72621" name="adj2"/>
              <a:gd fmla="val 0" name="adj3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No match: Discard!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4" name="Google Shape;484;p36"/>
          <p:cNvCxnSpPr/>
          <p:nvPr/>
        </p:nvCxnSpPr>
        <p:spPr>
          <a:xfrm flipH="1" rot="10800000">
            <a:off x="2433800" y="2919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36"/>
          <p:cNvCxnSpPr/>
          <p:nvPr/>
        </p:nvCxnSpPr>
        <p:spPr>
          <a:xfrm rot="10800000">
            <a:off x="6339225" y="2763950"/>
            <a:ext cx="386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Simple Nested Loops Join (</a:t>
            </a:r>
            <a:r>
              <a:rPr lang="en-US"/>
              <a:t>this space for rent</a:t>
            </a:r>
            <a:r>
              <a:rPr lang="en-US" sz="2800"/>
              <a:t>)</a:t>
            </a:r>
            <a:endParaRPr/>
          </a:p>
        </p:txBody>
      </p:sp>
      <p:sp>
        <p:nvSpPr>
          <p:cNvPr id="493" name="Google Shape;493;p37"/>
          <p:cNvSpPr txBox="1"/>
          <p:nvPr/>
        </p:nvSpPr>
        <p:spPr>
          <a:xfrm>
            <a:off x="5260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3352800" y="1816100"/>
            <a:ext cx="2521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Memory Buffers: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37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96" name="Google Shape;496;p37"/>
          <p:cNvGraphicFramePr/>
          <p:nvPr/>
        </p:nvGraphicFramePr>
        <p:xfrm>
          <a:off x="86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7" name="Google Shape;497;p37"/>
          <p:cNvGraphicFramePr/>
          <p:nvPr/>
        </p:nvGraphicFramePr>
        <p:xfrm>
          <a:off x="863250" y="37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8" name="Google Shape;498;p37"/>
          <p:cNvSpPr txBox="1"/>
          <p:nvPr/>
        </p:nvSpPr>
        <p:spPr>
          <a:xfrm>
            <a:off x="63934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99" name="Google Shape;499;p37"/>
          <p:cNvGraphicFramePr/>
          <p:nvPr/>
        </p:nvGraphicFramePr>
        <p:xfrm>
          <a:off x="67306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0" name="Google Shape;500;p37"/>
          <p:cNvGraphicFramePr/>
          <p:nvPr/>
        </p:nvGraphicFramePr>
        <p:xfrm>
          <a:off x="6730650" y="32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1" name="Google Shape;501;p37"/>
          <p:cNvGraphicFramePr/>
          <p:nvPr/>
        </p:nvGraphicFramePr>
        <p:xfrm>
          <a:off x="6730650" y="419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2" name="Google Shape;502;p37"/>
          <p:cNvSpPr/>
          <p:nvPr/>
        </p:nvSpPr>
        <p:spPr>
          <a:xfrm>
            <a:off x="2904725" y="2245125"/>
            <a:ext cx="3412500" cy="134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3" name="Google Shape;503;p37"/>
          <p:cNvGraphicFramePr/>
          <p:nvPr/>
        </p:nvGraphicFramePr>
        <p:xfrm>
          <a:off x="2996850" y="23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37"/>
          <p:cNvGraphicFramePr/>
          <p:nvPr/>
        </p:nvGraphicFramePr>
        <p:xfrm>
          <a:off x="467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5" name="Google Shape;505;p37"/>
          <p:cNvSpPr txBox="1"/>
          <p:nvPr/>
        </p:nvSpPr>
        <p:spPr>
          <a:xfrm>
            <a:off x="3657600" y="4800600"/>
            <a:ext cx="2181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Query Answe</a:t>
            </a:r>
            <a:r>
              <a:rPr b="1" lang="en-US" sz="2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b="1" sz="2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06" name="Google Shape;506;p37"/>
          <p:cNvGraphicFramePr/>
          <p:nvPr/>
        </p:nvGraphicFramePr>
        <p:xfrm>
          <a:off x="3073050" y="53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37800"/>
                <a:gridCol w="1110800"/>
                <a:gridCol w="1086050"/>
                <a:gridCol w="590375"/>
              </a:tblGrid>
              <a:tr h="4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7" name="Google Shape;507;p37"/>
          <p:cNvSpPr/>
          <p:nvPr/>
        </p:nvSpPr>
        <p:spPr>
          <a:xfrm>
            <a:off x="2810375" y="2673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7"/>
          <p:cNvSpPr/>
          <p:nvPr/>
        </p:nvSpPr>
        <p:spPr>
          <a:xfrm>
            <a:off x="4562975" y="2673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3657600" y="3924975"/>
            <a:ext cx="2181600" cy="434700"/>
          </a:xfrm>
          <a:prstGeom prst="wedgeRoundRectCallout">
            <a:avLst>
              <a:gd fmla="val -7077" name="adj1"/>
              <a:gd fmla="val -72621" name="adj2"/>
              <a:gd fmla="val 0" name="adj3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No match: Discard!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10" name="Google Shape;510;p37"/>
          <p:cNvCxnSpPr/>
          <p:nvPr/>
        </p:nvCxnSpPr>
        <p:spPr>
          <a:xfrm flipH="1" rot="10800000">
            <a:off x="2433800" y="2919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37"/>
          <p:cNvCxnSpPr/>
          <p:nvPr/>
        </p:nvCxnSpPr>
        <p:spPr>
          <a:xfrm rot="10800000">
            <a:off x="6339225" y="2763950"/>
            <a:ext cx="386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Simple Nested Loops Join (</a:t>
            </a:r>
            <a:r>
              <a:rPr lang="en-US"/>
              <a:t>if this is the best way, I’m outta here</a:t>
            </a:r>
            <a:r>
              <a:rPr lang="en-US" sz="2800"/>
              <a:t>)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5260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38"/>
          <p:cNvSpPr txBox="1"/>
          <p:nvPr/>
        </p:nvSpPr>
        <p:spPr>
          <a:xfrm>
            <a:off x="3352800" y="1816100"/>
            <a:ext cx="2521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Memory Buffers: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38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22" name="Google Shape;522;p38"/>
          <p:cNvGraphicFramePr/>
          <p:nvPr/>
        </p:nvGraphicFramePr>
        <p:xfrm>
          <a:off x="86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3" name="Google Shape;523;p38"/>
          <p:cNvGraphicFramePr/>
          <p:nvPr/>
        </p:nvGraphicFramePr>
        <p:xfrm>
          <a:off x="863250" y="37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4" name="Google Shape;524;p38"/>
          <p:cNvSpPr txBox="1"/>
          <p:nvPr/>
        </p:nvSpPr>
        <p:spPr>
          <a:xfrm>
            <a:off x="6393475" y="18175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25" name="Google Shape;525;p38"/>
          <p:cNvGraphicFramePr/>
          <p:nvPr/>
        </p:nvGraphicFramePr>
        <p:xfrm>
          <a:off x="67306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6" name="Google Shape;526;p38"/>
          <p:cNvGraphicFramePr/>
          <p:nvPr/>
        </p:nvGraphicFramePr>
        <p:xfrm>
          <a:off x="6730650" y="32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7" name="Google Shape;527;p38"/>
          <p:cNvGraphicFramePr/>
          <p:nvPr/>
        </p:nvGraphicFramePr>
        <p:xfrm>
          <a:off x="6730650" y="419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8" name="Google Shape;528;p38"/>
          <p:cNvSpPr/>
          <p:nvPr/>
        </p:nvSpPr>
        <p:spPr>
          <a:xfrm>
            <a:off x="2904725" y="2245125"/>
            <a:ext cx="3412500" cy="134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9" name="Google Shape;529;p38"/>
          <p:cNvGraphicFramePr/>
          <p:nvPr/>
        </p:nvGraphicFramePr>
        <p:xfrm>
          <a:off x="2996850" y="23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0" name="Google Shape;530;p38"/>
          <p:cNvGraphicFramePr/>
          <p:nvPr/>
        </p:nvGraphicFramePr>
        <p:xfrm>
          <a:off x="4673250" y="236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1" name="Google Shape;531;p38"/>
          <p:cNvSpPr txBox="1"/>
          <p:nvPr/>
        </p:nvSpPr>
        <p:spPr>
          <a:xfrm>
            <a:off x="3657600" y="4800600"/>
            <a:ext cx="21816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Query Answe</a:t>
            </a:r>
            <a:r>
              <a:rPr b="1" lang="en-US" sz="22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endParaRPr b="1" sz="22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32" name="Google Shape;532;p38"/>
          <p:cNvGraphicFramePr/>
          <p:nvPr/>
        </p:nvGraphicFramePr>
        <p:xfrm>
          <a:off x="3073050" y="53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37800"/>
                <a:gridCol w="1110800"/>
                <a:gridCol w="1086050"/>
                <a:gridCol w="590375"/>
              </a:tblGrid>
              <a:tr h="4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3" name="Google Shape;533;p38"/>
          <p:cNvSpPr/>
          <p:nvPr/>
        </p:nvSpPr>
        <p:spPr>
          <a:xfrm>
            <a:off x="2810375" y="2673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4562975" y="2292300"/>
            <a:ext cx="1813200" cy="524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38"/>
          <p:cNvCxnSpPr/>
          <p:nvPr/>
        </p:nvCxnSpPr>
        <p:spPr>
          <a:xfrm flipH="1" rot="10800000">
            <a:off x="2433800" y="2919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8"/>
          <p:cNvCxnSpPr/>
          <p:nvPr/>
        </p:nvCxnSpPr>
        <p:spPr>
          <a:xfrm rot="10800000">
            <a:off x="6339375" y="2763850"/>
            <a:ext cx="396000" cy="905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8"/>
          <p:cNvCxnSpPr>
            <a:stCxn id="528" idx="2"/>
          </p:cNvCxnSpPr>
          <p:nvPr/>
        </p:nvCxnSpPr>
        <p:spPr>
          <a:xfrm flipH="1">
            <a:off x="4603475" y="3593925"/>
            <a:ext cx="7500" cy="1238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38"/>
          <p:cNvSpPr/>
          <p:nvPr/>
        </p:nvSpPr>
        <p:spPr>
          <a:xfrm>
            <a:off x="4770750" y="3939863"/>
            <a:ext cx="904500" cy="434700"/>
          </a:xfrm>
          <a:prstGeom prst="wedgeRoundRectCallout">
            <a:avLst>
              <a:gd fmla="val -60155" name="adj1"/>
              <a:gd fmla="val -29719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Match</a:t>
            </a: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9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Page-Oriented Nested Loops Join</a:t>
            </a:r>
            <a:endParaRPr/>
          </a:p>
        </p:txBody>
      </p:sp>
      <p:sp>
        <p:nvSpPr>
          <p:cNvPr id="546" name="Google Shape;546;p39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39"/>
          <p:cNvSpPr txBox="1"/>
          <p:nvPr/>
        </p:nvSpPr>
        <p:spPr>
          <a:xfrm>
            <a:off x="526075" y="13603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39"/>
          <p:cNvSpPr txBox="1"/>
          <p:nvPr/>
        </p:nvSpPr>
        <p:spPr>
          <a:xfrm>
            <a:off x="3352800" y="1358900"/>
            <a:ext cx="2521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Memory Buffers: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49" name="Google Shape;549;p39"/>
          <p:cNvGraphicFramePr/>
          <p:nvPr/>
        </p:nvGraphicFramePr>
        <p:xfrm>
          <a:off x="863250" y="190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0" name="Google Shape;550;p39"/>
          <p:cNvGraphicFramePr/>
          <p:nvPr/>
        </p:nvGraphicFramePr>
        <p:xfrm>
          <a:off x="863250" y="32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1" name="Google Shape;551;p39"/>
          <p:cNvSpPr txBox="1"/>
          <p:nvPr/>
        </p:nvSpPr>
        <p:spPr>
          <a:xfrm>
            <a:off x="6393475" y="13603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52" name="Google Shape;552;p39"/>
          <p:cNvGraphicFramePr/>
          <p:nvPr/>
        </p:nvGraphicFramePr>
        <p:xfrm>
          <a:off x="6730650" y="190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3" name="Google Shape;553;p39"/>
          <p:cNvGraphicFramePr/>
          <p:nvPr/>
        </p:nvGraphicFramePr>
        <p:xfrm>
          <a:off x="6730650" y="281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4" name="Google Shape;554;p39"/>
          <p:cNvGraphicFramePr/>
          <p:nvPr/>
        </p:nvGraphicFramePr>
        <p:xfrm>
          <a:off x="6730650" y="37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5" name="Google Shape;555;p39"/>
          <p:cNvSpPr/>
          <p:nvPr/>
        </p:nvSpPr>
        <p:spPr>
          <a:xfrm>
            <a:off x="2904725" y="1787925"/>
            <a:ext cx="3412500" cy="134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6" name="Google Shape;556;p39"/>
          <p:cNvGraphicFramePr/>
          <p:nvPr/>
        </p:nvGraphicFramePr>
        <p:xfrm>
          <a:off x="2996850" y="186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7" name="Google Shape;557;p39"/>
          <p:cNvGraphicFramePr/>
          <p:nvPr/>
        </p:nvGraphicFramePr>
        <p:xfrm>
          <a:off x="4673250" y="190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8" name="Google Shape;558;p39"/>
          <p:cNvCxnSpPr/>
          <p:nvPr/>
        </p:nvCxnSpPr>
        <p:spPr>
          <a:xfrm flipH="1" rot="10800000">
            <a:off x="2433800" y="24623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39"/>
          <p:cNvCxnSpPr/>
          <p:nvPr/>
        </p:nvCxnSpPr>
        <p:spPr>
          <a:xfrm rot="10800000">
            <a:off x="6339225" y="2306750"/>
            <a:ext cx="386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39"/>
          <p:cNvSpPr txBox="1"/>
          <p:nvPr/>
        </p:nvSpPr>
        <p:spPr>
          <a:xfrm>
            <a:off x="526075" y="46369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outer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39"/>
          <p:cNvSpPr txBox="1"/>
          <p:nvPr/>
        </p:nvSpPr>
        <p:spPr>
          <a:xfrm>
            <a:off x="6317275" y="46369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inner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39"/>
          <p:cNvSpPr/>
          <p:nvPr/>
        </p:nvSpPr>
        <p:spPr>
          <a:xfrm>
            <a:off x="2931800" y="2216100"/>
            <a:ext cx="1548600" cy="524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4684400" y="2216100"/>
            <a:ext cx="1548600" cy="524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9"/>
          <p:cNvSpPr/>
          <p:nvPr/>
        </p:nvSpPr>
        <p:spPr>
          <a:xfrm>
            <a:off x="4684400" y="1835100"/>
            <a:ext cx="1548600" cy="524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9"/>
          <p:cNvSpPr/>
          <p:nvPr/>
        </p:nvSpPr>
        <p:spPr>
          <a:xfrm>
            <a:off x="2931800" y="1835100"/>
            <a:ext cx="1548600" cy="524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9"/>
          <p:cNvSpPr/>
          <p:nvPr/>
        </p:nvSpPr>
        <p:spPr>
          <a:xfrm>
            <a:off x="2931800" y="2597100"/>
            <a:ext cx="1548600" cy="524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9"/>
          <p:cNvSpPr txBox="1"/>
          <p:nvPr/>
        </p:nvSpPr>
        <p:spPr>
          <a:xfrm>
            <a:off x="796200" y="5207175"/>
            <a:ext cx="7565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Book Antiqua"/>
              <a:buNone/>
            </a:pPr>
            <a:r>
              <a:rPr lang="en-US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Once we’ve got these two pages in memory, check every combination from one page to the other page!</a:t>
            </a:r>
            <a:endParaRPr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Page-Oriented Nested Loops Join</a:t>
            </a:r>
            <a:endParaRPr/>
          </a:p>
        </p:txBody>
      </p:sp>
      <p:sp>
        <p:nvSpPr>
          <p:cNvPr id="575" name="Google Shape;575;p40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6" name="Google Shape;576;p40"/>
          <p:cNvSpPr txBox="1"/>
          <p:nvPr/>
        </p:nvSpPr>
        <p:spPr>
          <a:xfrm>
            <a:off x="526075" y="13603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40"/>
          <p:cNvSpPr txBox="1"/>
          <p:nvPr/>
        </p:nvSpPr>
        <p:spPr>
          <a:xfrm>
            <a:off x="3352800" y="1358900"/>
            <a:ext cx="2521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Memory Buffers: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78" name="Google Shape;578;p40"/>
          <p:cNvGraphicFramePr/>
          <p:nvPr/>
        </p:nvGraphicFramePr>
        <p:xfrm>
          <a:off x="863250" y="190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9" name="Google Shape;579;p40"/>
          <p:cNvGraphicFramePr/>
          <p:nvPr/>
        </p:nvGraphicFramePr>
        <p:xfrm>
          <a:off x="863250" y="327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0" name="Google Shape;580;p40"/>
          <p:cNvSpPr txBox="1"/>
          <p:nvPr/>
        </p:nvSpPr>
        <p:spPr>
          <a:xfrm>
            <a:off x="6393475" y="13603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Table </a:t>
            </a: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81" name="Google Shape;581;p40"/>
          <p:cNvGraphicFramePr/>
          <p:nvPr/>
        </p:nvGraphicFramePr>
        <p:xfrm>
          <a:off x="6730650" y="190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2" name="Google Shape;582;p40"/>
          <p:cNvGraphicFramePr/>
          <p:nvPr/>
        </p:nvGraphicFramePr>
        <p:xfrm>
          <a:off x="6730650" y="281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3" name="Google Shape;583;p40"/>
          <p:cNvGraphicFramePr/>
          <p:nvPr/>
        </p:nvGraphicFramePr>
        <p:xfrm>
          <a:off x="6730650" y="37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4" name="Google Shape;584;p40"/>
          <p:cNvSpPr/>
          <p:nvPr/>
        </p:nvSpPr>
        <p:spPr>
          <a:xfrm>
            <a:off x="2904725" y="1787925"/>
            <a:ext cx="3412500" cy="1348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5" name="Google Shape;585;p40"/>
          <p:cNvGraphicFramePr/>
          <p:nvPr/>
        </p:nvGraphicFramePr>
        <p:xfrm>
          <a:off x="2996850" y="186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6" name="Google Shape;586;p40"/>
          <p:cNvGraphicFramePr/>
          <p:nvPr/>
        </p:nvGraphicFramePr>
        <p:xfrm>
          <a:off x="4673250" y="190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7" name="Google Shape;587;p40"/>
          <p:cNvCxnSpPr/>
          <p:nvPr/>
        </p:nvCxnSpPr>
        <p:spPr>
          <a:xfrm flipH="1" rot="10800000">
            <a:off x="2433800" y="24623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40"/>
          <p:cNvSpPr txBox="1"/>
          <p:nvPr/>
        </p:nvSpPr>
        <p:spPr>
          <a:xfrm>
            <a:off x="526075" y="46369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outer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6317275" y="4636975"/>
            <a:ext cx="2312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inner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40"/>
          <p:cNvSpPr/>
          <p:nvPr/>
        </p:nvSpPr>
        <p:spPr>
          <a:xfrm>
            <a:off x="2931800" y="2216100"/>
            <a:ext cx="1548600" cy="524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0"/>
          <p:cNvSpPr/>
          <p:nvPr/>
        </p:nvSpPr>
        <p:spPr>
          <a:xfrm>
            <a:off x="4684400" y="2216100"/>
            <a:ext cx="1548600" cy="524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0"/>
          <p:cNvSpPr/>
          <p:nvPr/>
        </p:nvSpPr>
        <p:spPr>
          <a:xfrm>
            <a:off x="4684400" y="1835100"/>
            <a:ext cx="1548600" cy="524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0"/>
          <p:cNvSpPr/>
          <p:nvPr/>
        </p:nvSpPr>
        <p:spPr>
          <a:xfrm>
            <a:off x="2931800" y="1835100"/>
            <a:ext cx="1548600" cy="524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0"/>
          <p:cNvSpPr/>
          <p:nvPr/>
        </p:nvSpPr>
        <p:spPr>
          <a:xfrm>
            <a:off x="2931800" y="2597100"/>
            <a:ext cx="1548600" cy="524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0"/>
          <p:cNvSpPr txBox="1"/>
          <p:nvPr/>
        </p:nvSpPr>
        <p:spPr>
          <a:xfrm>
            <a:off x="1328850" y="5207175"/>
            <a:ext cx="6486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 the same thing…compare all combinations in memory - between these two pages!</a:t>
            </a:r>
            <a:endParaRPr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6" name="Google Shape;596;p40"/>
          <p:cNvCxnSpPr/>
          <p:nvPr/>
        </p:nvCxnSpPr>
        <p:spPr>
          <a:xfrm rot="10800000">
            <a:off x="6339375" y="2306650"/>
            <a:ext cx="396000" cy="905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1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1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1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Page-oriented Nested Loops Join</a:t>
            </a:r>
            <a:endParaRPr/>
          </a:p>
        </p:txBody>
      </p:sp>
      <p:sp>
        <p:nvSpPr>
          <p:cNvPr id="610" name="Google Shape;610;p41"/>
          <p:cNvSpPr txBox="1"/>
          <p:nvPr>
            <p:ph idx="1" type="body"/>
          </p:nvPr>
        </p:nvSpPr>
        <p:spPr>
          <a:xfrm>
            <a:off x="311700" y="1333425"/>
            <a:ext cx="85206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for each 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page of rows a</a:t>
            </a: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 in A do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	for each </a:t>
            </a:r>
            <a:r>
              <a:rPr b="1" lang="en-US" sz="1824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page of rows b </a:t>
            </a: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in B do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		(match all combinations in memory)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		if ai == bj  then add &lt;a, b&gt; to result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For each </a:t>
            </a:r>
            <a:r>
              <a:rPr b="1" lang="en-US" sz="1700">
                <a:solidFill>
                  <a:schemeClr val="accent1"/>
                </a:solidFill>
              </a:rPr>
              <a:t>page of A</a:t>
            </a:r>
            <a:r>
              <a:rPr lang="en-US" sz="1700"/>
              <a:t>, get each </a:t>
            </a:r>
            <a:r>
              <a:rPr b="1" lang="en-US" sz="1700">
                <a:solidFill>
                  <a:schemeClr val="accent3"/>
                </a:solidFill>
              </a:rPr>
              <a:t>page of B</a:t>
            </a:r>
            <a:r>
              <a:rPr lang="en-US" sz="1700"/>
              <a:t>, write out matching pairs of rows &lt;a, b&gt;.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Cost:     M +                        M                 *              N                 </a:t>
            </a:r>
            <a:endParaRPr sz="17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900"/>
              <a:t> (cost to scan A) + (# </a:t>
            </a:r>
            <a:r>
              <a:rPr b="1" lang="en-US" sz="1900"/>
              <a:t>pages</a:t>
            </a:r>
            <a:r>
              <a:rPr lang="en-US" sz="1900"/>
              <a:t> in A) * (cost to scan B)</a:t>
            </a:r>
            <a:endParaRPr sz="19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   =  1000 + 1000*500 = 501,000 I/Os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Algorithm in short: Scan A + Scan B for each </a:t>
            </a:r>
            <a:r>
              <a:rPr b="1" lang="en-US" sz="1700"/>
              <a:t>page</a:t>
            </a:r>
            <a:r>
              <a:rPr lang="en-US" sz="1700"/>
              <a:t> in A</a:t>
            </a:r>
            <a:endParaRPr b="1" sz="1700">
              <a:solidFill>
                <a:schemeClr val="accent5"/>
              </a:solidFill>
            </a:endParaRPr>
          </a:p>
        </p:txBody>
      </p:sp>
      <p:sp>
        <p:nvSpPr>
          <p:cNvPr id="611" name="Google Shape;611;p41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2" name="Google Shape;612;p41"/>
          <p:cNvSpPr/>
          <p:nvPr/>
        </p:nvSpPr>
        <p:spPr>
          <a:xfrm>
            <a:off x="6430025" y="1041050"/>
            <a:ext cx="2659200" cy="157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3" name="Google Shape;613;p41"/>
          <p:cNvSpPr/>
          <p:nvPr/>
        </p:nvSpPr>
        <p:spPr>
          <a:xfrm rot="-5400000">
            <a:off x="1265825" y="4640775"/>
            <a:ext cx="226200" cy="42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1"/>
          <p:cNvSpPr/>
          <p:nvPr/>
        </p:nvSpPr>
        <p:spPr>
          <a:xfrm rot="-5400000">
            <a:off x="3113100" y="4381425"/>
            <a:ext cx="226200" cy="941400"/>
          </a:xfrm>
          <a:prstGeom prst="leftBrace">
            <a:avLst>
              <a:gd fmla="val 50000" name="adj1"/>
              <a:gd fmla="val 43603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1"/>
          <p:cNvSpPr/>
          <p:nvPr/>
        </p:nvSpPr>
        <p:spPr>
          <a:xfrm rot="-5400000">
            <a:off x="5008325" y="4632075"/>
            <a:ext cx="226200" cy="440100"/>
          </a:xfrm>
          <a:prstGeom prst="leftBrace">
            <a:avLst>
              <a:gd fmla="val 50000" name="adj1"/>
              <a:gd fmla="val 50829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2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2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Page-oriented Nested Loops Join</a:t>
            </a:r>
            <a:endParaRPr/>
          </a:p>
        </p:txBody>
      </p:sp>
      <p:sp>
        <p:nvSpPr>
          <p:cNvPr id="629" name="Google Shape;629;p42"/>
          <p:cNvSpPr txBox="1"/>
          <p:nvPr>
            <p:ph idx="1" type="body"/>
          </p:nvPr>
        </p:nvSpPr>
        <p:spPr>
          <a:xfrm>
            <a:off x="311700" y="1333425"/>
            <a:ext cx="85206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for each 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page of rows a</a:t>
            </a: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 in A do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	for each </a:t>
            </a:r>
            <a:r>
              <a:rPr b="1" lang="en-US" sz="1824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page of rows b </a:t>
            </a: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in B do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		(match all combinations in memory)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		if ai == bj  then add &lt;a, b&gt; to result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For each </a:t>
            </a:r>
            <a:r>
              <a:rPr b="1" lang="en-US" sz="1700">
                <a:solidFill>
                  <a:schemeClr val="accent1"/>
                </a:solidFill>
              </a:rPr>
              <a:t>page of A</a:t>
            </a:r>
            <a:r>
              <a:rPr lang="en-US" sz="1700"/>
              <a:t>, get each </a:t>
            </a:r>
            <a:r>
              <a:rPr b="1" lang="en-US" sz="1700">
                <a:solidFill>
                  <a:schemeClr val="accent3"/>
                </a:solidFill>
              </a:rPr>
              <a:t>page of B</a:t>
            </a:r>
            <a:r>
              <a:rPr lang="en-US" sz="1700"/>
              <a:t>, write out matching pairs of rows &lt;a, b&gt;.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Cost:     M +                        M                 *              N                 </a:t>
            </a:r>
            <a:endParaRPr sz="17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900"/>
              <a:t> (cost to scan A) + (# </a:t>
            </a:r>
            <a:r>
              <a:rPr b="1" lang="en-US" sz="1900"/>
              <a:t>pages</a:t>
            </a:r>
            <a:r>
              <a:rPr lang="en-US" sz="1900"/>
              <a:t> in A) * (cost to scan B)</a:t>
            </a:r>
            <a:endParaRPr sz="1900"/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   =  1000 + 1000*500 = 501,000 I/Os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/>
              <a:t>Algorithm in short: Scan A + Scan B for each </a:t>
            </a:r>
            <a:r>
              <a:rPr b="1" lang="en-US" sz="1700"/>
              <a:t>page</a:t>
            </a:r>
            <a:r>
              <a:rPr lang="en-US" sz="1700"/>
              <a:t> in A</a:t>
            </a:r>
            <a:endParaRPr b="1" sz="1700">
              <a:solidFill>
                <a:schemeClr val="accent5"/>
              </a:solidFill>
            </a:endParaRPr>
          </a:p>
        </p:txBody>
      </p:sp>
      <p:sp>
        <p:nvSpPr>
          <p:cNvPr id="630" name="Google Shape;630;p42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1" name="Google Shape;631;p42"/>
          <p:cNvSpPr/>
          <p:nvPr/>
        </p:nvSpPr>
        <p:spPr>
          <a:xfrm>
            <a:off x="6430025" y="1041050"/>
            <a:ext cx="2659200" cy="157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42"/>
          <p:cNvSpPr/>
          <p:nvPr/>
        </p:nvSpPr>
        <p:spPr>
          <a:xfrm rot="-5400000">
            <a:off x="1265825" y="4640775"/>
            <a:ext cx="226200" cy="42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2"/>
          <p:cNvSpPr/>
          <p:nvPr/>
        </p:nvSpPr>
        <p:spPr>
          <a:xfrm rot="-5400000">
            <a:off x="3113100" y="4381425"/>
            <a:ext cx="226200" cy="941400"/>
          </a:xfrm>
          <a:prstGeom prst="leftBrace">
            <a:avLst>
              <a:gd fmla="val 50000" name="adj1"/>
              <a:gd fmla="val 43603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2"/>
          <p:cNvSpPr/>
          <p:nvPr/>
        </p:nvSpPr>
        <p:spPr>
          <a:xfrm rot="-5400000">
            <a:off x="5008325" y="4632075"/>
            <a:ext cx="226200" cy="440100"/>
          </a:xfrm>
          <a:prstGeom prst="leftBrace">
            <a:avLst>
              <a:gd fmla="val 50000" name="adj1"/>
              <a:gd fmla="val 50829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2"/>
          <p:cNvSpPr txBox="1"/>
          <p:nvPr/>
        </p:nvSpPr>
        <p:spPr>
          <a:xfrm>
            <a:off x="6265025" y="5211025"/>
            <a:ext cx="284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authors A, books B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A.id=B.authorid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3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3"/>
          <p:cNvSpPr txBox="1"/>
          <p:nvPr>
            <p:ph type="title"/>
          </p:nvPr>
        </p:nvSpPr>
        <p:spPr>
          <a:xfrm>
            <a:off x="6900" y="136167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Page-oriented Nested Loops Join</a:t>
            </a:r>
            <a:endParaRPr/>
          </a:p>
        </p:txBody>
      </p:sp>
      <p:sp>
        <p:nvSpPr>
          <p:cNvPr id="649" name="Google Shape;649;p43"/>
          <p:cNvSpPr txBox="1"/>
          <p:nvPr>
            <p:ph idx="1" type="body"/>
          </p:nvPr>
        </p:nvSpPr>
        <p:spPr>
          <a:xfrm>
            <a:off x="311700" y="11048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for each 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page of rows a</a:t>
            </a: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 in A do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	for each </a:t>
            </a:r>
            <a:r>
              <a:rPr b="1" lang="en-US" sz="1824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page of rows b </a:t>
            </a: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in B do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		(match all combinations in memory)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		if ai == bj  then add &lt;a, b&gt; to result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</a:rPr>
              <a:t>Cost:  M + M*N = 1000 + 1000*500 = 501,000 I/Os (A outer)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3"/>
                </a:solidFill>
              </a:rPr>
              <a:t>Cost:  N  + N*M = 500 + 500*1000 =  500,500 I/Os (B outer)</a:t>
            </a:r>
            <a:endParaRPr sz="17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With: M = 1000 pages in A;  N = 5 pages in B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1"/>
                </a:solidFill>
              </a:rPr>
              <a:t>Cost:  M + M*N = 1000 + 1000*5 = 6,000 I/Os (A outer)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3"/>
                </a:solidFill>
              </a:rPr>
              <a:t>Cost:  N  + N*M = 5 + 5*1000 = 5,005 I/Os (B outer)</a:t>
            </a:r>
            <a:endParaRPr sz="17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5"/>
              </a:solidFill>
            </a:endParaRPr>
          </a:p>
        </p:txBody>
      </p:sp>
      <p:sp>
        <p:nvSpPr>
          <p:cNvPr id="650" name="Google Shape;650;p43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1" name="Google Shape;651;p43"/>
          <p:cNvSpPr/>
          <p:nvPr/>
        </p:nvSpPr>
        <p:spPr>
          <a:xfrm>
            <a:off x="6430025" y="1041050"/>
            <a:ext cx="2659200" cy="157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43"/>
          <p:cNvSpPr/>
          <p:nvPr/>
        </p:nvSpPr>
        <p:spPr>
          <a:xfrm>
            <a:off x="6019800" y="4527600"/>
            <a:ext cx="3001500" cy="1438200"/>
          </a:xfrm>
          <a:prstGeom prst="wedgeRoundRectCallout">
            <a:avLst>
              <a:gd fmla="val -72030" name="adj1"/>
              <a:gd fmla="val -15533" name="adj2"/>
              <a:gd fmla="val 0" name="adj3"/>
            </a:avLst>
          </a:prstGeom>
          <a:solidFill>
            <a:schemeClr val="accent6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Which relation should typically be the outer relation?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4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4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Page-oriented Nested Loops Join</a:t>
            </a:r>
            <a:endParaRPr/>
          </a:p>
        </p:txBody>
      </p:sp>
      <p:sp>
        <p:nvSpPr>
          <p:cNvPr id="666" name="Google Shape;666;p44"/>
          <p:cNvSpPr txBox="1"/>
          <p:nvPr>
            <p:ph idx="1" type="body"/>
          </p:nvPr>
        </p:nvSpPr>
        <p:spPr>
          <a:xfrm>
            <a:off x="311700" y="1333425"/>
            <a:ext cx="85206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for each </a:t>
            </a:r>
            <a:r>
              <a:rPr b="1" lang="en-US" sz="1824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page of rows a</a:t>
            </a: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 in A do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	for each </a:t>
            </a:r>
            <a:r>
              <a:rPr b="1" lang="en-US" sz="1824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page of rows b </a:t>
            </a: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in B do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		(match all combinations in memory)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4">
                <a:latin typeface="Roboto Mono"/>
                <a:ea typeface="Roboto Mono"/>
                <a:cs typeface="Roboto Mono"/>
                <a:sym typeface="Roboto Mono"/>
              </a:rPr>
              <a:t>		if ai == bj  then add &lt;a, b&gt; to result</a:t>
            </a:r>
            <a:endParaRPr b="1" sz="1824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1"/>
                </a:solidFill>
              </a:rPr>
              <a:t>Cost:  M + M*N = 1000 + 1000*500 = 501,000 I/Os (A outer)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3"/>
                </a:solidFill>
              </a:rPr>
              <a:t>Cost:  N  + N*M = 500 + 500*1000 =  500,500 I/Os (B outer)</a:t>
            </a:r>
            <a:endParaRPr sz="17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With: M = 1000 pages in A;  N = 5 pages in B</a:t>
            </a:r>
            <a:endParaRPr b="1"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1"/>
                </a:solidFill>
              </a:rPr>
              <a:t>Cost:  M + M*N = 1000 + 1000*5 = 6,000 I/Os (A outer)</a:t>
            </a:r>
            <a:endParaRPr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accent3"/>
                </a:solidFill>
              </a:rPr>
              <a:t>Cost:  N  + N*M = 5 + 5*1000 = 5,005 I/Os (B outer)</a:t>
            </a:r>
            <a:endParaRPr sz="17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5"/>
              </a:solidFill>
            </a:endParaRPr>
          </a:p>
        </p:txBody>
      </p:sp>
      <p:sp>
        <p:nvSpPr>
          <p:cNvPr id="667" name="Google Shape;667;p44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8" name="Google Shape;668;p44"/>
          <p:cNvSpPr/>
          <p:nvPr/>
        </p:nvSpPr>
        <p:spPr>
          <a:xfrm>
            <a:off x="6430025" y="1041050"/>
            <a:ext cx="2659200" cy="157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44"/>
          <p:cNvSpPr/>
          <p:nvPr/>
        </p:nvSpPr>
        <p:spPr>
          <a:xfrm>
            <a:off x="6019800" y="4344875"/>
            <a:ext cx="3001500" cy="1281600"/>
          </a:xfrm>
          <a:prstGeom prst="wedgeRoundRectCallout">
            <a:avLst>
              <a:gd fmla="val -72030" name="adj1"/>
              <a:gd fmla="val -15533" name="adj2"/>
              <a:gd fmla="val 0" name="adj3"/>
            </a:avLst>
          </a:prstGeom>
          <a:solidFill>
            <a:schemeClr val="accent6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Typically use smaller relation as outer relation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6" name="Google Shape;676;p45"/>
          <p:cNvSpPr txBox="1"/>
          <p:nvPr>
            <p:ph type="title"/>
          </p:nvPr>
        </p:nvSpPr>
        <p:spPr>
          <a:xfrm>
            <a:off x="311700" y="1325950"/>
            <a:ext cx="3604500" cy="3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13.2 Block Nested Loops Join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for Relational Algebra Operators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Need to implement project, join, union, etc. in order to evaluate queries.</a:t>
            </a:r>
            <a:endParaRPr sz="2400"/>
          </a:p>
          <a:p>
            <a:pPr indent="-2921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Databases will have multiple implementations of some operators, such as join.</a:t>
            </a:r>
            <a:endParaRPr sz="2400"/>
          </a:p>
          <a:p>
            <a:pPr indent="-2603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-US" sz="2400"/>
              <a:t>Different ones work better depending on data properties (# rows, order on disk)</a:t>
            </a:r>
            <a:endParaRPr sz="2400"/>
          </a:p>
          <a:p>
            <a:pPr indent="-2603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-US" sz="2400"/>
              <a:t>Some handle special cases: equi-join</a:t>
            </a:r>
            <a:endParaRPr sz="2400"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6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20"/>
              <a:t>The best loops-based join algorithm: Block Nested-Loops Join</a:t>
            </a:r>
            <a:endParaRPr sz="2320"/>
          </a:p>
        </p:txBody>
      </p:sp>
      <p:sp>
        <p:nvSpPr>
          <p:cNvPr id="684" name="Google Shape;684;p46"/>
          <p:cNvSpPr txBox="1"/>
          <p:nvPr>
            <p:ph idx="4294967295" type="body"/>
          </p:nvPr>
        </p:nvSpPr>
        <p:spPr>
          <a:xfrm>
            <a:off x="290525" y="4191000"/>
            <a:ext cx="8640900" cy="26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/>
              <a:t>Algorithm:</a:t>
            </a:r>
            <a:endParaRPr sz="1600"/>
          </a:p>
          <a:p>
            <a:pPr indent="-2730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/>
              <a:t>One page is assigned to be the output buffer</a:t>
            </a:r>
            <a:endParaRPr sz="1600"/>
          </a:p>
          <a:p>
            <a:pPr indent="-2730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US" sz="1600"/>
              <a:t>One page assigned to input from B, BP-2 pages assigned to input from 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80010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None/>
            </a:pPr>
            <a:r>
              <a:rPr b="1" lang="en-US" sz="1600">
                <a:latin typeface="Roboto Mono"/>
                <a:ea typeface="Roboto Mono"/>
                <a:cs typeface="Roboto Mono"/>
                <a:sym typeface="Roboto Mono"/>
              </a:rPr>
              <a:t>Until all of A has been read {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12001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None/>
            </a:pPr>
            <a:r>
              <a:rPr b="1" lang="en-US" sz="1600">
                <a:latin typeface="Roboto Mono"/>
                <a:ea typeface="Roboto Mono"/>
                <a:cs typeface="Roboto Mono"/>
                <a:sym typeface="Roboto Mono"/>
              </a:rPr>
              <a:t>Read in BP-2 pages of A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12001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None/>
            </a:pPr>
            <a:r>
              <a:rPr b="1" lang="en-US" sz="1600">
                <a:latin typeface="Roboto Mono"/>
                <a:ea typeface="Roboto Mono"/>
                <a:cs typeface="Roboto Mono"/>
                <a:sym typeface="Roboto Mono"/>
              </a:rPr>
              <a:t>For each page in B {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12001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None/>
            </a:pPr>
            <a:r>
              <a:rPr b="1" lang="en-US" sz="1600">
                <a:latin typeface="Roboto Mono"/>
                <a:ea typeface="Roboto Mono"/>
                <a:cs typeface="Roboto Mono"/>
                <a:sym typeface="Roboto Mono"/>
              </a:rPr>
              <a:t>	Read in the single B page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120015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None/>
            </a:pPr>
            <a:r>
              <a:rPr b="1" lang="en-US" sz="1600">
                <a:latin typeface="Roboto Mono"/>
                <a:ea typeface="Roboto Mono"/>
                <a:cs typeface="Roboto Mono"/>
                <a:sym typeface="Roboto Mono"/>
              </a:rPr>
              <a:t>	Check pairs of rows in memory and output if they match } }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5" name="Google Shape;685;p4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6" name="Google Shape;686;p46"/>
          <p:cNvSpPr txBox="1"/>
          <p:nvPr/>
        </p:nvSpPr>
        <p:spPr>
          <a:xfrm>
            <a:off x="900600" y="1055575"/>
            <a:ext cx="1473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7" name="Google Shape;687;p46"/>
          <p:cNvSpPr txBox="1"/>
          <p:nvPr/>
        </p:nvSpPr>
        <p:spPr>
          <a:xfrm>
            <a:off x="2841875" y="1048638"/>
            <a:ext cx="3538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BP pages of Memory Buffer</a:t>
            </a:r>
            <a:endParaRPr b="1"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88" name="Google Shape;688;p46"/>
          <p:cNvGraphicFramePr/>
          <p:nvPr/>
        </p:nvGraphicFramePr>
        <p:xfrm>
          <a:off x="8632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9" name="Google Shape;689;p46"/>
          <p:cNvGraphicFramePr/>
          <p:nvPr/>
        </p:nvGraphicFramePr>
        <p:xfrm>
          <a:off x="863250" y="297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0" name="Google Shape;690;p46"/>
          <p:cNvSpPr txBox="1"/>
          <p:nvPr/>
        </p:nvSpPr>
        <p:spPr>
          <a:xfrm>
            <a:off x="6768000" y="1055575"/>
            <a:ext cx="1473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91" name="Google Shape;691;p46"/>
          <p:cNvGraphicFramePr/>
          <p:nvPr/>
        </p:nvGraphicFramePr>
        <p:xfrm>
          <a:off x="67306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46"/>
          <p:cNvGraphicFramePr/>
          <p:nvPr/>
        </p:nvGraphicFramePr>
        <p:xfrm>
          <a:off x="6730650" y="251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3" name="Google Shape;693;p46"/>
          <p:cNvGraphicFramePr/>
          <p:nvPr/>
        </p:nvGraphicFramePr>
        <p:xfrm>
          <a:off x="6730650" y="342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4" name="Google Shape;694;p46"/>
          <p:cNvSpPr/>
          <p:nvPr/>
        </p:nvSpPr>
        <p:spPr>
          <a:xfrm>
            <a:off x="2904725" y="1483125"/>
            <a:ext cx="3412500" cy="2677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5" name="Google Shape;695;p46"/>
          <p:cNvGraphicFramePr/>
          <p:nvPr/>
        </p:nvGraphicFramePr>
        <p:xfrm>
          <a:off x="2996850" y="15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6" name="Google Shape;696;p46"/>
          <p:cNvGraphicFramePr/>
          <p:nvPr/>
        </p:nvGraphicFramePr>
        <p:xfrm>
          <a:off x="46732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97" name="Google Shape;697;p46"/>
          <p:cNvCxnSpPr/>
          <p:nvPr/>
        </p:nvCxnSpPr>
        <p:spPr>
          <a:xfrm flipH="1" rot="10800000">
            <a:off x="2433800" y="2157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98" name="Google Shape;698;p46"/>
          <p:cNvGraphicFramePr/>
          <p:nvPr/>
        </p:nvGraphicFramePr>
        <p:xfrm>
          <a:off x="2996850" y="2895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99" name="Google Shape;699;p46"/>
          <p:cNvCxnSpPr/>
          <p:nvPr/>
        </p:nvCxnSpPr>
        <p:spPr>
          <a:xfrm flipH="1" rot="10800000">
            <a:off x="2433800" y="35291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46"/>
          <p:cNvCxnSpPr/>
          <p:nvPr/>
        </p:nvCxnSpPr>
        <p:spPr>
          <a:xfrm rot="10800000">
            <a:off x="6339225" y="2001950"/>
            <a:ext cx="386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7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20"/>
              <a:t>The best loops-based join algorithm: Block Nested-Loops Join</a:t>
            </a:r>
            <a:endParaRPr sz="2320"/>
          </a:p>
        </p:txBody>
      </p:sp>
      <p:sp>
        <p:nvSpPr>
          <p:cNvPr id="708" name="Google Shape;708;p47"/>
          <p:cNvSpPr txBox="1"/>
          <p:nvPr>
            <p:ph idx="4294967295" type="body"/>
          </p:nvPr>
        </p:nvSpPr>
        <p:spPr>
          <a:xfrm>
            <a:off x="290525" y="4343400"/>
            <a:ext cx="8640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Algorithm in short: Scan A + Scan B for each </a:t>
            </a:r>
            <a:r>
              <a:rPr b="1" lang="en-US" sz="1700"/>
              <a:t>block of pages</a:t>
            </a:r>
            <a:r>
              <a:rPr lang="en-US" sz="1700"/>
              <a:t> in A</a:t>
            </a:r>
            <a:endParaRPr b="1" sz="1700">
              <a:solidFill>
                <a:schemeClr val="accent5"/>
              </a:solidFill>
            </a:endParaRPr>
          </a:p>
          <a:p>
            <a:pPr indent="0" lvl="1" marL="91440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760"/>
              <a:buFont typeface="Courier New"/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9" name="Google Shape;709;p47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0" name="Google Shape;710;p47"/>
          <p:cNvSpPr txBox="1"/>
          <p:nvPr/>
        </p:nvSpPr>
        <p:spPr>
          <a:xfrm>
            <a:off x="900600" y="1055575"/>
            <a:ext cx="1473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47"/>
          <p:cNvSpPr txBox="1"/>
          <p:nvPr/>
        </p:nvSpPr>
        <p:spPr>
          <a:xfrm>
            <a:off x="2841875" y="1048638"/>
            <a:ext cx="3538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BP pages of Memory Buffer</a:t>
            </a:r>
            <a:endParaRPr b="1"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12" name="Google Shape;712;p47"/>
          <p:cNvGraphicFramePr/>
          <p:nvPr/>
        </p:nvGraphicFramePr>
        <p:xfrm>
          <a:off x="8632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3" name="Google Shape;713;p47"/>
          <p:cNvGraphicFramePr/>
          <p:nvPr/>
        </p:nvGraphicFramePr>
        <p:xfrm>
          <a:off x="863250" y="297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4" name="Google Shape;714;p47"/>
          <p:cNvSpPr txBox="1"/>
          <p:nvPr/>
        </p:nvSpPr>
        <p:spPr>
          <a:xfrm>
            <a:off x="6768000" y="1055575"/>
            <a:ext cx="1473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15" name="Google Shape;715;p47"/>
          <p:cNvGraphicFramePr/>
          <p:nvPr/>
        </p:nvGraphicFramePr>
        <p:xfrm>
          <a:off x="67306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6" name="Google Shape;716;p47"/>
          <p:cNvGraphicFramePr/>
          <p:nvPr/>
        </p:nvGraphicFramePr>
        <p:xfrm>
          <a:off x="6730650" y="251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7" name="Google Shape;717;p47"/>
          <p:cNvGraphicFramePr/>
          <p:nvPr/>
        </p:nvGraphicFramePr>
        <p:xfrm>
          <a:off x="6730650" y="342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8" name="Google Shape;718;p47"/>
          <p:cNvSpPr/>
          <p:nvPr/>
        </p:nvSpPr>
        <p:spPr>
          <a:xfrm>
            <a:off x="2904725" y="1483125"/>
            <a:ext cx="3412500" cy="2677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9" name="Google Shape;719;p47"/>
          <p:cNvGraphicFramePr/>
          <p:nvPr/>
        </p:nvGraphicFramePr>
        <p:xfrm>
          <a:off x="2996850" y="15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0" name="Google Shape;720;p47"/>
          <p:cNvGraphicFramePr/>
          <p:nvPr/>
        </p:nvGraphicFramePr>
        <p:xfrm>
          <a:off x="46732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21" name="Google Shape;721;p47"/>
          <p:cNvCxnSpPr/>
          <p:nvPr/>
        </p:nvCxnSpPr>
        <p:spPr>
          <a:xfrm flipH="1" rot="10800000">
            <a:off x="2433800" y="2157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22" name="Google Shape;722;p47"/>
          <p:cNvGraphicFramePr/>
          <p:nvPr/>
        </p:nvGraphicFramePr>
        <p:xfrm>
          <a:off x="2996850" y="2895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23" name="Google Shape;723;p47"/>
          <p:cNvCxnSpPr/>
          <p:nvPr/>
        </p:nvCxnSpPr>
        <p:spPr>
          <a:xfrm flipH="1" rot="10800000">
            <a:off x="2433800" y="35291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47"/>
          <p:cNvCxnSpPr/>
          <p:nvPr/>
        </p:nvCxnSpPr>
        <p:spPr>
          <a:xfrm rot="10800000">
            <a:off x="6339225" y="2001950"/>
            <a:ext cx="386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8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20"/>
              <a:t>The best loops-based join algorithm: Block Nested-Loops Join</a:t>
            </a:r>
            <a:endParaRPr sz="2320"/>
          </a:p>
        </p:txBody>
      </p:sp>
      <p:sp>
        <p:nvSpPr>
          <p:cNvPr id="732" name="Google Shape;732;p48"/>
          <p:cNvSpPr txBox="1"/>
          <p:nvPr>
            <p:ph idx="4294967295" type="body"/>
          </p:nvPr>
        </p:nvSpPr>
        <p:spPr>
          <a:xfrm>
            <a:off x="752875" y="4419600"/>
            <a:ext cx="5893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5263"/>
              <a:buFont typeface="Arial"/>
              <a:buNone/>
            </a:pPr>
            <a:r>
              <a:rPr lang="en-US" sz="1900"/>
              <a:t>Cost: </a:t>
            </a:r>
            <a:r>
              <a:rPr b="1" lang="en-US" sz="1900"/>
              <a:t>M +           (M/(BP-2))  *   N</a:t>
            </a:r>
            <a:r>
              <a:rPr lang="en-US" sz="1900">
                <a:solidFill>
                  <a:schemeClr val="accent2"/>
                </a:solidFill>
              </a:rPr>
              <a:t>  </a:t>
            </a:r>
            <a:r>
              <a:rPr lang="en-US" sz="1900"/>
              <a:t> </a:t>
            </a:r>
            <a:endParaRPr sz="19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5263"/>
              <a:buFont typeface="Arial"/>
              <a:buNone/>
            </a:pPr>
            <a:r>
              <a:rPr lang="en-US" sz="1900"/>
              <a:t>(cost to scan A) + (# scans) * (cost to scan B)</a:t>
            </a:r>
            <a:endParaRPr sz="19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263"/>
              <a:buFont typeface="Arial"/>
              <a:buNone/>
            </a:pPr>
            <a:r>
              <a:rPr lang="en-US" sz="1900"/>
              <a:t>For BP=35, cost is 1000 + 1000/33*500 = ~16,000 I/Os</a:t>
            </a:r>
            <a:endParaRPr sz="1900"/>
          </a:p>
        </p:txBody>
      </p:sp>
      <p:sp>
        <p:nvSpPr>
          <p:cNvPr id="733" name="Google Shape;733;p48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4" name="Google Shape;734;p48"/>
          <p:cNvSpPr txBox="1"/>
          <p:nvPr/>
        </p:nvSpPr>
        <p:spPr>
          <a:xfrm>
            <a:off x="900600" y="1055575"/>
            <a:ext cx="1473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48"/>
          <p:cNvSpPr txBox="1"/>
          <p:nvPr/>
        </p:nvSpPr>
        <p:spPr>
          <a:xfrm>
            <a:off x="2841875" y="1048638"/>
            <a:ext cx="3538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BP pages of Memory Buffer</a:t>
            </a:r>
            <a:endParaRPr b="1"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36" name="Google Shape;736;p48"/>
          <p:cNvGraphicFramePr/>
          <p:nvPr/>
        </p:nvGraphicFramePr>
        <p:xfrm>
          <a:off x="8632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7" name="Google Shape;737;p48"/>
          <p:cNvGraphicFramePr/>
          <p:nvPr/>
        </p:nvGraphicFramePr>
        <p:xfrm>
          <a:off x="863250" y="297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8" name="Google Shape;738;p48"/>
          <p:cNvSpPr txBox="1"/>
          <p:nvPr/>
        </p:nvSpPr>
        <p:spPr>
          <a:xfrm>
            <a:off x="6768000" y="1055575"/>
            <a:ext cx="1473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39" name="Google Shape;739;p48"/>
          <p:cNvGraphicFramePr/>
          <p:nvPr/>
        </p:nvGraphicFramePr>
        <p:xfrm>
          <a:off x="67306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0" name="Google Shape;740;p48"/>
          <p:cNvGraphicFramePr/>
          <p:nvPr/>
        </p:nvGraphicFramePr>
        <p:xfrm>
          <a:off x="6730650" y="251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1" name="Google Shape;741;p48"/>
          <p:cNvGraphicFramePr/>
          <p:nvPr/>
        </p:nvGraphicFramePr>
        <p:xfrm>
          <a:off x="6730650" y="342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2" name="Google Shape;742;p48"/>
          <p:cNvSpPr/>
          <p:nvPr/>
        </p:nvSpPr>
        <p:spPr>
          <a:xfrm>
            <a:off x="2904725" y="1483125"/>
            <a:ext cx="3412500" cy="2677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3" name="Google Shape;743;p48"/>
          <p:cNvGraphicFramePr/>
          <p:nvPr/>
        </p:nvGraphicFramePr>
        <p:xfrm>
          <a:off x="2996850" y="15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4" name="Google Shape;744;p48"/>
          <p:cNvGraphicFramePr/>
          <p:nvPr/>
        </p:nvGraphicFramePr>
        <p:xfrm>
          <a:off x="46732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5" name="Google Shape;745;p48"/>
          <p:cNvCxnSpPr/>
          <p:nvPr/>
        </p:nvCxnSpPr>
        <p:spPr>
          <a:xfrm flipH="1" rot="10800000">
            <a:off x="2433800" y="2157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46" name="Google Shape;746;p48"/>
          <p:cNvGraphicFramePr/>
          <p:nvPr/>
        </p:nvGraphicFramePr>
        <p:xfrm>
          <a:off x="2996850" y="2895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47" name="Google Shape;747;p48"/>
          <p:cNvCxnSpPr/>
          <p:nvPr/>
        </p:nvCxnSpPr>
        <p:spPr>
          <a:xfrm flipH="1" rot="10800000">
            <a:off x="2433800" y="35291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48"/>
          <p:cNvCxnSpPr/>
          <p:nvPr/>
        </p:nvCxnSpPr>
        <p:spPr>
          <a:xfrm rot="10800000">
            <a:off x="6339225" y="2001950"/>
            <a:ext cx="386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48"/>
          <p:cNvSpPr/>
          <p:nvPr/>
        </p:nvSpPr>
        <p:spPr>
          <a:xfrm>
            <a:off x="6439850" y="4339775"/>
            <a:ext cx="2659200" cy="164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0" name="Google Shape;750;p48"/>
          <p:cNvSpPr/>
          <p:nvPr/>
        </p:nvSpPr>
        <p:spPr>
          <a:xfrm rot="-5400000">
            <a:off x="1494425" y="4640775"/>
            <a:ext cx="226200" cy="42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8"/>
          <p:cNvSpPr/>
          <p:nvPr/>
        </p:nvSpPr>
        <p:spPr>
          <a:xfrm rot="-5400000">
            <a:off x="2852525" y="4273275"/>
            <a:ext cx="226200" cy="1157700"/>
          </a:xfrm>
          <a:prstGeom prst="leftBrace">
            <a:avLst>
              <a:gd fmla="val 50000" name="adj1"/>
              <a:gd fmla="val 66034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8"/>
          <p:cNvSpPr/>
          <p:nvPr/>
        </p:nvSpPr>
        <p:spPr>
          <a:xfrm rot="-5400000">
            <a:off x="3941525" y="4632075"/>
            <a:ext cx="226200" cy="440100"/>
          </a:xfrm>
          <a:prstGeom prst="leftBrace">
            <a:avLst>
              <a:gd fmla="val 50000" name="adj1"/>
              <a:gd fmla="val 50829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8"/>
          <p:cNvSpPr/>
          <p:nvPr/>
        </p:nvSpPr>
        <p:spPr>
          <a:xfrm>
            <a:off x="1529250" y="5945650"/>
            <a:ext cx="4692600" cy="750000"/>
          </a:xfrm>
          <a:prstGeom prst="wedgeRoundRectCallout">
            <a:avLst>
              <a:gd fmla="val -51159" name="adj1"/>
              <a:gd fmla="val -79770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BP is the number of memory/buffer pages available to the join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9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20"/>
              <a:t>The best loops-based join algorithm: Block Nested-Loops Join</a:t>
            </a:r>
            <a:endParaRPr sz="2320"/>
          </a:p>
        </p:txBody>
      </p:sp>
      <p:sp>
        <p:nvSpPr>
          <p:cNvPr id="761" name="Google Shape;761;p49"/>
          <p:cNvSpPr txBox="1"/>
          <p:nvPr>
            <p:ph idx="4294967295" type="body"/>
          </p:nvPr>
        </p:nvSpPr>
        <p:spPr>
          <a:xfrm>
            <a:off x="752875" y="4419600"/>
            <a:ext cx="6015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5263"/>
              <a:buFont typeface="Arial"/>
              <a:buNone/>
            </a:pPr>
            <a:r>
              <a:rPr lang="en-US" sz="1900"/>
              <a:t>Cost: </a:t>
            </a:r>
            <a:r>
              <a:rPr b="1" lang="en-US" sz="1900"/>
              <a:t>M +           (M/(BP-2))  *   N</a:t>
            </a:r>
            <a:r>
              <a:rPr lang="en-US" sz="1900">
                <a:solidFill>
                  <a:schemeClr val="accent2"/>
                </a:solidFill>
              </a:rPr>
              <a:t>  </a:t>
            </a:r>
            <a:r>
              <a:rPr lang="en-US" sz="1900"/>
              <a:t> </a:t>
            </a:r>
            <a:endParaRPr sz="19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5263"/>
              <a:buFont typeface="Arial"/>
              <a:buNone/>
            </a:pPr>
            <a:r>
              <a:rPr lang="en-US" sz="1900"/>
              <a:t>(cost to scan A) + (# scans) * (cost to scan B)</a:t>
            </a:r>
            <a:endParaRPr sz="19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263"/>
              <a:buFont typeface="Arial"/>
              <a:buNone/>
            </a:pPr>
            <a:r>
              <a:rPr lang="en-US" sz="1900"/>
              <a:t>For BP=35, cost is 1000 + 1000/33*500 = ~16,000 I/Os</a:t>
            </a:r>
            <a:endParaRPr sz="1900"/>
          </a:p>
        </p:txBody>
      </p:sp>
      <p:sp>
        <p:nvSpPr>
          <p:cNvPr id="762" name="Google Shape;762;p49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3" name="Google Shape;763;p49"/>
          <p:cNvSpPr txBox="1"/>
          <p:nvPr/>
        </p:nvSpPr>
        <p:spPr>
          <a:xfrm>
            <a:off x="900600" y="1055575"/>
            <a:ext cx="1473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49"/>
          <p:cNvSpPr txBox="1"/>
          <p:nvPr/>
        </p:nvSpPr>
        <p:spPr>
          <a:xfrm>
            <a:off x="2841875" y="1048638"/>
            <a:ext cx="3538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BP pages of Memory Buffer</a:t>
            </a:r>
            <a:endParaRPr b="1"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65" name="Google Shape;765;p49"/>
          <p:cNvGraphicFramePr/>
          <p:nvPr/>
        </p:nvGraphicFramePr>
        <p:xfrm>
          <a:off x="8632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6" name="Google Shape;766;p49"/>
          <p:cNvGraphicFramePr/>
          <p:nvPr/>
        </p:nvGraphicFramePr>
        <p:xfrm>
          <a:off x="863250" y="297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7" name="Google Shape;767;p49"/>
          <p:cNvSpPr txBox="1"/>
          <p:nvPr/>
        </p:nvSpPr>
        <p:spPr>
          <a:xfrm>
            <a:off x="6768000" y="1055575"/>
            <a:ext cx="1473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68" name="Google Shape;768;p49"/>
          <p:cNvGraphicFramePr/>
          <p:nvPr/>
        </p:nvGraphicFramePr>
        <p:xfrm>
          <a:off x="67306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9" name="Google Shape;769;p49"/>
          <p:cNvGraphicFramePr/>
          <p:nvPr/>
        </p:nvGraphicFramePr>
        <p:xfrm>
          <a:off x="6730650" y="251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0" name="Google Shape;770;p49"/>
          <p:cNvGraphicFramePr/>
          <p:nvPr/>
        </p:nvGraphicFramePr>
        <p:xfrm>
          <a:off x="6730650" y="342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1" name="Google Shape;771;p49"/>
          <p:cNvSpPr/>
          <p:nvPr/>
        </p:nvSpPr>
        <p:spPr>
          <a:xfrm>
            <a:off x="2904725" y="1483125"/>
            <a:ext cx="3412500" cy="2677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2" name="Google Shape;772;p49"/>
          <p:cNvGraphicFramePr/>
          <p:nvPr/>
        </p:nvGraphicFramePr>
        <p:xfrm>
          <a:off x="2996850" y="15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3" name="Google Shape;773;p49"/>
          <p:cNvGraphicFramePr/>
          <p:nvPr/>
        </p:nvGraphicFramePr>
        <p:xfrm>
          <a:off x="46732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74" name="Google Shape;774;p49"/>
          <p:cNvCxnSpPr/>
          <p:nvPr/>
        </p:nvCxnSpPr>
        <p:spPr>
          <a:xfrm flipH="1" rot="10800000">
            <a:off x="2433800" y="2157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75" name="Google Shape;775;p49"/>
          <p:cNvGraphicFramePr/>
          <p:nvPr/>
        </p:nvGraphicFramePr>
        <p:xfrm>
          <a:off x="2996850" y="2895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76" name="Google Shape;776;p49"/>
          <p:cNvCxnSpPr/>
          <p:nvPr/>
        </p:nvCxnSpPr>
        <p:spPr>
          <a:xfrm flipH="1" rot="10800000">
            <a:off x="2433800" y="35291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7" name="Google Shape;777;p49"/>
          <p:cNvCxnSpPr/>
          <p:nvPr/>
        </p:nvCxnSpPr>
        <p:spPr>
          <a:xfrm rot="10800000">
            <a:off x="6339225" y="2001950"/>
            <a:ext cx="386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49"/>
          <p:cNvSpPr/>
          <p:nvPr/>
        </p:nvSpPr>
        <p:spPr>
          <a:xfrm>
            <a:off x="6439850" y="4339775"/>
            <a:ext cx="2659200" cy="164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49"/>
          <p:cNvSpPr/>
          <p:nvPr/>
        </p:nvSpPr>
        <p:spPr>
          <a:xfrm rot="-5400000">
            <a:off x="1494425" y="4640775"/>
            <a:ext cx="226200" cy="42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9"/>
          <p:cNvSpPr/>
          <p:nvPr/>
        </p:nvSpPr>
        <p:spPr>
          <a:xfrm rot="-5400000">
            <a:off x="2852525" y="4273275"/>
            <a:ext cx="226200" cy="1157700"/>
          </a:xfrm>
          <a:prstGeom prst="leftBrace">
            <a:avLst>
              <a:gd fmla="val 50000" name="adj1"/>
              <a:gd fmla="val 66034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9"/>
          <p:cNvSpPr/>
          <p:nvPr/>
        </p:nvSpPr>
        <p:spPr>
          <a:xfrm rot="-5400000">
            <a:off x="3941525" y="4632075"/>
            <a:ext cx="226200" cy="440100"/>
          </a:xfrm>
          <a:prstGeom prst="leftBrace">
            <a:avLst>
              <a:gd fmla="val 50000" name="adj1"/>
              <a:gd fmla="val 50829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843450" y="6021850"/>
            <a:ext cx="5842500" cy="750000"/>
          </a:xfrm>
          <a:prstGeom prst="wedgeRoundRectCallout">
            <a:avLst>
              <a:gd fmla="val 10284" name="adj1"/>
              <a:gd fmla="val -95173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Use BP-2 pages because 1 page used for the page of B and 1 page is used for results, so BP-2 available for blocks of A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0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20"/>
              <a:t>The best loops-based join algorithm: Block Nested-Loops Join</a:t>
            </a:r>
            <a:endParaRPr sz="2320"/>
          </a:p>
        </p:txBody>
      </p:sp>
      <p:sp>
        <p:nvSpPr>
          <p:cNvPr id="790" name="Google Shape;790;p50"/>
          <p:cNvSpPr txBox="1"/>
          <p:nvPr>
            <p:ph idx="4294967295" type="body"/>
          </p:nvPr>
        </p:nvSpPr>
        <p:spPr>
          <a:xfrm>
            <a:off x="752875" y="4419600"/>
            <a:ext cx="5903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5263"/>
              <a:buFont typeface="Arial"/>
              <a:buNone/>
            </a:pPr>
            <a:r>
              <a:rPr lang="en-US" sz="1900"/>
              <a:t>Cost: </a:t>
            </a:r>
            <a:r>
              <a:rPr b="1" lang="en-US" sz="1900"/>
              <a:t>M +           (M/(BP-2))  *   N</a:t>
            </a:r>
            <a:r>
              <a:rPr lang="en-US" sz="1900">
                <a:solidFill>
                  <a:schemeClr val="accent2"/>
                </a:solidFill>
              </a:rPr>
              <a:t> </a:t>
            </a:r>
            <a:r>
              <a:rPr lang="en-US" sz="1900"/>
              <a:t> </a:t>
            </a:r>
            <a:endParaRPr sz="19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5263"/>
              <a:buFont typeface="Arial"/>
              <a:buNone/>
            </a:pPr>
            <a:r>
              <a:rPr lang="en-US" sz="1900"/>
              <a:t>(cost to scan A) + (# scans) * (cost to scan B)</a:t>
            </a:r>
            <a:endParaRPr sz="19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263"/>
              <a:buFont typeface="Arial"/>
              <a:buNone/>
            </a:pPr>
            <a:r>
              <a:rPr lang="en-US" sz="1900"/>
              <a:t>For BP=35, cost is 1000 + 1000/33*500 = ~16,000 I/Os</a:t>
            </a:r>
            <a:endParaRPr sz="1900"/>
          </a:p>
        </p:txBody>
      </p:sp>
      <p:sp>
        <p:nvSpPr>
          <p:cNvPr id="791" name="Google Shape;791;p50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2" name="Google Shape;792;p50"/>
          <p:cNvSpPr txBox="1"/>
          <p:nvPr/>
        </p:nvSpPr>
        <p:spPr>
          <a:xfrm>
            <a:off x="900600" y="1055575"/>
            <a:ext cx="1473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22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3" name="Google Shape;793;p50"/>
          <p:cNvSpPr txBox="1"/>
          <p:nvPr/>
        </p:nvSpPr>
        <p:spPr>
          <a:xfrm>
            <a:off x="2841875" y="1048638"/>
            <a:ext cx="3538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BP pages of Memory Buffer</a:t>
            </a:r>
            <a:endParaRPr b="1"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94" name="Google Shape;794;p50"/>
          <p:cNvGraphicFramePr/>
          <p:nvPr/>
        </p:nvGraphicFramePr>
        <p:xfrm>
          <a:off x="8632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5" name="Google Shape;795;p50"/>
          <p:cNvGraphicFramePr/>
          <p:nvPr/>
        </p:nvGraphicFramePr>
        <p:xfrm>
          <a:off x="863250" y="297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6" name="Google Shape;796;p50"/>
          <p:cNvSpPr txBox="1"/>
          <p:nvPr/>
        </p:nvSpPr>
        <p:spPr>
          <a:xfrm>
            <a:off x="6768000" y="1055575"/>
            <a:ext cx="1473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0E3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on disk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97" name="Google Shape;797;p50"/>
          <p:cNvGraphicFramePr/>
          <p:nvPr/>
        </p:nvGraphicFramePr>
        <p:xfrm>
          <a:off x="67306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8" name="Google Shape;798;p50"/>
          <p:cNvGraphicFramePr/>
          <p:nvPr/>
        </p:nvGraphicFramePr>
        <p:xfrm>
          <a:off x="6730650" y="251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9" name="Google Shape;799;p50"/>
          <p:cNvGraphicFramePr/>
          <p:nvPr/>
        </p:nvGraphicFramePr>
        <p:xfrm>
          <a:off x="6730650" y="342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0" name="Google Shape;800;p50"/>
          <p:cNvSpPr/>
          <p:nvPr/>
        </p:nvSpPr>
        <p:spPr>
          <a:xfrm>
            <a:off x="2904725" y="1483125"/>
            <a:ext cx="3412500" cy="2677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1" name="Google Shape;801;p50"/>
          <p:cNvGraphicFramePr/>
          <p:nvPr/>
        </p:nvGraphicFramePr>
        <p:xfrm>
          <a:off x="2996850" y="15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2" name="Google Shape;802;p50"/>
          <p:cNvGraphicFramePr/>
          <p:nvPr/>
        </p:nvGraphicFramePr>
        <p:xfrm>
          <a:off x="4673250" y="160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958250"/>
                <a:gridCol w="59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3" name="Google Shape;803;p50"/>
          <p:cNvCxnSpPr/>
          <p:nvPr/>
        </p:nvCxnSpPr>
        <p:spPr>
          <a:xfrm flipH="1" rot="10800000">
            <a:off x="2433800" y="21575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04" name="Google Shape;804;p50"/>
          <p:cNvGraphicFramePr/>
          <p:nvPr/>
        </p:nvGraphicFramePr>
        <p:xfrm>
          <a:off x="2996850" y="2895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96025"/>
                <a:gridCol w="105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accent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 . .</a:t>
                      </a:r>
                      <a:endParaRPr b="1">
                        <a:solidFill>
                          <a:schemeClr val="accent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5" name="Google Shape;805;p50"/>
          <p:cNvCxnSpPr/>
          <p:nvPr/>
        </p:nvCxnSpPr>
        <p:spPr>
          <a:xfrm flipH="1" rot="10800000">
            <a:off x="2433800" y="3529125"/>
            <a:ext cx="471000" cy="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50"/>
          <p:cNvCxnSpPr/>
          <p:nvPr/>
        </p:nvCxnSpPr>
        <p:spPr>
          <a:xfrm rot="10800000">
            <a:off x="6339225" y="2001950"/>
            <a:ext cx="386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50"/>
          <p:cNvSpPr/>
          <p:nvPr/>
        </p:nvSpPr>
        <p:spPr>
          <a:xfrm>
            <a:off x="6439850" y="4339775"/>
            <a:ext cx="2659200" cy="164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8" name="Google Shape;808;p50"/>
          <p:cNvSpPr/>
          <p:nvPr/>
        </p:nvSpPr>
        <p:spPr>
          <a:xfrm rot="-5400000">
            <a:off x="1494425" y="4640775"/>
            <a:ext cx="226200" cy="42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0"/>
          <p:cNvSpPr/>
          <p:nvPr/>
        </p:nvSpPr>
        <p:spPr>
          <a:xfrm rot="-5400000">
            <a:off x="2852525" y="4273275"/>
            <a:ext cx="226200" cy="1157700"/>
          </a:xfrm>
          <a:prstGeom prst="leftBrace">
            <a:avLst>
              <a:gd fmla="val 50000" name="adj1"/>
              <a:gd fmla="val 66034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0"/>
          <p:cNvSpPr/>
          <p:nvPr/>
        </p:nvSpPr>
        <p:spPr>
          <a:xfrm rot="-5400000">
            <a:off x="3941525" y="4632075"/>
            <a:ext cx="226200" cy="440100"/>
          </a:xfrm>
          <a:prstGeom prst="leftBrace">
            <a:avLst>
              <a:gd fmla="val 50000" name="adj1"/>
              <a:gd fmla="val 50829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0"/>
          <p:cNvSpPr/>
          <p:nvPr/>
        </p:nvSpPr>
        <p:spPr>
          <a:xfrm>
            <a:off x="1529250" y="5945650"/>
            <a:ext cx="5019000" cy="750000"/>
          </a:xfrm>
          <a:prstGeom prst="wedgeRoundRectCallout">
            <a:avLst>
              <a:gd fmla="val 8471" name="adj1"/>
              <a:gd fmla="val -86323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Really that detail doesn't matter much in cost calculations, often I just use BP here 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8" name="Google Shape;818;p51"/>
          <p:cNvSpPr txBox="1"/>
          <p:nvPr>
            <p:ph type="title"/>
          </p:nvPr>
        </p:nvSpPr>
        <p:spPr>
          <a:xfrm>
            <a:off x="311700" y="1325950"/>
            <a:ext cx="3604500" cy="3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13.3 Index Nested Loops Join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2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Nested Loops Join</a:t>
            </a:r>
            <a:endParaRPr/>
          </a:p>
        </p:txBody>
      </p:sp>
      <p:sp>
        <p:nvSpPr>
          <p:cNvPr id="826" name="Google Shape;826;p52"/>
          <p:cNvSpPr txBox="1"/>
          <p:nvPr>
            <p:ph idx="1" type="body"/>
          </p:nvPr>
        </p:nvSpPr>
        <p:spPr>
          <a:xfrm>
            <a:off x="311700" y="1333425"/>
            <a:ext cx="8520600" cy="4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foreach </a:t>
            </a:r>
            <a:r>
              <a:rPr b="1" lang="en-US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row a in A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do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Book Antiqua"/>
              <a:buNone/>
            </a:pPr>
            <a:r>
              <a:rPr lang="en-US">
                <a:solidFill>
                  <a:srgbClr val="B2B2B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-US">
                <a:solidFill>
                  <a:srgbClr val="B2B2B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row b in B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baseline="-25000" lang="en-US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b="1" baseline="-25000"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aseline="-25000"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aseline="-25000" lang="en-US">
                <a:solidFill>
                  <a:srgbClr val="B2B2B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add &lt;a, b&gt; to result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If there is an index on the attribute in the join predicate b</a:t>
            </a:r>
            <a:r>
              <a:rPr baseline="-25000" lang="en-US"/>
              <a:t>j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hen can use the index on the inner table (B) to get matching rows!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/>
              <a:t>Cost:  M +                 (  (M*p</a:t>
            </a:r>
            <a:r>
              <a:rPr baseline="-25000" lang="en-US"/>
              <a:t>A</a:t>
            </a:r>
            <a:r>
              <a:rPr lang="en-US"/>
              <a:t>)           *        2  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/>
              <a:t> </a:t>
            </a:r>
            <a:r>
              <a:rPr lang="en-US" sz="1900"/>
              <a:t>(cost to scan A) + (# tuples in A) * (cost of finding  matching rows)</a:t>
            </a:r>
            <a:br>
              <a:rPr lang="en-US"/>
            </a:br>
            <a:r>
              <a:rPr lang="en-US"/>
              <a:t>  = 1000 + (1000*100*2) = </a:t>
            </a:r>
            <a:r>
              <a:rPr lang="en-US"/>
              <a:t>20</a:t>
            </a:r>
            <a:r>
              <a:rPr lang="en-US"/>
              <a:t>0,000 I/Os</a:t>
            </a:r>
            <a:endParaRPr sz="1600"/>
          </a:p>
        </p:txBody>
      </p:sp>
      <p:sp>
        <p:nvSpPr>
          <p:cNvPr id="827" name="Google Shape;827;p52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8" name="Google Shape;828;p52"/>
          <p:cNvSpPr/>
          <p:nvPr/>
        </p:nvSpPr>
        <p:spPr>
          <a:xfrm>
            <a:off x="6439850" y="1139375"/>
            <a:ext cx="2659200" cy="164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52"/>
          <p:cNvSpPr/>
          <p:nvPr/>
        </p:nvSpPr>
        <p:spPr>
          <a:xfrm rot="-5400000">
            <a:off x="1113425" y="4412175"/>
            <a:ext cx="226200" cy="42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2"/>
          <p:cNvSpPr/>
          <p:nvPr/>
        </p:nvSpPr>
        <p:spPr>
          <a:xfrm rot="-5400000">
            <a:off x="2913925" y="4334775"/>
            <a:ext cx="226200" cy="729900"/>
          </a:xfrm>
          <a:prstGeom prst="leftBrace">
            <a:avLst>
              <a:gd fmla="val 50000" name="adj1"/>
              <a:gd fmla="val 66034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2"/>
          <p:cNvSpPr/>
          <p:nvPr/>
        </p:nvSpPr>
        <p:spPr>
          <a:xfrm rot="-5400000">
            <a:off x="4559700" y="4566975"/>
            <a:ext cx="226200" cy="265500"/>
          </a:xfrm>
          <a:prstGeom prst="leftBrace">
            <a:avLst>
              <a:gd fmla="val 50000" name="adj1"/>
              <a:gd fmla="val 51846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52"/>
          <p:cNvSpPr txBox="1"/>
          <p:nvPr/>
        </p:nvSpPr>
        <p:spPr>
          <a:xfrm>
            <a:off x="6265025" y="5211025"/>
            <a:ext cx="284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authors A, books B</a:t>
            </a:r>
            <a:endParaRPr sz="15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A.id=B.authorid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3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Nested Loops Join</a:t>
            </a:r>
            <a:endParaRPr/>
          </a:p>
        </p:txBody>
      </p:sp>
      <p:sp>
        <p:nvSpPr>
          <p:cNvPr id="840" name="Google Shape;840;p53"/>
          <p:cNvSpPr txBox="1"/>
          <p:nvPr>
            <p:ph idx="1" type="body"/>
          </p:nvPr>
        </p:nvSpPr>
        <p:spPr>
          <a:xfrm>
            <a:off x="311700" y="1333425"/>
            <a:ext cx="8520600" cy="4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foreach </a:t>
            </a:r>
            <a:r>
              <a:rPr b="1" lang="en-US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row a in A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do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Book Antiqua"/>
              <a:buNone/>
            </a:pPr>
            <a:r>
              <a:rPr lang="en-US">
                <a:solidFill>
                  <a:srgbClr val="B2B2B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-US">
                <a:solidFill>
                  <a:srgbClr val="B2B2B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row b in B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baseline="-25000" lang="en-US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b="1" baseline="-25000"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aseline="-25000"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aseline="-25000" lang="en-US">
                <a:solidFill>
                  <a:srgbClr val="B2B2B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add &lt;a, b&gt; to result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If there is an index on the attribute in the join predicate b</a:t>
            </a:r>
            <a:r>
              <a:rPr baseline="-25000" lang="en-US"/>
              <a:t>j</a:t>
            </a:r>
            <a:r>
              <a:rPr lang="en-US"/>
              <a:t> then can use the index on the inner table (B) to get matching rows!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/>
              <a:t>Cost:  M     +               (  (M*p</a:t>
            </a:r>
            <a:r>
              <a:rPr baseline="-25000" lang="en-US"/>
              <a:t>A</a:t>
            </a:r>
            <a:r>
              <a:rPr lang="en-US"/>
              <a:t>)           *        2  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/>
              <a:t> </a:t>
            </a:r>
            <a:r>
              <a:rPr lang="en-US" sz="1900"/>
              <a:t>(cost to scan A) + (# tuples in A) * (cost of finding  matching rows)</a:t>
            </a:r>
            <a:br>
              <a:rPr lang="en-US"/>
            </a:br>
            <a:r>
              <a:rPr lang="en-US"/>
              <a:t>  = 1000 + (1000*100*2) = 200,000 I/Os</a:t>
            </a:r>
            <a:endParaRPr sz="1600"/>
          </a:p>
        </p:txBody>
      </p:sp>
      <p:sp>
        <p:nvSpPr>
          <p:cNvPr id="841" name="Google Shape;841;p53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2" name="Google Shape;842;p53"/>
          <p:cNvSpPr/>
          <p:nvPr/>
        </p:nvSpPr>
        <p:spPr>
          <a:xfrm>
            <a:off x="6439850" y="1139375"/>
            <a:ext cx="2659200" cy="164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3" name="Google Shape;843;p53"/>
          <p:cNvSpPr/>
          <p:nvPr/>
        </p:nvSpPr>
        <p:spPr>
          <a:xfrm rot="-5400000">
            <a:off x="1113425" y="4412175"/>
            <a:ext cx="226200" cy="42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3"/>
          <p:cNvSpPr/>
          <p:nvPr/>
        </p:nvSpPr>
        <p:spPr>
          <a:xfrm rot="-5400000">
            <a:off x="2913925" y="4334775"/>
            <a:ext cx="226200" cy="729900"/>
          </a:xfrm>
          <a:prstGeom prst="leftBrace">
            <a:avLst>
              <a:gd fmla="val 50000" name="adj1"/>
              <a:gd fmla="val 66034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53"/>
          <p:cNvSpPr/>
          <p:nvPr/>
        </p:nvSpPr>
        <p:spPr>
          <a:xfrm rot="-5400000">
            <a:off x="4559700" y="4566975"/>
            <a:ext cx="226200" cy="265500"/>
          </a:xfrm>
          <a:prstGeom prst="leftBrace">
            <a:avLst>
              <a:gd fmla="val 50000" name="adj1"/>
              <a:gd fmla="val 51846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3"/>
          <p:cNvSpPr/>
          <p:nvPr/>
        </p:nvSpPr>
        <p:spPr>
          <a:xfrm>
            <a:off x="4304325" y="4267425"/>
            <a:ext cx="729900" cy="4563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3"/>
          <p:cNvSpPr/>
          <p:nvPr/>
        </p:nvSpPr>
        <p:spPr>
          <a:xfrm>
            <a:off x="1066950" y="5595354"/>
            <a:ext cx="7669500" cy="1208700"/>
          </a:xfrm>
          <a:prstGeom prst="wedgeRoundRectCallout">
            <a:avLst>
              <a:gd fmla="val 1983" name="adj1"/>
              <a:gd fmla="val -128972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Cost to fetch a matching tuple is 2: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Open Sans"/>
              <a:buChar char="-"/>
            </a:pPr>
            <a:r>
              <a:rPr b="1"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Assumes top levels of B+-Tree index is in memory. 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Open Sans"/>
              <a:buChar char="-"/>
            </a:pPr>
            <a:r>
              <a:rPr b="1"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Assumes 1 IO to probe the index and 1 IO to get the data page.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4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Nested Loops Join</a:t>
            </a:r>
            <a:endParaRPr/>
          </a:p>
        </p:txBody>
      </p:sp>
      <p:sp>
        <p:nvSpPr>
          <p:cNvPr id="855" name="Google Shape;855;p54"/>
          <p:cNvSpPr txBox="1"/>
          <p:nvPr>
            <p:ph idx="1" type="body"/>
          </p:nvPr>
        </p:nvSpPr>
        <p:spPr>
          <a:xfrm>
            <a:off x="311700" y="1333425"/>
            <a:ext cx="8520600" cy="4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foreach </a:t>
            </a:r>
            <a:r>
              <a:rPr b="1" lang="en-US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row a in A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do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Book Antiqua"/>
              <a:buNone/>
            </a:pPr>
            <a:r>
              <a:rPr lang="en-US">
                <a:solidFill>
                  <a:srgbClr val="B2B2B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-US">
                <a:solidFill>
                  <a:srgbClr val="B2B2B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row b in B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baseline="-25000" lang="en-US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b="1" baseline="-25000"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aseline="-25000"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aseline="-25000" lang="en-US">
                <a:solidFill>
                  <a:srgbClr val="B2B2B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add &lt;a, b&gt; to result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If there is an index on the attribute in the join predicate b</a:t>
            </a:r>
            <a:r>
              <a:rPr baseline="-25000" lang="en-US"/>
              <a:t>j</a:t>
            </a:r>
            <a:r>
              <a:rPr lang="en-US"/>
              <a:t> then can use the index on the inner table (B) to get matching rows!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/>
              <a:t>Cost:  M     +               (  (M*p</a:t>
            </a:r>
            <a:r>
              <a:rPr baseline="-25000" lang="en-US"/>
              <a:t>A</a:t>
            </a:r>
            <a:r>
              <a:rPr lang="en-US"/>
              <a:t>)           *        2  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/>
              <a:t> </a:t>
            </a:r>
            <a:r>
              <a:rPr lang="en-US" sz="1900"/>
              <a:t>(cost to scan A) + (# tuples in A) * (cost of finding  matching rows)</a:t>
            </a:r>
            <a:br>
              <a:rPr lang="en-US"/>
            </a:br>
            <a:r>
              <a:rPr lang="en-US"/>
              <a:t>  = 1000 + (1000*100*2) = 200,000 I/Os</a:t>
            </a:r>
            <a:endParaRPr sz="1600"/>
          </a:p>
        </p:txBody>
      </p:sp>
      <p:sp>
        <p:nvSpPr>
          <p:cNvPr id="856" name="Google Shape;856;p54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7" name="Google Shape;857;p54"/>
          <p:cNvSpPr/>
          <p:nvPr/>
        </p:nvSpPr>
        <p:spPr>
          <a:xfrm>
            <a:off x="6439850" y="1139375"/>
            <a:ext cx="2659200" cy="164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54"/>
          <p:cNvSpPr/>
          <p:nvPr/>
        </p:nvSpPr>
        <p:spPr>
          <a:xfrm rot="-5400000">
            <a:off x="1113425" y="4412175"/>
            <a:ext cx="226200" cy="42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54"/>
          <p:cNvSpPr/>
          <p:nvPr/>
        </p:nvSpPr>
        <p:spPr>
          <a:xfrm rot="-5400000">
            <a:off x="2913925" y="4334775"/>
            <a:ext cx="226200" cy="729900"/>
          </a:xfrm>
          <a:prstGeom prst="leftBrace">
            <a:avLst>
              <a:gd fmla="val 50000" name="adj1"/>
              <a:gd fmla="val 66034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4"/>
          <p:cNvSpPr/>
          <p:nvPr/>
        </p:nvSpPr>
        <p:spPr>
          <a:xfrm rot="-5400000">
            <a:off x="4559700" y="4566975"/>
            <a:ext cx="226200" cy="265500"/>
          </a:xfrm>
          <a:prstGeom prst="leftBrace">
            <a:avLst>
              <a:gd fmla="val 50000" name="adj1"/>
              <a:gd fmla="val 51846" name="adj2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54"/>
          <p:cNvSpPr/>
          <p:nvPr/>
        </p:nvSpPr>
        <p:spPr>
          <a:xfrm>
            <a:off x="4304325" y="4267425"/>
            <a:ext cx="729900" cy="4563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54"/>
          <p:cNvSpPr/>
          <p:nvPr/>
        </p:nvSpPr>
        <p:spPr>
          <a:xfrm>
            <a:off x="1170450" y="5641200"/>
            <a:ext cx="7669500" cy="1177500"/>
          </a:xfrm>
          <a:prstGeom prst="wedgeRoundRectCallout">
            <a:avLst>
              <a:gd fmla="val 1018" name="adj1"/>
              <a:gd fmla="val -134958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For each A row, cost of probing B index can vary from 1-4 for B</a:t>
            </a:r>
            <a:r>
              <a:rPr b="1" baseline="30000"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+</a:t>
            </a:r>
            <a:r>
              <a:rPr b="1"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tree. We use 2 for the purposes of our formulas for this class. In reality, it varies.</a:t>
            </a:r>
            <a:endParaRPr b="1" sz="16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5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55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5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Additionally Remember: Important refinement for unclustered indexes</a:t>
            </a:r>
            <a:endParaRPr sz="2500"/>
          </a:p>
        </p:txBody>
      </p:sp>
      <p:sp>
        <p:nvSpPr>
          <p:cNvPr id="876" name="Google Shape;876;p55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100"/>
              <a:t>1. Find qualifying data entries.</a:t>
            </a:r>
            <a:endParaRPr sz="2100"/>
          </a:p>
          <a:p>
            <a:pPr indent="-34290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100"/>
              <a:t>2. </a:t>
            </a:r>
            <a:r>
              <a:rPr b="1" lang="en-US" sz="2100">
                <a:solidFill>
                  <a:schemeClr val="accent1"/>
                </a:solidFill>
              </a:rPr>
              <a:t>Sort the RIDs</a:t>
            </a:r>
            <a:r>
              <a:rPr lang="en-US" sz="2100"/>
              <a:t> of the data records to be retrieved.</a:t>
            </a:r>
            <a:endParaRPr sz="2100"/>
          </a:p>
          <a:p>
            <a:pPr indent="-34290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100"/>
              <a:t>3. </a:t>
            </a:r>
            <a:r>
              <a:rPr b="1" lang="en-US" sz="2100">
                <a:solidFill>
                  <a:schemeClr val="accent1"/>
                </a:solidFill>
              </a:rPr>
              <a:t>Fetch RIDs in order.</a:t>
            </a:r>
            <a:r>
              <a:rPr lang="en-US" sz="2100">
                <a:solidFill>
                  <a:schemeClr val="accent2"/>
                </a:solidFill>
              </a:rPr>
              <a:t>  </a:t>
            </a:r>
            <a:br>
              <a:rPr lang="en-US" sz="2100"/>
            </a:br>
            <a:br>
              <a:rPr lang="en-US" sz="2100"/>
            </a:br>
            <a:r>
              <a:rPr lang="en-US" sz="2100"/>
              <a:t>This ensures that each data page is visited just once (though # of such pages likely to be higher than with clustering). </a:t>
            </a:r>
            <a:br>
              <a:rPr lang="en-US" sz="2100"/>
            </a:br>
            <a:endParaRPr sz="2100"/>
          </a:p>
          <a:p>
            <a:pPr indent="-285750" lvl="1" marL="74295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100"/>
          </a:p>
        </p:txBody>
      </p:sp>
      <p:sp>
        <p:nvSpPr>
          <p:cNvPr id="877" name="Google Shape;877;p5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Join Query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09200" y="1844850"/>
            <a:ext cx="35523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Comic Sans MS"/>
              <a:buNone/>
            </a:pPr>
            <a:r>
              <a:rPr b="1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b="1" sz="1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Comic Sans MS"/>
              <a:buNone/>
            </a:pPr>
            <a:r>
              <a:rPr b="1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  </a:t>
            </a:r>
            <a:r>
              <a:rPr b="1"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authors A</a:t>
            </a:r>
            <a:r>
              <a:rPr b="1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books B</a:t>
            </a:r>
            <a:endParaRPr b="1" sz="1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Comic Sans MS"/>
              <a:buNone/>
            </a:pPr>
            <a:r>
              <a:rPr b="1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</a:t>
            </a:r>
            <a:r>
              <a:rPr b="1"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.id=</a:t>
            </a:r>
            <a:r>
              <a:rPr b="1"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b="1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authorid</a:t>
            </a:r>
            <a:endParaRPr b="1" sz="1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5" name="Google Shape;165;p20"/>
          <p:cNvGraphicFramePr/>
          <p:nvPr/>
        </p:nvGraphicFramePr>
        <p:xfrm>
          <a:off x="1066600" y="396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09450"/>
                <a:gridCol w="1773700"/>
                <a:gridCol w="1369000"/>
                <a:gridCol w="1222900"/>
                <a:gridCol w="1286800"/>
                <a:gridCol w="948925"/>
              </a:tblGrid>
              <a:tr h="3971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books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4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pagecount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authorid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Joy Luck Club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288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Drama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104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Like Water for Chocolate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Romance/Tragedy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105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6" name="Google Shape;166;p20"/>
          <p:cNvGraphicFramePr/>
          <p:nvPr/>
        </p:nvGraphicFramePr>
        <p:xfrm>
          <a:off x="4525225" y="156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09450"/>
                <a:gridCol w="1773700"/>
                <a:gridCol w="1369000"/>
              </a:tblGrid>
              <a:tr h="311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authors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Amy Tan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69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Laura Esquivel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6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6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B+ Tree Index</a:t>
            </a:r>
            <a:endParaRPr/>
          </a:p>
        </p:txBody>
      </p:sp>
      <p:sp>
        <p:nvSpPr>
          <p:cNvPr id="890" name="Google Shape;890;p5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1" name="Google Shape;891;p56"/>
          <p:cNvSpPr/>
          <p:nvPr/>
        </p:nvSpPr>
        <p:spPr>
          <a:xfrm>
            <a:off x="1549500" y="954275"/>
            <a:ext cx="952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Root</a:t>
            </a:r>
            <a:endParaRPr sz="18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92" name="Google Shape;892;p56"/>
          <p:cNvCxnSpPr>
            <a:stCxn id="891" idx="2"/>
          </p:cNvCxnSpPr>
          <p:nvPr/>
        </p:nvCxnSpPr>
        <p:spPr>
          <a:xfrm>
            <a:off x="2025750" y="1295375"/>
            <a:ext cx="2596500" cy="563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93" name="Google Shape;893;p56"/>
          <p:cNvGraphicFramePr/>
          <p:nvPr/>
        </p:nvGraphicFramePr>
        <p:xfrm>
          <a:off x="2924925" y="189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200000"/>
                <a:gridCol w="557950"/>
                <a:gridCol w="194650"/>
                <a:gridCol w="662600"/>
                <a:gridCol w="201000"/>
                <a:gridCol w="555525"/>
                <a:gridCol w="174625"/>
                <a:gridCol w="557300"/>
                <a:gridCol w="190500"/>
              </a:tblGrid>
              <a:tr h="241800">
                <a:tc>
                  <a:txBody>
                    <a:bodyPr/>
                    <a:lstStyle/>
                    <a:p>
                      <a:pPr indent="0" lvl="0" marL="0" marR="93231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8680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 b="1" sz="1800">
                        <a:solidFill>
                          <a:schemeClr val="accen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88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4" name="Google Shape;894;p56"/>
          <p:cNvGraphicFramePr/>
          <p:nvPr/>
        </p:nvGraphicFramePr>
        <p:xfrm>
          <a:off x="1079150" y="324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200000"/>
                <a:gridCol w="557950"/>
                <a:gridCol w="194650"/>
                <a:gridCol w="662600"/>
                <a:gridCol w="201000"/>
                <a:gridCol w="555525"/>
                <a:gridCol w="174625"/>
                <a:gridCol w="557300"/>
                <a:gridCol w="190500"/>
              </a:tblGrid>
              <a:tr h="241800">
                <a:tc>
                  <a:txBody>
                    <a:bodyPr/>
                    <a:lstStyle/>
                    <a:p>
                      <a:pPr indent="0" lvl="0" marL="0" marR="93231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8680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13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5" name="Google Shape;895;p56"/>
          <p:cNvGraphicFramePr/>
          <p:nvPr/>
        </p:nvGraphicFramePr>
        <p:xfrm>
          <a:off x="4572000" y="324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200000"/>
                <a:gridCol w="557950"/>
                <a:gridCol w="194650"/>
                <a:gridCol w="662600"/>
                <a:gridCol w="201000"/>
                <a:gridCol w="555525"/>
                <a:gridCol w="174625"/>
                <a:gridCol w="557300"/>
                <a:gridCol w="190500"/>
              </a:tblGrid>
              <a:tr h="241800">
                <a:tc>
                  <a:txBody>
                    <a:bodyPr/>
                    <a:lstStyle/>
                    <a:p>
                      <a:pPr indent="0" lvl="0" marL="0" marR="93231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8680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</a:t>
                      </a:r>
                      <a:endParaRPr b="1"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30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6" name="Google Shape;896;p56"/>
          <p:cNvGraphicFramePr/>
          <p:nvPr/>
        </p:nvGraphicFramePr>
        <p:xfrm>
          <a:off x="166875" y="459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316875"/>
                <a:gridCol w="316875"/>
                <a:gridCol w="316875"/>
                <a:gridCol w="316875"/>
              </a:tblGrid>
              <a:tr h="52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</a:tr>
            </a:tbl>
          </a:graphicData>
        </a:graphic>
      </p:graphicFrame>
      <p:graphicFrame>
        <p:nvGraphicFramePr>
          <p:cNvPr id="897" name="Google Shape;897;p56"/>
          <p:cNvGraphicFramePr/>
          <p:nvPr/>
        </p:nvGraphicFramePr>
        <p:xfrm>
          <a:off x="1690875" y="460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316875"/>
                <a:gridCol w="316875"/>
                <a:gridCol w="316875"/>
                <a:gridCol w="316875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</a:tr>
            </a:tbl>
          </a:graphicData>
        </a:graphic>
      </p:graphicFrame>
      <p:graphicFrame>
        <p:nvGraphicFramePr>
          <p:cNvPr id="898" name="Google Shape;898;p56"/>
          <p:cNvGraphicFramePr/>
          <p:nvPr/>
        </p:nvGraphicFramePr>
        <p:xfrm>
          <a:off x="3214875" y="460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316875"/>
                <a:gridCol w="316875"/>
                <a:gridCol w="316875"/>
                <a:gridCol w="316875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</a:tr>
            </a:tbl>
          </a:graphicData>
        </a:graphic>
      </p:graphicFrame>
      <p:graphicFrame>
        <p:nvGraphicFramePr>
          <p:cNvPr id="899" name="Google Shape;899;p56"/>
          <p:cNvGraphicFramePr/>
          <p:nvPr/>
        </p:nvGraphicFramePr>
        <p:xfrm>
          <a:off x="4738875" y="460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316875"/>
                <a:gridCol w="316875"/>
                <a:gridCol w="316875"/>
                <a:gridCol w="316875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22*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24*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</a:tr>
            </a:tbl>
          </a:graphicData>
        </a:graphic>
      </p:graphicFrame>
      <p:graphicFrame>
        <p:nvGraphicFramePr>
          <p:cNvPr id="900" name="Google Shape;900;p56"/>
          <p:cNvGraphicFramePr/>
          <p:nvPr/>
        </p:nvGraphicFramePr>
        <p:xfrm>
          <a:off x="6262875" y="460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316875"/>
                <a:gridCol w="316875"/>
                <a:gridCol w="316875"/>
                <a:gridCol w="316875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27*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29*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</a:tr>
            </a:tbl>
          </a:graphicData>
        </a:graphic>
      </p:graphicFrame>
      <p:graphicFrame>
        <p:nvGraphicFramePr>
          <p:cNvPr id="901" name="Google Shape;901;p56"/>
          <p:cNvGraphicFramePr/>
          <p:nvPr/>
        </p:nvGraphicFramePr>
        <p:xfrm>
          <a:off x="7786875" y="460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316875"/>
                <a:gridCol w="316875"/>
                <a:gridCol w="316875"/>
                <a:gridCol w="316875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33*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34*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38*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39*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45700" marB="45700" marR="0" marL="45700"/>
                </a:tc>
              </a:tr>
            </a:tbl>
          </a:graphicData>
        </a:graphic>
      </p:graphicFrame>
      <p:sp>
        <p:nvSpPr>
          <p:cNvPr id="902" name="Google Shape;902;p56"/>
          <p:cNvSpPr/>
          <p:nvPr/>
        </p:nvSpPr>
        <p:spPr>
          <a:xfrm>
            <a:off x="1264050" y="4405350"/>
            <a:ext cx="594300" cy="207525"/>
          </a:xfrm>
          <a:custGeom>
            <a:rect b="b" l="l" r="r" t="t"/>
            <a:pathLst>
              <a:path extrusionOk="0" h="8301" w="23772">
                <a:moveTo>
                  <a:pt x="0" y="8301"/>
                </a:moveTo>
                <a:cubicBezTo>
                  <a:pt x="2013" y="6918"/>
                  <a:pt x="8113" y="0"/>
                  <a:pt x="12075" y="0"/>
                </a:cubicBezTo>
                <a:cubicBezTo>
                  <a:pt x="16037" y="0"/>
                  <a:pt x="21823" y="6918"/>
                  <a:pt x="23772" y="8301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3" name="Google Shape;903;p56"/>
          <p:cNvSpPr/>
          <p:nvPr/>
        </p:nvSpPr>
        <p:spPr>
          <a:xfrm>
            <a:off x="2788050" y="4405350"/>
            <a:ext cx="594300" cy="207525"/>
          </a:xfrm>
          <a:custGeom>
            <a:rect b="b" l="l" r="r" t="t"/>
            <a:pathLst>
              <a:path extrusionOk="0" h="8301" w="23772">
                <a:moveTo>
                  <a:pt x="0" y="8301"/>
                </a:moveTo>
                <a:cubicBezTo>
                  <a:pt x="2013" y="6918"/>
                  <a:pt x="8113" y="0"/>
                  <a:pt x="12075" y="0"/>
                </a:cubicBezTo>
                <a:cubicBezTo>
                  <a:pt x="16037" y="0"/>
                  <a:pt x="21823" y="6918"/>
                  <a:pt x="23772" y="8301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4" name="Google Shape;904;p56"/>
          <p:cNvSpPr/>
          <p:nvPr/>
        </p:nvSpPr>
        <p:spPr>
          <a:xfrm>
            <a:off x="4312050" y="4405350"/>
            <a:ext cx="594300" cy="207525"/>
          </a:xfrm>
          <a:custGeom>
            <a:rect b="b" l="l" r="r" t="t"/>
            <a:pathLst>
              <a:path extrusionOk="0" h="8301" w="23772">
                <a:moveTo>
                  <a:pt x="0" y="8301"/>
                </a:moveTo>
                <a:cubicBezTo>
                  <a:pt x="2013" y="6918"/>
                  <a:pt x="8113" y="0"/>
                  <a:pt x="12075" y="0"/>
                </a:cubicBezTo>
                <a:cubicBezTo>
                  <a:pt x="16037" y="0"/>
                  <a:pt x="21823" y="6918"/>
                  <a:pt x="23772" y="8301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5" name="Google Shape;905;p56"/>
          <p:cNvSpPr/>
          <p:nvPr/>
        </p:nvSpPr>
        <p:spPr>
          <a:xfrm>
            <a:off x="5836050" y="4405350"/>
            <a:ext cx="594300" cy="207525"/>
          </a:xfrm>
          <a:custGeom>
            <a:rect b="b" l="l" r="r" t="t"/>
            <a:pathLst>
              <a:path extrusionOk="0" h="8301" w="23772">
                <a:moveTo>
                  <a:pt x="0" y="8301"/>
                </a:moveTo>
                <a:cubicBezTo>
                  <a:pt x="2013" y="6918"/>
                  <a:pt x="8113" y="0"/>
                  <a:pt x="12075" y="0"/>
                </a:cubicBezTo>
                <a:cubicBezTo>
                  <a:pt x="16037" y="0"/>
                  <a:pt x="21823" y="6918"/>
                  <a:pt x="23772" y="8301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6" name="Google Shape;906;p56"/>
          <p:cNvSpPr/>
          <p:nvPr/>
        </p:nvSpPr>
        <p:spPr>
          <a:xfrm>
            <a:off x="7360050" y="4405350"/>
            <a:ext cx="594300" cy="207525"/>
          </a:xfrm>
          <a:custGeom>
            <a:rect b="b" l="l" r="r" t="t"/>
            <a:pathLst>
              <a:path extrusionOk="0" h="8301" w="23772">
                <a:moveTo>
                  <a:pt x="0" y="8301"/>
                </a:moveTo>
                <a:cubicBezTo>
                  <a:pt x="2013" y="6918"/>
                  <a:pt x="8113" y="0"/>
                  <a:pt x="12075" y="0"/>
                </a:cubicBezTo>
                <a:cubicBezTo>
                  <a:pt x="16037" y="0"/>
                  <a:pt x="21823" y="6918"/>
                  <a:pt x="23772" y="8301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07" name="Google Shape;907;p56"/>
          <p:cNvCxnSpPr/>
          <p:nvPr/>
        </p:nvCxnSpPr>
        <p:spPr>
          <a:xfrm flipH="1">
            <a:off x="2811275" y="2197950"/>
            <a:ext cx="245100" cy="1037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8" name="Google Shape;908;p56"/>
          <p:cNvCxnSpPr/>
          <p:nvPr/>
        </p:nvCxnSpPr>
        <p:spPr>
          <a:xfrm>
            <a:off x="3763875" y="2197950"/>
            <a:ext cx="2518800" cy="1047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9" name="Google Shape;909;p56"/>
          <p:cNvSpPr/>
          <p:nvPr/>
        </p:nvSpPr>
        <p:spPr>
          <a:xfrm>
            <a:off x="1131900" y="2604363"/>
            <a:ext cx="1890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Entries &lt; 17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0" name="Google Shape;910;p56"/>
          <p:cNvSpPr/>
          <p:nvPr/>
        </p:nvSpPr>
        <p:spPr>
          <a:xfrm>
            <a:off x="5399100" y="2604363"/>
            <a:ext cx="18906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Entries &gt; 17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11" name="Google Shape;911;p56"/>
          <p:cNvCxnSpPr/>
          <p:nvPr/>
        </p:nvCxnSpPr>
        <p:spPr>
          <a:xfrm flipH="1">
            <a:off x="811225" y="3546925"/>
            <a:ext cx="358500" cy="106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2" name="Google Shape;912;p56"/>
          <p:cNvCxnSpPr/>
          <p:nvPr/>
        </p:nvCxnSpPr>
        <p:spPr>
          <a:xfrm>
            <a:off x="1944725" y="3510650"/>
            <a:ext cx="375900" cy="106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3" name="Google Shape;913;p56"/>
          <p:cNvCxnSpPr/>
          <p:nvPr/>
        </p:nvCxnSpPr>
        <p:spPr>
          <a:xfrm>
            <a:off x="2801675" y="3499750"/>
            <a:ext cx="1047000" cy="1103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4" name="Google Shape;914;p56"/>
          <p:cNvCxnSpPr/>
          <p:nvPr/>
        </p:nvCxnSpPr>
        <p:spPr>
          <a:xfrm>
            <a:off x="4674925" y="3546925"/>
            <a:ext cx="711600" cy="1047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5" name="Google Shape;915;p56"/>
          <p:cNvCxnSpPr/>
          <p:nvPr/>
        </p:nvCxnSpPr>
        <p:spPr>
          <a:xfrm>
            <a:off x="5443000" y="3499750"/>
            <a:ext cx="1462200" cy="1084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6" name="Google Shape;916;p56"/>
          <p:cNvCxnSpPr/>
          <p:nvPr/>
        </p:nvCxnSpPr>
        <p:spPr>
          <a:xfrm>
            <a:off x="6281200" y="3499750"/>
            <a:ext cx="2152200" cy="1103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7" name="Google Shape;917;p56"/>
          <p:cNvSpPr/>
          <p:nvPr/>
        </p:nvSpPr>
        <p:spPr>
          <a:xfrm>
            <a:off x="6795300" y="2568250"/>
            <a:ext cx="418200" cy="4572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56"/>
          <p:cNvSpPr/>
          <p:nvPr/>
        </p:nvSpPr>
        <p:spPr>
          <a:xfrm>
            <a:off x="2528100" y="2568250"/>
            <a:ext cx="418200" cy="4572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56"/>
          <p:cNvSpPr/>
          <p:nvPr/>
        </p:nvSpPr>
        <p:spPr>
          <a:xfrm>
            <a:off x="3213900" y="1882450"/>
            <a:ext cx="418200" cy="4572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56"/>
          <p:cNvSpPr txBox="1"/>
          <p:nvPr>
            <p:ph idx="4294967295" type="body"/>
          </p:nvPr>
        </p:nvSpPr>
        <p:spPr>
          <a:xfrm>
            <a:off x="619425" y="5451300"/>
            <a:ext cx="74844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Assume option 2 - each * is a RID (record id) which is a disk "pointer" to a tuple. A RID consists of a page # and a slot #.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7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Nested Loops Join</a:t>
            </a:r>
            <a:endParaRPr/>
          </a:p>
        </p:txBody>
      </p:sp>
      <p:sp>
        <p:nvSpPr>
          <p:cNvPr id="928" name="Google Shape;928;p57"/>
          <p:cNvSpPr txBox="1"/>
          <p:nvPr>
            <p:ph idx="1" type="body"/>
          </p:nvPr>
        </p:nvSpPr>
        <p:spPr>
          <a:xfrm>
            <a:off x="311700" y="1333425"/>
            <a:ext cx="8520600" cy="4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foreach </a:t>
            </a:r>
            <a:r>
              <a:rPr b="1" lang="en-US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row a in A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do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Book Antiqua"/>
              <a:buNone/>
            </a:pPr>
            <a:r>
              <a:rPr lang="en-US">
                <a:solidFill>
                  <a:srgbClr val="B2B2B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-US">
                <a:solidFill>
                  <a:srgbClr val="B2B2B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row b in B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baseline="-25000" lang="en-US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b="1" baseline="-25000" lang="en-US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aseline="-25000" lang="en-US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aseline="-25000" lang="en-US">
                <a:solidFill>
                  <a:srgbClr val="B2B2B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add &lt;a, b&gt; to result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If there is an index on the search key b</a:t>
            </a:r>
            <a:r>
              <a:rPr baseline="-25000" lang="en-US"/>
              <a:t>j</a:t>
            </a:r>
            <a:r>
              <a:rPr lang="en-US"/>
              <a:t> then can use the index on the inner table – get matching rows!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/>
              <a:t>Cost:  M + ( (M*p</a:t>
            </a:r>
            <a:r>
              <a:rPr baseline="-25000" lang="en-US"/>
              <a:t>A</a:t>
            </a:r>
            <a:r>
              <a:rPr lang="en-US"/>
              <a:t>) * cost of finding matching B rows) </a:t>
            </a:r>
            <a:br>
              <a:rPr lang="en-US"/>
            </a:br>
            <a:r>
              <a:rPr lang="en-US"/>
              <a:t>  = 1000 + (1000*100*2) = 200,000 I/Os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For each A row, cost of probing B index is about 1-4 for B</a:t>
            </a:r>
            <a:r>
              <a:rPr baseline="30000" lang="en-US"/>
              <a:t>+</a:t>
            </a:r>
            <a:r>
              <a:rPr lang="en-US"/>
              <a:t> tree. </a:t>
            </a:r>
            <a:endParaRPr sz="1600"/>
          </a:p>
        </p:txBody>
      </p:sp>
      <p:sp>
        <p:nvSpPr>
          <p:cNvPr id="929" name="Google Shape;929;p57"/>
          <p:cNvSpPr/>
          <p:nvPr/>
        </p:nvSpPr>
        <p:spPr>
          <a:xfrm>
            <a:off x="2544350" y="4018600"/>
            <a:ext cx="777000" cy="4716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57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1" name="Google Shape;931;p57"/>
          <p:cNvSpPr/>
          <p:nvPr/>
        </p:nvSpPr>
        <p:spPr>
          <a:xfrm>
            <a:off x="1094250" y="4650600"/>
            <a:ext cx="7669500" cy="1008300"/>
          </a:xfrm>
          <a:prstGeom prst="wedgeRoundRectCallout">
            <a:avLst>
              <a:gd fmla="val -25917" name="adj1"/>
              <a:gd fmla="val -64034" name="adj2"/>
              <a:gd fmla="val 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Assumes top levels of B+-Tree index is in memory. The constant ‘2’ assumes 1 I/O to probe the index and 1 I/O to get the data page.</a:t>
            </a:r>
            <a:endParaRPr b="1" sz="17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57"/>
          <p:cNvSpPr/>
          <p:nvPr/>
        </p:nvSpPr>
        <p:spPr>
          <a:xfrm>
            <a:off x="6564325" y="3262100"/>
            <a:ext cx="2456700" cy="1228200"/>
          </a:xfrm>
          <a:prstGeom prst="wedgeRoundRectCallout">
            <a:avLst>
              <a:gd fmla="val -114288" name="adj1"/>
              <a:gd fmla="val 30233" name="adj2"/>
              <a:gd fmla="val 0" name="adj3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But wait, that’s more than BNL - why would anyone ever use INL?</a:t>
            </a:r>
            <a:endParaRPr b="1" sz="15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9" name="Google Shape;939;p58"/>
          <p:cNvSpPr txBox="1"/>
          <p:nvPr>
            <p:ph type="title"/>
          </p:nvPr>
        </p:nvSpPr>
        <p:spPr>
          <a:xfrm>
            <a:off x="311700" y="1325950"/>
            <a:ext cx="3604500" cy="3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Section 13.4 INL vs. BNL Costs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9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INL vs. BNL Costs</a:t>
            </a:r>
            <a:endParaRPr/>
          </a:p>
        </p:txBody>
      </p:sp>
      <p:sp>
        <p:nvSpPr>
          <p:cNvPr id="946" name="Google Shape;946;p59"/>
          <p:cNvSpPr txBox="1"/>
          <p:nvPr>
            <p:ph idx="1" type="body"/>
          </p:nvPr>
        </p:nvSpPr>
        <p:spPr>
          <a:xfrm>
            <a:off x="311700" y="1061588"/>
            <a:ext cx="8520600" cy="5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/>
              <a:t>INL Cost formula:  M + ( (M*p</a:t>
            </a:r>
            <a:r>
              <a:rPr baseline="-25000" lang="en-US" sz="1700"/>
              <a:t>A</a:t>
            </a:r>
            <a:r>
              <a:rPr lang="en-US" sz="1700"/>
              <a:t>) * cost of finding matching B rows) </a:t>
            </a:r>
            <a:endParaRPr sz="17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/>
              <a:t>=  size of A + ( (Num tuples in A) * cost of finding matching B rows)</a:t>
            </a:r>
            <a:endParaRPr sz="17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/>
              <a:t>=  size of A + ( (Num tuples in A) * cost of an index probe)</a:t>
            </a:r>
            <a:endParaRPr sz="17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/>
              <a:t>BNL Cost formula: M + (M/(BP-2))*N   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/>
              <a:t>If: M =1000 pages in A, p</a:t>
            </a:r>
            <a:r>
              <a:rPr baseline="-25000" lang="en-US" sz="1700"/>
              <a:t>A</a:t>
            </a:r>
            <a:r>
              <a:rPr lang="en-US" sz="1700"/>
              <a:t> = 100 rows per page, N = 500 pages in B, p</a:t>
            </a:r>
            <a:r>
              <a:rPr baseline="-25000" lang="en-US" sz="1700"/>
              <a:t>B</a:t>
            </a:r>
            <a:r>
              <a:rPr lang="en-US" sz="1700"/>
              <a:t> = 80 rows per page; BP = 35 buffer pages, indexprobe = 2</a:t>
            </a:r>
            <a:endParaRPr sz="17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/>
              <a:t>Then:</a:t>
            </a:r>
            <a:endParaRPr sz="17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/>
              <a:t>INL = ~200,000 I/Os</a:t>
            </a:r>
            <a:endParaRPr sz="17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/>
              <a:t>BNL = ~16,000 I/O/s</a:t>
            </a:r>
            <a:endParaRPr sz="1700"/>
          </a:p>
        </p:txBody>
      </p:sp>
      <p:sp>
        <p:nvSpPr>
          <p:cNvPr id="947" name="Google Shape;947;p59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60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INL vs. BNL</a:t>
            </a:r>
            <a:endParaRPr/>
          </a:p>
        </p:txBody>
      </p:sp>
      <p:sp>
        <p:nvSpPr>
          <p:cNvPr id="954" name="Google Shape;954;p60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55" name="Google Shape;955;p60"/>
          <p:cNvGraphicFramePr/>
          <p:nvPr/>
        </p:nvGraphicFramePr>
        <p:xfrm>
          <a:off x="952500" y="16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 </a:t>
                      </a: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(size A)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 </a:t>
                      </a: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(size B)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BNL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INL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16,000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200,000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15,600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100,000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1565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10,050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157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1005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10,000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1520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1005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100,000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15,157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1005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6" name="Google Shape;956;p60"/>
          <p:cNvSpPr txBox="1"/>
          <p:nvPr/>
        </p:nvSpPr>
        <p:spPr>
          <a:xfrm>
            <a:off x="959400" y="5094975"/>
            <a:ext cx="72390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BP=35,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 N = 500 pages in B, p</a:t>
            </a:r>
            <a:r>
              <a:rPr baseline="-25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1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INL vs. BNL</a:t>
            </a:r>
            <a:endParaRPr/>
          </a:p>
        </p:txBody>
      </p:sp>
      <p:sp>
        <p:nvSpPr>
          <p:cNvPr id="963" name="Google Shape;963;p61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64" name="Google Shape;964;p61"/>
          <p:cNvGraphicFramePr/>
          <p:nvPr/>
        </p:nvGraphicFramePr>
        <p:xfrm>
          <a:off x="952500" y="16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 </a:t>
                      </a: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(size A)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 </a:t>
                      </a: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(size B)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BNL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INL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16,000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200,000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15,600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100,000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1565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10,050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157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1005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10,000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1520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1005</a:t>
                      </a:r>
                      <a:endParaRPr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accent3"/>
                          </a:solidFill>
                          <a:highlight>
                            <a:schemeClr val="accent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 sz="1800">
                        <a:solidFill>
                          <a:schemeClr val="accent3"/>
                        </a:solidFill>
                        <a:highlight>
                          <a:schemeClr val="accent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accent3"/>
                          </a:solidFill>
                          <a:highlight>
                            <a:schemeClr val="accent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100,000</a:t>
                      </a:r>
                      <a:endParaRPr b="1" sz="1800">
                        <a:solidFill>
                          <a:schemeClr val="accent3"/>
                        </a:solidFill>
                        <a:highlight>
                          <a:schemeClr val="accent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accent3"/>
                          </a:solidFill>
                          <a:highlight>
                            <a:schemeClr val="accent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15,157</a:t>
                      </a:r>
                      <a:endParaRPr b="1" sz="1800">
                        <a:solidFill>
                          <a:schemeClr val="accent3"/>
                        </a:solidFill>
                        <a:highlight>
                          <a:schemeClr val="accent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accent3"/>
                          </a:solidFill>
                          <a:highlight>
                            <a:schemeClr val="accent4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1005</a:t>
                      </a:r>
                      <a:endParaRPr b="1" sz="1800">
                        <a:solidFill>
                          <a:schemeClr val="accent3"/>
                        </a:solidFill>
                        <a:highlight>
                          <a:schemeClr val="accent4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5" name="Google Shape;965;p61"/>
          <p:cNvSpPr txBox="1"/>
          <p:nvPr/>
        </p:nvSpPr>
        <p:spPr>
          <a:xfrm>
            <a:off x="959400" y="5094975"/>
            <a:ext cx="72390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BP=35,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aseline="-25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 N = 500 pages in B, p</a:t>
            </a:r>
            <a:r>
              <a:rPr baseline="-25000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2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INL</a:t>
            </a:r>
            <a:endParaRPr/>
          </a:p>
        </p:txBody>
      </p:sp>
      <p:sp>
        <p:nvSpPr>
          <p:cNvPr id="972" name="Google Shape;972;p62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INL is good when: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is small OR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Very selective predicate on 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Note - requires index on B on join attribute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lang="en-U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SELECT  *</a:t>
            </a:r>
            <a:endParaRPr b="1" sz="2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lang="en-U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FROM    authors A, books B</a:t>
            </a:r>
            <a:endParaRPr b="1" sz="2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lang="en-U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WHERE   A.id=B.authorid</a:t>
            </a:r>
            <a:endParaRPr b="1" sz="2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AND     A.name = 'Laura Esquivel';</a:t>
            </a:r>
            <a:endParaRPr b="1" sz="2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3" name="Google Shape;973;p62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3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980" name="Google Shape;980;p63"/>
          <p:cNvSpPr txBox="1"/>
          <p:nvPr>
            <p:ph idx="1" type="body"/>
          </p:nvPr>
        </p:nvSpPr>
        <p:spPr>
          <a:xfrm>
            <a:off x="311700" y="1333425"/>
            <a:ext cx="8520600" cy="4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materials for this course are licensed under CC BY-NC-SA (Attribution-NonCommercial-ShareAlike)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— Attribution-NonCommercial-ShareAlike 4.0 International — CC BY-NC-SA 4.0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Contact: tufte@pdx.edu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63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2" name="Google Shape;98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00" y="3262823"/>
            <a:ext cx="1489451" cy="5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Algorithms – an Introduction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11700" y="1333425"/>
            <a:ext cx="8520600" cy="4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b="1" sz="1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  authors A, books B</a:t>
            </a:r>
            <a:endParaRPr b="1" sz="1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A.id=B.authorid</a:t>
            </a:r>
            <a:endParaRPr b="1" sz="1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t/>
            </a:r>
            <a:endParaRPr sz="1700">
              <a:solidFill>
                <a:srgbClr val="E06666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1" lang="en-US" sz="1700">
                <a:solidFill>
                  <a:schemeClr val="accent1"/>
                </a:solidFill>
              </a:rPr>
              <a:t>A</a:t>
            </a:r>
            <a:r>
              <a:rPr b="1" lang="en-US" sz="1700">
                <a:solidFill>
                  <a:schemeClr val="accent1"/>
                </a:solidFill>
              </a:rPr>
              <a:t> ⋈ B</a:t>
            </a:r>
            <a:r>
              <a:rPr lang="en-US" sz="1700">
                <a:solidFill>
                  <a:srgbClr val="E06666"/>
                </a:solidFill>
              </a:rPr>
              <a:t> </a:t>
            </a:r>
            <a:r>
              <a:rPr lang="en-US" sz="1700"/>
              <a:t>is very common. Much work studying efficient join algorithms. </a:t>
            </a:r>
            <a:endParaRPr sz="17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t/>
            </a:r>
            <a:endParaRPr sz="170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lang="en-US" sz="1700"/>
              <a:t>We look at just a few:</a:t>
            </a:r>
            <a:endParaRPr sz="1700"/>
          </a:p>
          <a:p>
            <a:pPr indent="-342900" lvl="0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1" lang="en-US" sz="1700">
                <a:solidFill>
                  <a:schemeClr val="accent1"/>
                </a:solidFill>
              </a:rPr>
              <a:t>Nested Loops Join</a:t>
            </a:r>
            <a:r>
              <a:rPr i="1" lang="en-US" sz="1700"/>
              <a:t> </a:t>
            </a:r>
            <a:r>
              <a:rPr lang="en-US" sz="1700"/>
              <a:t>(very naive, not used, but good for a basis to start with)</a:t>
            </a:r>
            <a:endParaRPr sz="1700"/>
          </a:p>
          <a:p>
            <a:pPr indent="-342900" lvl="0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1" lang="en-US" sz="1700">
                <a:solidFill>
                  <a:schemeClr val="accent1"/>
                </a:solidFill>
              </a:rPr>
              <a:t>Block Nested loops Join</a:t>
            </a:r>
            <a:r>
              <a:rPr lang="en-US" sz="1700"/>
              <a:t> (a good backup plan)</a:t>
            </a:r>
            <a:endParaRPr sz="1700"/>
          </a:p>
          <a:p>
            <a:pPr indent="-342900" lvl="0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1" lang="en-US" sz="1700">
                <a:solidFill>
                  <a:schemeClr val="accent1"/>
                </a:solidFill>
              </a:rPr>
              <a:t>Index Nested Loops Join</a:t>
            </a:r>
            <a:r>
              <a:rPr i="1" lang="en-US" sz="1700"/>
              <a:t> </a:t>
            </a:r>
            <a:r>
              <a:rPr lang="en-US" sz="1700"/>
              <a:t>(needs index)</a:t>
            </a:r>
            <a:endParaRPr sz="1700"/>
          </a:p>
          <a:p>
            <a:pPr indent="-342900" lvl="0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1" lang="en-US" sz="1700">
                <a:solidFill>
                  <a:schemeClr val="accent1"/>
                </a:solidFill>
              </a:rPr>
              <a:t>Hash Join</a:t>
            </a:r>
            <a:r>
              <a:rPr lang="en-US" sz="1700"/>
              <a:t> (Kristin’s favorite)</a:t>
            </a:r>
            <a:endParaRPr sz="1700"/>
          </a:p>
          <a:p>
            <a:pPr indent="-342900" lvl="0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1" lang="en-US" sz="1700">
                <a:solidFill>
                  <a:schemeClr val="accent1"/>
                </a:solidFill>
              </a:rPr>
              <a:t>Sort-Merge Join</a:t>
            </a:r>
            <a:endParaRPr b="1" sz="1700">
              <a:solidFill>
                <a:schemeClr val="accent1"/>
              </a:solidFill>
            </a:endParaRPr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Algorithms – an Introduction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311700" y="13334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lang="en-US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b="1"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lang="en-US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  authors A, books B</a:t>
            </a:r>
            <a:endParaRPr b="1"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lang="en-US" sz="2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A.id=B.authorid</a:t>
            </a:r>
            <a:endParaRPr b="1" sz="23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t/>
            </a:r>
            <a:endParaRPr b="1" sz="23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/>
              <a:t>Assume: M pages in A, p</a:t>
            </a:r>
            <a:r>
              <a:rPr baseline="-25000" lang="en-US" sz="2300"/>
              <a:t>A</a:t>
            </a:r>
            <a:r>
              <a:rPr lang="en-US" sz="2300"/>
              <a:t> rows per page, N pages in B,</a:t>
            </a:r>
            <a:br>
              <a:rPr lang="en-US" sz="2300"/>
            </a:br>
            <a:r>
              <a:rPr lang="en-US" sz="2300"/>
              <a:t>p</a:t>
            </a:r>
            <a:r>
              <a:rPr baseline="-25000" lang="en-US" sz="2300"/>
              <a:t>B</a:t>
            </a:r>
            <a:r>
              <a:rPr lang="en-US" sz="2300"/>
              <a:t> </a:t>
            </a:r>
            <a:r>
              <a:rPr lang="en-US" sz="2300"/>
              <a:t>rows per page.</a:t>
            </a:r>
            <a:endParaRPr sz="2300"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/>
              <a:t>In our examples, A is authors and B is books.</a:t>
            </a:r>
            <a:endParaRPr sz="2300"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300"/>
              <a:t>Our algorithms work for any </a:t>
            </a:r>
            <a:r>
              <a:rPr b="1" lang="en-US" sz="2300">
                <a:solidFill>
                  <a:schemeClr val="accent3"/>
                </a:solidFill>
              </a:rPr>
              <a:t>equi-joins</a:t>
            </a:r>
            <a:r>
              <a:rPr lang="en-US" sz="2300">
                <a:solidFill>
                  <a:schemeClr val="accent3"/>
                </a:solidFill>
              </a:rPr>
              <a:t>.</a:t>
            </a:r>
            <a:endParaRPr sz="2300">
              <a:solidFill>
                <a:schemeClr val="accent3"/>
              </a:solidFill>
            </a:endParaRPr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Join Query</a:t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761600" y="1616250"/>
            <a:ext cx="35523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Comic Sans MS"/>
              <a:buNone/>
            </a:pPr>
            <a:r>
              <a:rPr b="1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SELECT *</a:t>
            </a:r>
            <a:endParaRPr b="1" sz="1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Comic Sans MS"/>
              <a:buNone/>
            </a:pPr>
            <a:r>
              <a:rPr b="1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FROM   </a:t>
            </a:r>
            <a:r>
              <a:rPr b="1"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authors A</a:t>
            </a:r>
            <a:r>
              <a:rPr b="1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books B</a:t>
            </a:r>
            <a:endParaRPr b="1" sz="1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Comic Sans MS"/>
              <a:buNone/>
            </a:pPr>
            <a:r>
              <a:rPr b="1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WHERE  </a:t>
            </a:r>
            <a:r>
              <a:rPr b="1"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.id=</a:t>
            </a:r>
            <a:r>
              <a:rPr b="1"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b="1" i="0" lang="en-US" sz="1700" u="none" cap="none" strike="noStrike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-US" sz="17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authorid</a:t>
            </a:r>
            <a:endParaRPr b="1" sz="17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4" name="Google Shape;204;p23"/>
          <p:cNvGraphicFramePr/>
          <p:nvPr/>
        </p:nvGraphicFramePr>
        <p:xfrm>
          <a:off x="1020900" y="331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09450"/>
                <a:gridCol w="1773700"/>
                <a:gridCol w="1369000"/>
                <a:gridCol w="1222900"/>
                <a:gridCol w="1286800"/>
                <a:gridCol w="948925"/>
              </a:tblGrid>
              <a:tr h="397175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books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47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title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pagecount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authorid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B0EBE1"/>
                    </a:solidFill>
                  </a:tcPr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The Joy Luck Club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288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Drama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104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6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Like Water for Chocolate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256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Romance/Tragedy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105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5" name="Google Shape;205;p23"/>
          <p:cNvGraphicFramePr/>
          <p:nvPr/>
        </p:nvGraphicFramePr>
        <p:xfrm>
          <a:off x="4677625" y="1334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{807E7D4A-9318-4F48-A370-481BB641E108}</a:tableStyleId>
              </a:tblPr>
              <a:tblGrid>
                <a:gridCol w="409450"/>
                <a:gridCol w="1773700"/>
                <a:gridCol w="1369000"/>
              </a:tblGrid>
              <a:tr h="311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authors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F3E3BC"/>
                    </a:solidFill>
                  </a:tcPr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Amy Tan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69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17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Laura Esquivel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>
                        <a:solidFill>
                          <a:srgbClr val="00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23"/>
          <p:cNvSpPr/>
          <p:nvPr/>
        </p:nvSpPr>
        <p:spPr>
          <a:xfrm>
            <a:off x="821250" y="5487600"/>
            <a:ext cx="7515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 = 1000 pages in </a:t>
            </a:r>
            <a:r>
              <a:rPr b="1"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1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 p</a:t>
            </a:r>
            <a:r>
              <a:rPr b="1" baseline="-25000"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i="0" lang="en-US" sz="1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 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 = 500 pages in </a:t>
            </a:r>
            <a:r>
              <a:rPr b="1"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1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, p</a:t>
            </a:r>
            <a:r>
              <a:rPr b="1" baseline="-25000"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1" i="0" lang="en-US" sz="18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page.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Comparison of Approximate Costs of Joining </a:t>
            </a:r>
            <a:r>
              <a:rPr lang="en-US"/>
              <a:t>A</a:t>
            </a:r>
            <a:r>
              <a:rPr lang="en-US" sz="2800"/>
              <a:t> and </a:t>
            </a:r>
            <a:r>
              <a:rPr lang="en-US"/>
              <a:t>B</a:t>
            </a:r>
            <a:endParaRPr/>
          </a:p>
        </p:txBody>
      </p:sp>
      <p:graphicFrame>
        <p:nvGraphicFramePr>
          <p:cNvPr id="214" name="Google Shape;214;p24"/>
          <p:cNvGraphicFramePr/>
          <p:nvPr/>
        </p:nvGraphicFramePr>
        <p:xfrm>
          <a:off x="416862" y="873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{3E0F21B5-1279-4C05-AAAF-15DF78A4930F}</a:tableStyleId>
              </a:tblPr>
              <a:tblGrid>
                <a:gridCol w="4137575"/>
                <a:gridCol w="1867925"/>
                <a:gridCol w="2318600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Algorithm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I/Os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Cost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Simple Nested Loops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50,000,000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M+(p</a:t>
                      </a:r>
                      <a:r>
                        <a:rPr baseline="-25000" lang="en-US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*M)*N </a:t>
                      </a:r>
                      <a:endParaRPr i="0" u="none" cap="non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Paged Nested Loops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500,000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 + M*N </a:t>
                      </a:r>
                      <a:endParaRPr i="0" u="none" cap="non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Block Nested Loops*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16000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M+(M/(BP-2))*N</a:t>
                      </a:r>
                      <a:endParaRPr i="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Index Nested Loops (upper levels of idx in mem)***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</a:t>
                      </a: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 + ((M*p</a:t>
                      </a:r>
                      <a:r>
                        <a:rPr baseline="-25000" lang="en-US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)*</a:t>
                      </a:r>
                      <a:r>
                        <a:rPr lang="en-US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</a:t>
                      </a:r>
                      <a:endParaRPr i="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Sort-Merge**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4,500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3*(M+N)</a:t>
                      </a:r>
                      <a:endParaRPr i="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Hash join – Simple case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1,500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M+N</a:t>
                      </a:r>
                      <a:endParaRPr i="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Hash join – Harder case**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4,500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3*(M+N)</a:t>
                      </a:r>
                      <a:endParaRPr i="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Google Shape;215;p24"/>
          <p:cNvSpPr txBox="1"/>
          <p:nvPr/>
        </p:nvSpPr>
        <p:spPr>
          <a:xfrm>
            <a:off x="382050" y="4736272"/>
            <a:ext cx="86391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Assume: M =1000 pages in </a:t>
            </a:r>
            <a:r>
              <a:rPr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p</a:t>
            </a:r>
            <a:r>
              <a:rPr baseline="-25000"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 N = 500 pages in </a:t>
            </a:r>
            <a:r>
              <a:rPr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p</a:t>
            </a:r>
            <a:r>
              <a:rPr baseline="-25000"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page; BP = 35 buffer pages;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**Assumes # pages P per file satisfies sqrt(P) &lt; #(pages of buffer)</a:t>
            </a:r>
            <a:endParaRPr i="0" sz="19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*** INL is not a good choice given values of M, A, p</a:t>
            </a:r>
            <a:r>
              <a:rPr baseline="-25000"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above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6900" y="-16233"/>
            <a:ext cx="9144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Comparison of Approximate Costs of Joining </a:t>
            </a:r>
            <a:r>
              <a:rPr lang="en-US"/>
              <a:t>A</a:t>
            </a:r>
            <a:r>
              <a:rPr lang="en-US" sz="2800"/>
              <a:t> and </a:t>
            </a:r>
            <a:r>
              <a:rPr lang="en-US"/>
              <a:t>B</a:t>
            </a:r>
            <a:endParaRPr/>
          </a:p>
        </p:txBody>
      </p:sp>
      <p:graphicFrame>
        <p:nvGraphicFramePr>
          <p:cNvPr id="224" name="Google Shape;224;p25"/>
          <p:cNvGraphicFramePr/>
          <p:nvPr/>
        </p:nvGraphicFramePr>
        <p:xfrm>
          <a:off x="416862" y="873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{3E0F21B5-1279-4C05-AAAF-15DF78A4930F}</a:tableStyleId>
              </a:tblPr>
              <a:tblGrid>
                <a:gridCol w="4137575"/>
                <a:gridCol w="1867925"/>
                <a:gridCol w="2318600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Algorithm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I/Os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Cost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Simple Nested Loops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50,000,000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M+(p</a:t>
                      </a:r>
                      <a:r>
                        <a:rPr baseline="-25000" lang="en-US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*M)*N </a:t>
                      </a:r>
                      <a:endParaRPr i="0" u="none" cap="non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Paged Nested Loops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500,000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 + M*N </a:t>
                      </a:r>
                      <a:endParaRPr i="0" u="none" cap="non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Block Nested Loops*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16000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M+(M/(BP-2))*N</a:t>
                      </a:r>
                      <a:endParaRPr i="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Index Nested Loops (upper levels of idx in mem)***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</a:t>
                      </a: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0,000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 + ((M*p</a:t>
                      </a:r>
                      <a:r>
                        <a:rPr baseline="-25000" lang="en-US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)*</a:t>
                      </a:r>
                      <a:r>
                        <a:rPr lang="en-US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</a:t>
                      </a:r>
                      <a:endParaRPr i="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Sort-Merge**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4,500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3*(M+N)</a:t>
                      </a:r>
                      <a:endParaRPr i="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Hash join – Simple case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1,500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M+N</a:t>
                      </a:r>
                      <a:endParaRPr i="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Hash join – Harder case**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i="0"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4,500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3*(M+N)</a:t>
                      </a:r>
                      <a:endParaRPr i="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25"/>
          <p:cNvSpPr txBox="1"/>
          <p:nvPr/>
        </p:nvSpPr>
        <p:spPr>
          <a:xfrm>
            <a:off x="382050" y="4736272"/>
            <a:ext cx="86391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Assume: M =1000 pages in </a:t>
            </a:r>
            <a:r>
              <a:rPr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p</a:t>
            </a:r>
            <a:r>
              <a:rPr baseline="-25000"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i="0" lang="en-US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100 rows per page, N = 500 pages in </a:t>
            </a:r>
            <a:r>
              <a:rPr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p</a:t>
            </a:r>
            <a:r>
              <a:rPr baseline="-25000"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i="0" lang="en-US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80 rows per page; BP = 35 buffer pages;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**Assumes # pages P per file satisfies sqrt(P) &lt; #(pages of buffer)</a:t>
            </a:r>
            <a:endParaRPr i="0" sz="19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*** INL is not a good choice given values of M, A, p</a:t>
            </a:r>
            <a:r>
              <a:rPr baseline="-25000"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above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4387050" y="4404350"/>
            <a:ext cx="3982200" cy="1914900"/>
          </a:xfrm>
          <a:prstGeom prst="wedgeRoundRectCallout">
            <a:avLst>
              <a:gd fmla="val -7077" name="adj1"/>
              <a:gd fmla="val -72621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pen Sans"/>
              <a:buAutoNum type="arabicPeriod"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Costs are measured in I/Os, compute/cpu costs are ignored for the metrics in this class. 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Open Sans"/>
              <a:buAutoNum type="arabicPeriod"/>
            </a:pPr>
            <a:r>
              <a:rPr b="1" lang="en-US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Cost of producing result is also ignored.</a:t>
            </a:r>
            <a:endParaRPr b="1"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base Class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18370"/>
      </a:accent1>
      <a:accent2>
        <a:srgbClr val="B0EBE1"/>
      </a:accent2>
      <a:accent3>
        <a:srgbClr val="A6611A"/>
      </a:accent3>
      <a:accent4>
        <a:srgbClr val="F3E3BC"/>
      </a:accent4>
      <a:accent5>
        <a:srgbClr val="5E3C99"/>
      </a:accent5>
      <a:accent6>
        <a:srgbClr val="D8D3EE"/>
      </a:accent6>
      <a:hlink>
        <a:srgbClr val="A64D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