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3F0859-464A-4DF7-A53A-E355470F050B}">
  <a:tblStyle styleId="{163F0859-464A-4DF7-A53A-E355470F0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873823cbc_0_51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97" name="Google Shape;297;gd873823cbc_0_5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d873823cbc_0_510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873823cbc_0_510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00" name="Google Shape;300;gd873823cbc_0_510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873823cbc_0_510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d873823cbc_0_510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d873823cbc_0_510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73823cbc_0_464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21" name="Google Shape;321;gd873823cbc_0_4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d873823cbc_0_464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d873823cbc_0_464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24" name="Google Shape;324;gd873823cbc_0_464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873823cbc_0_464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873823cbc_0_464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d873823cbc_0_464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d1e4b360f_0_194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45" name="Google Shape;345;gfd1e4b360f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fd1e4b360f_0_194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fd1e4b360f_0_194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48" name="Google Shape;348;gfd1e4b360f_0_194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d1e4b360f_0_194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fd1e4b360f_0_194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fd1e4b360f_0_194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65" name="Google Shape;36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f1b139004_0_104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f1b139004_0_104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df1b139004_0_104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d330eeccb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dd330eeccb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d1e4b360f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fd1e4b360f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d1e4b360f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fd1e4b360f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d1e4b360f_0_3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fd1e4b360f_0_3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d1e4b360f_0_5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fd1e4b360f_0_5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1b139004_0_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f1b139004_0_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df1b139004_0_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d1e4b360f_0_6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fd1e4b360f_0_6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d330eeccb_1_6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dd330eeccb_1_6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d330eeccb_1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dd330eeccb_1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dd330eeccb_1_8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dd330eeccb_1_8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fd1e4b360f_0_8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gfd1e4b360f_0_8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0281d71a8_0_0:notes"/>
          <p:cNvSpPr txBox="1"/>
          <p:nvPr>
            <p:ph idx="1" type="body"/>
          </p:nvPr>
        </p:nvSpPr>
        <p:spPr>
          <a:xfrm>
            <a:off x="914400" y="4343400"/>
            <a:ext cx="5029200" cy="41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ge0281d71a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fd1e4b360f_0_1021:notes"/>
          <p:cNvSpPr txBox="1"/>
          <p:nvPr>
            <p:ph idx="1" type="body"/>
          </p:nvPr>
        </p:nvSpPr>
        <p:spPr>
          <a:xfrm>
            <a:off x="914400" y="4343400"/>
            <a:ext cx="5029200" cy="41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gfd1e4b360f_0_10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fa71dc6dcb_0_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fa71dc6dcb_0_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gfa71dc6dcb_0_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73823cbc_0_534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171" name="Google Shape;171;gd873823cbc_0_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d873823cbc_0_534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d873823cbc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e48e733f_7_421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180" name="Google Shape;180;gd6e48e733f_7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6e48e733f_7_421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d6e48e733f_7_421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183" name="Google Shape;183;gd6e48e733f_7_421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6e48e733f_7_421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d6e48e733f_7_421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6e48e733f_7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196" name="Google Shape;19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:notes"/>
          <p:cNvSpPr/>
          <p:nvPr/>
        </p:nvSpPr>
        <p:spPr>
          <a:xfrm>
            <a:off x="5267558" y="-1159"/>
            <a:ext cx="4028843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:notes"/>
          <p:cNvSpPr/>
          <p:nvPr/>
        </p:nvSpPr>
        <p:spPr>
          <a:xfrm>
            <a:off x="5267558" y="6659186"/>
            <a:ext cx="4028843" cy="351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99" name="Google Shape;199;p22:notes"/>
          <p:cNvSpPr/>
          <p:nvPr/>
        </p:nvSpPr>
        <p:spPr>
          <a:xfrm>
            <a:off x="0" y="6659186"/>
            <a:ext cx="4028844" cy="351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:notes"/>
          <p:cNvSpPr/>
          <p:nvPr/>
        </p:nvSpPr>
        <p:spPr>
          <a:xfrm>
            <a:off x="0" y="-1159"/>
            <a:ext cx="4028844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:notes"/>
          <p:cNvSpPr/>
          <p:nvPr>
            <p:ph idx="3" type="sldImg"/>
          </p:nvPr>
        </p:nvSpPr>
        <p:spPr>
          <a:xfrm>
            <a:off x="2900363" y="530225"/>
            <a:ext cx="3494087" cy="2620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1240731" y="3330173"/>
            <a:ext cx="6814939" cy="315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d1e4b360f_0_174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15" name="Google Shape;215;gfd1e4b360f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fd1e4b360f_0_174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fd1e4b360f_0_174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18" name="Google Shape;218;gfd1e4b360f_0_174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fd1e4b360f_0_174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d1e4b360f_0_174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fd1e4b360f_0_174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73823cbc_0_376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35" name="Google Shape;235;gd873823cbc_0_3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d873823cbc_0_376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d873823cbc_0_376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38" name="Google Shape;238;gd873823cbc_0_376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873823cbc_0_376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873823cbc_0_376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d873823cbc_0_376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873823cbc_0_39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54" name="Google Shape;254;gd873823cbc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d873823cbc_0_398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d873823cbc_0_398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57" name="Google Shape;257;gd873823cbc_0_398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873823cbc_0_398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873823cbc_0_398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d873823cbc_0_398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873823cbc_0_41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73" name="Google Shape;273;gd873823cbc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873823cbc_0_418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873823cbc_0_418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76" name="Google Shape;276;gd873823cbc_0_418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873823cbc_0_418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d873823cbc_0_418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d873823cbc_0_418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75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7525"/>
            <a:ext cx="7832700" cy="6858000"/>
          </a:xfrm>
          <a:prstGeom prst="homePlate">
            <a:avLst>
              <a:gd fmla="val 47921" name="adj"/>
            </a:avLst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6388700" y="4102500"/>
            <a:ext cx="3409200" cy="2101800"/>
          </a:xfrm>
          <a:prstGeom prst="rtTriangle">
            <a:avLst/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62425" y="1123975"/>
            <a:ext cx="5914200" cy="28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62425" y="4016225"/>
            <a:ext cx="59142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88700" y="656475"/>
            <a:ext cx="3409200" cy="2101800"/>
          </a:xfrm>
          <a:prstGeom prst="rtTriangle">
            <a:avLst/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2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4" name="Google Shape;114;p12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2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Redirect">
  <p:cSld name="CUSTOM_1"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3"/>
          <p:cNvPicPr preferRelativeResize="0"/>
          <p:nvPr/>
        </p:nvPicPr>
        <p:blipFill rotWithShape="1">
          <a:blip r:embed="rId2">
            <a:alphaModFix/>
          </a:blip>
          <a:srcRect b="0" l="0" r="0" t="9942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epending on the nature of the activity students may have to complete the activity alone or in groups" id="120" name="Google Shape;120;p13" title="Activity time! 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611A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5400000">
            <a:off x="-84075" y="588300"/>
            <a:ext cx="4707600" cy="3531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5400000">
            <a:off x="-5225" y="615250"/>
            <a:ext cx="4556100" cy="34680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538825" y="71200"/>
            <a:ext cx="3468000" cy="3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13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BODY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13144" y="6404292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13144" y="6404292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13144" y="6404292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BODY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13144" y="6404292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205175" y="207676"/>
            <a:ext cx="3785100" cy="6445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18370">
              <a:alpha val="6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(Top and Bottom)">
  <p:cSld name="Two Content (Top and Bottom)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13144" y="6404292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" name="Google Shape;30;p4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Deco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TITLE_AND_BODY_1_1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" name="Google Shape;43;p6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6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No Deco">
  <p:cSld name="TITLE_AND_BODY_1_1_1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en-ended activity">
  <p:cSld name="TITLE_AND_BODY_2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8567775" y="23273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8907145" y="2430749"/>
            <a:ext cx="250384" cy="429128"/>
            <a:chOff x="6725715" y="3142056"/>
            <a:chExt cx="182962" cy="197473"/>
          </a:xfrm>
        </p:grpSpPr>
        <p:sp>
          <p:nvSpPr>
            <p:cNvPr id="59" name="Google Shape;59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3E3BC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3E3BC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8687921" y="2703115"/>
            <a:ext cx="335992" cy="511059"/>
            <a:chOff x="6725715" y="3142056"/>
            <a:chExt cx="182962" cy="197473"/>
          </a:xfrm>
        </p:grpSpPr>
        <p:sp>
          <p:nvSpPr>
            <p:cNvPr id="62" name="Google Shape;62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/>
          <p:nvPr/>
        </p:nvSpPr>
        <p:spPr>
          <a:xfrm>
            <a:off x="8567775" y="31401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8697065" y="3244055"/>
            <a:ext cx="470121" cy="679207"/>
            <a:chOff x="6725715" y="3142056"/>
            <a:chExt cx="182962" cy="197473"/>
          </a:xfrm>
        </p:grpSpPr>
        <p:sp>
          <p:nvSpPr>
            <p:cNvPr id="66" name="Google Shape;66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8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quiz ">
  <p:cSld name="TITLE_AND_BODY_2_1_1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6900" y="212367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567775" y="59849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8631236" y="6050975"/>
            <a:ext cx="470120" cy="679204"/>
            <a:chOff x="4135584" y="4157273"/>
            <a:chExt cx="294193" cy="366207"/>
          </a:xfrm>
        </p:grpSpPr>
        <p:sp>
          <p:nvSpPr>
            <p:cNvPr id="76" name="Google Shape;76;p9"/>
            <p:cNvSpPr/>
            <p:nvPr/>
          </p:nvSpPr>
          <p:spPr>
            <a:xfrm>
              <a:off x="4193677" y="4216291"/>
              <a:ext cx="184221" cy="307188"/>
            </a:xfrm>
            <a:custGeom>
              <a:rect b="b" l="l" r="r" t="t"/>
              <a:pathLst>
                <a:path extrusionOk="0" h="11961" w="7173">
                  <a:moveTo>
                    <a:pt x="3115" y="3384"/>
                  </a:moveTo>
                  <a:cubicBezTo>
                    <a:pt x="3314" y="3384"/>
                    <a:pt x="3511" y="3416"/>
                    <a:pt x="3689" y="3481"/>
                  </a:cubicBezTo>
                  <a:cubicBezTo>
                    <a:pt x="4054" y="3618"/>
                    <a:pt x="4358" y="3881"/>
                    <a:pt x="4734" y="3994"/>
                  </a:cubicBezTo>
                  <a:cubicBezTo>
                    <a:pt x="4795" y="4014"/>
                    <a:pt x="4867" y="4035"/>
                    <a:pt x="4939" y="4052"/>
                  </a:cubicBezTo>
                  <a:cubicBezTo>
                    <a:pt x="4679" y="5343"/>
                    <a:pt x="4703" y="6674"/>
                    <a:pt x="5007" y="7955"/>
                  </a:cubicBezTo>
                  <a:cubicBezTo>
                    <a:pt x="4686" y="8030"/>
                    <a:pt x="4362" y="8095"/>
                    <a:pt x="4037" y="8146"/>
                  </a:cubicBezTo>
                  <a:cubicBezTo>
                    <a:pt x="3723" y="6551"/>
                    <a:pt x="2948" y="5107"/>
                    <a:pt x="2056" y="3758"/>
                  </a:cubicBezTo>
                  <a:cubicBezTo>
                    <a:pt x="2332" y="3507"/>
                    <a:pt x="2728" y="3384"/>
                    <a:pt x="3115" y="3384"/>
                  </a:cubicBezTo>
                  <a:close/>
                  <a:moveTo>
                    <a:pt x="3545" y="166"/>
                  </a:moveTo>
                  <a:cubicBezTo>
                    <a:pt x="5475" y="166"/>
                    <a:pt x="7021" y="1802"/>
                    <a:pt x="6896" y="3748"/>
                  </a:cubicBezTo>
                  <a:cubicBezTo>
                    <a:pt x="6800" y="5220"/>
                    <a:pt x="5366" y="6241"/>
                    <a:pt x="5666" y="7764"/>
                  </a:cubicBezTo>
                  <a:cubicBezTo>
                    <a:pt x="5670" y="7778"/>
                    <a:pt x="5676" y="7788"/>
                    <a:pt x="5683" y="7798"/>
                  </a:cubicBezTo>
                  <a:cubicBezTo>
                    <a:pt x="5492" y="7849"/>
                    <a:pt x="5304" y="7890"/>
                    <a:pt x="5113" y="7935"/>
                  </a:cubicBezTo>
                  <a:cubicBezTo>
                    <a:pt x="4874" y="6664"/>
                    <a:pt x="4877" y="5360"/>
                    <a:pt x="5116" y="4089"/>
                  </a:cubicBezTo>
                  <a:cubicBezTo>
                    <a:pt x="5172" y="4098"/>
                    <a:pt x="5228" y="4103"/>
                    <a:pt x="5281" y="4103"/>
                  </a:cubicBezTo>
                  <a:cubicBezTo>
                    <a:pt x="5460" y="4103"/>
                    <a:pt x="5615" y="4045"/>
                    <a:pt x="5673" y="3860"/>
                  </a:cubicBezTo>
                  <a:cubicBezTo>
                    <a:pt x="5686" y="3814"/>
                    <a:pt x="5649" y="3783"/>
                    <a:pt x="5611" y="3783"/>
                  </a:cubicBezTo>
                  <a:cubicBezTo>
                    <a:pt x="5591" y="3783"/>
                    <a:pt x="5570" y="3792"/>
                    <a:pt x="5557" y="3813"/>
                  </a:cubicBezTo>
                  <a:cubicBezTo>
                    <a:pt x="5474" y="3924"/>
                    <a:pt x="5357" y="3971"/>
                    <a:pt x="5222" y="3971"/>
                  </a:cubicBezTo>
                  <a:cubicBezTo>
                    <a:pt x="5197" y="3971"/>
                    <a:pt x="5170" y="3970"/>
                    <a:pt x="5144" y="3966"/>
                  </a:cubicBezTo>
                  <a:cubicBezTo>
                    <a:pt x="5219" y="3591"/>
                    <a:pt x="5311" y="3211"/>
                    <a:pt x="5427" y="2832"/>
                  </a:cubicBezTo>
                  <a:cubicBezTo>
                    <a:pt x="5441" y="2781"/>
                    <a:pt x="5401" y="2748"/>
                    <a:pt x="5360" y="2748"/>
                  </a:cubicBezTo>
                  <a:cubicBezTo>
                    <a:pt x="5333" y="2748"/>
                    <a:pt x="5306" y="2762"/>
                    <a:pt x="5294" y="2795"/>
                  </a:cubicBezTo>
                  <a:cubicBezTo>
                    <a:pt x="5161" y="3167"/>
                    <a:pt x="5051" y="3546"/>
                    <a:pt x="4966" y="3932"/>
                  </a:cubicBezTo>
                  <a:cubicBezTo>
                    <a:pt x="4525" y="3802"/>
                    <a:pt x="3996" y="3420"/>
                    <a:pt x="3730" y="3321"/>
                  </a:cubicBezTo>
                  <a:cubicBezTo>
                    <a:pt x="3541" y="3249"/>
                    <a:pt x="3342" y="3214"/>
                    <a:pt x="3142" y="3214"/>
                  </a:cubicBezTo>
                  <a:cubicBezTo>
                    <a:pt x="3017" y="3214"/>
                    <a:pt x="2891" y="3228"/>
                    <a:pt x="2767" y="3256"/>
                  </a:cubicBezTo>
                  <a:cubicBezTo>
                    <a:pt x="2476" y="3317"/>
                    <a:pt x="2207" y="3457"/>
                    <a:pt x="1988" y="3662"/>
                  </a:cubicBezTo>
                  <a:cubicBezTo>
                    <a:pt x="1882" y="3505"/>
                    <a:pt x="1780" y="3352"/>
                    <a:pt x="1674" y="3198"/>
                  </a:cubicBezTo>
                  <a:cubicBezTo>
                    <a:pt x="1662" y="3182"/>
                    <a:pt x="1646" y="3175"/>
                    <a:pt x="1631" y="3175"/>
                  </a:cubicBezTo>
                  <a:cubicBezTo>
                    <a:pt x="1597" y="3175"/>
                    <a:pt x="1565" y="3209"/>
                    <a:pt x="1588" y="3249"/>
                  </a:cubicBezTo>
                  <a:cubicBezTo>
                    <a:pt x="1691" y="3420"/>
                    <a:pt x="1793" y="3591"/>
                    <a:pt x="1896" y="3761"/>
                  </a:cubicBezTo>
                  <a:cubicBezTo>
                    <a:pt x="1681" y="4000"/>
                    <a:pt x="1582" y="4321"/>
                    <a:pt x="1619" y="4642"/>
                  </a:cubicBezTo>
                  <a:cubicBezTo>
                    <a:pt x="1621" y="4665"/>
                    <a:pt x="1640" y="4677"/>
                    <a:pt x="1659" y="4677"/>
                  </a:cubicBezTo>
                  <a:cubicBezTo>
                    <a:pt x="1676" y="4677"/>
                    <a:pt x="1693" y="4666"/>
                    <a:pt x="1691" y="4642"/>
                  </a:cubicBezTo>
                  <a:cubicBezTo>
                    <a:pt x="1677" y="4359"/>
                    <a:pt x="1773" y="4079"/>
                    <a:pt x="1957" y="3864"/>
                  </a:cubicBezTo>
                  <a:cubicBezTo>
                    <a:pt x="2780" y="5230"/>
                    <a:pt x="3559" y="6575"/>
                    <a:pt x="3931" y="8163"/>
                  </a:cubicBezTo>
                  <a:cubicBezTo>
                    <a:pt x="3709" y="8198"/>
                    <a:pt x="3487" y="8225"/>
                    <a:pt x="3262" y="8245"/>
                  </a:cubicBezTo>
                  <a:cubicBezTo>
                    <a:pt x="3255" y="8249"/>
                    <a:pt x="3248" y="8252"/>
                    <a:pt x="3241" y="8256"/>
                  </a:cubicBezTo>
                  <a:cubicBezTo>
                    <a:pt x="3228" y="8208"/>
                    <a:pt x="3211" y="8167"/>
                    <a:pt x="3194" y="8119"/>
                  </a:cubicBezTo>
                  <a:cubicBezTo>
                    <a:pt x="3194" y="8112"/>
                    <a:pt x="3190" y="8102"/>
                    <a:pt x="3187" y="8095"/>
                  </a:cubicBezTo>
                  <a:cubicBezTo>
                    <a:pt x="3173" y="8064"/>
                    <a:pt x="3159" y="8034"/>
                    <a:pt x="3146" y="8003"/>
                  </a:cubicBezTo>
                  <a:lnTo>
                    <a:pt x="3146" y="8003"/>
                  </a:lnTo>
                  <a:cubicBezTo>
                    <a:pt x="3299" y="8030"/>
                    <a:pt x="3450" y="8054"/>
                    <a:pt x="3603" y="8071"/>
                  </a:cubicBezTo>
                  <a:cubicBezTo>
                    <a:pt x="3604" y="8071"/>
                    <a:pt x="3605" y="8071"/>
                    <a:pt x="3606" y="8071"/>
                  </a:cubicBezTo>
                  <a:cubicBezTo>
                    <a:pt x="3638" y="8071"/>
                    <a:pt x="3643" y="8020"/>
                    <a:pt x="3614" y="8013"/>
                  </a:cubicBezTo>
                  <a:cubicBezTo>
                    <a:pt x="3463" y="7986"/>
                    <a:pt x="3313" y="7962"/>
                    <a:pt x="3163" y="7941"/>
                  </a:cubicBezTo>
                  <a:cubicBezTo>
                    <a:pt x="3161" y="7941"/>
                    <a:pt x="3159" y="7941"/>
                    <a:pt x="3157" y="7941"/>
                  </a:cubicBezTo>
                  <a:cubicBezTo>
                    <a:pt x="3146" y="7941"/>
                    <a:pt x="3135" y="7950"/>
                    <a:pt x="3129" y="7959"/>
                  </a:cubicBezTo>
                  <a:cubicBezTo>
                    <a:pt x="3009" y="7678"/>
                    <a:pt x="2849" y="7419"/>
                    <a:pt x="2654" y="7187"/>
                  </a:cubicBezTo>
                  <a:lnTo>
                    <a:pt x="2654" y="7187"/>
                  </a:lnTo>
                  <a:cubicBezTo>
                    <a:pt x="2728" y="7199"/>
                    <a:pt x="2805" y="7205"/>
                    <a:pt x="2881" y="7205"/>
                  </a:cubicBezTo>
                  <a:cubicBezTo>
                    <a:pt x="2952" y="7205"/>
                    <a:pt x="3022" y="7200"/>
                    <a:pt x="3091" y="7190"/>
                  </a:cubicBezTo>
                  <a:cubicBezTo>
                    <a:pt x="3115" y="7187"/>
                    <a:pt x="3112" y="7149"/>
                    <a:pt x="3084" y="7149"/>
                  </a:cubicBezTo>
                  <a:cubicBezTo>
                    <a:pt x="3042" y="7151"/>
                    <a:pt x="3000" y="7152"/>
                    <a:pt x="2957" y="7152"/>
                  </a:cubicBezTo>
                  <a:cubicBezTo>
                    <a:pt x="2841" y="7152"/>
                    <a:pt x="2724" y="7145"/>
                    <a:pt x="2606" y="7135"/>
                  </a:cubicBezTo>
                  <a:cubicBezTo>
                    <a:pt x="2476" y="6982"/>
                    <a:pt x="2336" y="6835"/>
                    <a:pt x="2193" y="6698"/>
                  </a:cubicBezTo>
                  <a:lnTo>
                    <a:pt x="2193" y="6698"/>
                  </a:lnTo>
                  <a:cubicBezTo>
                    <a:pt x="2292" y="6715"/>
                    <a:pt x="2394" y="6732"/>
                    <a:pt x="2497" y="6746"/>
                  </a:cubicBezTo>
                  <a:cubicBezTo>
                    <a:pt x="2498" y="6746"/>
                    <a:pt x="2499" y="6746"/>
                    <a:pt x="2500" y="6746"/>
                  </a:cubicBezTo>
                  <a:cubicBezTo>
                    <a:pt x="2525" y="6746"/>
                    <a:pt x="2530" y="6702"/>
                    <a:pt x="2504" y="6698"/>
                  </a:cubicBezTo>
                  <a:cubicBezTo>
                    <a:pt x="2384" y="6678"/>
                    <a:pt x="2261" y="6664"/>
                    <a:pt x="2138" y="6647"/>
                  </a:cubicBezTo>
                  <a:cubicBezTo>
                    <a:pt x="2015" y="6534"/>
                    <a:pt x="1892" y="6422"/>
                    <a:pt x="1769" y="6309"/>
                  </a:cubicBezTo>
                  <a:lnTo>
                    <a:pt x="1769" y="6309"/>
                  </a:lnTo>
                  <a:cubicBezTo>
                    <a:pt x="1930" y="6326"/>
                    <a:pt x="2090" y="6360"/>
                    <a:pt x="2248" y="6405"/>
                  </a:cubicBezTo>
                  <a:cubicBezTo>
                    <a:pt x="2249" y="6405"/>
                    <a:pt x="2250" y="6405"/>
                    <a:pt x="2251" y="6405"/>
                  </a:cubicBezTo>
                  <a:cubicBezTo>
                    <a:pt x="2282" y="6405"/>
                    <a:pt x="2291" y="6363"/>
                    <a:pt x="2261" y="6353"/>
                  </a:cubicBezTo>
                  <a:cubicBezTo>
                    <a:pt x="2084" y="6292"/>
                    <a:pt x="1896" y="6261"/>
                    <a:pt x="1705" y="6251"/>
                  </a:cubicBezTo>
                  <a:cubicBezTo>
                    <a:pt x="1537" y="6101"/>
                    <a:pt x="1373" y="5950"/>
                    <a:pt x="1220" y="5790"/>
                  </a:cubicBezTo>
                  <a:lnTo>
                    <a:pt x="1220" y="5790"/>
                  </a:lnTo>
                  <a:cubicBezTo>
                    <a:pt x="1425" y="5831"/>
                    <a:pt x="1633" y="5858"/>
                    <a:pt x="1841" y="5872"/>
                  </a:cubicBezTo>
                  <a:cubicBezTo>
                    <a:pt x="1868" y="5872"/>
                    <a:pt x="1875" y="5834"/>
                    <a:pt x="1848" y="5824"/>
                  </a:cubicBezTo>
                  <a:cubicBezTo>
                    <a:pt x="1623" y="5769"/>
                    <a:pt x="1387" y="5752"/>
                    <a:pt x="1155" y="5722"/>
                  </a:cubicBezTo>
                  <a:cubicBezTo>
                    <a:pt x="994" y="5554"/>
                    <a:pt x="847" y="5373"/>
                    <a:pt x="718" y="5179"/>
                  </a:cubicBezTo>
                  <a:lnTo>
                    <a:pt x="718" y="5179"/>
                  </a:lnTo>
                  <a:cubicBezTo>
                    <a:pt x="895" y="5213"/>
                    <a:pt x="1073" y="5243"/>
                    <a:pt x="1250" y="5267"/>
                  </a:cubicBezTo>
                  <a:cubicBezTo>
                    <a:pt x="1251" y="5268"/>
                    <a:pt x="1252" y="5268"/>
                    <a:pt x="1253" y="5268"/>
                  </a:cubicBezTo>
                  <a:cubicBezTo>
                    <a:pt x="1285" y="5268"/>
                    <a:pt x="1290" y="5216"/>
                    <a:pt x="1257" y="5209"/>
                  </a:cubicBezTo>
                  <a:cubicBezTo>
                    <a:pt x="1066" y="5172"/>
                    <a:pt x="871" y="5141"/>
                    <a:pt x="677" y="5114"/>
                  </a:cubicBezTo>
                  <a:cubicBezTo>
                    <a:pt x="554" y="4919"/>
                    <a:pt x="458" y="4707"/>
                    <a:pt x="386" y="4485"/>
                  </a:cubicBezTo>
                  <a:lnTo>
                    <a:pt x="386" y="4485"/>
                  </a:lnTo>
                  <a:cubicBezTo>
                    <a:pt x="581" y="4516"/>
                    <a:pt x="779" y="4550"/>
                    <a:pt x="974" y="4564"/>
                  </a:cubicBezTo>
                  <a:cubicBezTo>
                    <a:pt x="1001" y="4564"/>
                    <a:pt x="1008" y="4523"/>
                    <a:pt x="981" y="4519"/>
                  </a:cubicBezTo>
                  <a:cubicBezTo>
                    <a:pt x="786" y="4485"/>
                    <a:pt x="584" y="4468"/>
                    <a:pt x="386" y="4451"/>
                  </a:cubicBezTo>
                  <a:cubicBezTo>
                    <a:pt x="383" y="4451"/>
                    <a:pt x="379" y="4451"/>
                    <a:pt x="379" y="4455"/>
                  </a:cubicBezTo>
                  <a:cubicBezTo>
                    <a:pt x="335" y="4308"/>
                    <a:pt x="301" y="4154"/>
                    <a:pt x="280" y="4004"/>
                  </a:cubicBezTo>
                  <a:cubicBezTo>
                    <a:pt x="475" y="4004"/>
                    <a:pt x="670" y="4024"/>
                    <a:pt x="861" y="4058"/>
                  </a:cubicBezTo>
                  <a:cubicBezTo>
                    <a:pt x="862" y="4059"/>
                    <a:pt x="863" y="4059"/>
                    <a:pt x="865" y="4059"/>
                  </a:cubicBezTo>
                  <a:cubicBezTo>
                    <a:pt x="903" y="4059"/>
                    <a:pt x="918" y="4007"/>
                    <a:pt x="878" y="3997"/>
                  </a:cubicBezTo>
                  <a:cubicBezTo>
                    <a:pt x="724" y="3960"/>
                    <a:pt x="566" y="3941"/>
                    <a:pt x="407" y="3941"/>
                  </a:cubicBezTo>
                  <a:cubicBezTo>
                    <a:pt x="361" y="3941"/>
                    <a:pt x="316" y="3943"/>
                    <a:pt x="270" y="3946"/>
                  </a:cubicBezTo>
                  <a:cubicBezTo>
                    <a:pt x="257" y="3830"/>
                    <a:pt x="250" y="3717"/>
                    <a:pt x="246" y="3604"/>
                  </a:cubicBezTo>
                  <a:lnTo>
                    <a:pt x="246" y="3604"/>
                  </a:lnTo>
                  <a:cubicBezTo>
                    <a:pt x="353" y="3606"/>
                    <a:pt x="459" y="3608"/>
                    <a:pt x="566" y="3608"/>
                  </a:cubicBezTo>
                  <a:cubicBezTo>
                    <a:pt x="645" y="3608"/>
                    <a:pt x="724" y="3607"/>
                    <a:pt x="803" y="3604"/>
                  </a:cubicBezTo>
                  <a:cubicBezTo>
                    <a:pt x="844" y="3604"/>
                    <a:pt x="844" y="3539"/>
                    <a:pt x="803" y="3539"/>
                  </a:cubicBezTo>
                  <a:cubicBezTo>
                    <a:pt x="725" y="3536"/>
                    <a:pt x="647" y="3535"/>
                    <a:pt x="569" y="3535"/>
                  </a:cubicBezTo>
                  <a:cubicBezTo>
                    <a:pt x="463" y="3535"/>
                    <a:pt x="356" y="3537"/>
                    <a:pt x="250" y="3539"/>
                  </a:cubicBezTo>
                  <a:cubicBezTo>
                    <a:pt x="250" y="3345"/>
                    <a:pt x="270" y="3150"/>
                    <a:pt x="304" y="2959"/>
                  </a:cubicBezTo>
                  <a:cubicBezTo>
                    <a:pt x="507" y="2971"/>
                    <a:pt x="712" y="2987"/>
                    <a:pt x="915" y="2987"/>
                  </a:cubicBezTo>
                  <a:cubicBezTo>
                    <a:pt x="935" y="2987"/>
                    <a:pt x="954" y="2986"/>
                    <a:pt x="974" y="2986"/>
                  </a:cubicBezTo>
                  <a:cubicBezTo>
                    <a:pt x="1018" y="2983"/>
                    <a:pt x="1018" y="2918"/>
                    <a:pt x="974" y="2911"/>
                  </a:cubicBezTo>
                  <a:cubicBezTo>
                    <a:pt x="759" y="2887"/>
                    <a:pt x="537" y="2884"/>
                    <a:pt x="318" y="2877"/>
                  </a:cubicBezTo>
                  <a:cubicBezTo>
                    <a:pt x="407" y="2453"/>
                    <a:pt x="571" y="2050"/>
                    <a:pt x="810" y="1688"/>
                  </a:cubicBezTo>
                  <a:cubicBezTo>
                    <a:pt x="1035" y="1712"/>
                    <a:pt x="1264" y="1740"/>
                    <a:pt x="1493" y="1750"/>
                  </a:cubicBezTo>
                  <a:cubicBezTo>
                    <a:pt x="1537" y="1750"/>
                    <a:pt x="1551" y="1678"/>
                    <a:pt x="1503" y="1671"/>
                  </a:cubicBezTo>
                  <a:cubicBezTo>
                    <a:pt x="1291" y="1641"/>
                    <a:pt x="1076" y="1623"/>
                    <a:pt x="861" y="1610"/>
                  </a:cubicBezTo>
                  <a:cubicBezTo>
                    <a:pt x="981" y="1432"/>
                    <a:pt x="1117" y="1272"/>
                    <a:pt x="1267" y="1121"/>
                  </a:cubicBezTo>
                  <a:cubicBezTo>
                    <a:pt x="1527" y="1145"/>
                    <a:pt x="1787" y="1173"/>
                    <a:pt x="2049" y="1179"/>
                  </a:cubicBezTo>
                  <a:cubicBezTo>
                    <a:pt x="2094" y="1179"/>
                    <a:pt x="2090" y="1118"/>
                    <a:pt x="2049" y="1111"/>
                  </a:cubicBezTo>
                  <a:cubicBezTo>
                    <a:pt x="1810" y="1084"/>
                    <a:pt x="1575" y="1070"/>
                    <a:pt x="1336" y="1053"/>
                  </a:cubicBezTo>
                  <a:cubicBezTo>
                    <a:pt x="1493" y="906"/>
                    <a:pt x="1664" y="773"/>
                    <a:pt x="1848" y="657"/>
                  </a:cubicBezTo>
                  <a:cubicBezTo>
                    <a:pt x="2038" y="695"/>
                    <a:pt x="2232" y="715"/>
                    <a:pt x="2426" y="715"/>
                  </a:cubicBezTo>
                  <a:cubicBezTo>
                    <a:pt x="2508" y="715"/>
                    <a:pt x="2589" y="712"/>
                    <a:pt x="2671" y="705"/>
                  </a:cubicBezTo>
                  <a:cubicBezTo>
                    <a:pt x="2722" y="701"/>
                    <a:pt x="2726" y="619"/>
                    <a:pt x="2671" y="619"/>
                  </a:cubicBezTo>
                  <a:cubicBezTo>
                    <a:pt x="2600" y="622"/>
                    <a:pt x="2530" y="624"/>
                    <a:pt x="2459" y="624"/>
                  </a:cubicBezTo>
                  <a:cubicBezTo>
                    <a:pt x="2287" y="624"/>
                    <a:pt x="2116" y="615"/>
                    <a:pt x="1947" y="595"/>
                  </a:cubicBezTo>
                  <a:cubicBezTo>
                    <a:pt x="2179" y="462"/>
                    <a:pt x="2425" y="360"/>
                    <a:pt x="2681" y="288"/>
                  </a:cubicBezTo>
                  <a:cubicBezTo>
                    <a:pt x="2920" y="305"/>
                    <a:pt x="3159" y="319"/>
                    <a:pt x="3398" y="322"/>
                  </a:cubicBezTo>
                  <a:cubicBezTo>
                    <a:pt x="3460" y="322"/>
                    <a:pt x="3460" y="233"/>
                    <a:pt x="3398" y="227"/>
                  </a:cubicBezTo>
                  <a:cubicBezTo>
                    <a:pt x="3279" y="216"/>
                    <a:pt x="3159" y="213"/>
                    <a:pt x="3043" y="210"/>
                  </a:cubicBezTo>
                  <a:cubicBezTo>
                    <a:pt x="3139" y="193"/>
                    <a:pt x="3238" y="179"/>
                    <a:pt x="3337" y="172"/>
                  </a:cubicBezTo>
                  <a:cubicBezTo>
                    <a:pt x="3407" y="168"/>
                    <a:pt x="3476" y="166"/>
                    <a:pt x="3545" y="166"/>
                  </a:cubicBezTo>
                  <a:close/>
                  <a:moveTo>
                    <a:pt x="5830" y="7764"/>
                  </a:moveTo>
                  <a:cubicBezTo>
                    <a:pt x="5997" y="7805"/>
                    <a:pt x="6141" y="7856"/>
                    <a:pt x="6257" y="7996"/>
                  </a:cubicBezTo>
                  <a:cubicBezTo>
                    <a:pt x="6373" y="8146"/>
                    <a:pt x="6424" y="8338"/>
                    <a:pt x="6404" y="8525"/>
                  </a:cubicBezTo>
                  <a:cubicBezTo>
                    <a:pt x="6387" y="8543"/>
                    <a:pt x="6366" y="8553"/>
                    <a:pt x="6346" y="8570"/>
                  </a:cubicBezTo>
                  <a:cubicBezTo>
                    <a:pt x="6342" y="8569"/>
                    <a:pt x="6338" y="8569"/>
                    <a:pt x="6334" y="8569"/>
                  </a:cubicBezTo>
                  <a:cubicBezTo>
                    <a:pt x="6304" y="8569"/>
                    <a:pt x="6277" y="8591"/>
                    <a:pt x="6271" y="8624"/>
                  </a:cubicBezTo>
                  <a:cubicBezTo>
                    <a:pt x="5892" y="8874"/>
                    <a:pt x="5437" y="8922"/>
                    <a:pt x="4980" y="8997"/>
                  </a:cubicBezTo>
                  <a:cubicBezTo>
                    <a:pt x="4853" y="9017"/>
                    <a:pt x="4013" y="9153"/>
                    <a:pt x="3414" y="9153"/>
                  </a:cubicBezTo>
                  <a:cubicBezTo>
                    <a:pt x="3105" y="9153"/>
                    <a:pt x="2861" y="9117"/>
                    <a:pt x="2811" y="9010"/>
                  </a:cubicBezTo>
                  <a:cubicBezTo>
                    <a:pt x="2808" y="8993"/>
                    <a:pt x="2808" y="8973"/>
                    <a:pt x="2804" y="8956"/>
                  </a:cubicBezTo>
                  <a:cubicBezTo>
                    <a:pt x="2804" y="8949"/>
                    <a:pt x="2804" y="8942"/>
                    <a:pt x="2804" y="8939"/>
                  </a:cubicBezTo>
                  <a:cubicBezTo>
                    <a:pt x="2808" y="8928"/>
                    <a:pt x="2804" y="8918"/>
                    <a:pt x="2797" y="8911"/>
                  </a:cubicBezTo>
                  <a:lnTo>
                    <a:pt x="2797" y="8853"/>
                  </a:lnTo>
                  <a:cubicBezTo>
                    <a:pt x="2797" y="8853"/>
                    <a:pt x="2801" y="8857"/>
                    <a:pt x="2804" y="8860"/>
                  </a:cubicBezTo>
                  <a:cubicBezTo>
                    <a:pt x="2914" y="8887"/>
                    <a:pt x="3026" y="8901"/>
                    <a:pt x="3139" y="8901"/>
                  </a:cubicBezTo>
                  <a:cubicBezTo>
                    <a:pt x="3252" y="8901"/>
                    <a:pt x="3366" y="8887"/>
                    <a:pt x="3477" y="8860"/>
                  </a:cubicBezTo>
                  <a:cubicBezTo>
                    <a:pt x="3509" y="8854"/>
                    <a:pt x="3496" y="8808"/>
                    <a:pt x="3466" y="8808"/>
                  </a:cubicBezTo>
                  <a:cubicBezTo>
                    <a:pt x="3464" y="8808"/>
                    <a:pt x="3462" y="8808"/>
                    <a:pt x="3460" y="8809"/>
                  </a:cubicBezTo>
                  <a:cubicBezTo>
                    <a:pt x="3358" y="8829"/>
                    <a:pt x="3255" y="8839"/>
                    <a:pt x="3151" y="8839"/>
                  </a:cubicBezTo>
                  <a:cubicBezTo>
                    <a:pt x="3040" y="8839"/>
                    <a:pt x="2928" y="8827"/>
                    <a:pt x="2818" y="8802"/>
                  </a:cubicBezTo>
                  <a:cubicBezTo>
                    <a:pt x="2811" y="8802"/>
                    <a:pt x="2801" y="8802"/>
                    <a:pt x="2794" y="8809"/>
                  </a:cubicBezTo>
                  <a:cubicBezTo>
                    <a:pt x="2794" y="8689"/>
                    <a:pt x="2821" y="8573"/>
                    <a:pt x="2876" y="8467"/>
                  </a:cubicBezTo>
                  <a:cubicBezTo>
                    <a:pt x="3084" y="8484"/>
                    <a:pt x="3293" y="8512"/>
                    <a:pt x="3501" y="8512"/>
                  </a:cubicBezTo>
                  <a:cubicBezTo>
                    <a:pt x="3532" y="8512"/>
                    <a:pt x="3528" y="8467"/>
                    <a:pt x="3501" y="8467"/>
                  </a:cubicBezTo>
                  <a:cubicBezTo>
                    <a:pt x="3299" y="8447"/>
                    <a:pt x="3098" y="8443"/>
                    <a:pt x="2893" y="8437"/>
                  </a:cubicBezTo>
                  <a:cubicBezTo>
                    <a:pt x="2951" y="8331"/>
                    <a:pt x="3033" y="8245"/>
                    <a:pt x="3132" y="8181"/>
                  </a:cubicBezTo>
                  <a:cubicBezTo>
                    <a:pt x="3149" y="8225"/>
                    <a:pt x="3166" y="8266"/>
                    <a:pt x="3183" y="8314"/>
                  </a:cubicBezTo>
                  <a:cubicBezTo>
                    <a:pt x="3189" y="8330"/>
                    <a:pt x="3204" y="8339"/>
                    <a:pt x="3219" y="8339"/>
                  </a:cubicBezTo>
                  <a:cubicBezTo>
                    <a:pt x="3231" y="8339"/>
                    <a:pt x="3244" y="8333"/>
                    <a:pt x="3252" y="8321"/>
                  </a:cubicBezTo>
                  <a:cubicBezTo>
                    <a:pt x="3255" y="8321"/>
                    <a:pt x="3258" y="8324"/>
                    <a:pt x="3262" y="8324"/>
                  </a:cubicBezTo>
                  <a:cubicBezTo>
                    <a:pt x="3301" y="8325"/>
                    <a:pt x="3340" y="8325"/>
                    <a:pt x="3379" y="8325"/>
                  </a:cubicBezTo>
                  <a:cubicBezTo>
                    <a:pt x="4184" y="8325"/>
                    <a:pt x="5026" y="8190"/>
                    <a:pt x="5775" y="7904"/>
                  </a:cubicBezTo>
                  <a:cubicBezTo>
                    <a:pt x="5820" y="7890"/>
                    <a:pt x="5833" y="7836"/>
                    <a:pt x="5806" y="7801"/>
                  </a:cubicBezTo>
                  <a:cubicBezTo>
                    <a:pt x="5816" y="7791"/>
                    <a:pt x="5827" y="7778"/>
                    <a:pt x="5830" y="7764"/>
                  </a:cubicBezTo>
                  <a:close/>
                  <a:moveTo>
                    <a:pt x="6359" y="8761"/>
                  </a:moveTo>
                  <a:cubicBezTo>
                    <a:pt x="6428" y="8843"/>
                    <a:pt x="6479" y="8939"/>
                    <a:pt x="6510" y="9041"/>
                  </a:cubicBezTo>
                  <a:lnTo>
                    <a:pt x="6510" y="9038"/>
                  </a:lnTo>
                  <a:cubicBezTo>
                    <a:pt x="6537" y="9144"/>
                    <a:pt x="6540" y="9249"/>
                    <a:pt x="6520" y="9355"/>
                  </a:cubicBezTo>
                  <a:cubicBezTo>
                    <a:pt x="6506" y="9362"/>
                    <a:pt x="6496" y="9369"/>
                    <a:pt x="6489" y="9383"/>
                  </a:cubicBezTo>
                  <a:cubicBezTo>
                    <a:pt x="6165" y="9905"/>
                    <a:pt x="5379" y="9997"/>
                    <a:pt x="4819" y="10090"/>
                  </a:cubicBezTo>
                  <a:cubicBezTo>
                    <a:pt x="4490" y="10142"/>
                    <a:pt x="4118" y="10193"/>
                    <a:pt x="3754" y="10193"/>
                  </a:cubicBezTo>
                  <a:cubicBezTo>
                    <a:pt x="3502" y="10193"/>
                    <a:pt x="3254" y="10169"/>
                    <a:pt x="3026" y="10103"/>
                  </a:cubicBezTo>
                  <a:cubicBezTo>
                    <a:pt x="3026" y="10093"/>
                    <a:pt x="3023" y="10086"/>
                    <a:pt x="3016" y="10079"/>
                  </a:cubicBezTo>
                  <a:cubicBezTo>
                    <a:pt x="2978" y="10038"/>
                    <a:pt x="2944" y="9997"/>
                    <a:pt x="2910" y="9950"/>
                  </a:cubicBezTo>
                  <a:lnTo>
                    <a:pt x="2910" y="9950"/>
                  </a:lnTo>
                  <a:cubicBezTo>
                    <a:pt x="3115" y="10001"/>
                    <a:pt x="3327" y="10028"/>
                    <a:pt x="3535" y="10035"/>
                  </a:cubicBezTo>
                  <a:cubicBezTo>
                    <a:pt x="3579" y="10035"/>
                    <a:pt x="3576" y="9977"/>
                    <a:pt x="3535" y="9973"/>
                  </a:cubicBezTo>
                  <a:cubicBezTo>
                    <a:pt x="3313" y="9956"/>
                    <a:pt x="3091" y="9929"/>
                    <a:pt x="2869" y="9888"/>
                  </a:cubicBezTo>
                  <a:cubicBezTo>
                    <a:pt x="2821" y="9806"/>
                    <a:pt x="2791" y="9714"/>
                    <a:pt x="2784" y="9615"/>
                  </a:cubicBezTo>
                  <a:lnTo>
                    <a:pt x="2784" y="9615"/>
                  </a:lnTo>
                  <a:cubicBezTo>
                    <a:pt x="2870" y="9618"/>
                    <a:pt x="2957" y="9619"/>
                    <a:pt x="3044" y="9619"/>
                  </a:cubicBezTo>
                  <a:cubicBezTo>
                    <a:pt x="3162" y="9619"/>
                    <a:pt x="3280" y="9617"/>
                    <a:pt x="3398" y="9615"/>
                  </a:cubicBezTo>
                  <a:cubicBezTo>
                    <a:pt x="3429" y="9615"/>
                    <a:pt x="3429" y="9567"/>
                    <a:pt x="3398" y="9567"/>
                  </a:cubicBezTo>
                  <a:cubicBezTo>
                    <a:pt x="3262" y="9567"/>
                    <a:pt x="3125" y="9566"/>
                    <a:pt x="2989" y="9566"/>
                  </a:cubicBezTo>
                  <a:cubicBezTo>
                    <a:pt x="2920" y="9566"/>
                    <a:pt x="2852" y="9566"/>
                    <a:pt x="2784" y="9567"/>
                  </a:cubicBezTo>
                  <a:cubicBezTo>
                    <a:pt x="2787" y="9471"/>
                    <a:pt x="2821" y="9376"/>
                    <a:pt x="2883" y="9297"/>
                  </a:cubicBezTo>
                  <a:lnTo>
                    <a:pt x="3187" y="9297"/>
                  </a:lnTo>
                  <a:cubicBezTo>
                    <a:pt x="3311" y="9314"/>
                    <a:pt x="3444" y="9319"/>
                    <a:pt x="3568" y="9319"/>
                  </a:cubicBezTo>
                  <a:cubicBezTo>
                    <a:pt x="3775" y="9319"/>
                    <a:pt x="3954" y="9304"/>
                    <a:pt x="4010" y="9297"/>
                  </a:cubicBezTo>
                  <a:cubicBezTo>
                    <a:pt x="4686" y="9239"/>
                    <a:pt x="5762" y="9212"/>
                    <a:pt x="6359" y="8761"/>
                  </a:cubicBezTo>
                  <a:close/>
                  <a:moveTo>
                    <a:pt x="6455" y="10691"/>
                  </a:moveTo>
                  <a:lnTo>
                    <a:pt x="6455" y="10691"/>
                  </a:lnTo>
                  <a:cubicBezTo>
                    <a:pt x="6322" y="11363"/>
                    <a:pt x="5639" y="11715"/>
                    <a:pt x="5014" y="11831"/>
                  </a:cubicBezTo>
                  <a:cubicBezTo>
                    <a:pt x="4915" y="11850"/>
                    <a:pt x="4817" y="11859"/>
                    <a:pt x="4721" y="11859"/>
                  </a:cubicBezTo>
                  <a:cubicBezTo>
                    <a:pt x="4232" y="11859"/>
                    <a:pt x="3792" y="11626"/>
                    <a:pt x="3467" y="11244"/>
                  </a:cubicBezTo>
                  <a:lnTo>
                    <a:pt x="3467" y="11244"/>
                  </a:lnTo>
                  <a:cubicBezTo>
                    <a:pt x="3592" y="11273"/>
                    <a:pt x="3726" y="11284"/>
                    <a:pt x="3862" y="11284"/>
                  </a:cubicBezTo>
                  <a:cubicBezTo>
                    <a:pt x="4146" y="11284"/>
                    <a:pt x="4441" y="11236"/>
                    <a:pt x="4693" y="11206"/>
                  </a:cubicBezTo>
                  <a:cubicBezTo>
                    <a:pt x="5294" y="11135"/>
                    <a:pt x="5939" y="11018"/>
                    <a:pt x="6455" y="10691"/>
                  </a:cubicBezTo>
                  <a:close/>
                  <a:moveTo>
                    <a:pt x="3564" y="0"/>
                  </a:moveTo>
                  <a:cubicBezTo>
                    <a:pt x="3382" y="0"/>
                    <a:pt x="3199" y="14"/>
                    <a:pt x="3016" y="42"/>
                  </a:cubicBezTo>
                  <a:cubicBezTo>
                    <a:pt x="2814" y="73"/>
                    <a:pt x="2620" y="124"/>
                    <a:pt x="2429" y="193"/>
                  </a:cubicBezTo>
                  <a:lnTo>
                    <a:pt x="2289" y="189"/>
                  </a:lnTo>
                  <a:cubicBezTo>
                    <a:pt x="2287" y="189"/>
                    <a:pt x="2286" y="189"/>
                    <a:pt x="2285" y="189"/>
                  </a:cubicBezTo>
                  <a:cubicBezTo>
                    <a:pt x="2254" y="189"/>
                    <a:pt x="2242" y="234"/>
                    <a:pt x="2268" y="254"/>
                  </a:cubicBezTo>
                  <a:cubicBezTo>
                    <a:pt x="1138" y="715"/>
                    <a:pt x="311" y="1781"/>
                    <a:pt x="127" y="3020"/>
                  </a:cubicBezTo>
                  <a:cubicBezTo>
                    <a:pt x="0" y="3874"/>
                    <a:pt x="198" y="4765"/>
                    <a:pt x="724" y="5452"/>
                  </a:cubicBezTo>
                  <a:cubicBezTo>
                    <a:pt x="1513" y="6483"/>
                    <a:pt x="2592" y="6862"/>
                    <a:pt x="3105" y="8105"/>
                  </a:cubicBezTo>
                  <a:cubicBezTo>
                    <a:pt x="2746" y="8245"/>
                    <a:pt x="2517" y="8717"/>
                    <a:pt x="2712" y="9068"/>
                  </a:cubicBezTo>
                  <a:cubicBezTo>
                    <a:pt x="2715" y="9075"/>
                    <a:pt x="2722" y="9079"/>
                    <a:pt x="2729" y="9082"/>
                  </a:cubicBezTo>
                  <a:cubicBezTo>
                    <a:pt x="2756" y="9144"/>
                    <a:pt x="2808" y="9191"/>
                    <a:pt x="2869" y="9215"/>
                  </a:cubicBezTo>
                  <a:cubicBezTo>
                    <a:pt x="2866" y="9215"/>
                    <a:pt x="2862" y="9215"/>
                    <a:pt x="2859" y="9219"/>
                  </a:cubicBezTo>
                  <a:cubicBezTo>
                    <a:pt x="2845" y="9232"/>
                    <a:pt x="2835" y="9246"/>
                    <a:pt x="2821" y="9263"/>
                  </a:cubicBezTo>
                  <a:lnTo>
                    <a:pt x="2774" y="9263"/>
                  </a:lnTo>
                  <a:cubicBezTo>
                    <a:pt x="2750" y="9263"/>
                    <a:pt x="2750" y="9301"/>
                    <a:pt x="2774" y="9301"/>
                  </a:cubicBezTo>
                  <a:lnTo>
                    <a:pt x="2787" y="9301"/>
                  </a:lnTo>
                  <a:cubicBezTo>
                    <a:pt x="2599" y="9550"/>
                    <a:pt x="2623" y="9994"/>
                    <a:pt x="2924" y="10137"/>
                  </a:cubicBezTo>
                  <a:cubicBezTo>
                    <a:pt x="2924" y="10148"/>
                    <a:pt x="2931" y="10161"/>
                    <a:pt x="2944" y="10165"/>
                  </a:cubicBezTo>
                  <a:cubicBezTo>
                    <a:pt x="3225" y="10294"/>
                    <a:pt x="3540" y="10339"/>
                    <a:pt x="3862" y="10339"/>
                  </a:cubicBezTo>
                  <a:cubicBezTo>
                    <a:pt x="4245" y="10339"/>
                    <a:pt x="4637" y="10275"/>
                    <a:pt x="4990" y="10216"/>
                  </a:cubicBezTo>
                  <a:cubicBezTo>
                    <a:pt x="5458" y="10134"/>
                    <a:pt x="6124" y="10042"/>
                    <a:pt x="6465" y="9652"/>
                  </a:cubicBezTo>
                  <a:cubicBezTo>
                    <a:pt x="6670" y="9799"/>
                    <a:pt x="6773" y="10052"/>
                    <a:pt x="6728" y="10301"/>
                  </a:cubicBezTo>
                  <a:cubicBezTo>
                    <a:pt x="6274" y="10728"/>
                    <a:pt x="5687" y="10896"/>
                    <a:pt x="5086" y="11001"/>
                  </a:cubicBezTo>
                  <a:cubicBezTo>
                    <a:pt x="4777" y="11055"/>
                    <a:pt x="4332" y="11145"/>
                    <a:pt x="3913" y="11145"/>
                  </a:cubicBezTo>
                  <a:cubicBezTo>
                    <a:pt x="3588" y="11145"/>
                    <a:pt x="3279" y="11092"/>
                    <a:pt x="3060" y="10926"/>
                  </a:cubicBezTo>
                  <a:cubicBezTo>
                    <a:pt x="3071" y="10913"/>
                    <a:pt x="3071" y="10896"/>
                    <a:pt x="3060" y="10882"/>
                  </a:cubicBezTo>
                  <a:cubicBezTo>
                    <a:pt x="3057" y="10878"/>
                    <a:pt x="3057" y="10872"/>
                    <a:pt x="3054" y="10868"/>
                  </a:cubicBezTo>
                  <a:lnTo>
                    <a:pt x="3054" y="10868"/>
                  </a:lnTo>
                  <a:cubicBezTo>
                    <a:pt x="3272" y="10902"/>
                    <a:pt x="3491" y="10930"/>
                    <a:pt x="3713" y="10957"/>
                  </a:cubicBezTo>
                  <a:cubicBezTo>
                    <a:pt x="3714" y="10957"/>
                    <a:pt x="3715" y="10957"/>
                    <a:pt x="3715" y="10957"/>
                  </a:cubicBezTo>
                  <a:cubicBezTo>
                    <a:pt x="3737" y="10957"/>
                    <a:pt x="3739" y="10919"/>
                    <a:pt x="3716" y="10913"/>
                  </a:cubicBezTo>
                  <a:cubicBezTo>
                    <a:pt x="3487" y="10878"/>
                    <a:pt x="3258" y="10844"/>
                    <a:pt x="3026" y="10820"/>
                  </a:cubicBezTo>
                  <a:cubicBezTo>
                    <a:pt x="2989" y="10756"/>
                    <a:pt x="2965" y="10680"/>
                    <a:pt x="2955" y="10605"/>
                  </a:cubicBezTo>
                  <a:cubicBezTo>
                    <a:pt x="2981" y="10605"/>
                    <a:pt x="3008" y="10605"/>
                    <a:pt x="3035" y="10605"/>
                  </a:cubicBezTo>
                  <a:cubicBezTo>
                    <a:pt x="3214" y="10605"/>
                    <a:pt x="3395" y="10614"/>
                    <a:pt x="3573" y="10626"/>
                  </a:cubicBezTo>
                  <a:cubicBezTo>
                    <a:pt x="3574" y="10626"/>
                    <a:pt x="3575" y="10626"/>
                    <a:pt x="3576" y="10626"/>
                  </a:cubicBezTo>
                  <a:cubicBezTo>
                    <a:pt x="3603" y="10626"/>
                    <a:pt x="3599" y="10585"/>
                    <a:pt x="3573" y="10578"/>
                  </a:cubicBezTo>
                  <a:cubicBezTo>
                    <a:pt x="3439" y="10565"/>
                    <a:pt x="3307" y="10559"/>
                    <a:pt x="3174" y="10559"/>
                  </a:cubicBezTo>
                  <a:cubicBezTo>
                    <a:pt x="3100" y="10559"/>
                    <a:pt x="3026" y="10561"/>
                    <a:pt x="2951" y="10564"/>
                  </a:cubicBezTo>
                  <a:cubicBezTo>
                    <a:pt x="2948" y="10452"/>
                    <a:pt x="2978" y="10346"/>
                    <a:pt x="3040" y="10254"/>
                  </a:cubicBezTo>
                  <a:cubicBezTo>
                    <a:pt x="3055" y="10230"/>
                    <a:pt x="3034" y="10207"/>
                    <a:pt x="3011" y="10207"/>
                  </a:cubicBezTo>
                  <a:cubicBezTo>
                    <a:pt x="3003" y="10207"/>
                    <a:pt x="2995" y="10210"/>
                    <a:pt x="2989" y="10216"/>
                  </a:cubicBezTo>
                  <a:cubicBezTo>
                    <a:pt x="2835" y="10363"/>
                    <a:pt x="2791" y="10592"/>
                    <a:pt x="2869" y="10790"/>
                  </a:cubicBezTo>
                  <a:cubicBezTo>
                    <a:pt x="2869" y="10793"/>
                    <a:pt x="2869" y="10803"/>
                    <a:pt x="2873" y="10807"/>
                  </a:cubicBezTo>
                  <a:cubicBezTo>
                    <a:pt x="2968" y="10998"/>
                    <a:pt x="3139" y="11145"/>
                    <a:pt x="3344" y="11210"/>
                  </a:cubicBezTo>
                  <a:lnTo>
                    <a:pt x="3344" y="11220"/>
                  </a:lnTo>
                  <a:cubicBezTo>
                    <a:pt x="3677" y="11718"/>
                    <a:pt x="4276" y="11960"/>
                    <a:pt x="4871" y="11960"/>
                  </a:cubicBezTo>
                  <a:cubicBezTo>
                    <a:pt x="5698" y="11960"/>
                    <a:pt x="6518" y="11493"/>
                    <a:pt x="6616" y="10592"/>
                  </a:cubicBezTo>
                  <a:cubicBezTo>
                    <a:pt x="6616" y="10588"/>
                    <a:pt x="6616" y="10581"/>
                    <a:pt x="6616" y="10578"/>
                  </a:cubicBezTo>
                  <a:cubicBezTo>
                    <a:pt x="6663" y="10540"/>
                    <a:pt x="6711" y="10506"/>
                    <a:pt x="6756" y="10465"/>
                  </a:cubicBezTo>
                  <a:cubicBezTo>
                    <a:pt x="6773" y="10465"/>
                    <a:pt x="6786" y="10455"/>
                    <a:pt x="6793" y="10441"/>
                  </a:cubicBezTo>
                  <a:cubicBezTo>
                    <a:pt x="6797" y="10435"/>
                    <a:pt x="6797" y="10431"/>
                    <a:pt x="6800" y="10424"/>
                  </a:cubicBezTo>
                  <a:cubicBezTo>
                    <a:pt x="6810" y="10414"/>
                    <a:pt x="6824" y="10404"/>
                    <a:pt x="6834" y="10394"/>
                  </a:cubicBezTo>
                  <a:cubicBezTo>
                    <a:pt x="6858" y="10370"/>
                    <a:pt x="6861" y="10332"/>
                    <a:pt x="6841" y="10308"/>
                  </a:cubicBezTo>
                  <a:cubicBezTo>
                    <a:pt x="6913" y="10021"/>
                    <a:pt x="6803" y="9721"/>
                    <a:pt x="6568" y="9547"/>
                  </a:cubicBezTo>
                  <a:cubicBezTo>
                    <a:pt x="6718" y="9301"/>
                    <a:pt x="6708" y="8870"/>
                    <a:pt x="6482" y="8655"/>
                  </a:cubicBezTo>
                  <a:cubicBezTo>
                    <a:pt x="6513" y="8628"/>
                    <a:pt x="6540" y="8597"/>
                    <a:pt x="6564" y="8566"/>
                  </a:cubicBezTo>
                  <a:cubicBezTo>
                    <a:pt x="6604" y="8524"/>
                    <a:pt x="6571" y="8453"/>
                    <a:pt x="6514" y="8453"/>
                  </a:cubicBezTo>
                  <a:cubicBezTo>
                    <a:pt x="6512" y="8453"/>
                    <a:pt x="6509" y="8453"/>
                    <a:pt x="6506" y="8454"/>
                  </a:cubicBezTo>
                  <a:cubicBezTo>
                    <a:pt x="6561" y="8051"/>
                    <a:pt x="6264" y="7620"/>
                    <a:pt x="5823" y="7620"/>
                  </a:cubicBezTo>
                  <a:lnTo>
                    <a:pt x="5820" y="7620"/>
                  </a:lnTo>
                  <a:cubicBezTo>
                    <a:pt x="5635" y="6353"/>
                    <a:pt x="6711" y="5493"/>
                    <a:pt x="6991" y="4332"/>
                  </a:cubicBezTo>
                  <a:cubicBezTo>
                    <a:pt x="7172" y="3577"/>
                    <a:pt x="7080" y="2757"/>
                    <a:pt x="6773" y="2050"/>
                  </a:cubicBezTo>
                  <a:cubicBezTo>
                    <a:pt x="6212" y="773"/>
                    <a:pt x="4926" y="0"/>
                    <a:pt x="3564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192265" y="4401025"/>
              <a:ext cx="37779" cy="18055"/>
            </a:xfrm>
            <a:custGeom>
              <a:rect b="b" l="l" r="r" t="t"/>
              <a:pathLst>
                <a:path extrusionOk="0" h="703" w="1471">
                  <a:moveTo>
                    <a:pt x="1410" y="1"/>
                  </a:moveTo>
                  <a:cubicBezTo>
                    <a:pt x="1405" y="1"/>
                    <a:pt x="1400" y="2"/>
                    <a:pt x="1394" y="4"/>
                  </a:cubicBezTo>
                  <a:cubicBezTo>
                    <a:pt x="943" y="212"/>
                    <a:pt x="486" y="407"/>
                    <a:pt x="38" y="619"/>
                  </a:cubicBezTo>
                  <a:cubicBezTo>
                    <a:pt x="1" y="637"/>
                    <a:pt x="23" y="702"/>
                    <a:pt x="62" y="702"/>
                  </a:cubicBezTo>
                  <a:cubicBezTo>
                    <a:pt x="65" y="702"/>
                    <a:pt x="69" y="702"/>
                    <a:pt x="72" y="701"/>
                  </a:cubicBezTo>
                  <a:cubicBezTo>
                    <a:pt x="547" y="540"/>
                    <a:pt x="1001" y="328"/>
                    <a:pt x="1432" y="72"/>
                  </a:cubicBezTo>
                  <a:cubicBezTo>
                    <a:pt x="1471" y="48"/>
                    <a:pt x="1447" y="1"/>
                    <a:pt x="141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135584" y="4320151"/>
              <a:ext cx="38832" cy="4417"/>
            </a:xfrm>
            <a:custGeom>
              <a:rect b="b" l="l" r="r" t="t"/>
              <a:pathLst>
                <a:path extrusionOk="0" h="172" w="1512">
                  <a:moveTo>
                    <a:pt x="50" y="0"/>
                  </a:moveTo>
                  <a:cubicBezTo>
                    <a:pt x="8" y="0"/>
                    <a:pt x="0" y="73"/>
                    <a:pt x="46" y="86"/>
                  </a:cubicBezTo>
                  <a:cubicBezTo>
                    <a:pt x="275" y="145"/>
                    <a:pt x="508" y="171"/>
                    <a:pt x="742" y="171"/>
                  </a:cubicBezTo>
                  <a:cubicBezTo>
                    <a:pt x="980" y="171"/>
                    <a:pt x="1219" y="145"/>
                    <a:pt x="1453" y="100"/>
                  </a:cubicBezTo>
                  <a:cubicBezTo>
                    <a:pt x="1511" y="87"/>
                    <a:pt x="1493" y="7"/>
                    <a:pt x="1442" y="7"/>
                  </a:cubicBezTo>
                  <a:cubicBezTo>
                    <a:pt x="1439" y="7"/>
                    <a:pt x="1436" y="7"/>
                    <a:pt x="1433" y="8"/>
                  </a:cubicBezTo>
                  <a:cubicBezTo>
                    <a:pt x="1223" y="41"/>
                    <a:pt x="1017" y="56"/>
                    <a:pt x="811" y="56"/>
                  </a:cubicBezTo>
                  <a:cubicBezTo>
                    <a:pt x="561" y="56"/>
                    <a:pt x="311" y="35"/>
                    <a:pt x="56" y="1"/>
                  </a:cubicBez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184997" y="4185292"/>
              <a:ext cx="22010" cy="41246"/>
            </a:xfrm>
            <a:custGeom>
              <a:rect b="b" l="l" r="r" t="t"/>
              <a:pathLst>
                <a:path extrusionOk="0" h="1606" w="857">
                  <a:moveTo>
                    <a:pt x="43" y="1"/>
                  </a:moveTo>
                  <a:cubicBezTo>
                    <a:pt x="21" y="1"/>
                    <a:pt x="0" y="16"/>
                    <a:pt x="0" y="44"/>
                  </a:cubicBezTo>
                  <a:cubicBezTo>
                    <a:pt x="130" y="611"/>
                    <a:pt x="393" y="1140"/>
                    <a:pt x="762" y="1591"/>
                  </a:cubicBezTo>
                  <a:cubicBezTo>
                    <a:pt x="770" y="1601"/>
                    <a:pt x="780" y="1605"/>
                    <a:pt x="790" y="1605"/>
                  </a:cubicBezTo>
                  <a:cubicBezTo>
                    <a:pt x="822" y="1605"/>
                    <a:pt x="857" y="1567"/>
                    <a:pt x="834" y="1536"/>
                  </a:cubicBezTo>
                  <a:cubicBezTo>
                    <a:pt x="489" y="1082"/>
                    <a:pt x="233" y="566"/>
                    <a:pt x="79" y="20"/>
                  </a:cubicBezTo>
                  <a:cubicBezTo>
                    <a:pt x="70" y="7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4276041" y="4157273"/>
              <a:ext cx="4674" cy="34466"/>
            </a:xfrm>
            <a:custGeom>
              <a:rect b="b" l="l" r="r" t="t"/>
              <a:pathLst>
                <a:path extrusionOk="0" h="1342" w="182">
                  <a:moveTo>
                    <a:pt x="127" y="1"/>
                  </a:moveTo>
                  <a:cubicBezTo>
                    <a:pt x="105" y="1"/>
                    <a:pt x="83" y="12"/>
                    <a:pt x="79" y="38"/>
                  </a:cubicBezTo>
                  <a:cubicBezTo>
                    <a:pt x="10" y="452"/>
                    <a:pt x="0" y="875"/>
                    <a:pt x="45" y="1295"/>
                  </a:cubicBezTo>
                  <a:cubicBezTo>
                    <a:pt x="46" y="1326"/>
                    <a:pt x="71" y="1341"/>
                    <a:pt x="95" y="1341"/>
                  </a:cubicBezTo>
                  <a:cubicBezTo>
                    <a:pt x="119" y="1341"/>
                    <a:pt x="142" y="1326"/>
                    <a:pt x="140" y="1295"/>
                  </a:cubicBezTo>
                  <a:cubicBezTo>
                    <a:pt x="113" y="879"/>
                    <a:pt x="127" y="462"/>
                    <a:pt x="178" y="49"/>
                  </a:cubicBezTo>
                  <a:cubicBezTo>
                    <a:pt x="182" y="18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4340556" y="4171424"/>
              <a:ext cx="19442" cy="35442"/>
            </a:xfrm>
            <a:custGeom>
              <a:rect b="b" l="l" r="r" t="t"/>
              <a:pathLst>
                <a:path extrusionOk="0" h="1380" w="757">
                  <a:moveTo>
                    <a:pt x="690" y="1"/>
                  </a:moveTo>
                  <a:cubicBezTo>
                    <a:pt x="678" y="1"/>
                    <a:pt x="667" y="6"/>
                    <a:pt x="657" y="17"/>
                  </a:cubicBezTo>
                  <a:cubicBezTo>
                    <a:pt x="340" y="386"/>
                    <a:pt x="145" y="850"/>
                    <a:pt x="9" y="1315"/>
                  </a:cubicBezTo>
                  <a:cubicBezTo>
                    <a:pt x="0" y="1354"/>
                    <a:pt x="33" y="1380"/>
                    <a:pt x="64" y="1380"/>
                  </a:cubicBezTo>
                  <a:cubicBezTo>
                    <a:pt x="84" y="1380"/>
                    <a:pt x="103" y="1369"/>
                    <a:pt x="111" y="1345"/>
                  </a:cubicBezTo>
                  <a:cubicBezTo>
                    <a:pt x="261" y="884"/>
                    <a:pt x="494" y="491"/>
                    <a:pt x="736" y="78"/>
                  </a:cubicBezTo>
                  <a:cubicBezTo>
                    <a:pt x="756" y="42"/>
                    <a:pt x="723" y="1"/>
                    <a:pt x="69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406149" y="4234705"/>
              <a:ext cx="20495" cy="18594"/>
            </a:xfrm>
            <a:custGeom>
              <a:rect b="b" l="l" r="r" t="t"/>
              <a:pathLst>
                <a:path extrusionOk="0" h="724" w="798">
                  <a:moveTo>
                    <a:pt x="732" y="0"/>
                  </a:moveTo>
                  <a:cubicBezTo>
                    <a:pt x="722" y="0"/>
                    <a:pt x="712" y="4"/>
                    <a:pt x="702" y="12"/>
                  </a:cubicBezTo>
                  <a:cubicBezTo>
                    <a:pt x="467" y="200"/>
                    <a:pt x="255" y="421"/>
                    <a:pt x="40" y="630"/>
                  </a:cubicBezTo>
                  <a:cubicBezTo>
                    <a:pt x="0" y="670"/>
                    <a:pt x="36" y="724"/>
                    <a:pt x="80" y="724"/>
                  </a:cubicBezTo>
                  <a:cubicBezTo>
                    <a:pt x="93" y="724"/>
                    <a:pt x="106" y="719"/>
                    <a:pt x="118" y="708"/>
                  </a:cubicBezTo>
                  <a:cubicBezTo>
                    <a:pt x="337" y="503"/>
                    <a:pt x="569" y="305"/>
                    <a:pt x="771" y="80"/>
                  </a:cubicBezTo>
                  <a:cubicBezTo>
                    <a:pt x="797" y="45"/>
                    <a:pt x="768" y="0"/>
                    <a:pt x="732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4393821" y="4329423"/>
              <a:ext cx="35956" cy="16540"/>
            </a:xfrm>
            <a:custGeom>
              <a:rect b="b" l="l" r="r" t="t"/>
              <a:pathLst>
                <a:path extrusionOk="0" h="644" w="1400">
                  <a:moveTo>
                    <a:pt x="1312" y="0"/>
                  </a:moveTo>
                  <a:cubicBezTo>
                    <a:pt x="1304" y="0"/>
                    <a:pt x="1296" y="2"/>
                    <a:pt x="1288" y="5"/>
                  </a:cubicBezTo>
                  <a:cubicBezTo>
                    <a:pt x="878" y="186"/>
                    <a:pt x="475" y="377"/>
                    <a:pt x="62" y="535"/>
                  </a:cubicBezTo>
                  <a:cubicBezTo>
                    <a:pt x="1" y="556"/>
                    <a:pt x="17" y="644"/>
                    <a:pt x="70" y="644"/>
                  </a:cubicBezTo>
                  <a:cubicBezTo>
                    <a:pt x="76" y="644"/>
                    <a:pt x="83" y="643"/>
                    <a:pt x="90" y="640"/>
                  </a:cubicBezTo>
                  <a:cubicBezTo>
                    <a:pt x="516" y="490"/>
                    <a:pt x="943" y="323"/>
                    <a:pt x="1343" y="101"/>
                  </a:cubicBezTo>
                  <a:cubicBezTo>
                    <a:pt x="1399" y="71"/>
                    <a:pt x="1363" y="0"/>
                    <a:pt x="1312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291913" y="4511794"/>
              <a:ext cx="18414" cy="3724"/>
            </a:xfrm>
            <a:custGeom>
              <a:rect b="b" l="l" r="r" t="t"/>
              <a:pathLst>
                <a:path extrusionOk="0" h="145" w="717">
                  <a:moveTo>
                    <a:pt x="24" y="1"/>
                  </a:moveTo>
                  <a:cubicBezTo>
                    <a:pt x="4" y="1"/>
                    <a:pt x="0" y="28"/>
                    <a:pt x="21" y="35"/>
                  </a:cubicBezTo>
                  <a:cubicBezTo>
                    <a:pt x="229" y="100"/>
                    <a:pt x="465" y="120"/>
                    <a:pt x="683" y="144"/>
                  </a:cubicBezTo>
                  <a:cubicBezTo>
                    <a:pt x="684" y="144"/>
                    <a:pt x="685" y="144"/>
                    <a:pt x="686" y="144"/>
                  </a:cubicBezTo>
                  <a:cubicBezTo>
                    <a:pt x="711" y="144"/>
                    <a:pt x="717" y="100"/>
                    <a:pt x="690" y="96"/>
                  </a:cubicBezTo>
                  <a:cubicBezTo>
                    <a:pt x="475" y="52"/>
                    <a:pt x="243" y="1"/>
                    <a:pt x="24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285775" y="4506580"/>
              <a:ext cx="16308" cy="1823"/>
            </a:xfrm>
            <a:custGeom>
              <a:rect b="b" l="l" r="r" t="t"/>
              <a:pathLst>
                <a:path extrusionOk="0" h="71" w="635">
                  <a:moveTo>
                    <a:pt x="187" y="0"/>
                  </a:moveTo>
                  <a:cubicBezTo>
                    <a:pt x="132" y="0"/>
                    <a:pt x="76" y="2"/>
                    <a:pt x="21" y="6"/>
                  </a:cubicBezTo>
                  <a:cubicBezTo>
                    <a:pt x="0" y="6"/>
                    <a:pt x="0" y="37"/>
                    <a:pt x="21" y="37"/>
                  </a:cubicBezTo>
                  <a:cubicBezTo>
                    <a:pt x="59" y="35"/>
                    <a:pt x="97" y="35"/>
                    <a:pt x="135" y="35"/>
                  </a:cubicBezTo>
                  <a:cubicBezTo>
                    <a:pt x="292" y="35"/>
                    <a:pt x="448" y="46"/>
                    <a:pt x="605" y="71"/>
                  </a:cubicBezTo>
                  <a:cubicBezTo>
                    <a:pt x="606" y="71"/>
                    <a:pt x="607" y="71"/>
                    <a:pt x="608" y="71"/>
                  </a:cubicBezTo>
                  <a:cubicBezTo>
                    <a:pt x="626" y="71"/>
                    <a:pt x="634" y="43"/>
                    <a:pt x="615" y="40"/>
                  </a:cubicBezTo>
                  <a:cubicBezTo>
                    <a:pt x="472" y="13"/>
                    <a:pt x="330" y="0"/>
                    <a:pt x="187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270673" y="4410759"/>
              <a:ext cx="9862" cy="719"/>
            </a:xfrm>
            <a:custGeom>
              <a:rect b="b" l="l" r="r" t="t"/>
              <a:pathLst>
                <a:path extrusionOk="0" h="28" w="384">
                  <a:moveTo>
                    <a:pt x="21" y="1"/>
                  </a:moveTo>
                  <a:cubicBezTo>
                    <a:pt x="1" y="1"/>
                    <a:pt x="1" y="28"/>
                    <a:pt x="21" y="28"/>
                  </a:cubicBezTo>
                  <a:lnTo>
                    <a:pt x="366" y="28"/>
                  </a:lnTo>
                  <a:cubicBezTo>
                    <a:pt x="383" y="28"/>
                    <a:pt x="383" y="1"/>
                    <a:pt x="366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06133" y="4274796"/>
              <a:ext cx="16411" cy="2414"/>
            </a:xfrm>
            <a:custGeom>
              <a:rect b="b" l="l" r="r" t="t"/>
              <a:pathLst>
                <a:path extrusionOk="0" h="94" w="639">
                  <a:moveTo>
                    <a:pt x="318" y="0"/>
                  </a:moveTo>
                  <a:cubicBezTo>
                    <a:pt x="226" y="0"/>
                    <a:pt x="134" y="3"/>
                    <a:pt x="41" y="8"/>
                  </a:cubicBezTo>
                  <a:cubicBezTo>
                    <a:pt x="0" y="18"/>
                    <a:pt x="0" y="73"/>
                    <a:pt x="41" y="87"/>
                  </a:cubicBezTo>
                  <a:cubicBezTo>
                    <a:pt x="127" y="91"/>
                    <a:pt x="213" y="94"/>
                    <a:pt x="298" y="94"/>
                  </a:cubicBezTo>
                  <a:cubicBezTo>
                    <a:pt x="397" y="94"/>
                    <a:pt x="496" y="90"/>
                    <a:pt x="595" y="83"/>
                  </a:cubicBezTo>
                  <a:cubicBezTo>
                    <a:pt x="639" y="80"/>
                    <a:pt x="639" y="15"/>
                    <a:pt x="595" y="8"/>
                  </a:cubicBezTo>
                  <a:cubicBezTo>
                    <a:pt x="502" y="3"/>
                    <a:pt x="410" y="0"/>
                    <a:pt x="318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9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eflect">
  <p:cSld name="TITLE_AND_BODY_2_1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0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8567775" y="-9433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8620023" y="91668"/>
            <a:ext cx="470116" cy="679194"/>
            <a:chOff x="1519795" y="1745180"/>
            <a:chExt cx="331254" cy="354190"/>
          </a:xfrm>
        </p:grpSpPr>
        <p:sp>
          <p:nvSpPr>
            <p:cNvPr id="96" name="Google Shape;96;p10"/>
            <p:cNvSpPr/>
            <p:nvPr/>
          </p:nvSpPr>
          <p:spPr>
            <a:xfrm>
              <a:off x="1519795" y="1745180"/>
              <a:ext cx="331254" cy="354190"/>
            </a:xfrm>
            <a:custGeom>
              <a:rect b="b" l="l" r="r" t="t"/>
              <a:pathLst>
                <a:path extrusionOk="0" h="13775" w="12883">
                  <a:moveTo>
                    <a:pt x="4086" y="167"/>
                  </a:moveTo>
                  <a:cubicBezTo>
                    <a:pt x="4105" y="167"/>
                    <a:pt x="4123" y="168"/>
                    <a:pt x="4142" y="168"/>
                  </a:cubicBezTo>
                  <a:cubicBezTo>
                    <a:pt x="4957" y="198"/>
                    <a:pt x="5391" y="871"/>
                    <a:pt x="5527" y="1588"/>
                  </a:cubicBezTo>
                  <a:cubicBezTo>
                    <a:pt x="5077" y="1425"/>
                    <a:pt x="4606" y="1344"/>
                    <a:pt x="4135" y="1344"/>
                  </a:cubicBezTo>
                  <a:cubicBezTo>
                    <a:pt x="3616" y="1344"/>
                    <a:pt x="3099" y="1442"/>
                    <a:pt x="2611" y="1637"/>
                  </a:cubicBezTo>
                  <a:cubicBezTo>
                    <a:pt x="2635" y="1315"/>
                    <a:pt x="2757" y="1007"/>
                    <a:pt x="2957" y="754"/>
                  </a:cubicBezTo>
                  <a:cubicBezTo>
                    <a:pt x="3003" y="755"/>
                    <a:pt x="3048" y="756"/>
                    <a:pt x="3094" y="756"/>
                  </a:cubicBezTo>
                  <a:cubicBezTo>
                    <a:pt x="3328" y="756"/>
                    <a:pt x="3564" y="735"/>
                    <a:pt x="3796" y="690"/>
                  </a:cubicBezTo>
                  <a:cubicBezTo>
                    <a:pt x="3829" y="681"/>
                    <a:pt x="3817" y="631"/>
                    <a:pt x="3786" y="631"/>
                  </a:cubicBezTo>
                  <a:cubicBezTo>
                    <a:pt x="3784" y="631"/>
                    <a:pt x="3783" y="632"/>
                    <a:pt x="3781" y="632"/>
                  </a:cubicBezTo>
                  <a:cubicBezTo>
                    <a:pt x="3518" y="676"/>
                    <a:pt x="3254" y="700"/>
                    <a:pt x="2991" y="705"/>
                  </a:cubicBezTo>
                  <a:cubicBezTo>
                    <a:pt x="3258" y="387"/>
                    <a:pt x="3646" y="167"/>
                    <a:pt x="4086" y="167"/>
                  </a:cubicBezTo>
                  <a:close/>
                  <a:moveTo>
                    <a:pt x="5479" y="822"/>
                  </a:moveTo>
                  <a:cubicBezTo>
                    <a:pt x="7498" y="1837"/>
                    <a:pt x="9576" y="2802"/>
                    <a:pt x="11688" y="3607"/>
                  </a:cubicBezTo>
                  <a:cubicBezTo>
                    <a:pt x="11654" y="3632"/>
                    <a:pt x="11620" y="3661"/>
                    <a:pt x="11595" y="3700"/>
                  </a:cubicBezTo>
                  <a:cubicBezTo>
                    <a:pt x="11576" y="3734"/>
                    <a:pt x="11600" y="3778"/>
                    <a:pt x="11639" y="3788"/>
                  </a:cubicBezTo>
                  <a:cubicBezTo>
                    <a:pt x="11566" y="3866"/>
                    <a:pt x="11512" y="3963"/>
                    <a:pt x="11483" y="4070"/>
                  </a:cubicBezTo>
                  <a:cubicBezTo>
                    <a:pt x="10517" y="3666"/>
                    <a:pt x="9542" y="3275"/>
                    <a:pt x="8576" y="2856"/>
                  </a:cubicBezTo>
                  <a:cubicBezTo>
                    <a:pt x="7678" y="2466"/>
                    <a:pt x="6425" y="2134"/>
                    <a:pt x="5688" y="1441"/>
                  </a:cubicBezTo>
                  <a:cubicBezTo>
                    <a:pt x="5664" y="1222"/>
                    <a:pt x="5596" y="1012"/>
                    <a:pt x="5479" y="822"/>
                  </a:cubicBezTo>
                  <a:close/>
                  <a:moveTo>
                    <a:pt x="12044" y="3690"/>
                  </a:moveTo>
                  <a:cubicBezTo>
                    <a:pt x="12181" y="3700"/>
                    <a:pt x="12307" y="3749"/>
                    <a:pt x="12415" y="3831"/>
                  </a:cubicBezTo>
                  <a:cubicBezTo>
                    <a:pt x="12683" y="4051"/>
                    <a:pt x="12629" y="4417"/>
                    <a:pt x="12361" y="4607"/>
                  </a:cubicBezTo>
                  <a:cubicBezTo>
                    <a:pt x="12263" y="4678"/>
                    <a:pt x="12151" y="4715"/>
                    <a:pt x="12043" y="4715"/>
                  </a:cubicBezTo>
                  <a:cubicBezTo>
                    <a:pt x="11870" y="4715"/>
                    <a:pt x="11710" y="4622"/>
                    <a:pt x="11644" y="4427"/>
                  </a:cubicBezTo>
                  <a:cubicBezTo>
                    <a:pt x="11625" y="4358"/>
                    <a:pt x="11615" y="4290"/>
                    <a:pt x="11615" y="4217"/>
                  </a:cubicBezTo>
                  <a:cubicBezTo>
                    <a:pt x="11639" y="4197"/>
                    <a:pt x="11644" y="4158"/>
                    <a:pt x="11625" y="4134"/>
                  </a:cubicBezTo>
                  <a:cubicBezTo>
                    <a:pt x="11644" y="3968"/>
                    <a:pt x="11756" y="3822"/>
                    <a:pt x="11912" y="3758"/>
                  </a:cubicBezTo>
                  <a:cubicBezTo>
                    <a:pt x="11937" y="3749"/>
                    <a:pt x="11951" y="3724"/>
                    <a:pt x="11951" y="3695"/>
                  </a:cubicBezTo>
                  <a:cubicBezTo>
                    <a:pt x="11981" y="3690"/>
                    <a:pt x="12010" y="3690"/>
                    <a:pt x="12044" y="3690"/>
                  </a:cubicBezTo>
                  <a:close/>
                  <a:moveTo>
                    <a:pt x="4133" y="1523"/>
                  </a:moveTo>
                  <a:cubicBezTo>
                    <a:pt x="4622" y="1523"/>
                    <a:pt x="5113" y="1614"/>
                    <a:pt x="5576" y="1798"/>
                  </a:cubicBezTo>
                  <a:cubicBezTo>
                    <a:pt x="5586" y="1812"/>
                    <a:pt x="5605" y="1817"/>
                    <a:pt x="5625" y="1817"/>
                  </a:cubicBezTo>
                  <a:cubicBezTo>
                    <a:pt x="7171" y="2456"/>
                    <a:pt x="8166" y="4070"/>
                    <a:pt x="8074" y="5846"/>
                  </a:cubicBezTo>
                  <a:cubicBezTo>
                    <a:pt x="8058" y="5823"/>
                    <a:pt x="8030" y="5809"/>
                    <a:pt x="8003" y="5809"/>
                  </a:cubicBezTo>
                  <a:cubicBezTo>
                    <a:pt x="7995" y="5809"/>
                    <a:pt x="7988" y="5810"/>
                    <a:pt x="7981" y="5812"/>
                  </a:cubicBezTo>
                  <a:cubicBezTo>
                    <a:pt x="6457" y="6222"/>
                    <a:pt x="4981" y="6444"/>
                    <a:pt x="3488" y="6444"/>
                  </a:cubicBezTo>
                  <a:cubicBezTo>
                    <a:pt x="2410" y="6444"/>
                    <a:pt x="1322" y="6328"/>
                    <a:pt x="201" y="6085"/>
                  </a:cubicBezTo>
                  <a:lnTo>
                    <a:pt x="196" y="6085"/>
                  </a:lnTo>
                  <a:cubicBezTo>
                    <a:pt x="186" y="6002"/>
                    <a:pt x="181" y="5919"/>
                    <a:pt x="181" y="5841"/>
                  </a:cubicBezTo>
                  <a:cubicBezTo>
                    <a:pt x="269" y="5840"/>
                    <a:pt x="357" y="5840"/>
                    <a:pt x="445" y="5840"/>
                  </a:cubicBezTo>
                  <a:cubicBezTo>
                    <a:pt x="1324" y="5840"/>
                    <a:pt x="2206" y="5884"/>
                    <a:pt x="3084" y="5973"/>
                  </a:cubicBezTo>
                  <a:cubicBezTo>
                    <a:pt x="3085" y="5973"/>
                    <a:pt x="3087" y="5973"/>
                    <a:pt x="3088" y="5973"/>
                  </a:cubicBezTo>
                  <a:cubicBezTo>
                    <a:pt x="3137" y="5973"/>
                    <a:pt x="3136" y="5899"/>
                    <a:pt x="3084" y="5890"/>
                  </a:cubicBezTo>
                  <a:cubicBezTo>
                    <a:pt x="2366" y="5799"/>
                    <a:pt x="1641" y="5751"/>
                    <a:pt x="916" y="5751"/>
                  </a:cubicBezTo>
                  <a:cubicBezTo>
                    <a:pt x="669" y="5751"/>
                    <a:pt x="423" y="5757"/>
                    <a:pt x="177" y="5768"/>
                  </a:cubicBezTo>
                  <a:cubicBezTo>
                    <a:pt x="177" y="5622"/>
                    <a:pt x="177" y="5475"/>
                    <a:pt x="191" y="5329"/>
                  </a:cubicBezTo>
                  <a:cubicBezTo>
                    <a:pt x="300" y="5332"/>
                    <a:pt x="408" y="5333"/>
                    <a:pt x="516" y="5333"/>
                  </a:cubicBezTo>
                  <a:cubicBezTo>
                    <a:pt x="977" y="5333"/>
                    <a:pt x="1435" y="5308"/>
                    <a:pt x="1894" y="5261"/>
                  </a:cubicBezTo>
                  <a:cubicBezTo>
                    <a:pt x="1933" y="5256"/>
                    <a:pt x="1933" y="5192"/>
                    <a:pt x="1894" y="5192"/>
                  </a:cubicBezTo>
                  <a:cubicBezTo>
                    <a:pt x="1328" y="5236"/>
                    <a:pt x="767" y="5256"/>
                    <a:pt x="201" y="5261"/>
                  </a:cubicBezTo>
                  <a:cubicBezTo>
                    <a:pt x="216" y="5114"/>
                    <a:pt x="235" y="4973"/>
                    <a:pt x="260" y="4827"/>
                  </a:cubicBezTo>
                  <a:cubicBezTo>
                    <a:pt x="263" y="4827"/>
                    <a:pt x="267" y="4833"/>
                    <a:pt x="271" y="4833"/>
                  </a:cubicBezTo>
                  <a:cubicBezTo>
                    <a:pt x="272" y="4833"/>
                    <a:pt x="273" y="4832"/>
                    <a:pt x="274" y="4831"/>
                  </a:cubicBezTo>
                  <a:cubicBezTo>
                    <a:pt x="963" y="4796"/>
                    <a:pt x="1651" y="4783"/>
                    <a:pt x="2339" y="4783"/>
                  </a:cubicBezTo>
                  <a:cubicBezTo>
                    <a:pt x="2995" y="4783"/>
                    <a:pt x="3651" y="4795"/>
                    <a:pt x="4308" y="4812"/>
                  </a:cubicBezTo>
                  <a:cubicBezTo>
                    <a:pt x="4367" y="4812"/>
                    <a:pt x="4367" y="4729"/>
                    <a:pt x="4308" y="4724"/>
                  </a:cubicBezTo>
                  <a:cubicBezTo>
                    <a:pt x="3749" y="4694"/>
                    <a:pt x="3189" y="4678"/>
                    <a:pt x="2628" y="4678"/>
                  </a:cubicBezTo>
                  <a:cubicBezTo>
                    <a:pt x="1842" y="4678"/>
                    <a:pt x="1057" y="4708"/>
                    <a:pt x="274" y="4768"/>
                  </a:cubicBezTo>
                  <a:cubicBezTo>
                    <a:pt x="313" y="4592"/>
                    <a:pt x="362" y="4417"/>
                    <a:pt x="420" y="4246"/>
                  </a:cubicBezTo>
                  <a:cubicBezTo>
                    <a:pt x="420" y="4261"/>
                    <a:pt x="435" y="4275"/>
                    <a:pt x="450" y="4275"/>
                  </a:cubicBezTo>
                  <a:cubicBezTo>
                    <a:pt x="572" y="4280"/>
                    <a:pt x="693" y="4282"/>
                    <a:pt x="815" y="4282"/>
                  </a:cubicBezTo>
                  <a:cubicBezTo>
                    <a:pt x="1235" y="4282"/>
                    <a:pt x="1653" y="4256"/>
                    <a:pt x="2069" y="4207"/>
                  </a:cubicBezTo>
                  <a:cubicBezTo>
                    <a:pt x="2112" y="4202"/>
                    <a:pt x="2113" y="4134"/>
                    <a:pt x="2073" y="4134"/>
                  </a:cubicBezTo>
                  <a:cubicBezTo>
                    <a:pt x="2072" y="4134"/>
                    <a:pt x="2071" y="4134"/>
                    <a:pt x="2069" y="4134"/>
                  </a:cubicBezTo>
                  <a:cubicBezTo>
                    <a:pt x="1577" y="4183"/>
                    <a:pt x="1081" y="4208"/>
                    <a:pt x="589" y="4208"/>
                  </a:cubicBezTo>
                  <a:cubicBezTo>
                    <a:pt x="544" y="4208"/>
                    <a:pt x="499" y="4207"/>
                    <a:pt x="455" y="4207"/>
                  </a:cubicBezTo>
                  <a:cubicBezTo>
                    <a:pt x="445" y="4207"/>
                    <a:pt x="435" y="4212"/>
                    <a:pt x="430" y="4217"/>
                  </a:cubicBezTo>
                  <a:cubicBezTo>
                    <a:pt x="494" y="4041"/>
                    <a:pt x="562" y="3875"/>
                    <a:pt x="645" y="3710"/>
                  </a:cubicBezTo>
                  <a:cubicBezTo>
                    <a:pt x="650" y="3714"/>
                    <a:pt x="655" y="3719"/>
                    <a:pt x="664" y="3719"/>
                  </a:cubicBezTo>
                  <a:cubicBezTo>
                    <a:pt x="1869" y="3710"/>
                    <a:pt x="3074" y="3695"/>
                    <a:pt x="4279" y="3646"/>
                  </a:cubicBezTo>
                  <a:cubicBezTo>
                    <a:pt x="4332" y="3646"/>
                    <a:pt x="4332" y="3563"/>
                    <a:pt x="4279" y="3563"/>
                  </a:cubicBezTo>
                  <a:cubicBezTo>
                    <a:pt x="3079" y="3568"/>
                    <a:pt x="1879" y="3607"/>
                    <a:pt x="679" y="3646"/>
                  </a:cubicBezTo>
                  <a:cubicBezTo>
                    <a:pt x="933" y="3153"/>
                    <a:pt x="1284" y="2719"/>
                    <a:pt x="1718" y="2368"/>
                  </a:cubicBezTo>
                  <a:lnTo>
                    <a:pt x="1718" y="2368"/>
                  </a:lnTo>
                  <a:cubicBezTo>
                    <a:pt x="1708" y="2393"/>
                    <a:pt x="1718" y="2422"/>
                    <a:pt x="1747" y="2427"/>
                  </a:cubicBezTo>
                  <a:lnTo>
                    <a:pt x="1845" y="2461"/>
                  </a:lnTo>
                  <a:cubicBezTo>
                    <a:pt x="1851" y="2463"/>
                    <a:pt x="1856" y="2464"/>
                    <a:pt x="1861" y="2464"/>
                  </a:cubicBezTo>
                  <a:cubicBezTo>
                    <a:pt x="1902" y="2464"/>
                    <a:pt x="1913" y="2400"/>
                    <a:pt x="1869" y="2378"/>
                  </a:cubicBezTo>
                  <a:lnTo>
                    <a:pt x="1869" y="2378"/>
                  </a:lnTo>
                  <a:cubicBezTo>
                    <a:pt x="2049" y="2449"/>
                    <a:pt x="2270" y="2469"/>
                    <a:pt x="2498" y="2469"/>
                  </a:cubicBezTo>
                  <a:cubicBezTo>
                    <a:pt x="2788" y="2469"/>
                    <a:pt x="3089" y="2436"/>
                    <a:pt x="3332" y="2436"/>
                  </a:cubicBezTo>
                  <a:cubicBezTo>
                    <a:pt x="3633" y="2436"/>
                    <a:pt x="3933" y="2440"/>
                    <a:pt x="4233" y="2440"/>
                  </a:cubicBezTo>
                  <a:cubicBezTo>
                    <a:pt x="4457" y="2440"/>
                    <a:pt x="4682" y="2438"/>
                    <a:pt x="4908" y="2432"/>
                  </a:cubicBezTo>
                  <a:cubicBezTo>
                    <a:pt x="4976" y="2432"/>
                    <a:pt x="4976" y="2329"/>
                    <a:pt x="4908" y="2329"/>
                  </a:cubicBezTo>
                  <a:cubicBezTo>
                    <a:pt x="4536" y="2321"/>
                    <a:pt x="4164" y="2317"/>
                    <a:pt x="3791" y="2317"/>
                  </a:cubicBezTo>
                  <a:cubicBezTo>
                    <a:pt x="3113" y="2317"/>
                    <a:pt x="2434" y="2328"/>
                    <a:pt x="1757" y="2334"/>
                  </a:cubicBezTo>
                  <a:lnTo>
                    <a:pt x="1752" y="2334"/>
                  </a:lnTo>
                  <a:cubicBezTo>
                    <a:pt x="1967" y="2168"/>
                    <a:pt x="2196" y="2022"/>
                    <a:pt x="2445" y="1905"/>
                  </a:cubicBezTo>
                  <a:cubicBezTo>
                    <a:pt x="2445" y="1924"/>
                    <a:pt x="2464" y="1939"/>
                    <a:pt x="2489" y="1939"/>
                  </a:cubicBezTo>
                  <a:cubicBezTo>
                    <a:pt x="2897" y="1914"/>
                    <a:pt x="3309" y="1904"/>
                    <a:pt x="3722" y="1904"/>
                  </a:cubicBezTo>
                  <a:cubicBezTo>
                    <a:pt x="3802" y="1904"/>
                    <a:pt x="3882" y="1904"/>
                    <a:pt x="3962" y="1905"/>
                  </a:cubicBezTo>
                  <a:cubicBezTo>
                    <a:pt x="4020" y="1895"/>
                    <a:pt x="4020" y="1812"/>
                    <a:pt x="3962" y="1807"/>
                  </a:cubicBezTo>
                  <a:cubicBezTo>
                    <a:pt x="3789" y="1800"/>
                    <a:pt x="3616" y="1796"/>
                    <a:pt x="3443" y="1796"/>
                  </a:cubicBezTo>
                  <a:cubicBezTo>
                    <a:pt x="3168" y="1796"/>
                    <a:pt x="2893" y="1806"/>
                    <a:pt x="2620" y="1827"/>
                  </a:cubicBezTo>
                  <a:cubicBezTo>
                    <a:pt x="3103" y="1624"/>
                    <a:pt x="3618" y="1523"/>
                    <a:pt x="4133" y="1523"/>
                  </a:cubicBezTo>
                  <a:close/>
                  <a:moveTo>
                    <a:pt x="5654" y="6568"/>
                  </a:moveTo>
                  <a:lnTo>
                    <a:pt x="5654" y="6568"/>
                  </a:lnTo>
                  <a:cubicBezTo>
                    <a:pt x="5649" y="6573"/>
                    <a:pt x="5649" y="6578"/>
                    <a:pt x="5644" y="6582"/>
                  </a:cubicBezTo>
                  <a:cubicBezTo>
                    <a:pt x="5439" y="7356"/>
                    <a:pt x="4819" y="7742"/>
                    <a:pt x="4197" y="7742"/>
                  </a:cubicBezTo>
                  <a:cubicBezTo>
                    <a:pt x="3595" y="7742"/>
                    <a:pt x="2992" y="7382"/>
                    <a:pt x="2757" y="6665"/>
                  </a:cubicBezTo>
                  <a:lnTo>
                    <a:pt x="2757" y="6665"/>
                  </a:lnTo>
                  <a:cubicBezTo>
                    <a:pt x="3089" y="6691"/>
                    <a:pt x="3421" y="6703"/>
                    <a:pt x="3754" y="6703"/>
                  </a:cubicBezTo>
                  <a:cubicBezTo>
                    <a:pt x="4389" y="6703"/>
                    <a:pt x="5023" y="6657"/>
                    <a:pt x="5654" y="6568"/>
                  </a:cubicBezTo>
                  <a:close/>
                  <a:moveTo>
                    <a:pt x="11873" y="4861"/>
                  </a:moveTo>
                  <a:cubicBezTo>
                    <a:pt x="11932" y="4874"/>
                    <a:pt x="11990" y="4880"/>
                    <a:pt x="12049" y="4880"/>
                  </a:cubicBezTo>
                  <a:cubicBezTo>
                    <a:pt x="12078" y="4880"/>
                    <a:pt x="12107" y="4879"/>
                    <a:pt x="12137" y="4875"/>
                  </a:cubicBezTo>
                  <a:lnTo>
                    <a:pt x="12137" y="4875"/>
                  </a:lnTo>
                  <a:cubicBezTo>
                    <a:pt x="10795" y="6729"/>
                    <a:pt x="9610" y="8787"/>
                    <a:pt x="8732" y="10914"/>
                  </a:cubicBezTo>
                  <a:cubicBezTo>
                    <a:pt x="8728" y="10913"/>
                    <a:pt x="8725" y="10913"/>
                    <a:pt x="8722" y="10913"/>
                  </a:cubicBezTo>
                  <a:cubicBezTo>
                    <a:pt x="8685" y="10913"/>
                    <a:pt x="8671" y="10960"/>
                    <a:pt x="8703" y="10982"/>
                  </a:cubicBezTo>
                  <a:cubicBezTo>
                    <a:pt x="8625" y="11163"/>
                    <a:pt x="8547" y="11353"/>
                    <a:pt x="8478" y="11538"/>
                  </a:cubicBezTo>
                  <a:cubicBezTo>
                    <a:pt x="8472" y="11511"/>
                    <a:pt x="8449" y="11495"/>
                    <a:pt x="8426" y="11495"/>
                  </a:cubicBezTo>
                  <a:cubicBezTo>
                    <a:pt x="8411" y="11495"/>
                    <a:pt x="8397" y="11501"/>
                    <a:pt x="8386" y="11514"/>
                  </a:cubicBezTo>
                  <a:cubicBezTo>
                    <a:pt x="8264" y="11611"/>
                    <a:pt x="8152" y="11694"/>
                    <a:pt x="7986" y="11694"/>
                  </a:cubicBezTo>
                  <a:cubicBezTo>
                    <a:pt x="7893" y="11694"/>
                    <a:pt x="7849" y="11689"/>
                    <a:pt x="7835" y="11592"/>
                  </a:cubicBezTo>
                  <a:cubicBezTo>
                    <a:pt x="7825" y="11499"/>
                    <a:pt x="7849" y="11406"/>
                    <a:pt x="7903" y="11333"/>
                  </a:cubicBezTo>
                  <a:cubicBezTo>
                    <a:pt x="7923" y="11309"/>
                    <a:pt x="7899" y="11281"/>
                    <a:pt x="7871" y="11281"/>
                  </a:cubicBezTo>
                  <a:cubicBezTo>
                    <a:pt x="7865" y="11281"/>
                    <a:pt x="7860" y="11282"/>
                    <a:pt x="7854" y="11285"/>
                  </a:cubicBezTo>
                  <a:cubicBezTo>
                    <a:pt x="9074" y="9070"/>
                    <a:pt x="10415" y="6929"/>
                    <a:pt x="11873" y="4870"/>
                  </a:cubicBezTo>
                  <a:lnTo>
                    <a:pt x="11873" y="4861"/>
                  </a:lnTo>
                  <a:close/>
                  <a:moveTo>
                    <a:pt x="6870" y="10730"/>
                  </a:moveTo>
                  <a:cubicBezTo>
                    <a:pt x="7307" y="10730"/>
                    <a:pt x="7701" y="10756"/>
                    <a:pt x="7957" y="10772"/>
                  </a:cubicBezTo>
                  <a:cubicBezTo>
                    <a:pt x="7869" y="10943"/>
                    <a:pt x="7786" y="11119"/>
                    <a:pt x="7703" y="11294"/>
                  </a:cubicBezTo>
                  <a:cubicBezTo>
                    <a:pt x="7684" y="11336"/>
                    <a:pt x="7719" y="11392"/>
                    <a:pt x="7765" y="11392"/>
                  </a:cubicBezTo>
                  <a:cubicBezTo>
                    <a:pt x="7767" y="11392"/>
                    <a:pt x="7769" y="11392"/>
                    <a:pt x="7771" y="11392"/>
                  </a:cubicBezTo>
                  <a:lnTo>
                    <a:pt x="7771" y="11392"/>
                  </a:lnTo>
                  <a:cubicBezTo>
                    <a:pt x="7732" y="11455"/>
                    <a:pt x="7713" y="11528"/>
                    <a:pt x="7713" y="11602"/>
                  </a:cubicBezTo>
                  <a:cubicBezTo>
                    <a:pt x="7713" y="11724"/>
                    <a:pt x="7747" y="11797"/>
                    <a:pt x="7869" y="11831"/>
                  </a:cubicBezTo>
                  <a:cubicBezTo>
                    <a:pt x="7911" y="11841"/>
                    <a:pt x="7957" y="11847"/>
                    <a:pt x="8003" y="11847"/>
                  </a:cubicBezTo>
                  <a:cubicBezTo>
                    <a:pt x="8193" y="11847"/>
                    <a:pt x="8399" y="11759"/>
                    <a:pt x="8474" y="11587"/>
                  </a:cubicBezTo>
                  <a:lnTo>
                    <a:pt x="8474" y="11567"/>
                  </a:lnTo>
                  <a:cubicBezTo>
                    <a:pt x="8480" y="11600"/>
                    <a:pt x="8515" y="11624"/>
                    <a:pt x="8547" y="11624"/>
                  </a:cubicBezTo>
                  <a:cubicBezTo>
                    <a:pt x="8567" y="11624"/>
                    <a:pt x="8586" y="11615"/>
                    <a:pt x="8595" y="11592"/>
                  </a:cubicBezTo>
                  <a:cubicBezTo>
                    <a:pt x="8688" y="11402"/>
                    <a:pt x="8781" y="11216"/>
                    <a:pt x="8869" y="11026"/>
                  </a:cubicBezTo>
                  <a:cubicBezTo>
                    <a:pt x="9121" y="11072"/>
                    <a:pt x="9368" y="11084"/>
                    <a:pt x="9618" y="11084"/>
                  </a:cubicBezTo>
                  <a:cubicBezTo>
                    <a:pt x="9789" y="11084"/>
                    <a:pt x="9961" y="11079"/>
                    <a:pt x="10137" y="11075"/>
                  </a:cubicBezTo>
                  <a:cubicBezTo>
                    <a:pt x="10208" y="11071"/>
                    <a:pt x="10279" y="11070"/>
                    <a:pt x="10351" y="11070"/>
                  </a:cubicBezTo>
                  <a:cubicBezTo>
                    <a:pt x="10482" y="11070"/>
                    <a:pt x="10614" y="11075"/>
                    <a:pt x="10747" y="11085"/>
                  </a:cubicBezTo>
                  <a:cubicBezTo>
                    <a:pt x="11054" y="11143"/>
                    <a:pt x="11351" y="11241"/>
                    <a:pt x="11639" y="11372"/>
                  </a:cubicBezTo>
                  <a:cubicBezTo>
                    <a:pt x="11712" y="11460"/>
                    <a:pt x="11766" y="11563"/>
                    <a:pt x="11800" y="11675"/>
                  </a:cubicBezTo>
                  <a:cubicBezTo>
                    <a:pt x="11844" y="11836"/>
                    <a:pt x="11786" y="11953"/>
                    <a:pt x="11707" y="12089"/>
                  </a:cubicBezTo>
                  <a:cubicBezTo>
                    <a:pt x="11698" y="12109"/>
                    <a:pt x="11698" y="12133"/>
                    <a:pt x="11712" y="12153"/>
                  </a:cubicBezTo>
                  <a:cubicBezTo>
                    <a:pt x="11285" y="12664"/>
                    <a:pt x="10302" y="12763"/>
                    <a:pt x="9442" y="12763"/>
                  </a:cubicBezTo>
                  <a:cubicBezTo>
                    <a:pt x="8939" y="12763"/>
                    <a:pt x="8478" y="12729"/>
                    <a:pt x="8196" y="12723"/>
                  </a:cubicBezTo>
                  <a:cubicBezTo>
                    <a:pt x="8137" y="12722"/>
                    <a:pt x="8068" y="12722"/>
                    <a:pt x="7992" y="12722"/>
                  </a:cubicBezTo>
                  <a:cubicBezTo>
                    <a:pt x="7916" y="12722"/>
                    <a:pt x="7831" y="12722"/>
                    <a:pt x="7741" y="12722"/>
                  </a:cubicBezTo>
                  <a:cubicBezTo>
                    <a:pt x="7016" y="12722"/>
                    <a:pt x="5883" y="12707"/>
                    <a:pt x="5098" y="12426"/>
                  </a:cubicBezTo>
                  <a:lnTo>
                    <a:pt x="5098" y="12426"/>
                  </a:lnTo>
                  <a:cubicBezTo>
                    <a:pt x="5318" y="12436"/>
                    <a:pt x="5537" y="12455"/>
                    <a:pt x="5757" y="12484"/>
                  </a:cubicBezTo>
                  <a:cubicBezTo>
                    <a:pt x="5786" y="12484"/>
                    <a:pt x="5796" y="12431"/>
                    <a:pt x="5762" y="12426"/>
                  </a:cubicBezTo>
                  <a:cubicBezTo>
                    <a:pt x="5523" y="12376"/>
                    <a:pt x="5278" y="12351"/>
                    <a:pt x="5031" y="12351"/>
                  </a:cubicBezTo>
                  <a:cubicBezTo>
                    <a:pt x="4990" y="12351"/>
                    <a:pt x="4949" y="12351"/>
                    <a:pt x="4908" y="12353"/>
                  </a:cubicBezTo>
                  <a:cubicBezTo>
                    <a:pt x="4727" y="12275"/>
                    <a:pt x="4567" y="12163"/>
                    <a:pt x="4430" y="12021"/>
                  </a:cubicBezTo>
                  <a:lnTo>
                    <a:pt x="4430" y="12021"/>
                  </a:lnTo>
                  <a:cubicBezTo>
                    <a:pt x="4767" y="12060"/>
                    <a:pt x="5103" y="12104"/>
                    <a:pt x="5440" y="12133"/>
                  </a:cubicBezTo>
                  <a:cubicBezTo>
                    <a:pt x="5484" y="12133"/>
                    <a:pt x="5484" y="12070"/>
                    <a:pt x="5440" y="12065"/>
                  </a:cubicBezTo>
                  <a:cubicBezTo>
                    <a:pt x="5088" y="12026"/>
                    <a:pt x="4737" y="11997"/>
                    <a:pt x="4386" y="11967"/>
                  </a:cubicBezTo>
                  <a:cubicBezTo>
                    <a:pt x="4347" y="11924"/>
                    <a:pt x="4313" y="11870"/>
                    <a:pt x="4288" y="11816"/>
                  </a:cubicBezTo>
                  <a:cubicBezTo>
                    <a:pt x="4303" y="11758"/>
                    <a:pt x="4328" y="11699"/>
                    <a:pt x="4352" y="11641"/>
                  </a:cubicBezTo>
                  <a:cubicBezTo>
                    <a:pt x="4830" y="11704"/>
                    <a:pt x="5313" y="11728"/>
                    <a:pt x="5791" y="11753"/>
                  </a:cubicBezTo>
                  <a:cubicBezTo>
                    <a:pt x="5835" y="11753"/>
                    <a:pt x="5835" y="11689"/>
                    <a:pt x="5791" y="11684"/>
                  </a:cubicBezTo>
                  <a:cubicBezTo>
                    <a:pt x="5323" y="11641"/>
                    <a:pt x="4849" y="11597"/>
                    <a:pt x="4381" y="11587"/>
                  </a:cubicBezTo>
                  <a:cubicBezTo>
                    <a:pt x="4454" y="11455"/>
                    <a:pt x="4542" y="11333"/>
                    <a:pt x="4640" y="11221"/>
                  </a:cubicBezTo>
                  <a:cubicBezTo>
                    <a:pt x="5147" y="11314"/>
                    <a:pt x="5659" y="11372"/>
                    <a:pt x="6176" y="11402"/>
                  </a:cubicBezTo>
                  <a:cubicBezTo>
                    <a:pt x="6220" y="11402"/>
                    <a:pt x="6220" y="11333"/>
                    <a:pt x="6176" y="11333"/>
                  </a:cubicBezTo>
                  <a:cubicBezTo>
                    <a:pt x="5674" y="11299"/>
                    <a:pt x="5176" y="11250"/>
                    <a:pt x="4684" y="11177"/>
                  </a:cubicBezTo>
                  <a:cubicBezTo>
                    <a:pt x="4693" y="11167"/>
                    <a:pt x="4698" y="11158"/>
                    <a:pt x="4708" y="11148"/>
                  </a:cubicBezTo>
                  <a:lnTo>
                    <a:pt x="4718" y="11138"/>
                  </a:lnTo>
                  <a:lnTo>
                    <a:pt x="4767" y="11119"/>
                  </a:lnTo>
                  <a:cubicBezTo>
                    <a:pt x="4776" y="11114"/>
                    <a:pt x="4781" y="11109"/>
                    <a:pt x="4781" y="11104"/>
                  </a:cubicBezTo>
                  <a:cubicBezTo>
                    <a:pt x="4893" y="11041"/>
                    <a:pt x="5015" y="10987"/>
                    <a:pt x="5137" y="10948"/>
                  </a:cubicBezTo>
                  <a:lnTo>
                    <a:pt x="5137" y="10948"/>
                  </a:lnTo>
                  <a:cubicBezTo>
                    <a:pt x="5123" y="10963"/>
                    <a:pt x="5123" y="10997"/>
                    <a:pt x="5152" y="11002"/>
                  </a:cubicBezTo>
                  <a:cubicBezTo>
                    <a:pt x="5815" y="11094"/>
                    <a:pt x="6488" y="11148"/>
                    <a:pt x="7157" y="11163"/>
                  </a:cubicBezTo>
                  <a:cubicBezTo>
                    <a:pt x="7205" y="11163"/>
                    <a:pt x="7205" y="11089"/>
                    <a:pt x="7157" y="11089"/>
                  </a:cubicBezTo>
                  <a:cubicBezTo>
                    <a:pt x="6493" y="11055"/>
                    <a:pt x="5830" y="11011"/>
                    <a:pt x="5171" y="10933"/>
                  </a:cubicBezTo>
                  <a:cubicBezTo>
                    <a:pt x="5440" y="10850"/>
                    <a:pt x="5723" y="10797"/>
                    <a:pt x="6005" y="10772"/>
                  </a:cubicBezTo>
                  <a:cubicBezTo>
                    <a:pt x="6518" y="10797"/>
                    <a:pt x="7030" y="10846"/>
                    <a:pt x="7547" y="10909"/>
                  </a:cubicBezTo>
                  <a:cubicBezTo>
                    <a:pt x="7548" y="10909"/>
                    <a:pt x="7549" y="10909"/>
                    <a:pt x="7550" y="10909"/>
                  </a:cubicBezTo>
                  <a:cubicBezTo>
                    <a:pt x="7582" y="10909"/>
                    <a:pt x="7589" y="10845"/>
                    <a:pt x="7552" y="10841"/>
                  </a:cubicBezTo>
                  <a:cubicBezTo>
                    <a:pt x="7239" y="10792"/>
                    <a:pt x="6918" y="10758"/>
                    <a:pt x="6601" y="10733"/>
                  </a:cubicBezTo>
                  <a:cubicBezTo>
                    <a:pt x="6692" y="10731"/>
                    <a:pt x="6782" y="10730"/>
                    <a:pt x="6870" y="10730"/>
                  </a:cubicBezTo>
                  <a:close/>
                  <a:moveTo>
                    <a:pt x="4240" y="12031"/>
                  </a:moveTo>
                  <a:cubicBezTo>
                    <a:pt x="4673" y="12809"/>
                    <a:pt x="6201" y="12888"/>
                    <a:pt x="7301" y="12888"/>
                  </a:cubicBezTo>
                  <a:cubicBezTo>
                    <a:pt x="7585" y="12888"/>
                    <a:pt x="7840" y="12883"/>
                    <a:pt x="8041" y="12883"/>
                  </a:cubicBezTo>
                  <a:cubicBezTo>
                    <a:pt x="8097" y="12883"/>
                    <a:pt x="8149" y="12883"/>
                    <a:pt x="8196" y="12884"/>
                  </a:cubicBezTo>
                  <a:cubicBezTo>
                    <a:pt x="8496" y="12892"/>
                    <a:pt x="9009" y="12934"/>
                    <a:pt x="9564" y="12934"/>
                  </a:cubicBezTo>
                  <a:cubicBezTo>
                    <a:pt x="10441" y="12934"/>
                    <a:pt x="11423" y="12829"/>
                    <a:pt x="11844" y="12319"/>
                  </a:cubicBezTo>
                  <a:lnTo>
                    <a:pt x="11844" y="12319"/>
                  </a:lnTo>
                  <a:cubicBezTo>
                    <a:pt x="11800" y="12543"/>
                    <a:pt x="11786" y="12777"/>
                    <a:pt x="11795" y="13006"/>
                  </a:cubicBezTo>
                  <a:lnTo>
                    <a:pt x="11786" y="13006"/>
                  </a:lnTo>
                  <a:cubicBezTo>
                    <a:pt x="10466" y="13370"/>
                    <a:pt x="9168" y="13564"/>
                    <a:pt x="7870" y="13564"/>
                  </a:cubicBezTo>
                  <a:cubicBezTo>
                    <a:pt x="6678" y="13564"/>
                    <a:pt x="5485" y="13401"/>
                    <a:pt x="4274" y="13055"/>
                  </a:cubicBezTo>
                  <a:cubicBezTo>
                    <a:pt x="4288" y="13036"/>
                    <a:pt x="4293" y="13016"/>
                    <a:pt x="4288" y="12997"/>
                  </a:cubicBezTo>
                  <a:cubicBezTo>
                    <a:pt x="4279" y="12958"/>
                    <a:pt x="4269" y="12919"/>
                    <a:pt x="4264" y="12884"/>
                  </a:cubicBezTo>
                  <a:lnTo>
                    <a:pt x="4264" y="12884"/>
                  </a:lnTo>
                  <a:cubicBezTo>
                    <a:pt x="4513" y="12919"/>
                    <a:pt x="4762" y="12958"/>
                    <a:pt x="5015" y="12982"/>
                  </a:cubicBezTo>
                  <a:cubicBezTo>
                    <a:pt x="5017" y="12982"/>
                    <a:pt x="5018" y="12982"/>
                    <a:pt x="5019" y="12982"/>
                  </a:cubicBezTo>
                  <a:cubicBezTo>
                    <a:pt x="5060" y="12982"/>
                    <a:pt x="5068" y="12914"/>
                    <a:pt x="5025" y="12909"/>
                  </a:cubicBezTo>
                  <a:cubicBezTo>
                    <a:pt x="4767" y="12870"/>
                    <a:pt x="4508" y="12836"/>
                    <a:pt x="4249" y="12806"/>
                  </a:cubicBezTo>
                  <a:cubicBezTo>
                    <a:pt x="4245" y="12787"/>
                    <a:pt x="4240" y="12767"/>
                    <a:pt x="4235" y="12748"/>
                  </a:cubicBezTo>
                  <a:cubicBezTo>
                    <a:pt x="4230" y="12665"/>
                    <a:pt x="4225" y="12577"/>
                    <a:pt x="4225" y="12494"/>
                  </a:cubicBezTo>
                  <a:lnTo>
                    <a:pt x="4225" y="12494"/>
                  </a:lnTo>
                  <a:cubicBezTo>
                    <a:pt x="4381" y="12514"/>
                    <a:pt x="4542" y="12533"/>
                    <a:pt x="4698" y="12553"/>
                  </a:cubicBezTo>
                  <a:cubicBezTo>
                    <a:pt x="4699" y="12553"/>
                    <a:pt x="4701" y="12553"/>
                    <a:pt x="4702" y="12553"/>
                  </a:cubicBezTo>
                  <a:cubicBezTo>
                    <a:pt x="4733" y="12553"/>
                    <a:pt x="4741" y="12494"/>
                    <a:pt x="4708" y="12489"/>
                  </a:cubicBezTo>
                  <a:cubicBezTo>
                    <a:pt x="4547" y="12470"/>
                    <a:pt x="4381" y="12450"/>
                    <a:pt x="4220" y="12431"/>
                  </a:cubicBezTo>
                  <a:cubicBezTo>
                    <a:pt x="4215" y="12294"/>
                    <a:pt x="4220" y="12163"/>
                    <a:pt x="4240" y="12031"/>
                  </a:cubicBezTo>
                  <a:close/>
                  <a:moveTo>
                    <a:pt x="4075" y="0"/>
                  </a:moveTo>
                  <a:cubicBezTo>
                    <a:pt x="3201" y="0"/>
                    <a:pt x="2502" y="786"/>
                    <a:pt x="2489" y="1651"/>
                  </a:cubicBezTo>
                  <a:cubicBezTo>
                    <a:pt x="2489" y="1661"/>
                    <a:pt x="2493" y="1676"/>
                    <a:pt x="2498" y="1685"/>
                  </a:cubicBezTo>
                  <a:cubicBezTo>
                    <a:pt x="1084" y="2300"/>
                    <a:pt x="128" y="3690"/>
                    <a:pt x="35" y="5261"/>
                  </a:cubicBezTo>
                  <a:cubicBezTo>
                    <a:pt x="1" y="5270"/>
                    <a:pt x="1" y="5314"/>
                    <a:pt x="35" y="5324"/>
                  </a:cubicBezTo>
                  <a:cubicBezTo>
                    <a:pt x="21" y="5583"/>
                    <a:pt x="30" y="5846"/>
                    <a:pt x="69" y="6104"/>
                  </a:cubicBezTo>
                  <a:cubicBezTo>
                    <a:pt x="69" y="6129"/>
                    <a:pt x="89" y="6148"/>
                    <a:pt x="113" y="6148"/>
                  </a:cubicBezTo>
                  <a:cubicBezTo>
                    <a:pt x="108" y="6187"/>
                    <a:pt x="128" y="6222"/>
                    <a:pt x="167" y="6231"/>
                  </a:cubicBezTo>
                  <a:cubicBezTo>
                    <a:pt x="972" y="6446"/>
                    <a:pt x="1791" y="6592"/>
                    <a:pt x="2625" y="6661"/>
                  </a:cubicBezTo>
                  <a:cubicBezTo>
                    <a:pt x="2826" y="7506"/>
                    <a:pt x="3519" y="7926"/>
                    <a:pt x="4214" y="7926"/>
                  </a:cubicBezTo>
                  <a:cubicBezTo>
                    <a:pt x="4919" y="7926"/>
                    <a:pt x="5626" y="7493"/>
                    <a:pt x="5825" y="6631"/>
                  </a:cubicBezTo>
                  <a:cubicBezTo>
                    <a:pt x="5830" y="6602"/>
                    <a:pt x="5820" y="6568"/>
                    <a:pt x="5796" y="6543"/>
                  </a:cubicBezTo>
                  <a:cubicBezTo>
                    <a:pt x="6557" y="6431"/>
                    <a:pt x="7308" y="6236"/>
                    <a:pt x="8035" y="5978"/>
                  </a:cubicBezTo>
                  <a:cubicBezTo>
                    <a:pt x="8064" y="5968"/>
                    <a:pt x="8083" y="5939"/>
                    <a:pt x="8088" y="5904"/>
                  </a:cubicBezTo>
                  <a:cubicBezTo>
                    <a:pt x="8109" y="5935"/>
                    <a:pt x="8139" y="5948"/>
                    <a:pt x="8169" y="5948"/>
                  </a:cubicBezTo>
                  <a:cubicBezTo>
                    <a:pt x="8216" y="5948"/>
                    <a:pt x="8261" y="5914"/>
                    <a:pt x="8264" y="5861"/>
                  </a:cubicBezTo>
                  <a:cubicBezTo>
                    <a:pt x="8352" y="4466"/>
                    <a:pt x="7761" y="3119"/>
                    <a:pt x="6679" y="2236"/>
                  </a:cubicBezTo>
                  <a:lnTo>
                    <a:pt x="6679" y="2236"/>
                  </a:lnTo>
                  <a:cubicBezTo>
                    <a:pt x="7225" y="2500"/>
                    <a:pt x="7820" y="2700"/>
                    <a:pt x="8313" y="2914"/>
                  </a:cubicBezTo>
                  <a:cubicBezTo>
                    <a:pt x="9347" y="3373"/>
                    <a:pt x="10400" y="3812"/>
                    <a:pt x="11468" y="4197"/>
                  </a:cubicBezTo>
                  <a:cubicBezTo>
                    <a:pt x="11454" y="4300"/>
                    <a:pt x="11468" y="4407"/>
                    <a:pt x="11503" y="4509"/>
                  </a:cubicBezTo>
                  <a:cubicBezTo>
                    <a:pt x="11556" y="4656"/>
                    <a:pt x="11668" y="4773"/>
                    <a:pt x="11810" y="4831"/>
                  </a:cubicBezTo>
                  <a:cubicBezTo>
                    <a:pt x="10303" y="6617"/>
                    <a:pt x="9025" y="8577"/>
                    <a:pt x="7996" y="10675"/>
                  </a:cubicBezTo>
                  <a:cubicBezTo>
                    <a:pt x="7712" y="10646"/>
                    <a:pt x="7203" y="10599"/>
                    <a:pt x="6647" y="10599"/>
                  </a:cubicBezTo>
                  <a:cubicBezTo>
                    <a:pt x="5875" y="10599"/>
                    <a:pt x="5012" y="10690"/>
                    <a:pt x="4532" y="11050"/>
                  </a:cubicBezTo>
                  <a:cubicBezTo>
                    <a:pt x="4367" y="11119"/>
                    <a:pt x="4230" y="11250"/>
                    <a:pt x="4157" y="11416"/>
                  </a:cubicBezTo>
                  <a:cubicBezTo>
                    <a:pt x="4137" y="11416"/>
                    <a:pt x="4123" y="11436"/>
                    <a:pt x="4123" y="11450"/>
                  </a:cubicBezTo>
                  <a:lnTo>
                    <a:pt x="4123" y="11494"/>
                  </a:lnTo>
                  <a:cubicBezTo>
                    <a:pt x="4089" y="11577"/>
                    <a:pt x="4069" y="11665"/>
                    <a:pt x="4064" y="11758"/>
                  </a:cubicBezTo>
                  <a:cubicBezTo>
                    <a:pt x="4030" y="12187"/>
                    <a:pt x="4059" y="12616"/>
                    <a:pt x="4162" y="13036"/>
                  </a:cubicBezTo>
                  <a:cubicBezTo>
                    <a:pt x="4162" y="13036"/>
                    <a:pt x="4162" y="13040"/>
                    <a:pt x="4167" y="13045"/>
                  </a:cubicBezTo>
                  <a:cubicBezTo>
                    <a:pt x="4137" y="13065"/>
                    <a:pt x="4147" y="13109"/>
                    <a:pt x="4181" y="13119"/>
                  </a:cubicBezTo>
                  <a:cubicBezTo>
                    <a:pt x="5432" y="13548"/>
                    <a:pt x="6760" y="13774"/>
                    <a:pt x="8087" y="13774"/>
                  </a:cubicBezTo>
                  <a:cubicBezTo>
                    <a:pt x="9352" y="13774"/>
                    <a:pt x="10615" y="13569"/>
                    <a:pt x="11810" y="13138"/>
                  </a:cubicBezTo>
                  <a:cubicBezTo>
                    <a:pt x="11810" y="13172"/>
                    <a:pt x="11815" y="13201"/>
                    <a:pt x="11815" y="13236"/>
                  </a:cubicBezTo>
                  <a:cubicBezTo>
                    <a:pt x="11817" y="13260"/>
                    <a:pt x="11837" y="13272"/>
                    <a:pt x="11856" y="13272"/>
                  </a:cubicBezTo>
                  <a:cubicBezTo>
                    <a:pt x="11875" y="13272"/>
                    <a:pt x="11893" y="13260"/>
                    <a:pt x="11893" y="13236"/>
                  </a:cubicBezTo>
                  <a:cubicBezTo>
                    <a:pt x="11888" y="12801"/>
                    <a:pt x="12005" y="12416"/>
                    <a:pt x="12083" y="11992"/>
                  </a:cubicBezTo>
                  <a:cubicBezTo>
                    <a:pt x="12083" y="11963"/>
                    <a:pt x="12064" y="11928"/>
                    <a:pt x="12034" y="11924"/>
                  </a:cubicBezTo>
                  <a:cubicBezTo>
                    <a:pt x="12059" y="11802"/>
                    <a:pt x="12064" y="11675"/>
                    <a:pt x="12049" y="11558"/>
                  </a:cubicBezTo>
                  <a:cubicBezTo>
                    <a:pt x="12045" y="11523"/>
                    <a:pt x="12016" y="11503"/>
                    <a:pt x="11986" y="11503"/>
                  </a:cubicBezTo>
                  <a:cubicBezTo>
                    <a:pt x="11983" y="11503"/>
                    <a:pt x="11979" y="11504"/>
                    <a:pt x="11976" y="11504"/>
                  </a:cubicBezTo>
                  <a:cubicBezTo>
                    <a:pt x="11849" y="11246"/>
                    <a:pt x="11488" y="11099"/>
                    <a:pt x="11234" y="11026"/>
                  </a:cubicBezTo>
                  <a:cubicBezTo>
                    <a:pt x="10970" y="10949"/>
                    <a:pt x="10701" y="10927"/>
                    <a:pt x="10430" y="10927"/>
                  </a:cubicBezTo>
                  <a:cubicBezTo>
                    <a:pt x="10070" y="10927"/>
                    <a:pt x="9705" y="10966"/>
                    <a:pt x="9345" y="10966"/>
                  </a:cubicBezTo>
                  <a:cubicBezTo>
                    <a:pt x="9202" y="10966"/>
                    <a:pt x="9059" y="10960"/>
                    <a:pt x="8917" y="10943"/>
                  </a:cubicBezTo>
                  <a:cubicBezTo>
                    <a:pt x="9932" y="8846"/>
                    <a:pt x="11010" y="6831"/>
                    <a:pt x="12264" y="4851"/>
                  </a:cubicBezTo>
                  <a:cubicBezTo>
                    <a:pt x="12322" y="4831"/>
                    <a:pt x="12381" y="4807"/>
                    <a:pt x="12434" y="4773"/>
                  </a:cubicBezTo>
                  <a:cubicBezTo>
                    <a:pt x="12761" y="4549"/>
                    <a:pt x="12883" y="4095"/>
                    <a:pt x="12595" y="3783"/>
                  </a:cubicBezTo>
                  <a:cubicBezTo>
                    <a:pt x="12465" y="3637"/>
                    <a:pt x="12215" y="3523"/>
                    <a:pt x="11984" y="3523"/>
                  </a:cubicBezTo>
                  <a:cubicBezTo>
                    <a:pt x="11929" y="3523"/>
                    <a:pt x="11875" y="3530"/>
                    <a:pt x="11825" y="3544"/>
                  </a:cubicBezTo>
                  <a:cubicBezTo>
                    <a:pt x="9688" y="2529"/>
                    <a:pt x="7503" y="1593"/>
                    <a:pt x="5337" y="627"/>
                  </a:cubicBezTo>
                  <a:cubicBezTo>
                    <a:pt x="5059" y="285"/>
                    <a:pt x="4649" y="42"/>
                    <a:pt x="4220" y="7"/>
                  </a:cubicBezTo>
                  <a:cubicBezTo>
                    <a:pt x="4171" y="3"/>
                    <a:pt x="4123" y="0"/>
                    <a:pt x="4075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1542422" y="1943295"/>
              <a:ext cx="25507" cy="21650"/>
            </a:xfrm>
            <a:custGeom>
              <a:rect b="b" l="l" r="r" t="t"/>
              <a:pathLst>
                <a:path extrusionOk="0" h="842" w="992">
                  <a:moveTo>
                    <a:pt x="900" y="0"/>
                  </a:moveTo>
                  <a:cubicBezTo>
                    <a:pt x="892" y="0"/>
                    <a:pt x="885" y="1"/>
                    <a:pt x="877" y="4"/>
                  </a:cubicBezTo>
                  <a:cubicBezTo>
                    <a:pt x="531" y="160"/>
                    <a:pt x="189" y="414"/>
                    <a:pt x="18" y="760"/>
                  </a:cubicBezTo>
                  <a:cubicBezTo>
                    <a:pt x="0" y="797"/>
                    <a:pt x="31" y="841"/>
                    <a:pt x="64" y="841"/>
                  </a:cubicBezTo>
                  <a:cubicBezTo>
                    <a:pt x="75" y="841"/>
                    <a:pt x="87" y="836"/>
                    <a:pt x="97" y="824"/>
                  </a:cubicBezTo>
                  <a:cubicBezTo>
                    <a:pt x="336" y="516"/>
                    <a:pt x="579" y="263"/>
                    <a:pt x="935" y="102"/>
                  </a:cubicBezTo>
                  <a:cubicBezTo>
                    <a:pt x="992" y="76"/>
                    <a:pt x="956" y="0"/>
                    <a:pt x="90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584488" y="1965279"/>
              <a:ext cx="18899" cy="21161"/>
            </a:xfrm>
            <a:custGeom>
              <a:rect b="b" l="l" r="r" t="t"/>
              <a:pathLst>
                <a:path extrusionOk="0" h="823" w="735">
                  <a:moveTo>
                    <a:pt x="645" y="1"/>
                  </a:moveTo>
                  <a:cubicBezTo>
                    <a:pt x="636" y="1"/>
                    <a:pt x="626" y="3"/>
                    <a:pt x="616" y="8"/>
                  </a:cubicBezTo>
                  <a:cubicBezTo>
                    <a:pt x="338" y="149"/>
                    <a:pt x="60" y="427"/>
                    <a:pt x="7" y="744"/>
                  </a:cubicBezTo>
                  <a:cubicBezTo>
                    <a:pt x="0" y="787"/>
                    <a:pt x="37" y="823"/>
                    <a:pt x="73" y="823"/>
                  </a:cubicBezTo>
                  <a:cubicBezTo>
                    <a:pt x="91" y="823"/>
                    <a:pt x="108" y="814"/>
                    <a:pt x="119" y="793"/>
                  </a:cubicBezTo>
                  <a:cubicBezTo>
                    <a:pt x="256" y="505"/>
                    <a:pt x="392" y="271"/>
                    <a:pt x="680" y="110"/>
                  </a:cubicBezTo>
                  <a:cubicBezTo>
                    <a:pt x="734" y="77"/>
                    <a:pt x="699" y="1"/>
                    <a:pt x="645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643498" y="1966951"/>
              <a:ext cx="15325" cy="22396"/>
            </a:xfrm>
            <a:custGeom>
              <a:rect b="b" l="l" r="r" t="t"/>
              <a:pathLst>
                <a:path extrusionOk="0" h="871" w="596">
                  <a:moveTo>
                    <a:pt x="70" y="0"/>
                  </a:moveTo>
                  <a:cubicBezTo>
                    <a:pt x="35" y="0"/>
                    <a:pt x="0" y="39"/>
                    <a:pt x="24" y="79"/>
                  </a:cubicBezTo>
                  <a:cubicBezTo>
                    <a:pt x="170" y="338"/>
                    <a:pt x="307" y="616"/>
                    <a:pt x="487" y="855"/>
                  </a:cubicBezTo>
                  <a:cubicBezTo>
                    <a:pt x="499" y="866"/>
                    <a:pt x="514" y="871"/>
                    <a:pt x="527" y="871"/>
                  </a:cubicBezTo>
                  <a:cubicBezTo>
                    <a:pt x="563" y="871"/>
                    <a:pt x="595" y="838"/>
                    <a:pt x="585" y="796"/>
                  </a:cubicBezTo>
                  <a:cubicBezTo>
                    <a:pt x="458" y="528"/>
                    <a:pt x="277" y="274"/>
                    <a:pt x="112" y="26"/>
                  </a:cubicBezTo>
                  <a:cubicBezTo>
                    <a:pt x="101" y="8"/>
                    <a:pt x="86" y="0"/>
                    <a:pt x="7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85692" y="1945944"/>
              <a:ext cx="19953" cy="13422"/>
            </a:xfrm>
            <a:custGeom>
              <a:rect b="b" l="l" r="r" t="t"/>
              <a:pathLst>
                <a:path extrusionOk="0" h="522" w="776">
                  <a:moveTo>
                    <a:pt x="70" y="1"/>
                  </a:moveTo>
                  <a:cubicBezTo>
                    <a:pt x="28" y="1"/>
                    <a:pt x="1" y="68"/>
                    <a:pt x="46" y="96"/>
                  </a:cubicBezTo>
                  <a:cubicBezTo>
                    <a:pt x="246" y="248"/>
                    <a:pt x="456" y="389"/>
                    <a:pt x="675" y="516"/>
                  </a:cubicBezTo>
                  <a:cubicBezTo>
                    <a:pt x="683" y="520"/>
                    <a:pt x="691" y="521"/>
                    <a:pt x="698" y="521"/>
                  </a:cubicBezTo>
                  <a:cubicBezTo>
                    <a:pt x="740" y="521"/>
                    <a:pt x="776" y="471"/>
                    <a:pt x="739" y="443"/>
                  </a:cubicBezTo>
                  <a:cubicBezTo>
                    <a:pt x="529" y="287"/>
                    <a:pt x="319" y="140"/>
                    <a:pt x="95" y="9"/>
                  </a:cubicBezTo>
                  <a:cubicBezTo>
                    <a:pt x="86" y="3"/>
                    <a:pt x="78" y="1"/>
                    <a:pt x="7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547410" y="1821315"/>
              <a:ext cx="69372" cy="3214"/>
            </a:xfrm>
            <a:custGeom>
              <a:rect b="b" l="l" r="r" t="t"/>
              <a:pathLst>
                <a:path extrusionOk="0" h="125" w="2698">
                  <a:moveTo>
                    <a:pt x="1396" y="1"/>
                  </a:moveTo>
                  <a:cubicBezTo>
                    <a:pt x="947" y="1"/>
                    <a:pt x="497" y="18"/>
                    <a:pt x="49" y="51"/>
                  </a:cubicBezTo>
                  <a:cubicBezTo>
                    <a:pt x="2" y="56"/>
                    <a:pt x="0" y="124"/>
                    <a:pt x="44" y="124"/>
                  </a:cubicBezTo>
                  <a:cubicBezTo>
                    <a:pt x="46" y="124"/>
                    <a:pt x="47" y="124"/>
                    <a:pt x="49" y="124"/>
                  </a:cubicBezTo>
                  <a:cubicBezTo>
                    <a:pt x="497" y="109"/>
                    <a:pt x="945" y="100"/>
                    <a:pt x="1394" y="100"/>
                  </a:cubicBezTo>
                  <a:cubicBezTo>
                    <a:pt x="1810" y="100"/>
                    <a:pt x="2226" y="108"/>
                    <a:pt x="2644" y="124"/>
                  </a:cubicBezTo>
                  <a:cubicBezTo>
                    <a:pt x="2645" y="124"/>
                    <a:pt x="2647" y="124"/>
                    <a:pt x="2648" y="124"/>
                  </a:cubicBezTo>
                  <a:cubicBezTo>
                    <a:pt x="2697" y="124"/>
                    <a:pt x="2696" y="46"/>
                    <a:pt x="2644" y="46"/>
                  </a:cubicBezTo>
                  <a:cubicBezTo>
                    <a:pt x="2229" y="16"/>
                    <a:pt x="1812" y="1"/>
                    <a:pt x="1396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589964" y="1773310"/>
              <a:ext cx="17279" cy="2417"/>
            </a:xfrm>
            <a:custGeom>
              <a:rect b="b" l="l" r="r" t="t"/>
              <a:pathLst>
                <a:path extrusionOk="0" h="94" w="672">
                  <a:moveTo>
                    <a:pt x="43" y="1"/>
                  </a:moveTo>
                  <a:cubicBezTo>
                    <a:pt x="12" y="1"/>
                    <a:pt x="0" y="45"/>
                    <a:pt x="33" y="55"/>
                  </a:cubicBezTo>
                  <a:cubicBezTo>
                    <a:pt x="166" y="81"/>
                    <a:pt x="302" y="94"/>
                    <a:pt x="436" y="94"/>
                  </a:cubicBezTo>
                  <a:cubicBezTo>
                    <a:pt x="504" y="94"/>
                    <a:pt x="571" y="91"/>
                    <a:pt x="638" y="84"/>
                  </a:cubicBezTo>
                  <a:cubicBezTo>
                    <a:pt x="670" y="79"/>
                    <a:pt x="672" y="30"/>
                    <a:pt x="642" y="30"/>
                  </a:cubicBezTo>
                  <a:cubicBezTo>
                    <a:pt x="641" y="30"/>
                    <a:pt x="639" y="30"/>
                    <a:pt x="638" y="30"/>
                  </a:cubicBezTo>
                  <a:cubicBezTo>
                    <a:pt x="579" y="33"/>
                    <a:pt x="522" y="35"/>
                    <a:pt x="464" y="35"/>
                  </a:cubicBezTo>
                  <a:cubicBezTo>
                    <a:pt x="324" y="35"/>
                    <a:pt x="186" y="25"/>
                    <a:pt x="47" y="1"/>
                  </a:cubicBezTo>
                  <a:cubicBezTo>
                    <a:pt x="46" y="1"/>
                    <a:pt x="44" y="1"/>
                    <a:pt x="43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608015" y="1754128"/>
              <a:ext cx="21316" cy="2828"/>
            </a:xfrm>
            <a:custGeom>
              <a:rect b="b" l="l" r="r" t="t"/>
              <a:pathLst>
                <a:path extrusionOk="0" h="110" w="829">
                  <a:moveTo>
                    <a:pt x="34" y="1"/>
                  </a:moveTo>
                  <a:cubicBezTo>
                    <a:pt x="4" y="1"/>
                    <a:pt x="0" y="55"/>
                    <a:pt x="28" y="59"/>
                  </a:cubicBezTo>
                  <a:cubicBezTo>
                    <a:pt x="246" y="94"/>
                    <a:pt x="465" y="109"/>
                    <a:pt x="683" y="109"/>
                  </a:cubicBezTo>
                  <a:cubicBezTo>
                    <a:pt x="713" y="109"/>
                    <a:pt x="744" y="109"/>
                    <a:pt x="775" y="108"/>
                  </a:cubicBezTo>
                  <a:cubicBezTo>
                    <a:pt x="828" y="108"/>
                    <a:pt x="828" y="35"/>
                    <a:pt x="779" y="30"/>
                  </a:cubicBezTo>
                  <a:lnTo>
                    <a:pt x="779" y="30"/>
                  </a:lnTo>
                  <a:cubicBezTo>
                    <a:pt x="738" y="31"/>
                    <a:pt x="697" y="31"/>
                    <a:pt x="655" y="31"/>
                  </a:cubicBezTo>
                  <a:cubicBezTo>
                    <a:pt x="448" y="31"/>
                    <a:pt x="241" y="21"/>
                    <a:pt x="38" y="1"/>
                  </a:cubicBezTo>
                  <a:cubicBezTo>
                    <a:pt x="37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type="ctrTitle"/>
          </p:nvPr>
        </p:nvSpPr>
        <p:spPr>
          <a:xfrm>
            <a:off x="162425" y="1504975"/>
            <a:ext cx="5914200" cy="28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</a:t>
            </a:r>
            <a:r>
              <a:rPr lang="en-US"/>
              <a:t> Evaluation: Sort-Merge Join, External Sort</a:t>
            </a:r>
            <a:endParaRPr/>
          </a:p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62425" y="4397225"/>
            <a:ext cx="59142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0" name="Google Shape;310;p31"/>
          <p:cNvGraphicFramePr/>
          <p:nvPr/>
        </p:nvGraphicFramePr>
        <p:xfrm>
          <a:off x="1861775" y="26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1" name="Google Shape;311;p31"/>
          <p:cNvGraphicFramePr/>
          <p:nvPr/>
        </p:nvGraphicFramePr>
        <p:xfrm>
          <a:off x="533200" y="8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31"/>
          <p:cNvSpPr/>
          <p:nvPr/>
        </p:nvSpPr>
        <p:spPr>
          <a:xfrm>
            <a:off x="88500" y="23474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383900" y="37190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4509425" y="2230725"/>
            <a:ext cx="1684800" cy="457200"/>
          </a:xfrm>
          <a:prstGeom prst="wedgeRoundRectCallout">
            <a:avLst>
              <a:gd fmla="val -86564" name="adj1"/>
              <a:gd fmla="val 3789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match.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42450" y="21139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6614650" y="34855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31"/>
          <p:cNvGraphicFramePr/>
          <p:nvPr/>
        </p:nvGraphicFramePr>
        <p:xfrm>
          <a:off x="442450" y="48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22075"/>
                <a:gridCol w="1068650"/>
                <a:gridCol w="549725"/>
                <a:gridCol w="444650"/>
                <a:gridCol w="1700250"/>
                <a:gridCol w="1326275"/>
                <a:gridCol w="1099450"/>
                <a:gridCol w="1104950"/>
                <a:gridCol w="776775"/>
              </a:tblGrid>
              <a:tr h="3962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4" name="Google Shape;334;p32"/>
          <p:cNvGraphicFramePr/>
          <p:nvPr/>
        </p:nvGraphicFramePr>
        <p:xfrm>
          <a:off x="1861775" y="26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5" name="Google Shape;335;p32"/>
          <p:cNvGraphicFramePr/>
          <p:nvPr/>
        </p:nvGraphicFramePr>
        <p:xfrm>
          <a:off x="533200" y="8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" name="Google Shape;336;p32"/>
          <p:cNvSpPr/>
          <p:nvPr/>
        </p:nvSpPr>
        <p:spPr>
          <a:xfrm>
            <a:off x="88500" y="23474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1383900" y="44048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4509425" y="2230725"/>
            <a:ext cx="3798900" cy="457200"/>
          </a:xfrm>
          <a:prstGeom prst="wedgeRoundRectCallout">
            <a:avLst>
              <a:gd fmla="val -86564" name="adj1"/>
              <a:gd fmla="val 3789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Match, output tuple pair to result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442450" y="21139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6614650" y="41713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32"/>
          <p:cNvGraphicFramePr/>
          <p:nvPr/>
        </p:nvGraphicFramePr>
        <p:xfrm>
          <a:off x="442450" y="48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22075"/>
                <a:gridCol w="1068650"/>
                <a:gridCol w="549725"/>
                <a:gridCol w="444650"/>
                <a:gridCol w="1700250"/>
                <a:gridCol w="1326275"/>
                <a:gridCol w="1099450"/>
                <a:gridCol w="1104950"/>
                <a:gridCol w="776775"/>
              </a:tblGrid>
              <a:tr h="3962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</a:t>
                      </a: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8" name="Google Shape;358;p33"/>
          <p:cNvGraphicFramePr/>
          <p:nvPr/>
        </p:nvGraphicFramePr>
        <p:xfrm>
          <a:off x="1861775" y="34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9" name="Google Shape;359;p33"/>
          <p:cNvGraphicFramePr/>
          <p:nvPr/>
        </p:nvGraphicFramePr>
        <p:xfrm>
          <a:off x="533200" y="14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Google Shape;360;p33"/>
          <p:cNvSpPr/>
          <p:nvPr/>
        </p:nvSpPr>
        <p:spPr>
          <a:xfrm>
            <a:off x="4696050" y="2285350"/>
            <a:ext cx="4325100" cy="1108200"/>
          </a:xfrm>
          <a:prstGeom prst="wedgeRoundRectCallout">
            <a:avLst>
              <a:gd fmla="val -63101" name="adj1"/>
              <a:gd fmla="val -12930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Note both relations are sorted on the join attribute (authors.id and books.authorid)</a:t>
            </a:r>
            <a:endParaRPr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5526350" y="5773225"/>
            <a:ext cx="3036000" cy="871800"/>
          </a:xfrm>
          <a:prstGeom prst="wedgeRoundRectCallout">
            <a:avLst>
              <a:gd fmla="val -7015" name="adj1"/>
              <a:gd fmla="val -82900" name="adj2"/>
              <a:gd fmla="val 0" name="adj3"/>
            </a:avLst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Why do you have to sort on the join attribute?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Sort-Merge - Case 1</a:t>
            </a:r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311700" y="1333425"/>
            <a:ext cx="85206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700"/>
              <a:t>Sort-Merge Cost = Cost to sort A + Cost to sort B + Merge Cost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Disk-based sorts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Ignore the computation costs and output costs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BP is the number of buffer pages available to the sort-merge operator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700"/>
              <a:t>Assume M+N &gt; BP (both </a:t>
            </a:r>
            <a:r>
              <a:rPr lang="en-US" sz="1700"/>
              <a:t>relns</a:t>
            </a:r>
            <a:r>
              <a:rPr lang="en-US" sz="1700"/>
              <a:t> don't fit in memory at the same time):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relation can be sorted in 2 passes if</a:t>
            </a:r>
            <a:r>
              <a:rPr lang="en-US" sz="1700"/>
              <a:t> sqrt(M) &lt; BP, where M is the # of pages in the relation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If sqrt(M) &lt; BP </a:t>
            </a:r>
            <a:r>
              <a:rPr b="1" lang="en-US" sz="1700"/>
              <a:t>AND</a:t>
            </a:r>
            <a:r>
              <a:rPr lang="en-US" sz="1700"/>
              <a:t> sqrt(N) &lt; BP, then </a:t>
            </a:r>
            <a:r>
              <a:rPr b="1" lang="en-US" sz="1700">
                <a:solidFill>
                  <a:schemeClr val="accent1"/>
                </a:solidFill>
              </a:rPr>
              <a:t>cost is: </a:t>
            </a:r>
            <a:r>
              <a:rPr b="1" lang="en-US" sz="1700">
                <a:solidFill>
                  <a:schemeClr val="accent1"/>
                </a:solidFill>
              </a:rPr>
              <a:t>3*(M+N) </a:t>
            </a:r>
            <a:r>
              <a:rPr lang="en-US" sz="1700"/>
              <a:t>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2*M to do first pass of sort of A, 2*N to do first pass of sort of B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M+N (one pass) to do the merge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b="1" lang="en-US" sz="1700">
                <a:solidFill>
                  <a:schemeClr val="accent1"/>
                </a:solidFill>
              </a:rPr>
              <a:t>Cost = 3*(1000+500) = 4500 I/Os</a:t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6878250" y="5615125"/>
            <a:ext cx="2142900" cy="8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35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14.2 External Merge-Sort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data to be sorted is too large to fit into available main memory (buffer pool), an 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xternal sorting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is required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data to be sorted is too large to fit into available main memory (buffer pool), an 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xternal sorting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is required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555525" y="2556550"/>
            <a:ext cx="4168200" cy="1244700"/>
          </a:xfrm>
          <a:prstGeom prst="wedgeRoundRectCallout">
            <a:avLst>
              <a:gd fmla="val -7015" name="adj1"/>
              <a:gd fmla="val -82900" name="adj2"/>
              <a:gd fmla="val 0" name="adj3"/>
            </a:avLst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What is an "external sorting algorithm"? </a:t>
            </a:r>
            <a:endParaRPr b="1"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sz="3600" u="none" cap="none" strike="noStrike"/>
              <a:t>Two-Way Merge Sort</a:t>
            </a:r>
            <a:endParaRPr/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401" name="Google Shape;401;p38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7-page file, 2 records/page</a:t>
              </a:r>
              <a:endPara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405" name="Google Shape;405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408" name="Google Shape;408;p38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411" name="Google Shape;411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414" name="Google Shape;414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38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417" name="Google Shape;417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38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420" name="Google Shape;420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2" name="Google Shape;422;p38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423" name="Google Shape;423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38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7" name="Google Shape;427;p38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2286000" y="2358262"/>
            <a:ext cx="609600" cy="304800"/>
            <a:chOff x="0" y="0"/>
            <a:chExt cx="609600" cy="304800"/>
          </a:xfrm>
        </p:grpSpPr>
        <p:sp>
          <p:nvSpPr>
            <p:cNvPr id="429" name="Google Shape;429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1" name="Google Shape;431;p38"/>
          <p:cNvGrpSpPr/>
          <p:nvPr/>
        </p:nvGrpSpPr>
        <p:grpSpPr>
          <a:xfrm>
            <a:off x="3048000" y="2358262"/>
            <a:ext cx="609600" cy="304800"/>
            <a:chOff x="0" y="0"/>
            <a:chExt cx="609600" cy="304800"/>
          </a:xfrm>
        </p:grpSpPr>
        <p:sp>
          <p:nvSpPr>
            <p:cNvPr id="432" name="Google Shape;432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4" name="Google Shape;434;p38"/>
          <p:cNvGrpSpPr/>
          <p:nvPr/>
        </p:nvGrpSpPr>
        <p:grpSpPr>
          <a:xfrm>
            <a:off x="3810001" y="2358262"/>
            <a:ext cx="609600" cy="304800"/>
            <a:chOff x="0" y="0"/>
            <a:chExt cx="609600" cy="304800"/>
          </a:xfrm>
        </p:grpSpPr>
        <p:sp>
          <p:nvSpPr>
            <p:cNvPr id="435" name="Google Shape;435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7" name="Google Shape;437;p38"/>
          <p:cNvGrpSpPr/>
          <p:nvPr/>
        </p:nvGrpSpPr>
        <p:grpSpPr>
          <a:xfrm>
            <a:off x="4572000" y="2358262"/>
            <a:ext cx="609600" cy="304800"/>
            <a:chOff x="0" y="0"/>
            <a:chExt cx="609600" cy="304800"/>
          </a:xfrm>
        </p:grpSpPr>
        <p:sp>
          <p:nvSpPr>
            <p:cNvPr id="438" name="Google Shape;438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334001" y="2358262"/>
            <a:ext cx="609600" cy="304800"/>
            <a:chOff x="0" y="0"/>
            <a:chExt cx="609600" cy="304800"/>
          </a:xfrm>
        </p:grpSpPr>
        <p:sp>
          <p:nvSpPr>
            <p:cNvPr id="441" name="Google Shape;441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096000" y="2358262"/>
            <a:ext cx="609600" cy="304800"/>
            <a:chOff x="0" y="0"/>
            <a:chExt cx="609600" cy="304800"/>
          </a:xfrm>
        </p:grpSpPr>
        <p:sp>
          <p:nvSpPr>
            <p:cNvPr id="444" name="Google Shape;444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858000" y="2358262"/>
            <a:ext cx="609600" cy="304800"/>
            <a:chOff x="0" y="0"/>
            <a:chExt cx="609600" cy="304800"/>
          </a:xfrm>
        </p:grpSpPr>
        <p:sp>
          <p:nvSpPr>
            <p:cNvPr id="447" name="Google Shape;447;p38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9" name="Google Shape;449;p38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sz="3600" u="none" cap="none" strike="noStrike"/>
              <a:t>Two-Way Merge Sort</a:t>
            </a:r>
            <a:endParaRPr/>
          </a:p>
        </p:txBody>
      </p:sp>
      <p:sp>
        <p:nvSpPr>
          <p:cNvPr id="462" name="Google Shape;462;p3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463" name="Google Shape;463;p39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464" name="Google Shape;464;p39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7-page file, 2 records/page</a:t>
              </a:r>
              <a:endPara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467" name="Google Shape;467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470" name="Google Shape;470;p39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473" name="Google Shape;473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39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476" name="Google Shape;476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479" name="Google Shape;479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482" name="Google Shape;482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485" name="Google Shape;485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39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9" name="Google Shape;489;p39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39"/>
          <p:cNvGrpSpPr/>
          <p:nvPr/>
        </p:nvGrpSpPr>
        <p:grpSpPr>
          <a:xfrm>
            <a:off x="2286000" y="2358262"/>
            <a:ext cx="609600" cy="304800"/>
            <a:chOff x="0" y="0"/>
            <a:chExt cx="609600" cy="304800"/>
          </a:xfrm>
        </p:grpSpPr>
        <p:sp>
          <p:nvSpPr>
            <p:cNvPr id="491" name="Google Shape;491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048000" y="2358262"/>
            <a:ext cx="609600" cy="304800"/>
            <a:chOff x="0" y="0"/>
            <a:chExt cx="609600" cy="304800"/>
          </a:xfrm>
        </p:grpSpPr>
        <p:sp>
          <p:nvSpPr>
            <p:cNvPr id="494" name="Google Shape;494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3810001" y="2358262"/>
            <a:ext cx="609600" cy="304800"/>
            <a:chOff x="0" y="0"/>
            <a:chExt cx="609600" cy="304800"/>
          </a:xfrm>
        </p:grpSpPr>
        <p:sp>
          <p:nvSpPr>
            <p:cNvPr id="497" name="Google Shape;497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4572000" y="2358262"/>
            <a:ext cx="609600" cy="304800"/>
            <a:chOff x="0" y="0"/>
            <a:chExt cx="609600" cy="304800"/>
          </a:xfrm>
        </p:grpSpPr>
        <p:sp>
          <p:nvSpPr>
            <p:cNvPr id="500" name="Google Shape;500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334001" y="2358262"/>
            <a:ext cx="609600" cy="304800"/>
            <a:chOff x="0" y="0"/>
            <a:chExt cx="609600" cy="304800"/>
          </a:xfrm>
        </p:grpSpPr>
        <p:sp>
          <p:nvSpPr>
            <p:cNvPr id="503" name="Google Shape;503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6096000" y="2358262"/>
            <a:ext cx="609600" cy="304800"/>
            <a:chOff x="0" y="0"/>
            <a:chExt cx="609600" cy="304800"/>
          </a:xfrm>
        </p:grpSpPr>
        <p:sp>
          <p:nvSpPr>
            <p:cNvPr id="506" name="Google Shape;506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6858000" y="2358262"/>
            <a:ext cx="609600" cy="304800"/>
            <a:chOff x="0" y="0"/>
            <a:chExt cx="609600" cy="304800"/>
          </a:xfrm>
        </p:grpSpPr>
        <p:sp>
          <p:nvSpPr>
            <p:cNvPr id="509" name="Google Shape;509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9"/>
          <p:cNvCxnSpPr/>
          <p:nvPr/>
        </p:nvCxnSpPr>
        <p:spPr>
          <a:xfrm>
            <a:off x="2285999" y="28154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19" name="Google Shape;519;p39"/>
          <p:cNvSpPr/>
          <p:nvPr/>
        </p:nvSpPr>
        <p:spPr>
          <a:xfrm>
            <a:off x="7557324" y="26332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0" name="Google Shape;520;p39"/>
          <p:cNvGrpSpPr/>
          <p:nvPr/>
        </p:nvGrpSpPr>
        <p:grpSpPr>
          <a:xfrm>
            <a:off x="2667000" y="2971800"/>
            <a:ext cx="609600" cy="304800"/>
            <a:chOff x="0" y="0"/>
            <a:chExt cx="609600" cy="304800"/>
          </a:xfrm>
        </p:grpSpPr>
        <p:sp>
          <p:nvSpPr>
            <p:cNvPr id="521" name="Google Shape;521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2667000" y="3276600"/>
            <a:ext cx="609600" cy="304800"/>
            <a:chOff x="0" y="0"/>
            <a:chExt cx="609600" cy="304800"/>
          </a:xfrm>
        </p:grpSpPr>
        <p:sp>
          <p:nvSpPr>
            <p:cNvPr id="524" name="Google Shape;524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26" name="Google Shape;526;p39"/>
          <p:cNvSpPr/>
          <p:nvPr/>
        </p:nvSpPr>
        <p:spPr>
          <a:xfrm>
            <a:off x="2687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3068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39"/>
          <p:cNvGrpSpPr/>
          <p:nvPr/>
        </p:nvGrpSpPr>
        <p:grpSpPr>
          <a:xfrm>
            <a:off x="4191000" y="2971800"/>
            <a:ext cx="609600" cy="304800"/>
            <a:chOff x="0" y="0"/>
            <a:chExt cx="609600" cy="304800"/>
          </a:xfrm>
        </p:grpSpPr>
        <p:sp>
          <p:nvSpPr>
            <p:cNvPr id="529" name="Google Shape;529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4191000" y="3276600"/>
            <a:ext cx="609600" cy="304800"/>
            <a:chOff x="0" y="0"/>
            <a:chExt cx="609600" cy="304800"/>
          </a:xfrm>
        </p:grpSpPr>
        <p:sp>
          <p:nvSpPr>
            <p:cNvPr id="532" name="Google Shape;532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715000" y="2971800"/>
            <a:ext cx="609600" cy="304800"/>
            <a:chOff x="0" y="0"/>
            <a:chExt cx="609600" cy="304800"/>
          </a:xfrm>
        </p:grpSpPr>
        <p:sp>
          <p:nvSpPr>
            <p:cNvPr id="535" name="Google Shape;535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715000" y="3276600"/>
            <a:ext cx="609600" cy="304800"/>
            <a:chOff x="0" y="0"/>
            <a:chExt cx="609600" cy="304800"/>
          </a:xfrm>
        </p:grpSpPr>
        <p:sp>
          <p:nvSpPr>
            <p:cNvPr id="538" name="Google Shape;538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6858000" y="2971800"/>
            <a:ext cx="609600" cy="304800"/>
            <a:chOff x="0" y="0"/>
            <a:chExt cx="609600" cy="304800"/>
          </a:xfrm>
        </p:grpSpPr>
        <p:sp>
          <p:nvSpPr>
            <p:cNvPr id="541" name="Google Shape;541;p39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7162800" y="2666237"/>
            <a:ext cx="0" cy="302400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6116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5735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4592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4211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944999" y="3059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sz="3600" u="none" cap="none" strike="noStrike"/>
              <a:t>Two-Way Merge Sort</a:t>
            </a:r>
            <a:endParaRPr/>
          </a:p>
        </p:txBody>
      </p:sp>
      <p:sp>
        <p:nvSpPr>
          <p:cNvPr id="555" name="Google Shape;555;p4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556" name="Google Shape;556;p40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557" name="Google Shape;557;p40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7-page file, 2 records/page</a:t>
              </a:r>
              <a:endPara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40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560" name="Google Shape;560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2" name="Google Shape;562;p40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563" name="Google Shape;563;p40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40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566" name="Google Shape;566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569" name="Google Shape;569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71" name="Google Shape;571;p40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572" name="Google Shape;572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74" name="Google Shape;574;p40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575" name="Google Shape;575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578" name="Google Shape;578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80" name="Google Shape;580;p40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1" name="Google Shape;581;p40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2" name="Google Shape;582;p40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83" name="Google Shape;583;p40"/>
          <p:cNvGrpSpPr/>
          <p:nvPr/>
        </p:nvGrpSpPr>
        <p:grpSpPr>
          <a:xfrm>
            <a:off x="2286000" y="2358262"/>
            <a:ext cx="609600" cy="304800"/>
            <a:chOff x="0" y="0"/>
            <a:chExt cx="609600" cy="304800"/>
          </a:xfrm>
        </p:grpSpPr>
        <p:sp>
          <p:nvSpPr>
            <p:cNvPr id="584" name="Google Shape;584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048000" y="2358262"/>
            <a:ext cx="609600" cy="304800"/>
            <a:chOff x="0" y="0"/>
            <a:chExt cx="609600" cy="304800"/>
          </a:xfrm>
        </p:grpSpPr>
        <p:sp>
          <p:nvSpPr>
            <p:cNvPr id="587" name="Google Shape;587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3810001" y="2358262"/>
            <a:ext cx="609600" cy="304800"/>
            <a:chOff x="0" y="0"/>
            <a:chExt cx="609600" cy="304800"/>
          </a:xfrm>
        </p:grpSpPr>
        <p:sp>
          <p:nvSpPr>
            <p:cNvPr id="590" name="Google Shape;590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2" name="Google Shape;592;p40"/>
          <p:cNvGrpSpPr/>
          <p:nvPr/>
        </p:nvGrpSpPr>
        <p:grpSpPr>
          <a:xfrm>
            <a:off x="4572000" y="2358262"/>
            <a:ext cx="609600" cy="304800"/>
            <a:chOff x="0" y="0"/>
            <a:chExt cx="609600" cy="304800"/>
          </a:xfrm>
        </p:grpSpPr>
        <p:sp>
          <p:nvSpPr>
            <p:cNvPr id="593" name="Google Shape;593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5334001" y="2358262"/>
            <a:ext cx="609600" cy="304800"/>
            <a:chOff x="0" y="0"/>
            <a:chExt cx="609600" cy="304800"/>
          </a:xfrm>
        </p:grpSpPr>
        <p:sp>
          <p:nvSpPr>
            <p:cNvPr id="596" name="Google Shape;596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6096000" y="2358262"/>
            <a:ext cx="609600" cy="304800"/>
            <a:chOff x="0" y="0"/>
            <a:chExt cx="609600" cy="304800"/>
          </a:xfrm>
        </p:grpSpPr>
        <p:sp>
          <p:nvSpPr>
            <p:cNvPr id="599" name="Google Shape;599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6858000" y="2358262"/>
            <a:ext cx="609600" cy="304800"/>
            <a:chOff x="0" y="0"/>
            <a:chExt cx="609600" cy="304800"/>
          </a:xfrm>
        </p:grpSpPr>
        <p:sp>
          <p:nvSpPr>
            <p:cNvPr id="602" name="Google Shape;602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04" name="Google Shape;604;p40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0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40"/>
          <p:cNvCxnSpPr/>
          <p:nvPr/>
        </p:nvCxnSpPr>
        <p:spPr>
          <a:xfrm>
            <a:off x="2285999" y="28154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2" name="Google Shape;612;p40"/>
          <p:cNvSpPr/>
          <p:nvPr/>
        </p:nvSpPr>
        <p:spPr>
          <a:xfrm>
            <a:off x="7557324" y="26332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13" name="Google Shape;613;p40"/>
          <p:cNvGrpSpPr/>
          <p:nvPr/>
        </p:nvGrpSpPr>
        <p:grpSpPr>
          <a:xfrm>
            <a:off x="2667000" y="2971800"/>
            <a:ext cx="609600" cy="304800"/>
            <a:chOff x="0" y="0"/>
            <a:chExt cx="609600" cy="304800"/>
          </a:xfrm>
        </p:grpSpPr>
        <p:sp>
          <p:nvSpPr>
            <p:cNvPr id="614" name="Google Shape;614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6" name="Google Shape;616;p40"/>
          <p:cNvGrpSpPr/>
          <p:nvPr/>
        </p:nvGrpSpPr>
        <p:grpSpPr>
          <a:xfrm>
            <a:off x="2667000" y="3276600"/>
            <a:ext cx="609600" cy="304800"/>
            <a:chOff x="0" y="0"/>
            <a:chExt cx="609600" cy="304800"/>
          </a:xfrm>
        </p:grpSpPr>
        <p:sp>
          <p:nvSpPr>
            <p:cNvPr id="617" name="Google Shape;617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19" name="Google Shape;619;p40"/>
          <p:cNvSpPr/>
          <p:nvPr/>
        </p:nvSpPr>
        <p:spPr>
          <a:xfrm>
            <a:off x="2687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3068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40"/>
          <p:cNvGrpSpPr/>
          <p:nvPr/>
        </p:nvGrpSpPr>
        <p:grpSpPr>
          <a:xfrm>
            <a:off x="4191000" y="2971800"/>
            <a:ext cx="609600" cy="304800"/>
            <a:chOff x="0" y="0"/>
            <a:chExt cx="609600" cy="304800"/>
          </a:xfrm>
        </p:grpSpPr>
        <p:sp>
          <p:nvSpPr>
            <p:cNvPr id="622" name="Google Shape;622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24" name="Google Shape;624;p40"/>
          <p:cNvGrpSpPr/>
          <p:nvPr/>
        </p:nvGrpSpPr>
        <p:grpSpPr>
          <a:xfrm>
            <a:off x="4191000" y="3276600"/>
            <a:ext cx="609600" cy="304800"/>
            <a:chOff x="0" y="0"/>
            <a:chExt cx="609600" cy="304800"/>
          </a:xfrm>
        </p:grpSpPr>
        <p:sp>
          <p:nvSpPr>
            <p:cNvPr id="625" name="Google Shape;625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5715000" y="2971800"/>
            <a:ext cx="609600" cy="304800"/>
            <a:chOff x="0" y="0"/>
            <a:chExt cx="609600" cy="304800"/>
          </a:xfrm>
        </p:grpSpPr>
        <p:sp>
          <p:nvSpPr>
            <p:cNvPr id="628" name="Google Shape;628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0" name="Google Shape;630;p40"/>
          <p:cNvGrpSpPr/>
          <p:nvPr/>
        </p:nvGrpSpPr>
        <p:grpSpPr>
          <a:xfrm>
            <a:off x="5715000" y="3276600"/>
            <a:ext cx="609600" cy="304800"/>
            <a:chOff x="0" y="0"/>
            <a:chExt cx="609600" cy="304800"/>
          </a:xfrm>
        </p:grpSpPr>
        <p:sp>
          <p:nvSpPr>
            <p:cNvPr id="631" name="Google Shape;631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6858000" y="2971800"/>
            <a:ext cx="609600" cy="304800"/>
            <a:chOff x="0" y="0"/>
            <a:chExt cx="609600" cy="304800"/>
          </a:xfrm>
        </p:grpSpPr>
        <p:sp>
          <p:nvSpPr>
            <p:cNvPr id="634" name="Google Shape;634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6" name="Google Shape;636;p40"/>
          <p:cNvSpPr/>
          <p:nvPr/>
        </p:nvSpPr>
        <p:spPr>
          <a:xfrm>
            <a:off x="7162800" y="2666237"/>
            <a:ext cx="0" cy="302400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6116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5735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4592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4211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40"/>
          <p:cNvCxnSpPr/>
          <p:nvPr/>
        </p:nvCxnSpPr>
        <p:spPr>
          <a:xfrm>
            <a:off x="2285999" y="3733800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2" name="Google Shape;642;p40"/>
          <p:cNvSpPr/>
          <p:nvPr/>
        </p:nvSpPr>
        <p:spPr>
          <a:xfrm>
            <a:off x="7557324" y="3547645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3" name="Google Shape;643;p40"/>
          <p:cNvGrpSpPr/>
          <p:nvPr/>
        </p:nvGrpSpPr>
        <p:grpSpPr>
          <a:xfrm>
            <a:off x="3429000" y="3886200"/>
            <a:ext cx="609600" cy="304800"/>
            <a:chOff x="0" y="0"/>
            <a:chExt cx="609600" cy="304800"/>
          </a:xfrm>
        </p:grpSpPr>
        <p:sp>
          <p:nvSpPr>
            <p:cNvPr id="644" name="Google Shape;644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6" name="Google Shape;646;p40"/>
          <p:cNvGrpSpPr/>
          <p:nvPr/>
        </p:nvGrpSpPr>
        <p:grpSpPr>
          <a:xfrm>
            <a:off x="3429000" y="4191000"/>
            <a:ext cx="609600" cy="304800"/>
            <a:chOff x="0" y="0"/>
            <a:chExt cx="609600" cy="304800"/>
          </a:xfrm>
        </p:grpSpPr>
        <p:sp>
          <p:nvSpPr>
            <p:cNvPr id="647" name="Google Shape;647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3429000" y="4495800"/>
            <a:ext cx="609600" cy="304800"/>
            <a:chOff x="0" y="0"/>
            <a:chExt cx="609600" cy="304800"/>
          </a:xfrm>
        </p:grpSpPr>
        <p:sp>
          <p:nvSpPr>
            <p:cNvPr id="650" name="Google Shape;650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3429000" y="4800600"/>
            <a:ext cx="609600" cy="304800"/>
            <a:chOff x="0" y="0"/>
            <a:chExt cx="609600" cy="304800"/>
          </a:xfrm>
        </p:grpSpPr>
        <p:sp>
          <p:nvSpPr>
            <p:cNvPr id="653" name="Google Shape;653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5" name="Google Shape;655;p40"/>
          <p:cNvGrpSpPr/>
          <p:nvPr/>
        </p:nvGrpSpPr>
        <p:grpSpPr>
          <a:xfrm>
            <a:off x="6248400" y="3886200"/>
            <a:ext cx="609600" cy="304800"/>
            <a:chOff x="0" y="0"/>
            <a:chExt cx="609600" cy="304800"/>
          </a:xfrm>
        </p:grpSpPr>
        <p:sp>
          <p:nvSpPr>
            <p:cNvPr id="656" name="Google Shape;656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6248400" y="4194938"/>
            <a:ext cx="609600" cy="304800"/>
            <a:chOff x="0" y="0"/>
            <a:chExt cx="609600" cy="304800"/>
          </a:xfrm>
        </p:grpSpPr>
        <p:sp>
          <p:nvSpPr>
            <p:cNvPr id="659" name="Google Shape;659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40"/>
          <p:cNvGrpSpPr/>
          <p:nvPr/>
        </p:nvGrpSpPr>
        <p:grpSpPr>
          <a:xfrm>
            <a:off x="6248400" y="4499738"/>
            <a:ext cx="609600" cy="304800"/>
            <a:chOff x="0" y="0"/>
            <a:chExt cx="609600" cy="304800"/>
          </a:xfrm>
        </p:grpSpPr>
        <p:sp>
          <p:nvSpPr>
            <p:cNvPr id="662" name="Google Shape;662;p40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64" name="Google Shape;664;p40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944999" y="3059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944999" y="4278867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40"/>
          <p:cNvSpPr/>
          <p:nvPr/>
        </p:nvSpPr>
        <p:spPr>
          <a:xfrm>
            <a:off x="3166268" y="3584575"/>
            <a:ext cx="373086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28268" y="3584575"/>
            <a:ext cx="373086" cy="29845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6155928" y="3584575"/>
            <a:ext cx="261144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6656916" y="3279775"/>
            <a:ext cx="402192" cy="60323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14.1 Sort-Merge Join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sz="3600" u="none" cap="none" strike="noStrike"/>
              <a:t>Two-Way Merge Sort</a:t>
            </a:r>
            <a:endParaRPr/>
          </a:p>
        </p:txBody>
      </p:sp>
      <p:sp>
        <p:nvSpPr>
          <p:cNvPr id="676" name="Google Shape;676;p4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677" name="Google Shape;677;p41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678" name="Google Shape;678;p41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7-page file, 2 records/page</a:t>
              </a:r>
              <a:endPara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80" name="Google Shape;680;p41"/>
          <p:cNvSpPr/>
          <p:nvPr/>
        </p:nvSpPr>
        <p:spPr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41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682" name="Google Shape;682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685" name="Google Shape;685;p41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688" name="Google Shape;688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691" name="Google Shape;691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694" name="Google Shape;694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6" name="Google Shape;696;p41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697" name="Google Shape;697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700" name="Google Shape;700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2" name="Google Shape;702;p41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3" name="Google Shape;703;p41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04" name="Google Shape;704;p41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05" name="Google Shape;705;p41"/>
          <p:cNvGrpSpPr/>
          <p:nvPr/>
        </p:nvGrpSpPr>
        <p:grpSpPr>
          <a:xfrm>
            <a:off x="2286000" y="2358262"/>
            <a:ext cx="609600" cy="304800"/>
            <a:chOff x="0" y="0"/>
            <a:chExt cx="609600" cy="304800"/>
          </a:xfrm>
        </p:grpSpPr>
        <p:sp>
          <p:nvSpPr>
            <p:cNvPr id="706" name="Google Shape;706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3048000" y="2358262"/>
            <a:ext cx="609600" cy="304800"/>
            <a:chOff x="0" y="0"/>
            <a:chExt cx="609600" cy="304800"/>
          </a:xfrm>
        </p:grpSpPr>
        <p:sp>
          <p:nvSpPr>
            <p:cNvPr id="709" name="Google Shape;709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3810001" y="2358262"/>
            <a:ext cx="609600" cy="304800"/>
            <a:chOff x="0" y="0"/>
            <a:chExt cx="609600" cy="304800"/>
          </a:xfrm>
        </p:grpSpPr>
        <p:sp>
          <p:nvSpPr>
            <p:cNvPr id="712" name="Google Shape;712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4572000" y="2358262"/>
            <a:ext cx="609600" cy="304800"/>
            <a:chOff x="0" y="0"/>
            <a:chExt cx="609600" cy="304800"/>
          </a:xfrm>
        </p:grpSpPr>
        <p:sp>
          <p:nvSpPr>
            <p:cNvPr id="715" name="Google Shape;715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41"/>
          <p:cNvGrpSpPr/>
          <p:nvPr/>
        </p:nvGrpSpPr>
        <p:grpSpPr>
          <a:xfrm>
            <a:off x="5334001" y="2358262"/>
            <a:ext cx="609600" cy="304800"/>
            <a:chOff x="0" y="0"/>
            <a:chExt cx="609600" cy="304800"/>
          </a:xfrm>
        </p:grpSpPr>
        <p:sp>
          <p:nvSpPr>
            <p:cNvPr id="718" name="Google Shape;718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20" name="Google Shape;720;p41"/>
          <p:cNvGrpSpPr/>
          <p:nvPr/>
        </p:nvGrpSpPr>
        <p:grpSpPr>
          <a:xfrm>
            <a:off x="6096000" y="2358262"/>
            <a:ext cx="609600" cy="304800"/>
            <a:chOff x="0" y="0"/>
            <a:chExt cx="609600" cy="304800"/>
          </a:xfrm>
        </p:grpSpPr>
        <p:sp>
          <p:nvSpPr>
            <p:cNvPr id="721" name="Google Shape;721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6858000" y="2358262"/>
            <a:ext cx="609600" cy="304800"/>
            <a:chOff x="0" y="0"/>
            <a:chExt cx="609600" cy="304800"/>
          </a:xfrm>
        </p:grpSpPr>
        <p:sp>
          <p:nvSpPr>
            <p:cNvPr id="724" name="Google Shape;724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6" name="Google Shape;726;p41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1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1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1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1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1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1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3" name="Google Shape;733;p41"/>
          <p:cNvCxnSpPr/>
          <p:nvPr/>
        </p:nvCxnSpPr>
        <p:spPr>
          <a:xfrm>
            <a:off x="2285999" y="28154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4" name="Google Shape;734;p41"/>
          <p:cNvSpPr/>
          <p:nvPr/>
        </p:nvSpPr>
        <p:spPr>
          <a:xfrm>
            <a:off x="7557324" y="26332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35" name="Google Shape;735;p41"/>
          <p:cNvGrpSpPr/>
          <p:nvPr/>
        </p:nvGrpSpPr>
        <p:grpSpPr>
          <a:xfrm>
            <a:off x="2667000" y="2971800"/>
            <a:ext cx="609600" cy="304800"/>
            <a:chOff x="0" y="0"/>
            <a:chExt cx="609600" cy="304800"/>
          </a:xfrm>
        </p:grpSpPr>
        <p:sp>
          <p:nvSpPr>
            <p:cNvPr id="736" name="Google Shape;736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8" name="Google Shape;738;p41"/>
          <p:cNvGrpSpPr/>
          <p:nvPr/>
        </p:nvGrpSpPr>
        <p:grpSpPr>
          <a:xfrm>
            <a:off x="2667000" y="3276600"/>
            <a:ext cx="609600" cy="304800"/>
            <a:chOff x="0" y="0"/>
            <a:chExt cx="609600" cy="304800"/>
          </a:xfrm>
        </p:grpSpPr>
        <p:sp>
          <p:nvSpPr>
            <p:cNvPr id="739" name="Google Shape;739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1" name="Google Shape;741;p41"/>
          <p:cNvSpPr/>
          <p:nvPr/>
        </p:nvSpPr>
        <p:spPr>
          <a:xfrm>
            <a:off x="2687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1"/>
          <p:cNvSpPr/>
          <p:nvPr/>
        </p:nvSpPr>
        <p:spPr>
          <a:xfrm>
            <a:off x="3068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1"/>
          <p:cNvGrpSpPr/>
          <p:nvPr/>
        </p:nvGrpSpPr>
        <p:grpSpPr>
          <a:xfrm>
            <a:off x="4191000" y="2971800"/>
            <a:ext cx="609600" cy="304800"/>
            <a:chOff x="0" y="0"/>
            <a:chExt cx="609600" cy="304800"/>
          </a:xfrm>
        </p:grpSpPr>
        <p:sp>
          <p:nvSpPr>
            <p:cNvPr id="744" name="Google Shape;744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6" name="Google Shape;746;p41"/>
          <p:cNvGrpSpPr/>
          <p:nvPr/>
        </p:nvGrpSpPr>
        <p:grpSpPr>
          <a:xfrm>
            <a:off x="4191000" y="3276600"/>
            <a:ext cx="609600" cy="304800"/>
            <a:chOff x="0" y="0"/>
            <a:chExt cx="609600" cy="304800"/>
          </a:xfrm>
        </p:grpSpPr>
        <p:sp>
          <p:nvSpPr>
            <p:cNvPr id="747" name="Google Shape;747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5715000" y="2971800"/>
            <a:ext cx="609600" cy="304800"/>
            <a:chOff x="0" y="0"/>
            <a:chExt cx="609600" cy="304800"/>
          </a:xfrm>
        </p:grpSpPr>
        <p:sp>
          <p:nvSpPr>
            <p:cNvPr id="750" name="Google Shape;750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5715000" y="3276600"/>
            <a:ext cx="609600" cy="304800"/>
            <a:chOff x="0" y="0"/>
            <a:chExt cx="609600" cy="304800"/>
          </a:xfrm>
        </p:grpSpPr>
        <p:sp>
          <p:nvSpPr>
            <p:cNvPr id="753" name="Google Shape;753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6858000" y="2971800"/>
            <a:ext cx="609600" cy="304800"/>
            <a:chOff x="0" y="0"/>
            <a:chExt cx="609600" cy="304800"/>
          </a:xfrm>
        </p:grpSpPr>
        <p:sp>
          <p:nvSpPr>
            <p:cNvPr id="756" name="Google Shape;756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7162800" y="2666237"/>
            <a:ext cx="0" cy="302400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1"/>
          <p:cNvSpPr/>
          <p:nvPr/>
        </p:nvSpPr>
        <p:spPr>
          <a:xfrm>
            <a:off x="6116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1"/>
          <p:cNvSpPr/>
          <p:nvPr/>
        </p:nvSpPr>
        <p:spPr>
          <a:xfrm>
            <a:off x="5735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1"/>
          <p:cNvSpPr/>
          <p:nvPr/>
        </p:nvSpPr>
        <p:spPr>
          <a:xfrm>
            <a:off x="4592410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1"/>
          <p:cNvSpPr/>
          <p:nvPr/>
        </p:nvSpPr>
        <p:spPr>
          <a:xfrm>
            <a:off x="4211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41"/>
          <p:cNvCxnSpPr/>
          <p:nvPr/>
        </p:nvCxnSpPr>
        <p:spPr>
          <a:xfrm>
            <a:off x="2285999" y="3733800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4" name="Google Shape;764;p41"/>
          <p:cNvSpPr/>
          <p:nvPr/>
        </p:nvSpPr>
        <p:spPr>
          <a:xfrm>
            <a:off x="7557324" y="3547645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5" name="Google Shape;765;p41"/>
          <p:cNvGrpSpPr/>
          <p:nvPr/>
        </p:nvGrpSpPr>
        <p:grpSpPr>
          <a:xfrm>
            <a:off x="3429000" y="3886200"/>
            <a:ext cx="609600" cy="304800"/>
            <a:chOff x="0" y="0"/>
            <a:chExt cx="609600" cy="304800"/>
          </a:xfrm>
        </p:grpSpPr>
        <p:sp>
          <p:nvSpPr>
            <p:cNvPr id="766" name="Google Shape;766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68" name="Google Shape;768;p41"/>
          <p:cNvGrpSpPr/>
          <p:nvPr/>
        </p:nvGrpSpPr>
        <p:grpSpPr>
          <a:xfrm>
            <a:off x="3429000" y="4191000"/>
            <a:ext cx="609600" cy="304800"/>
            <a:chOff x="0" y="0"/>
            <a:chExt cx="609600" cy="304800"/>
          </a:xfrm>
        </p:grpSpPr>
        <p:sp>
          <p:nvSpPr>
            <p:cNvPr id="769" name="Google Shape;769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3429000" y="4495800"/>
            <a:ext cx="609600" cy="304800"/>
            <a:chOff x="0" y="0"/>
            <a:chExt cx="609600" cy="304800"/>
          </a:xfrm>
        </p:grpSpPr>
        <p:sp>
          <p:nvSpPr>
            <p:cNvPr id="772" name="Google Shape;772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3429000" y="4800600"/>
            <a:ext cx="609600" cy="304800"/>
            <a:chOff x="0" y="0"/>
            <a:chExt cx="609600" cy="304800"/>
          </a:xfrm>
        </p:grpSpPr>
        <p:sp>
          <p:nvSpPr>
            <p:cNvPr id="775" name="Google Shape;775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7" name="Google Shape;777;p41"/>
          <p:cNvGrpSpPr/>
          <p:nvPr/>
        </p:nvGrpSpPr>
        <p:grpSpPr>
          <a:xfrm>
            <a:off x="6248400" y="3886200"/>
            <a:ext cx="609600" cy="304800"/>
            <a:chOff x="0" y="0"/>
            <a:chExt cx="609600" cy="304800"/>
          </a:xfrm>
        </p:grpSpPr>
        <p:sp>
          <p:nvSpPr>
            <p:cNvPr id="778" name="Google Shape;778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6248400" y="4194938"/>
            <a:ext cx="609600" cy="304800"/>
            <a:chOff x="0" y="0"/>
            <a:chExt cx="609600" cy="304800"/>
          </a:xfrm>
        </p:grpSpPr>
        <p:sp>
          <p:nvSpPr>
            <p:cNvPr id="781" name="Google Shape;781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3" name="Google Shape;783;p41"/>
          <p:cNvGrpSpPr/>
          <p:nvPr/>
        </p:nvGrpSpPr>
        <p:grpSpPr>
          <a:xfrm>
            <a:off x="6248400" y="4499738"/>
            <a:ext cx="609600" cy="304800"/>
            <a:chOff x="0" y="0"/>
            <a:chExt cx="609600" cy="304800"/>
          </a:xfrm>
        </p:grpSpPr>
        <p:sp>
          <p:nvSpPr>
            <p:cNvPr id="784" name="Google Shape;784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86" name="Google Shape;786;p41"/>
          <p:cNvCxnSpPr/>
          <p:nvPr/>
        </p:nvCxnSpPr>
        <p:spPr>
          <a:xfrm>
            <a:off x="2285999" y="5257800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7" name="Google Shape;787;p41"/>
          <p:cNvSpPr/>
          <p:nvPr/>
        </p:nvSpPr>
        <p:spPr>
          <a:xfrm>
            <a:off x="7557324" y="5071645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8" name="Google Shape;788;p41"/>
          <p:cNvGrpSpPr/>
          <p:nvPr/>
        </p:nvGrpSpPr>
        <p:grpSpPr>
          <a:xfrm>
            <a:off x="2362200" y="5410200"/>
            <a:ext cx="609600" cy="304800"/>
            <a:chOff x="0" y="0"/>
            <a:chExt cx="609600" cy="304800"/>
          </a:xfrm>
        </p:grpSpPr>
        <p:sp>
          <p:nvSpPr>
            <p:cNvPr id="789" name="Google Shape;789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1" name="Google Shape;791;p41"/>
          <p:cNvGrpSpPr/>
          <p:nvPr/>
        </p:nvGrpSpPr>
        <p:grpSpPr>
          <a:xfrm>
            <a:off x="2971800" y="5410200"/>
            <a:ext cx="609600" cy="304800"/>
            <a:chOff x="0" y="0"/>
            <a:chExt cx="609600" cy="304800"/>
          </a:xfrm>
        </p:grpSpPr>
        <p:sp>
          <p:nvSpPr>
            <p:cNvPr id="792" name="Google Shape;792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4" name="Google Shape;794;p41"/>
          <p:cNvGrpSpPr/>
          <p:nvPr/>
        </p:nvGrpSpPr>
        <p:grpSpPr>
          <a:xfrm>
            <a:off x="3581400" y="5410200"/>
            <a:ext cx="609600" cy="304800"/>
            <a:chOff x="0" y="0"/>
            <a:chExt cx="609600" cy="304800"/>
          </a:xfrm>
        </p:grpSpPr>
        <p:sp>
          <p:nvSpPr>
            <p:cNvPr id="795" name="Google Shape;795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4191000" y="5410200"/>
            <a:ext cx="609600" cy="304800"/>
            <a:chOff x="0" y="0"/>
            <a:chExt cx="609600" cy="304800"/>
          </a:xfrm>
        </p:grpSpPr>
        <p:sp>
          <p:nvSpPr>
            <p:cNvPr id="798" name="Google Shape;798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4800600" y="5410200"/>
            <a:ext cx="609600" cy="304800"/>
            <a:chOff x="0" y="0"/>
            <a:chExt cx="609600" cy="304800"/>
          </a:xfrm>
        </p:grpSpPr>
        <p:sp>
          <p:nvSpPr>
            <p:cNvPr id="801" name="Google Shape;801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3" name="Google Shape;803;p41"/>
          <p:cNvGrpSpPr/>
          <p:nvPr/>
        </p:nvGrpSpPr>
        <p:grpSpPr>
          <a:xfrm>
            <a:off x="5410200" y="5410200"/>
            <a:ext cx="609600" cy="304800"/>
            <a:chOff x="0" y="0"/>
            <a:chExt cx="609600" cy="304800"/>
          </a:xfrm>
        </p:grpSpPr>
        <p:sp>
          <p:nvSpPr>
            <p:cNvPr id="804" name="Google Shape;804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6019800" y="5410200"/>
            <a:ext cx="609600" cy="304800"/>
            <a:chOff x="0" y="0"/>
            <a:chExt cx="609600" cy="304800"/>
          </a:xfrm>
        </p:grpSpPr>
        <p:sp>
          <p:nvSpPr>
            <p:cNvPr id="807" name="Google Shape;807;p41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09" name="Google Shape;809;p41"/>
          <p:cNvSpPr/>
          <p:nvPr/>
        </p:nvSpPr>
        <p:spPr>
          <a:xfrm>
            <a:off x="3928268" y="5108575"/>
            <a:ext cx="373086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1"/>
          <p:cNvSpPr/>
          <p:nvPr/>
        </p:nvSpPr>
        <p:spPr>
          <a:xfrm>
            <a:off x="4803775" y="4788426"/>
            <a:ext cx="1441476" cy="637902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1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41"/>
          <p:cNvSpPr/>
          <p:nvPr/>
        </p:nvSpPr>
        <p:spPr>
          <a:xfrm>
            <a:off x="944999" y="3059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41"/>
          <p:cNvSpPr/>
          <p:nvPr/>
        </p:nvSpPr>
        <p:spPr>
          <a:xfrm>
            <a:off x="944999" y="4278867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41"/>
          <p:cNvSpPr/>
          <p:nvPr/>
        </p:nvSpPr>
        <p:spPr>
          <a:xfrm>
            <a:off x="944999" y="5345667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3166268" y="3584575"/>
            <a:ext cx="373086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3928268" y="3584575"/>
            <a:ext cx="373086" cy="29845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1"/>
          <p:cNvSpPr/>
          <p:nvPr/>
        </p:nvSpPr>
        <p:spPr>
          <a:xfrm>
            <a:off x="6155928" y="3584575"/>
            <a:ext cx="261144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6656916" y="3279775"/>
            <a:ext cx="402192" cy="60323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u="none" cap="none" strike="noStrike"/>
              <a:t>Two-Way Merge Sort</a:t>
            </a:r>
            <a:endParaRPr/>
          </a:p>
        </p:txBody>
      </p:sp>
      <p:sp>
        <p:nvSpPr>
          <p:cNvPr id="824" name="Google Shape;824;p42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6381" lvl="0" marL="22945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/>
              <a:t>At any point in time, two-way merge sort uses </a:t>
            </a:r>
            <a:r>
              <a:rPr b="1" lang="en-US" sz="2800"/>
              <a:t>no more than three pages </a:t>
            </a:r>
            <a:r>
              <a:rPr lang="en-US" sz="2800"/>
              <a:t>of buffer space</a:t>
            </a:r>
            <a:endParaRPr sz="2800"/>
          </a:p>
          <a:p>
            <a:pPr indent="-2952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/>
              <a:t>In reality, </a:t>
            </a:r>
            <a:r>
              <a:rPr b="1" lang="en-US" sz="2800"/>
              <a:t>many</a:t>
            </a:r>
            <a:r>
              <a:rPr lang="en-US" sz="2800"/>
              <a:t> more free buffer pages will be available and this sort algorithm can be refined to make efficient use of them</a:t>
            </a:r>
            <a:endParaRPr sz="2800"/>
          </a:p>
        </p:txBody>
      </p:sp>
      <p:sp>
        <p:nvSpPr>
          <p:cNvPr id="825" name="Google Shape;825;p4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826" name="Google Shape;826;p42"/>
          <p:cNvGrpSpPr/>
          <p:nvPr/>
        </p:nvGrpSpPr>
        <p:grpSpPr>
          <a:xfrm>
            <a:off x="914400" y="3809998"/>
            <a:ext cx="1828818" cy="1143019"/>
            <a:chOff x="0" y="-1"/>
            <a:chExt cx="1828818" cy="1143019"/>
          </a:xfrm>
        </p:grpSpPr>
        <p:sp>
          <p:nvSpPr>
            <p:cNvPr id="827" name="Google Shape;827;p42"/>
            <p:cNvSpPr/>
            <p:nvPr/>
          </p:nvSpPr>
          <p:spPr>
            <a:xfrm>
              <a:off x="0" y="0"/>
              <a:ext cx="1828818" cy="1143018"/>
            </a:xfrm>
            <a:custGeom>
              <a:rect b="b" l="l" r="r" t="t"/>
              <a:pathLst>
                <a:path extrusionOk="0" h="21600" w="21600">
                  <a:moveTo>
                    <a:pt x="0" y="1197"/>
                  </a:move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0" y="-1"/>
              <a:ext cx="1828800" cy="1266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0" y="0"/>
              <a:ext cx="1828818" cy="1143018"/>
            </a:xfrm>
            <a:custGeom>
              <a:rect b="b" l="l" r="r" t="t"/>
              <a:pathLst>
                <a:path extrusionOk="0" h="21600" w="21600">
                  <a:moveTo>
                    <a:pt x="21600" y="1197"/>
                  </a:moveTo>
                  <a:cubicBezTo>
                    <a:pt x="21600" y="1858"/>
                    <a:pt x="16765" y="2394"/>
                    <a:pt x="10800" y="2394"/>
                  </a:cubicBezTo>
                  <a:cubicBezTo>
                    <a:pt x="4835" y="2394"/>
                    <a:pt x="0" y="1858"/>
                    <a:pt x="0" y="1197"/>
                  </a:cubicBez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lnTo>
                    <a:pt x="0" y="11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42"/>
          <p:cNvSpPr/>
          <p:nvPr/>
        </p:nvSpPr>
        <p:spPr>
          <a:xfrm>
            <a:off x="1066800" y="4038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42"/>
          <p:cNvGrpSpPr/>
          <p:nvPr/>
        </p:nvGrpSpPr>
        <p:grpSpPr>
          <a:xfrm>
            <a:off x="3200400" y="3733800"/>
            <a:ext cx="2743200" cy="1524000"/>
            <a:chOff x="0" y="0"/>
            <a:chExt cx="2743200" cy="1524000"/>
          </a:xfrm>
        </p:grpSpPr>
        <p:sp>
          <p:nvSpPr>
            <p:cNvPr id="832" name="Google Shape;832;p42"/>
            <p:cNvSpPr/>
            <p:nvPr/>
          </p:nvSpPr>
          <p:spPr>
            <a:xfrm>
              <a:off x="0" y="0"/>
              <a:ext cx="2743200" cy="152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0" y="1282700"/>
              <a:ext cx="2743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Main Memory Buffers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34" name="Google Shape;834;p42"/>
          <p:cNvSpPr/>
          <p:nvPr/>
        </p:nvSpPr>
        <p:spPr>
          <a:xfrm>
            <a:off x="1828800" y="44958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42"/>
          <p:cNvGrpSpPr/>
          <p:nvPr/>
        </p:nvGrpSpPr>
        <p:grpSpPr>
          <a:xfrm>
            <a:off x="6400800" y="3809998"/>
            <a:ext cx="1828818" cy="1143019"/>
            <a:chOff x="0" y="-1"/>
            <a:chExt cx="1828818" cy="1143019"/>
          </a:xfrm>
        </p:grpSpPr>
        <p:sp>
          <p:nvSpPr>
            <p:cNvPr id="836" name="Google Shape;836;p42"/>
            <p:cNvSpPr/>
            <p:nvPr/>
          </p:nvSpPr>
          <p:spPr>
            <a:xfrm>
              <a:off x="0" y="0"/>
              <a:ext cx="1828818" cy="1143018"/>
            </a:xfrm>
            <a:custGeom>
              <a:rect b="b" l="l" r="r" t="t"/>
              <a:pathLst>
                <a:path extrusionOk="0" h="21600" w="21600">
                  <a:moveTo>
                    <a:pt x="0" y="1197"/>
                  </a:move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0" y="-1"/>
              <a:ext cx="1828800" cy="1266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0" y="0"/>
              <a:ext cx="1828818" cy="1143018"/>
            </a:xfrm>
            <a:custGeom>
              <a:rect b="b" l="l" r="r" t="t"/>
              <a:pathLst>
                <a:path extrusionOk="0" h="21600" w="21600">
                  <a:moveTo>
                    <a:pt x="21600" y="1197"/>
                  </a:moveTo>
                  <a:cubicBezTo>
                    <a:pt x="21600" y="1858"/>
                    <a:pt x="16765" y="2394"/>
                    <a:pt x="10800" y="2394"/>
                  </a:cubicBezTo>
                  <a:cubicBezTo>
                    <a:pt x="4835" y="2394"/>
                    <a:pt x="0" y="1858"/>
                    <a:pt x="0" y="1197"/>
                  </a:cubicBez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lnTo>
                    <a:pt x="0" y="11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Google Shape;839;p42"/>
          <p:cNvSpPr/>
          <p:nvPr/>
        </p:nvSpPr>
        <p:spPr>
          <a:xfrm>
            <a:off x="7315200" y="42672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6553200" y="42672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42"/>
          <p:cNvGrpSpPr/>
          <p:nvPr/>
        </p:nvGrpSpPr>
        <p:grpSpPr>
          <a:xfrm>
            <a:off x="3505200" y="4038600"/>
            <a:ext cx="838200" cy="304800"/>
            <a:chOff x="0" y="0"/>
            <a:chExt cx="838200" cy="304800"/>
          </a:xfrm>
        </p:grpSpPr>
        <p:sp>
          <p:nvSpPr>
            <p:cNvPr id="842" name="Google Shape;842;p42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0" y="31749"/>
              <a:ext cx="838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4" name="Google Shape;844;p42"/>
          <p:cNvGrpSpPr/>
          <p:nvPr/>
        </p:nvGrpSpPr>
        <p:grpSpPr>
          <a:xfrm>
            <a:off x="3505200" y="4495800"/>
            <a:ext cx="838200" cy="304800"/>
            <a:chOff x="0" y="0"/>
            <a:chExt cx="838200" cy="304800"/>
          </a:xfrm>
        </p:grpSpPr>
        <p:sp>
          <p:nvSpPr>
            <p:cNvPr id="845" name="Google Shape;845;p42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0" y="31749"/>
              <a:ext cx="838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7" name="Google Shape;847;p42"/>
          <p:cNvGrpSpPr/>
          <p:nvPr/>
        </p:nvGrpSpPr>
        <p:grpSpPr>
          <a:xfrm>
            <a:off x="4800600" y="4267200"/>
            <a:ext cx="838200" cy="304800"/>
            <a:chOff x="0" y="0"/>
            <a:chExt cx="838200" cy="304800"/>
          </a:xfrm>
        </p:grpSpPr>
        <p:sp>
          <p:nvSpPr>
            <p:cNvPr id="848" name="Google Shape;848;p42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0" y="31749"/>
              <a:ext cx="838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50" name="Google Shape;850;p42"/>
          <p:cNvSpPr/>
          <p:nvPr/>
        </p:nvSpPr>
        <p:spPr>
          <a:xfrm>
            <a:off x="1831975" y="4191000"/>
            <a:ext cx="1670058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2"/>
          <p:cNvSpPr/>
          <p:nvPr/>
        </p:nvSpPr>
        <p:spPr>
          <a:xfrm>
            <a:off x="2593975" y="4648200"/>
            <a:ext cx="908064" cy="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4346575" y="4265519"/>
            <a:ext cx="450846" cy="79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4346575" y="4494119"/>
            <a:ext cx="450846" cy="795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5641975" y="4419599"/>
            <a:ext cx="908064" cy="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914400" y="4953000"/>
            <a:ext cx="1828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42"/>
          <p:cNvSpPr/>
          <p:nvPr/>
        </p:nvSpPr>
        <p:spPr>
          <a:xfrm>
            <a:off x="6400800" y="4953000"/>
            <a:ext cx="1828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"/>
          <p:cNvSpPr/>
          <p:nvPr/>
        </p:nvSpPr>
        <p:spPr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3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lang="en-US" sz="2900"/>
              <a:t>External</a:t>
            </a:r>
            <a:r>
              <a:rPr i="0" lang="en-US" sz="2900" u="none" cap="none" strike="noStrike"/>
              <a:t> Merge Sort - </a:t>
            </a:r>
            <a:r>
              <a:rPr lang="en-US" sz="2900"/>
              <a:t>More Buffers</a:t>
            </a:r>
            <a:endParaRPr sz="2900"/>
          </a:p>
        </p:txBody>
      </p:sp>
      <p:sp>
        <p:nvSpPr>
          <p:cNvPr id="863" name="Google Shape;863;p4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864" name="Google Shape;864;p43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865" name="Google Shape;865;p43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Example: 7-page file, 2 records/page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867" name="Google Shape;867;p43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868" name="Google Shape;868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871" name="Google Shape;871;p43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3" name="Google Shape;873;p43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874" name="Google Shape;874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6" name="Google Shape;876;p43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877" name="Google Shape;877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9" name="Google Shape;879;p43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880" name="Google Shape;880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2" name="Google Shape;882;p43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883" name="Google Shape;883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5" name="Google Shape;885;p43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886" name="Google Shape;886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9" name="Google Shape;889;p43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0" name="Google Shape;890;p43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1" name="Google Shape;891;p43"/>
          <p:cNvGrpSpPr/>
          <p:nvPr/>
        </p:nvGrpSpPr>
        <p:grpSpPr>
          <a:xfrm>
            <a:off x="2286000" y="2358250"/>
            <a:ext cx="2811170" cy="304800"/>
            <a:chOff x="0" y="0"/>
            <a:chExt cx="609600" cy="304800"/>
          </a:xfrm>
        </p:grpSpPr>
        <p:sp>
          <p:nvSpPr>
            <p:cNvPr id="892" name="Google Shape;892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3, 4,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6,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7, 8, 9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4" name="Google Shape;894;p43"/>
          <p:cNvGrpSpPr/>
          <p:nvPr/>
        </p:nvGrpSpPr>
        <p:grpSpPr>
          <a:xfrm>
            <a:off x="5333997" y="2358250"/>
            <a:ext cx="2087758" cy="304800"/>
            <a:chOff x="0" y="0"/>
            <a:chExt cx="609600" cy="304800"/>
          </a:xfrm>
        </p:grpSpPr>
        <p:sp>
          <p:nvSpPr>
            <p:cNvPr id="895" name="Google Shape;895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1,2,3,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7" name="Google Shape;897;p43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43"/>
          <p:cNvCxnSpPr/>
          <p:nvPr/>
        </p:nvCxnSpPr>
        <p:spPr>
          <a:xfrm>
            <a:off x="2285999" y="28154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05" name="Google Shape;905;p43"/>
          <p:cNvSpPr/>
          <p:nvPr/>
        </p:nvSpPr>
        <p:spPr>
          <a:xfrm>
            <a:off x="7557324" y="26332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Google Shape;906;p43"/>
          <p:cNvSpPr/>
          <p:nvPr/>
        </p:nvSpPr>
        <p:spPr>
          <a:xfrm>
            <a:off x="2687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3"/>
          <p:cNvSpPr/>
          <p:nvPr/>
        </p:nvSpPr>
        <p:spPr>
          <a:xfrm flipH="1">
            <a:off x="5410243" y="2666225"/>
            <a:ext cx="325188" cy="3047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43"/>
          <p:cNvGrpSpPr/>
          <p:nvPr/>
        </p:nvGrpSpPr>
        <p:grpSpPr>
          <a:xfrm>
            <a:off x="2362200" y="2971800"/>
            <a:ext cx="609600" cy="304800"/>
            <a:chOff x="0" y="0"/>
            <a:chExt cx="609600" cy="304800"/>
          </a:xfrm>
        </p:grpSpPr>
        <p:sp>
          <p:nvSpPr>
            <p:cNvPr id="909" name="Google Shape;909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1" name="Google Shape;911;p43"/>
          <p:cNvGrpSpPr/>
          <p:nvPr/>
        </p:nvGrpSpPr>
        <p:grpSpPr>
          <a:xfrm>
            <a:off x="2971800" y="2971800"/>
            <a:ext cx="609600" cy="304800"/>
            <a:chOff x="0" y="0"/>
            <a:chExt cx="609600" cy="304800"/>
          </a:xfrm>
        </p:grpSpPr>
        <p:sp>
          <p:nvSpPr>
            <p:cNvPr id="912" name="Google Shape;912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4" name="Google Shape;914;p43"/>
          <p:cNvGrpSpPr/>
          <p:nvPr/>
        </p:nvGrpSpPr>
        <p:grpSpPr>
          <a:xfrm>
            <a:off x="3581400" y="2971800"/>
            <a:ext cx="609600" cy="304800"/>
            <a:chOff x="0" y="0"/>
            <a:chExt cx="609600" cy="304800"/>
          </a:xfrm>
        </p:grpSpPr>
        <p:sp>
          <p:nvSpPr>
            <p:cNvPr id="915" name="Google Shape;915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7" name="Google Shape;917;p43"/>
          <p:cNvGrpSpPr/>
          <p:nvPr/>
        </p:nvGrpSpPr>
        <p:grpSpPr>
          <a:xfrm>
            <a:off x="4191000" y="2971800"/>
            <a:ext cx="609600" cy="304800"/>
            <a:chOff x="0" y="0"/>
            <a:chExt cx="609600" cy="304800"/>
          </a:xfrm>
        </p:grpSpPr>
        <p:sp>
          <p:nvSpPr>
            <p:cNvPr id="918" name="Google Shape;918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0" name="Google Shape;920;p43"/>
          <p:cNvGrpSpPr/>
          <p:nvPr/>
        </p:nvGrpSpPr>
        <p:grpSpPr>
          <a:xfrm>
            <a:off x="4800600" y="2971800"/>
            <a:ext cx="609600" cy="304800"/>
            <a:chOff x="0" y="0"/>
            <a:chExt cx="609600" cy="304800"/>
          </a:xfrm>
        </p:grpSpPr>
        <p:sp>
          <p:nvSpPr>
            <p:cNvPr id="921" name="Google Shape;921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3" name="Google Shape;923;p43"/>
          <p:cNvGrpSpPr/>
          <p:nvPr/>
        </p:nvGrpSpPr>
        <p:grpSpPr>
          <a:xfrm>
            <a:off x="5410200" y="2971800"/>
            <a:ext cx="609600" cy="304800"/>
            <a:chOff x="0" y="0"/>
            <a:chExt cx="609600" cy="304800"/>
          </a:xfrm>
        </p:grpSpPr>
        <p:sp>
          <p:nvSpPr>
            <p:cNvPr id="924" name="Google Shape;924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6" name="Google Shape;926;p43"/>
          <p:cNvGrpSpPr/>
          <p:nvPr/>
        </p:nvGrpSpPr>
        <p:grpSpPr>
          <a:xfrm>
            <a:off x="6019800" y="2971800"/>
            <a:ext cx="609600" cy="304800"/>
            <a:chOff x="0" y="0"/>
            <a:chExt cx="609600" cy="304800"/>
          </a:xfrm>
        </p:grpSpPr>
        <p:sp>
          <p:nvSpPr>
            <p:cNvPr id="927" name="Google Shape;927;p43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29" name="Google Shape;929;p43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3"/>
          <p:cNvSpPr/>
          <p:nvPr/>
        </p:nvSpPr>
        <p:spPr>
          <a:xfrm>
            <a:off x="944999" y="2907267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i="0" lang="en-US" sz="3600" u="none" cap="none" strike="noStrike"/>
              <a:t>External Merge Sort</a:t>
            </a:r>
            <a:endParaRPr/>
          </a:p>
        </p:txBody>
      </p:sp>
      <p:sp>
        <p:nvSpPr>
          <p:cNvPr id="936" name="Google Shape;936;p44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9875" lvl="0" marL="2317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400"/>
              <a:t>Can sort in 2 passes if sqrt(N) &lt; B (√N &lt; B) </a:t>
            </a:r>
            <a:endParaRPr sz="2400"/>
          </a:p>
        </p:txBody>
      </p:sp>
      <p:sp>
        <p:nvSpPr>
          <p:cNvPr id="937" name="Google Shape;937;p4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938" name="Google Shape;938;p44"/>
          <p:cNvGrpSpPr/>
          <p:nvPr/>
        </p:nvGrpSpPr>
        <p:grpSpPr>
          <a:xfrm>
            <a:off x="914400" y="2971798"/>
            <a:ext cx="1828818" cy="1676377"/>
            <a:chOff x="0" y="-1"/>
            <a:chExt cx="1828818" cy="1676377"/>
          </a:xfrm>
        </p:grpSpPr>
        <p:sp>
          <p:nvSpPr>
            <p:cNvPr id="939" name="Google Shape;939;p44"/>
            <p:cNvSpPr/>
            <p:nvPr/>
          </p:nvSpPr>
          <p:spPr>
            <a:xfrm>
              <a:off x="0" y="0"/>
              <a:ext cx="1828818" cy="1676376"/>
            </a:xfrm>
            <a:custGeom>
              <a:rect b="b" l="l" r="r" t="t"/>
              <a:pathLst>
                <a:path extrusionOk="0" h="21600" w="21600">
                  <a:moveTo>
                    <a:pt x="0" y="1197"/>
                  </a:move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0" y="-1"/>
              <a:ext cx="1828800" cy="1857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0" y="0"/>
              <a:ext cx="1828818" cy="1676376"/>
            </a:xfrm>
            <a:custGeom>
              <a:rect b="b" l="l" r="r" t="t"/>
              <a:pathLst>
                <a:path extrusionOk="0" h="21600" w="21600">
                  <a:moveTo>
                    <a:pt x="21600" y="1197"/>
                  </a:moveTo>
                  <a:cubicBezTo>
                    <a:pt x="21600" y="1858"/>
                    <a:pt x="16765" y="2394"/>
                    <a:pt x="10800" y="2394"/>
                  </a:cubicBezTo>
                  <a:cubicBezTo>
                    <a:pt x="4835" y="2394"/>
                    <a:pt x="0" y="1858"/>
                    <a:pt x="0" y="1197"/>
                  </a:cubicBez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lnTo>
                    <a:pt x="0" y="11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p44"/>
          <p:cNvSpPr/>
          <p:nvPr/>
        </p:nvSpPr>
        <p:spPr>
          <a:xfrm>
            <a:off x="1828800" y="3276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44"/>
          <p:cNvGrpSpPr/>
          <p:nvPr/>
        </p:nvGrpSpPr>
        <p:grpSpPr>
          <a:xfrm>
            <a:off x="3200400" y="2879100"/>
            <a:ext cx="2743200" cy="2101800"/>
            <a:chOff x="0" y="0"/>
            <a:chExt cx="2743200" cy="2101800"/>
          </a:xfrm>
        </p:grpSpPr>
        <p:sp>
          <p:nvSpPr>
            <p:cNvPr id="944" name="Google Shape;944;p44"/>
            <p:cNvSpPr/>
            <p:nvPr/>
          </p:nvSpPr>
          <p:spPr>
            <a:xfrm>
              <a:off x="0" y="0"/>
              <a:ext cx="2743200" cy="210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0" y="1860549"/>
              <a:ext cx="2743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 Main Memory Buffers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6" name="Google Shape;946;p44"/>
          <p:cNvSpPr/>
          <p:nvPr/>
        </p:nvSpPr>
        <p:spPr>
          <a:xfrm>
            <a:off x="1066800" y="3657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44"/>
          <p:cNvGrpSpPr/>
          <p:nvPr/>
        </p:nvGrpSpPr>
        <p:grpSpPr>
          <a:xfrm>
            <a:off x="6400800" y="2971798"/>
            <a:ext cx="1828818" cy="1676377"/>
            <a:chOff x="0" y="-1"/>
            <a:chExt cx="1828818" cy="1676377"/>
          </a:xfrm>
        </p:grpSpPr>
        <p:sp>
          <p:nvSpPr>
            <p:cNvPr id="948" name="Google Shape;948;p44"/>
            <p:cNvSpPr/>
            <p:nvPr/>
          </p:nvSpPr>
          <p:spPr>
            <a:xfrm>
              <a:off x="0" y="0"/>
              <a:ext cx="1828818" cy="1676376"/>
            </a:xfrm>
            <a:custGeom>
              <a:rect b="b" l="l" r="r" t="t"/>
              <a:pathLst>
                <a:path extrusionOk="0" h="21600" w="21600">
                  <a:moveTo>
                    <a:pt x="0" y="1197"/>
                  </a:move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0" y="-1"/>
              <a:ext cx="1828800" cy="1857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0" y="0"/>
              <a:ext cx="1828818" cy="1676376"/>
            </a:xfrm>
            <a:custGeom>
              <a:rect b="b" l="l" r="r" t="t"/>
              <a:pathLst>
                <a:path extrusionOk="0" h="21600" w="21600">
                  <a:moveTo>
                    <a:pt x="21600" y="1197"/>
                  </a:moveTo>
                  <a:cubicBezTo>
                    <a:pt x="21600" y="1858"/>
                    <a:pt x="16765" y="2394"/>
                    <a:pt x="10800" y="2394"/>
                  </a:cubicBezTo>
                  <a:cubicBezTo>
                    <a:pt x="4835" y="2394"/>
                    <a:pt x="0" y="1858"/>
                    <a:pt x="0" y="1197"/>
                  </a:cubicBezTo>
                  <a:cubicBezTo>
                    <a:pt x="0" y="536"/>
                    <a:pt x="4835" y="0"/>
                    <a:pt x="10800" y="0"/>
                  </a:cubicBezTo>
                  <a:cubicBezTo>
                    <a:pt x="16765" y="0"/>
                    <a:pt x="21600" y="536"/>
                    <a:pt x="21600" y="1197"/>
                  </a:cubicBezTo>
                  <a:lnTo>
                    <a:pt x="21600" y="20403"/>
                  </a:lnTo>
                  <a:cubicBezTo>
                    <a:pt x="21600" y="21064"/>
                    <a:pt x="16765" y="21600"/>
                    <a:pt x="10800" y="21600"/>
                  </a:cubicBezTo>
                  <a:cubicBezTo>
                    <a:pt x="4835" y="21600"/>
                    <a:pt x="0" y="21064"/>
                    <a:pt x="0" y="20403"/>
                  </a:cubicBezTo>
                  <a:lnTo>
                    <a:pt x="0" y="11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44"/>
          <p:cNvSpPr/>
          <p:nvPr/>
        </p:nvSpPr>
        <p:spPr>
          <a:xfrm>
            <a:off x="7315200" y="3657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44"/>
          <p:cNvSpPr/>
          <p:nvPr/>
        </p:nvSpPr>
        <p:spPr>
          <a:xfrm>
            <a:off x="6553200" y="3657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44"/>
          <p:cNvGrpSpPr/>
          <p:nvPr/>
        </p:nvGrpSpPr>
        <p:grpSpPr>
          <a:xfrm>
            <a:off x="3429000" y="3200400"/>
            <a:ext cx="990600" cy="304800"/>
            <a:chOff x="0" y="0"/>
            <a:chExt cx="990600" cy="304800"/>
          </a:xfrm>
        </p:grpSpPr>
        <p:sp>
          <p:nvSpPr>
            <p:cNvPr id="954" name="Google Shape;954;p44"/>
            <p:cNvSpPr/>
            <p:nvPr/>
          </p:nvSpPr>
          <p:spPr>
            <a:xfrm>
              <a:off x="0" y="0"/>
              <a:ext cx="9906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0" y="31749"/>
              <a:ext cx="990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6" name="Google Shape;956;p44"/>
          <p:cNvGrpSpPr/>
          <p:nvPr/>
        </p:nvGrpSpPr>
        <p:grpSpPr>
          <a:xfrm>
            <a:off x="3429000" y="3657600"/>
            <a:ext cx="990600" cy="304800"/>
            <a:chOff x="0" y="0"/>
            <a:chExt cx="990600" cy="304800"/>
          </a:xfrm>
        </p:grpSpPr>
        <p:sp>
          <p:nvSpPr>
            <p:cNvPr id="957" name="Google Shape;957;p44"/>
            <p:cNvSpPr/>
            <p:nvPr/>
          </p:nvSpPr>
          <p:spPr>
            <a:xfrm>
              <a:off x="0" y="0"/>
              <a:ext cx="9906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0" y="31749"/>
              <a:ext cx="990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9" name="Google Shape;959;p44"/>
          <p:cNvGrpSpPr/>
          <p:nvPr/>
        </p:nvGrpSpPr>
        <p:grpSpPr>
          <a:xfrm>
            <a:off x="4724400" y="3657600"/>
            <a:ext cx="990600" cy="304800"/>
            <a:chOff x="0" y="0"/>
            <a:chExt cx="990600" cy="304800"/>
          </a:xfrm>
        </p:grpSpPr>
        <p:sp>
          <p:nvSpPr>
            <p:cNvPr id="960" name="Google Shape;960;p44"/>
            <p:cNvSpPr/>
            <p:nvPr/>
          </p:nvSpPr>
          <p:spPr>
            <a:xfrm>
              <a:off x="0" y="0"/>
              <a:ext cx="9906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0" y="31749"/>
              <a:ext cx="990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2" name="Google Shape;962;p44"/>
          <p:cNvSpPr/>
          <p:nvPr/>
        </p:nvSpPr>
        <p:spPr>
          <a:xfrm>
            <a:off x="2593975" y="3374954"/>
            <a:ext cx="831870" cy="369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1831975" y="3810000"/>
            <a:ext cx="1593864" cy="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4365095" y="3508375"/>
            <a:ext cx="413802" cy="1460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4422775" y="3810000"/>
            <a:ext cx="298458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5718175" y="3810000"/>
            <a:ext cx="831870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4"/>
          <p:cNvSpPr/>
          <p:nvPr/>
        </p:nvSpPr>
        <p:spPr>
          <a:xfrm>
            <a:off x="1447800" y="41910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4"/>
          <p:cNvSpPr/>
          <p:nvPr/>
        </p:nvSpPr>
        <p:spPr>
          <a:xfrm>
            <a:off x="2212974" y="4357370"/>
            <a:ext cx="1212840" cy="441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4"/>
          <p:cNvSpPr/>
          <p:nvPr/>
        </p:nvSpPr>
        <p:spPr>
          <a:xfrm>
            <a:off x="1600200" y="3968750"/>
            <a:ext cx="457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· ·</a:t>
            </a:r>
            <a:endParaRPr/>
          </a:p>
        </p:txBody>
      </p:sp>
      <p:grpSp>
        <p:nvGrpSpPr>
          <p:cNvPr id="970" name="Google Shape;970;p44"/>
          <p:cNvGrpSpPr/>
          <p:nvPr/>
        </p:nvGrpSpPr>
        <p:grpSpPr>
          <a:xfrm>
            <a:off x="3200400" y="4267200"/>
            <a:ext cx="1758600" cy="304800"/>
            <a:chOff x="-228600" y="0"/>
            <a:chExt cx="1758600" cy="304800"/>
          </a:xfrm>
        </p:grpSpPr>
        <p:sp>
          <p:nvSpPr>
            <p:cNvPr id="971" name="Google Shape;971;p44"/>
            <p:cNvSpPr/>
            <p:nvPr/>
          </p:nvSpPr>
          <p:spPr>
            <a:xfrm>
              <a:off x="0" y="0"/>
              <a:ext cx="14049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-228600" y="31750"/>
              <a:ext cx="1758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B –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3" name="Google Shape;973;p44"/>
          <p:cNvSpPr/>
          <p:nvPr/>
        </p:nvSpPr>
        <p:spPr>
          <a:xfrm>
            <a:off x="3429000" y="4006800"/>
            <a:ext cx="990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· ·</a:t>
            </a:r>
            <a:endParaRPr/>
          </a:p>
        </p:txBody>
      </p:sp>
      <p:sp>
        <p:nvSpPr>
          <p:cNvPr id="974" name="Google Shape;974;p44"/>
          <p:cNvSpPr/>
          <p:nvPr/>
        </p:nvSpPr>
        <p:spPr>
          <a:xfrm>
            <a:off x="4254896" y="3965575"/>
            <a:ext cx="634230" cy="298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4"/>
          <p:cNvSpPr/>
          <p:nvPr/>
        </p:nvSpPr>
        <p:spPr>
          <a:xfrm>
            <a:off x="7315200" y="39624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6553200" y="4006850"/>
            <a:ext cx="76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· ·</a:t>
            </a: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914400" y="4648200"/>
            <a:ext cx="1828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4"/>
          <p:cNvSpPr/>
          <p:nvPr/>
        </p:nvSpPr>
        <p:spPr>
          <a:xfrm>
            <a:off x="6400800" y="4648200"/>
            <a:ext cx="1828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/>
          <p:nvPr/>
        </p:nvSpPr>
        <p:spPr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lang="en-US" sz="2900"/>
              <a:t>External</a:t>
            </a:r>
            <a:r>
              <a:rPr i="0" lang="en-US" sz="2900" u="none" cap="none" strike="noStrike"/>
              <a:t> Merge Sort - </a:t>
            </a:r>
            <a:r>
              <a:rPr lang="en-US" sz="2900"/>
              <a:t>More Buffers</a:t>
            </a:r>
            <a:endParaRPr sz="2900"/>
          </a:p>
        </p:txBody>
      </p:sp>
      <p:sp>
        <p:nvSpPr>
          <p:cNvPr id="985" name="Google Shape;985;p4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986" name="Google Shape;986;p45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987" name="Google Shape;987;p45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🏱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Example: 7-page file, 2 records/page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89" name="Google Shape;989;p45"/>
          <p:cNvGrpSpPr/>
          <p:nvPr/>
        </p:nvGrpSpPr>
        <p:grpSpPr>
          <a:xfrm>
            <a:off x="2286000" y="1748662"/>
            <a:ext cx="609600" cy="304800"/>
            <a:chOff x="0" y="0"/>
            <a:chExt cx="609600" cy="304800"/>
          </a:xfrm>
        </p:grpSpPr>
        <p:sp>
          <p:nvSpPr>
            <p:cNvPr id="990" name="Google Shape;990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2" name="Google Shape;992;p45"/>
          <p:cNvGrpSpPr/>
          <p:nvPr/>
        </p:nvGrpSpPr>
        <p:grpSpPr>
          <a:xfrm>
            <a:off x="3047999" y="1748661"/>
            <a:ext cx="609600" cy="304800"/>
            <a:chOff x="0" y="-1"/>
            <a:chExt cx="609600" cy="304800"/>
          </a:xfrm>
        </p:grpSpPr>
        <p:sp>
          <p:nvSpPr>
            <p:cNvPr id="993" name="Google Shape;993;p45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5" name="Google Shape;995;p45"/>
          <p:cNvGrpSpPr/>
          <p:nvPr/>
        </p:nvGrpSpPr>
        <p:grpSpPr>
          <a:xfrm>
            <a:off x="3810000" y="1748662"/>
            <a:ext cx="609600" cy="304800"/>
            <a:chOff x="0" y="0"/>
            <a:chExt cx="609600" cy="304800"/>
          </a:xfrm>
        </p:grpSpPr>
        <p:sp>
          <p:nvSpPr>
            <p:cNvPr id="996" name="Google Shape;996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8" name="Google Shape;998;p45"/>
          <p:cNvGrpSpPr/>
          <p:nvPr/>
        </p:nvGrpSpPr>
        <p:grpSpPr>
          <a:xfrm>
            <a:off x="4571998" y="1748662"/>
            <a:ext cx="609600" cy="304800"/>
            <a:chOff x="0" y="0"/>
            <a:chExt cx="609600" cy="304800"/>
          </a:xfrm>
        </p:grpSpPr>
        <p:sp>
          <p:nvSpPr>
            <p:cNvPr id="999" name="Google Shape;999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1" name="Google Shape;1001;p45"/>
          <p:cNvGrpSpPr/>
          <p:nvPr/>
        </p:nvGrpSpPr>
        <p:grpSpPr>
          <a:xfrm>
            <a:off x="5334000" y="1748662"/>
            <a:ext cx="609600" cy="304800"/>
            <a:chOff x="0" y="0"/>
            <a:chExt cx="609600" cy="304800"/>
          </a:xfrm>
        </p:grpSpPr>
        <p:sp>
          <p:nvSpPr>
            <p:cNvPr id="1002" name="Google Shape;1002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6095998" y="1748662"/>
            <a:ext cx="609600" cy="304800"/>
            <a:chOff x="0" y="0"/>
            <a:chExt cx="609600" cy="304800"/>
          </a:xfrm>
        </p:grpSpPr>
        <p:sp>
          <p:nvSpPr>
            <p:cNvPr id="1005" name="Google Shape;1005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7" name="Google Shape;1007;p45"/>
          <p:cNvGrpSpPr/>
          <p:nvPr/>
        </p:nvGrpSpPr>
        <p:grpSpPr>
          <a:xfrm>
            <a:off x="6857999" y="1748662"/>
            <a:ext cx="609600" cy="304800"/>
            <a:chOff x="0" y="0"/>
            <a:chExt cx="609600" cy="304800"/>
          </a:xfrm>
        </p:grpSpPr>
        <p:sp>
          <p:nvSpPr>
            <p:cNvPr id="1008" name="Google Shape;1008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10" name="Google Shape;1010;p45"/>
          <p:cNvSpPr/>
          <p:nvPr/>
        </p:nvSpPr>
        <p:spPr>
          <a:xfrm>
            <a:off x="1272619" y="16841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1" name="Google Shape;1011;p45"/>
          <p:cNvCxnSpPr/>
          <p:nvPr/>
        </p:nvCxnSpPr>
        <p:spPr>
          <a:xfrm>
            <a:off x="2285999" y="22058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12" name="Google Shape;1012;p45"/>
          <p:cNvSpPr/>
          <p:nvPr/>
        </p:nvSpPr>
        <p:spPr>
          <a:xfrm>
            <a:off x="7557324" y="20236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13" name="Google Shape;1013;p45"/>
          <p:cNvGrpSpPr/>
          <p:nvPr/>
        </p:nvGrpSpPr>
        <p:grpSpPr>
          <a:xfrm>
            <a:off x="2286000" y="2358250"/>
            <a:ext cx="2811170" cy="304800"/>
            <a:chOff x="0" y="0"/>
            <a:chExt cx="609600" cy="304800"/>
          </a:xfrm>
        </p:grpSpPr>
        <p:sp>
          <p:nvSpPr>
            <p:cNvPr id="1014" name="Google Shape;1014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3, 4,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6,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7, 8, 9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5333997" y="2358250"/>
            <a:ext cx="2087758" cy="304800"/>
            <a:chOff x="0" y="0"/>
            <a:chExt cx="609600" cy="304800"/>
          </a:xfrm>
        </p:grpSpPr>
        <p:sp>
          <p:nvSpPr>
            <p:cNvPr id="1017" name="Google Shape;1017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1,2,3,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19" name="Google Shape;1019;p45"/>
          <p:cNvSpPr/>
          <p:nvPr/>
        </p:nvSpPr>
        <p:spPr>
          <a:xfrm>
            <a:off x="2590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5"/>
          <p:cNvSpPr/>
          <p:nvPr/>
        </p:nvSpPr>
        <p:spPr>
          <a:xfrm>
            <a:off x="335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5"/>
          <p:cNvSpPr/>
          <p:nvPr/>
        </p:nvSpPr>
        <p:spPr>
          <a:xfrm>
            <a:off x="4114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4876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5638800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6400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5"/>
          <p:cNvSpPr/>
          <p:nvPr/>
        </p:nvSpPr>
        <p:spPr>
          <a:xfrm>
            <a:off x="7162799" y="20566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6" name="Google Shape;1026;p45"/>
          <p:cNvCxnSpPr/>
          <p:nvPr/>
        </p:nvCxnSpPr>
        <p:spPr>
          <a:xfrm>
            <a:off x="2285999" y="28154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27" name="Google Shape;1027;p45"/>
          <p:cNvSpPr/>
          <p:nvPr/>
        </p:nvSpPr>
        <p:spPr>
          <a:xfrm>
            <a:off x="7557324" y="2633246"/>
            <a:ext cx="725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2687411" y="2666237"/>
            <a:ext cx="187758" cy="30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5"/>
          <p:cNvSpPr/>
          <p:nvPr/>
        </p:nvSpPr>
        <p:spPr>
          <a:xfrm flipH="1">
            <a:off x="5410243" y="2666225"/>
            <a:ext cx="325188" cy="3047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45"/>
          <p:cNvGrpSpPr/>
          <p:nvPr/>
        </p:nvGrpSpPr>
        <p:grpSpPr>
          <a:xfrm>
            <a:off x="2362200" y="2971800"/>
            <a:ext cx="609600" cy="304800"/>
            <a:chOff x="0" y="0"/>
            <a:chExt cx="609600" cy="304800"/>
          </a:xfrm>
        </p:grpSpPr>
        <p:sp>
          <p:nvSpPr>
            <p:cNvPr id="1031" name="Google Shape;1031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3" name="Google Shape;1033;p45"/>
          <p:cNvGrpSpPr/>
          <p:nvPr/>
        </p:nvGrpSpPr>
        <p:grpSpPr>
          <a:xfrm>
            <a:off x="2971800" y="2971800"/>
            <a:ext cx="609600" cy="304800"/>
            <a:chOff x="0" y="0"/>
            <a:chExt cx="609600" cy="304800"/>
          </a:xfrm>
        </p:grpSpPr>
        <p:sp>
          <p:nvSpPr>
            <p:cNvPr id="1034" name="Google Shape;1034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5"/>
          <p:cNvGrpSpPr/>
          <p:nvPr/>
        </p:nvGrpSpPr>
        <p:grpSpPr>
          <a:xfrm>
            <a:off x="3581400" y="2971800"/>
            <a:ext cx="609600" cy="304800"/>
            <a:chOff x="0" y="0"/>
            <a:chExt cx="609600" cy="304800"/>
          </a:xfrm>
        </p:grpSpPr>
        <p:sp>
          <p:nvSpPr>
            <p:cNvPr id="1037" name="Google Shape;1037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5"/>
          <p:cNvGrpSpPr/>
          <p:nvPr/>
        </p:nvGrpSpPr>
        <p:grpSpPr>
          <a:xfrm>
            <a:off x="4191000" y="2971800"/>
            <a:ext cx="609600" cy="304800"/>
            <a:chOff x="0" y="0"/>
            <a:chExt cx="609600" cy="304800"/>
          </a:xfrm>
        </p:grpSpPr>
        <p:sp>
          <p:nvSpPr>
            <p:cNvPr id="1040" name="Google Shape;1040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4800600" y="2971800"/>
            <a:ext cx="609600" cy="304800"/>
            <a:chOff x="0" y="0"/>
            <a:chExt cx="609600" cy="304800"/>
          </a:xfrm>
        </p:grpSpPr>
        <p:sp>
          <p:nvSpPr>
            <p:cNvPr id="1043" name="Google Shape;1043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5"/>
          <p:cNvGrpSpPr/>
          <p:nvPr/>
        </p:nvGrpSpPr>
        <p:grpSpPr>
          <a:xfrm>
            <a:off x="5410200" y="2971800"/>
            <a:ext cx="609600" cy="304800"/>
            <a:chOff x="0" y="0"/>
            <a:chExt cx="609600" cy="304800"/>
          </a:xfrm>
        </p:grpSpPr>
        <p:sp>
          <p:nvSpPr>
            <p:cNvPr id="1046" name="Google Shape;1046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7,8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8" name="Google Shape;1048;p45"/>
          <p:cNvGrpSpPr/>
          <p:nvPr/>
        </p:nvGrpSpPr>
        <p:grpSpPr>
          <a:xfrm>
            <a:off x="6019800" y="2971800"/>
            <a:ext cx="609600" cy="304800"/>
            <a:chOff x="0" y="0"/>
            <a:chExt cx="609600" cy="304800"/>
          </a:xfrm>
        </p:grpSpPr>
        <p:sp>
          <p:nvSpPr>
            <p:cNvPr id="1049" name="Google Shape;1049;p45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5"/>
          <p:cNvSpPr/>
          <p:nvPr/>
        </p:nvSpPr>
        <p:spPr>
          <a:xfrm>
            <a:off x="944999" y="22976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2" name="Google Shape;1052;p45"/>
          <p:cNvSpPr/>
          <p:nvPr/>
        </p:nvSpPr>
        <p:spPr>
          <a:xfrm>
            <a:off x="944999" y="2907267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8-page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lang="en-US"/>
              <a:t>First - Create Sorted Runs for Both Relations</a:t>
            </a:r>
            <a:endParaRPr/>
          </a:p>
        </p:txBody>
      </p:sp>
      <p:sp>
        <p:nvSpPr>
          <p:cNvPr id="1058" name="Google Shape;1058;p4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1059" name="Google Shape;1059;p46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1060" name="Google Shape;1060;p46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🏱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1800">
                  <a:solidFill>
                    <a:schemeClr val="dk2"/>
                  </a:solidFill>
                </a:rPr>
                <a:t>Disk-based sort - Relation A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62" name="Google Shape;1062;p46"/>
          <p:cNvGrpSpPr/>
          <p:nvPr/>
        </p:nvGrpSpPr>
        <p:grpSpPr>
          <a:xfrm>
            <a:off x="2286000" y="1824862"/>
            <a:ext cx="609600" cy="304800"/>
            <a:chOff x="0" y="0"/>
            <a:chExt cx="609600" cy="304800"/>
          </a:xfrm>
        </p:grpSpPr>
        <p:sp>
          <p:nvSpPr>
            <p:cNvPr id="1063" name="Google Shape;1063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3047999" y="1824861"/>
            <a:ext cx="609600" cy="304800"/>
            <a:chOff x="0" y="-1"/>
            <a:chExt cx="609600" cy="304800"/>
          </a:xfrm>
        </p:grpSpPr>
        <p:sp>
          <p:nvSpPr>
            <p:cNvPr id="1066" name="Google Shape;1066;p46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8" name="Google Shape;1068;p46"/>
          <p:cNvGrpSpPr/>
          <p:nvPr/>
        </p:nvGrpSpPr>
        <p:grpSpPr>
          <a:xfrm>
            <a:off x="3810000" y="1824862"/>
            <a:ext cx="609600" cy="304800"/>
            <a:chOff x="0" y="0"/>
            <a:chExt cx="609600" cy="304800"/>
          </a:xfrm>
        </p:grpSpPr>
        <p:sp>
          <p:nvSpPr>
            <p:cNvPr id="1069" name="Google Shape;1069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1" name="Google Shape;1071;p46"/>
          <p:cNvGrpSpPr/>
          <p:nvPr/>
        </p:nvGrpSpPr>
        <p:grpSpPr>
          <a:xfrm>
            <a:off x="4571998" y="1824862"/>
            <a:ext cx="609600" cy="304800"/>
            <a:chOff x="0" y="0"/>
            <a:chExt cx="609600" cy="304800"/>
          </a:xfrm>
        </p:grpSpPr>
        <p:sp>
          <p:nvSpPr>
            <p:cNvPr id="1072" name="Google Shape;1072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4" name="Google Shape;1074;p46"/>
          <p:cNvGrpSpPr/>
          <p:nvPr/>
        </p:nvGrpSpPr>
        <p:grpSpPr>
          <a:xfrm>
            <a:off x="5334000" y="1824862"/>
            <a:ext cx="609600" cy="304800"/>
            <a:chOff x="0" y="0"/>
            <a:chExt cx="609600" cy="304800"/>
          </a:xfrm>
        </p:grpSpPr>
        <p:sp>
          <p:nvSpPr>
            <p:cNvPr id="1075" name="Google Shape;1075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6095998" y="1824862"/>
            <a:ext cx="609600" cy="304800"/>
            <a:chOff x="0" y="0"/>
            <a:chExt cx="609600" cy="304800"/>
          </a:xfrm>
        </p:grpSpPr>
        <p:sp>
          <p:nvSpPr>
            <p:cNvPr id="1078" name="Google Shape;1078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857999" y="1824862"/>
            <a:ext cx="609600" cy="304800"/>
            <a:chOff x="0" y="0"/>
            <a:chExt cx="609600" cy="304800"/>
          </a:xfrm>
        </p:grpSpPr>
        <p:sp>
          <p:nvSpPr>
            <p:cNvPr id="1081" name="Google Shape;1081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3" name="Google Shape;1083;p46"/>
          <p:cNvSpPr/>
          <p:nvPr/>
        </p:nvSpPr>
        <p:spPr>
          <a:xfrm>
            <a:off x="1272619" y="17603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4" name="Google Shape;1084;p46"/>
          <p:cNvCxnSpPr/>
          <p:nvPr/>
        </p:nvCxnSpPr>
        <p:spPr>
          <a:xfrm>
            <a:off x="2285999" y="22820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085" name="Google Shape;1085;p46"/>
          <p:cNvGrpSpPr/>
          <p:nvPr/>
        </p:nvGrpSpPr>
        <p:grpSpPr>
          <a:xfrm>
            <a:off x="2286000" y="2434450"/>
            <a:ext cx="2811170" cy="304800"/>
            <a:chOff x="0" y="0"/>
            <a:chExt cx="609600" cy="304800"/>
          </a:xfrm>
        </p:grpSpPr>
        <p:sp>
          <p:nvSpPr>
            <p:cNvPr id="1086" name="Google Shape;1086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3, 4,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6,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7, 8, 9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46"/>
          <p:cNvGrpSpPr/>
          <p:nvPr/>
        </p:nvGrpSpPr>
        <p:grpSpPr>
          <a:xfrm>
            <a:off x="5333997" y="2434450"/>
            <a:ext cx="2087758" cy="304800"/>
            <a:chOff x="0" y="0"/>
            <a:chExt cx="609600" cy="304800"/>
          </a:xfrm>
        </p:grpSpPr>
        <p:sp>
          <p:nvSpPr>
            <p:cNvPr id="1089" name="Google Shape;1089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1,2,3,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91" name="Google Shape;1091;p46"/>
          <p:cNvSpPr/>
          <p:nvPr/>
        </p:nvSpPr>
        <p:spPr>
          <a:xfrm>
            <a:off x="2590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6"/>
          <p:cNvSpPr/>
          <p:nvPr/>
        </p:nvSpPr>
        <p:spPr>
          <a:xfrm>
            <a:off x="3352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6"/>
          <p:cNvSpPr/>
          <p:nvPr/>
        </p:nvSpPr>
        <p:spPr>
          <a:xfrm>
            <a:off x="4114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6"/>
          <p:cNvSpPr/>
          <p:nvPr/>
        </p:nvSpPr>
        <p:spPr>
          <a:xfrm>
            <a:off x="4876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6"/>
          <p:cNvSpPr/>
          <p:nvPr/>
        </p:nvSpPr>
        <p:spPr>
          <a:xfrm>
            <a:off x="5638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6"/>
          <p:cNvSpPr/>
          <p:nvPr/>
        </p:nvSpPr>
        <p:spPr>
          <a:xfrm>
            <a:off x="6400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6"/>
          <p:cNvSpPr/>
          <p:nvPr/>
        </p:nvSpPr>
        <p:spPr>
          <a:xfrm>
            <a:off x="7162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6"/>
          <p:cNvSpPr/>
          <p:nvPr/>
        </p:nvSpPr>
        <p:spPr>
          <a:xfrm>
            <a:off x="944999" y="23738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sorted</a:t>
            </a: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99" name="Google Shape;1099;p46"/>
          <p:cNvGrpSpPr/>
          <p:nvPr/>
        </p:nvGrpSpPr>
        <p:grpSpPr>
          <a:xfrm>
            <a:off x="2286000" y="3903829"/>
            <a:ext cx="609600" cy="185623"/>
            <a:chOff x="0" y="0"/>
            <a:chExt cx="609600" cy="304800"/>
          </a:xfrm>
        </p:grpSpPr>
        <p:sp>
          <p:nvSpPr>
            <p:cNvPr id="1100" name="Google Shape;1100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5, 4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2" name="Google Shape;1102;p46"/>
          <p:cNvGrpSpPr/>
          <p:nvPr/>
        </p:nvGrpSpPr>
        <p:grpSpPr>
          <a:xfrm>
            <a:off x="3047999" y="3903828"/>
            <a:ext cx="609600" cy="185623"/>
            <a:chOff x="0" y="-1"/>
            <a:chExt cx="609600" cy="304800"/>
          </a:xfrm>
        </p:grpSpPr>
        <p:sp>
          <p:nvSpPr>
            <p:cNvPr id="1103" name="Google Shape;1103;p46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5" name="Google Shape;1105;p46"/>
          <p:cNvGrpSpPr/>
          <p:nvPr/>
        </p:nvGrpSpPr>
        <p:grpSpPr>
          <a:xfrm>
            <a:off x="3810000" y="3903829"/>
            <a:ext cx="609600" cy="185623"/>
            <a:chOff x="0" y="0"/>
            <a:chExt cx="609600" cy="304800"/>
          </a:xfrm>
        </p:grpSpPr>
        <p:sp>
          <p:nvSpPr>
            <p:cNvPr id="1106" name="Google Shape;1106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8" name="Google Shape;1108;p46"/>
          <p:cNvGrpSpPr/>
          <p:nvPr/>
        </p:nvGrpSpPr>
        <p:grpSpPr>
          <a:xfrm>
            <a:off x="4571998" y="3903829"/>
            <a:ext cx="609600" cy="185623"/>
            <a:chOff x="0" y="0"/>
            <a:chExt cx="609600" cy="304800"/>
          </a:xfrm>
        </p:grpSpPr>
        <p:sp>
          <p:nvSpPr>
            <p:cNvPr id="1109" name="Google Shape;1109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1" name="Google Shape;1111;p46"/>
          <p:cNvGrpSpPr/>
          <p:nvPr/>
        </p:nvGrpSpPr>
        <p:grpSpPr>
          <a:xfrm>
            <a:off x="5334000" y="3903829"/>
            <a:ext cx="609600" cy="185623"/>
            <a:chOff x="0" y="0"/>
            <a:chExt cx="609600" cy="304800"/>
          </a:xfrm>
        </p:grpSpPr>
        <p:sp>
          <p:nvSpPr>
            <p:cNvPr id="1112" name="Google Shape;1112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4" name="Google Shape;1114;p46"/>
          <p:cNvGrpSpPr/>
          <p:nvPr/>
        </p:nvGrpSpPr>
        <p:grpSpPr>
          <a:xfrm>
            <a:off x="6095998" y="3903829"/>
            <a:ext cx="609600" cy="185623"/>
            <a:chOff x="0" y="0"/>
            <a:chExt cx="609600" cy="304800"/>
          </a:xfrm>
        </p:grpSpPr>
        <p:sp>
          <p:nvSpPr>
            <p:cNvPr id="1115" name="Google Shape;1115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7" name="Google Shape;1117;p46"/>
          <p:cNvGrpSpPr/>
          <p:nvPr/>
        </p:nvGrpSpPr>
        <p:grpSpPr>
          <a:xfrm>
            <a:off x="6857999" y="3903829"/>
            <a:ext cx="609600" cy="185623"/>
            <a:chOff x="0" y="0"/>
            <a:chExt cx="609600" cy="304800"/>
          </a:xfrm>
        </p:grpSpPr>
        <p:sp>
          <p:nvSpPr>
            <p:cNvPr id="1118" name="Google Shape;1118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0" name="Google Shape;1120;p46"/>
          <p:cNvSpPr/>
          <p:nvPr/>
        </p:nvSpPr>
        <p:spPr>
          <a:xfrm>
            <a:off x="1272619" y="3864530"/>
            <a:ext cx="861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1" name="Google Shape;1121;p46"/>
          <p:cNvCxnSpPr/>
          <p:nvPr/>
        </p:nvCxnSpPr>
        <p:spPr>
          <a:xfrm>
            <a:off x="2285999" y="425845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122" name="Google Shape;1122;p46"/>
          <p:cNvGrpSpPr/>
          <p:nvPr/>
        </p:nvGrpSpPr>
        <p:grpSpPr>
          <a:xfrm>
            <a:off x="2286000" y="4427453"/>
            <a:ext cx="2811170" cy="185623"/>
            <a:chOff x="0" y="0"/>
            <a:chExt cx="609600" cy="304800"/>
          </a:xfrm>
        </p:grpSpPr>
        <p:sp>
          <p:nvSpPr>
            <p:cNvPr id="1123" name="Google Shape;1123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1, 2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5" name="Google Shape;1125;p46"/>
          <p:cNvGrpSpPr/>
          <p:nvPr/>
        </p:nvGrpSpPr>
        <p:grpSpPr>
          <a:xfrm>
            <a:off x="5333997" y="4427453"/>
            <a:ext cx="2087758" cy="185623"/>
            <a:chOff x="0" y="0"/>
            <a:chExt cx="609600" cy="304800"/>
          </a:xfrm>
        </p:grpSpPr>
        <p:sp>
          <p:nvSpPr>
            <p:cNvPr id="1126" name="Google Shape;1126;p46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2,2,3,4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46"/>
          <p:cNvSpPr/>
          <p:nvPr/>
        </p:nvSpPr>
        <p:spPr>
          <a:xfrm>
            <a:off x="944999" y="4390560"/>
            <a:ext cx="1188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sorted-</a:t>
            </a: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46"/>
          <p:cNvSpPr/>
          <p:nvPr/>
        </p:nvSpPr>
        <p:spPr>
          <a:xfrm>
            <a:off x="464100" y="3344793"/>
            <a:ext cx="8229600" cy="29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🏱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Disk-based sort - Relation 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0" name="Google Shape;1130;p46"/>
          <p:cNvSpPr/>
          <p:nvPr/>
        </p:nvSpPr>
        <p:spPr>
          <a:xfrm>
            <a:off x="2590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6"/>
          <p:cNvSpPr/>
          <p:nvPr/>
        </p:nvSpPr>
        <p:spPr>
          <a:xfrm>
            <a:off x="3352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6"/>
          <p:cNvSpPr/>
          <p:nvPr/>
        </p:nvSpPr>
        <p:spPr>
          <a:xfrm>
            <a:off x="4114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6"/>
          <p:cNvSpPr/>
          <p:nvPr/>
        </p:nvSpPr>
        <p:spPr>
          <a:xfrm>
            <a:off x="4876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6"/>
          <p:cNvSpPr/>
          <p:nvPr/>
        </p:nvSpPr>
        <p:spPr>
          <a:xfrm>
            <a:off x="5638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6"/>
          <p:cNvSpPr/>
          <p:nvPr/>
        </p:nvSpPr>
        <p:spPr>
          <a:xfrm>
            <a:off x="6400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6"/>
          <p:cNvSpPr/>
          <p:nvPr/>
        </p:nvSpPr>
        <p:spPr>
          <a:xfrm>
            <a:off x="7162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lang="en-US"/>
              <a:t>Second</a:t>
            </a:r>
            <a:r>
              <a:rPr lang="en-US"/>
              <a:t> - Merge Sorted Runs</a:t>
            </a:r>
            <a:endParaRPr/>
          </a:p>
        </p:txBody>
      </p:sp>
      <p:sp>
        <p:nvSpPr>
          <p:cNvPr id="1142" name="Google Shape;1142;p4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pSp>
        <p:nvGrpSpPr>
          <p:cNvPr id="1143" name="Google Shape;1143;p47"/>
          <p:cNvGrpSpPr/>
          <p:nvPr/>
        </p:nvGrpSpPr>
        <p:grpSpPr>
          <a:xfrm>
            <a:off x="457200" y="1143000"/>
            <a:ext cx="8229600" cy="381000"/>
            <a:chOff x="0" y="0"/>
            <a:chExt cx="8229600" cy="381000"/>
          </a:xfrm>
        </p:grpSpPr>
        <p:sp>
          <p:nvSpPr>
            <p:cNvPr id="1144" name="Google Shape;1144;p47"/>
            <p:cNvSpPr/>
            <p:nvPr/>
          </p:nvSpPr>
          <p:spPr>
            <a:xfrm>
              <a:off x="0" y="0"/>
              <a:ext cx="82296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0" y="42930"/>
              <a:ext cx="82296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🏱</a:t>
              </a:r>
              <a:r>
                <a:rPr b="1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1800">
                  <a:solidFill>
                    <a:schemeClr val="dk2"/>
                  </a:solidFill>
                </a:rPr>
                <a:t>Disk-based sort - Relation A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2286000" y="1824862"/>
            <a:ext cx="609600" cy="304800"/>
            <a:chOff x="0" y="0"/>
            <a:chExt cx="609600" cy="304800"/>
          </a:xfrm>
        </p:grpSpPr>
        <p:sp>
          <p:nvSpPr>
            <p:cNvPr id="1147" name="Google Shape;1147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3047999" y="1824861"/>
            <a:ext cx="609600" cy="304800"/>
            <a:chOff x="0" y="-1"/>
            <a:chExt cx="609600" cy="304800"/>
          </a:xfrm>
        </p:grpSpPr>
        <p:sp>
          <p:nvSpPr>
            <p:cNvPr id="1150" name="Google Shape;1150;p47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6,2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2" name="Google Shape;1152;p47"/>
          <p:cNvGrpSpPr/>
          <p:nvPr/>
        </p:nvGrpSpPr>
        <p:grpSpPr>
          <a:xfrm>
            <a:off x="3810000" y="1824862"/>
            <a:ext cx="609600" cy="304800"/>
            <a:chOff x="0" y="0"/>
            <a:chExt cx="609600" cy="304800"/>
          </a:xfrm>
        </p:grpSpPr>
        <p:sp>
          <p:nvSpPr>
            <p:cNvPr id="1153" name="Google Shape;1153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9,4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5" name="Google Shape;1155;p47"/>
          <p:cNvGrpSpPr/>
          <p:nvPr/>
        </p:nvGrpSpPr>
        <p:grpSpPr>
          <a:xfrm>
            <a:off x="4571998" y="1824862"/>
            <a:ext cx="609600" cy="304800"/>
            <a:chOff x="0" y="0"/>
            <a:chExt cx="609600" cy="304800"/>
          </a:xfrm>
        </p:grpSpPr>
        <p:sp>
          <p:nvSpPr>
            <p:cNvPr id="1156" name="Google Shape;1156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8,7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8" name="Google Shape;1158;p47"/>
          <p:cNvGrpSpPr/>
          <p:nvPr/>
        </p:nvGrpSpPr>
        <p:grpSpPr>
          <a:xfrm>
            <a:off x="5334000" y="1824862"/>
            <a:ext cx="609600" cy="304800"/>
            <a:chOff x="0" y="0"/>
            <a:chExt cx="609600" cy="304800"/>
          </a:xfrm>
        </p:grpSpPr>
        <p:sp>
          <p:nvSpPr>
            <p:cNvPr id="1159" name="Google Shape;1159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1" name="Google Shape;1161;p47"/>
          <p:cNvGrpSpPr/>
          <p:nvPr/>
        </p:nvGrpSpPr>
        <p:grpSpPr>
          <a:xfrm>
            <a:off x="6095998" y="1824862"/>
            <a:ext cx="609600" cy="304800"/>
            <a:chOff x="0" y="0"/>
            <a:chExt cx="609600" cy="304800"/>
          </a:xfrm>
        </p:grpSpPr>
        <p:sp>
          <p:nvSpPr>
            <p:cNvPr id="1162" name="Google Shape;1162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4" name="Google Shape;1164;p47"/>
          <p:cNvGrpSpPr/>
          <p:nvPr/>
        </p:nvGrpSpPr>
        <p:grpSpPr>
          <a:xfrm>
            <a:off x="6857999" y="1824862"/>
            <a:ext cx="609600" cy="304800"/>
            <a:chOff x="0" y="0"/>
            <a:chExt cx="609600" cy="304800"/>
          </a:xfrm>
        </p:grpSpPr>
        <p:sp>
          <p:nvSpPr>
            <p:cNvPr id="1165" name="Google Shape;1165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67" name="Google Shape;1167;p47"/>
          <p:cNvSpPr/>
          <p:nvPr/>
        </p:nvSpPr>
        <p:spPr>
          <a:xfrm>
            <a:off x="1272619" y="1760329"/>
            <a:ext cx="86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8" name="Google Shape;1168;p47"/>
          <p:cNvCxnSpPr/>
          <p:nvPr/>
        </p:nvCxnSpPr>
        <p:spPr>
          <a:xfrm>
            <a:off x="2285999" y="228206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169" name="Google Shape;1169;p47"/>
          <p:cNvGrpSpPr/>
          <p:nvPr/>
        </p:nvGrpSpPr>
        <p:grpSpPr>
          <a:xfrm>
            <a:off x="2286000" y="2434450"/>
            <a:ext cx="2811170" cy="304800"/>
            <a:chOff x="0" y="0"/>
            <a:chExt cx="609600" cy="304800"/>
          </a:xfrm>
        </p:grpSpPr>
        <p:sp>
          <p:nvSpPr>
            <p:cNvPr id="1170" name="Google Shape;1170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3, 4,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6,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7, 8, 9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2" name="Google Shape;1172;p47"/>
          <p:cNvGrpSpPr/>
          <p:nvPr/>
        </p:nvGrpSpPr>
        <p:grpSpPr>
          <a:xfrm>
            <a:off x="5333997" y="2434450"/>
            <a:ext cx="2087758" cy="304800"/>
            <a:chOff x="0" y="0"/>
            <a:chExt cx="609600" cy="304800"/>
          </a:xfrm>
        </p:grpSpPr>
        <p:sp>
          <p:nvSpPr>
            <p:cNvPr id="1173" name="Google Shape;1173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1,2,3,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5,6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75" name="Google Shape;1175;p47"/>
          <p:cNvSpPr/>
          <p:nvPr/>
        </p:nvSpPr>
        <p:spPr>
          <a:xfrm>
            <a:off x="2590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7"/>
          <p:cNvSpPr/>
          <p:nvPr/>
        </p:nvSpPr>
        <p:spPr>
          <a:xfrm>
            <a:off x="3352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7"/>
          <p:cNvSpPr/>
          <p:nvPr/>
        </p:nvSpPr>
        <p:spPr>
          <a:xfrm>
            <a:off x="4114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7"/>
          <p:cNvSpPr/>
          <p:nvPr/>
        </p:nvSpPr>
        <p:spPr>
          <a:xfrm>
            <a:off x="4876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7"/>
          <p:cNvSpPr/>
          <p:nvPr/>
        </p:nvSpPr>
        <p:spPr>
          <a:xfrm>
            <a:off x="5638800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7"/>
          <p:cNvSpPr/>
          <p:nvPr/>
        </p:nvSpPr>
        <p:spPr>
          <a:xfrm>
            <a:off x="6400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7"/>
          <p:cNvSpPr/>
          <p:nvPr/>
        </p:nvSpPr>
        <p:spPr>
          <a:xfrm>
            <a:off x="7162799" y="21328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944999" y="2373868"/>
            <a:ext cx="118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sorted</a:t>
            </a: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2286000" y="3903829"/>
            <a:ext cx="609600" cy="185623"/>
            <a:chOff x="0" y="0"/>
            <a:chExt cx="609600" cy="304800"/>
          </a:xfrm>
        </p:grpSpPr>
        <p:sp>
          <p:nvSpPr>
            <p:cNvPr id="1184" name="Google Shape;1184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5, 4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047999" y="3903828"/>
            <a:ext cx="609600" cy="185623"/>
            <a:chOff x="0" y="-1"/>
            <a:chExt cx="609600" cy="304800"/>
          </a:xfrm>
        </p:grpSpPr>
        <p:sp>
          <p:nvSpPr>
            <p:cNvPr id="1187" name="Google Shape;1187;p47"/>
            <p:cNvSpPr/>
            <p:nvPr/>
          </p:nvSpPr>
          <p:spPr>
            <a:xfrm>
              <a:off x="0" y="-1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0" y="38099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9" name="Google Shape;1189;p47"/>
          <p:cNvGrpSpPr/>
          <p:nvPr/>
        </p:nvGrpSpPr>
        <p:grpSpPr>
          <a:xfrm>
            <a:off x="3810000" y="3903829"/>
            <a:ext cx="609600" cy="185623"/>
            <a:chOff x="0" y="0"/>
            <a:chExt cx="609600" cy="304800"/>
          </a:xfrm>
        </p:grpSpPr>
        <p:sp>
          <p:nvSpPr>
            <p:cNvPr id="1190" name="Google Shape;1190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8,5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571998" y="3903829"/>
            <a:ext cx="609600" cy="185623"/>
            <a:chOff x="0" y="0"/>
            <a:chExt cx="609600" cy="304800"/>
          </a:xfrm>
        </p:grpSpPr>
        <p:sp>
          <p:nvSpPr>
            <p:cNvPr id="1193" name="Google Shape;1193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95" name="Google Shape;1195;p47"/>
          <p:cNvGrpSpPr/>
          <p:nvPr/>
        </p:nvGrpSpPr>
        <p:grpSpPr>
          <a:xfrm>
            <a:off x="5334000" y="3903829"/>
            <a:ext cx="609600" cy="185623"/>
            <a:chOff x="0" y="0"/>
            <a:chExt cx="609600" cy="304800"/>
          </a:xfrm>
        </p:grpSpPr>
        <p:sp>
          <p:nvSpPr>
            <p:cNvPr id="1196" name="Google Shape;1196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98" name="Google Shape;1198;p47"/>
          <p:cNvGrpSpPr/>
          <p:nvPr/>
        </p:nvGrpSpPr>
        <p:grpSpPr>
          <a:xfrm>
            <a:off x="6095998" y="3903829"/>
            <a:ext cx="609600" cy="185623"/>
            <a:chOff x="0" y="0"/>
            <a:chExt cx="609600" cy="304800"/>
          </a:xfrm>
        </p:grpSpPr>
        <p:sp>
          <p:nvSpPr>
            <p:cNvPr id="1199" name="Google Shape;1199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1" name="Google Shape;1201;p47"/>
          <p:cNvGrpSpPr/>
          <p:nvPr/>
        </p:nvGrpSpPr>
        <p:grpSpPr>
          <a:xfrm>
            <a:off x="6857999" y="3903829"/>
            <a:ext cx="609600" cy="185623"/>
            <a:chOff x="0" y="0"/>
            <a:chExt cx="609600" cy="304800"/>
          </a:xfrm>
        </p:grpSpPr>
        <p:sp>
          <p:nvSpPr>
            <p:cNvPr id="1202" name="Google Shape;1202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04" name="Google Shape;1204;p47"/>
          <p:cNvSpPr/>
          <p:nvPr/>
        </p:nvSpPr>
        <p:spPr>
          <a:xfrm>
            <a:off x="1272619" y="3864530"/>
            <a:ext cx="861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5" name="Google Shape;1205;p47"/>
          <p:cNvCxnSpPr/>
          <p:nvPr/>
        </p:nvCxnSpPr>
        <p:spPr>
          <a:xfrm>
            <a:off x="2285999" y="4258452"/>
            <a:ext cx="51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206" name="Google Shape;1206;p47"/>
          <p:cNvGrpSpPr/>
          <p:nvPr/>
        </p:nvGrpSpPr>
        <p:grpSpPr>
          <a:xfrm>
            <a:off x="2286000" y="4427453"/>
            <a:ext cx="2811170" cy="185623"/>
            <a:chOff x="0" y="0"/>
            <a:chExt cx="609600" cy="304800"/>
          </a:xfrm>
        </p:grpSpPr>
        <p:sp>
          <p:nvSpPr>
            <p:cNvPr id="1207" name="Google Shape;1207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1, 2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5, 8, 9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5333997" y="4427453"/>
            <a:ext cx="2087758" cy="185623"/>
            <a:chOff x="0" y="0"/>
            <a:chExt cx="609600" cy="304800"/>
          </a:xfrm>
        </p:grpSpPr>
        <p:sp>
          <p:nvSpPr>
            <p:cNvPr id="1210" name="Google Shape;1210;p47"/>
            <p:cNvSpPr/>
            <p:nvPr/>
          </p:nvSpPr>
          <p:spPr>
            <a:xfrm>
              <a:off x="0" y="0"/>
              <a:ext cx="6096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0" y="381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2,2,3,4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</a:t>
              </a: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2" name="Google Shape;1212;p47"/>
          <p:cNvSpPr/>
          <p:nvPr/>
        </p:nvSpPr>
        <p:spPr>
          <a:xfrm>
            <a:off x="944999" y="4390560"/>
            <a:ext cx="1188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sorted-</a:t>
            </a:r>
            <a:r>
              <a:rPr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47"/>
          <p:cNvSpPr/>
          <p:nvPr/>
        </p:nvSpPr>
        <p:spPr>
          <a:xfrm>
            <a:off x="464100" y="3344793"/>
            <a:ext cx="8229600" cy="29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🏱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Disk-based sort - Relation 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4" name="Google Shape;1214;p47"/>
          <p:cNvSpPr/>
          <p:nvPr/>
        </p:nvSpPr>
        <p:spPr>
          <a:xfrm>
            <a:off x="2590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7"/>
          <p:cNvSpPr/>
          <p:nvPr/>
        </p:nvSpPr>
        <p:spPr>
          <a:xfrm>
            <a:off x="3352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7"/>
          <p:cNvSpPr/>
          <p:nvPr/>
        </p:nvSpPr>
        <p:spPr>
          <a:xfrm>
            <a:off x="4114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7"/>
          <p:cNvSpPr/>
          <p:nvPr/>
        </p:nvSpPr>
        <p:spPr>
          <a:xfrm>
            <a:off x="4876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7"/>
          <p:cNvSpPr/>
          <p:nvPr/>
        </p:nvSpPr>
        <p:spPr>
          <a:xfrm>
            <a:off x="5638800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7"/>
          <p:cNvSpPr/>
          <p:nvPr/>
        </p:nvSpPr>
        <p:spPr>
          <a:xfrm>
            <a:off x="6400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7"/>
          <p:cNvSpPr/>
          <p:nvPr/>
        </p:nvSpPr>
        <p:spPr>
          <a:xfrm>
            <a:off x="7162799" y="4114037"/>
            <a:ext cx="0" cy="298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7"/>
          <p:cNvSpPr txBox="1"/>
          <p:nvPr/>
        </p:nvSpPr>
        <p:spPr>
          <a:xfrm>
            <a:off x="827750" y="5101625"/>
            <a:ext cx="75063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That's the first phase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Now merge the sorted runs from both relations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1228" name="Google Shape;1228;p48"/>
          <p:cNvSpPr txBox="1"/>
          <p:nvPr>
            <p:ph idx="1" type="body"/>
          </p:nvPr>
        </p:nvSpPr>
        <p:spPr>
          <a:xfrm>
            <a:off x="311700" y="1333425"/>
            <a:ext cx="8520600" cy="4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materials for this course are licensed under CC BY-NC-SA (Attribution-NonCommercial-ShareAlike)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— Attribution-NonCommercial-ShareAlike 4.0 International — CC BY-NC-SA 4.0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Contact: tufte@pdx.edu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0" name="Google Shape;12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00" y="3262823"/>
            <a:ext cx="1489451" cy="5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Sort-Merge Join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Two cases: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 and B do not both fit in memory at the same time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 and B can both fit in memory at the same time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Case 1 is more common.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case 2, it doesn't matter so much what join algorithm you use.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We'll start with Case 1.</a:t>
            </a:r>
            <a:endParaRPr sz="240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Sort-Merge Join - </a:t>
            </a:r>
            <a:r>
              <a:rPr lang="en-US"/>
              <a:t>Relns</a:t>
            </a:r>
            <a:r>
              <a:rPr lang="en-US"/>
              <a:t> don't fit in memory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88900"/>
            <a:ext cx="85206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r>
              <a:rPr lang="en-US" sz="2000"/>
              <a:t>1. Sort A on join attribute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r>
              <a:rPr lang="en-US" sz="2000"/>
              <a:t>2. Sort B on join attribute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r>
              <a:rPr lang="en-US" sz="2000"/>
              <a:t>3. Merge A and B &amp; do join while merging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US" sz="2000"/>
              <a:t>Create one pointer for A, one pointer for B 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US" sz="2000"/>
              <a:t>Set pointers at the first tuples (A1 and B1) in the relations 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US" sz="2000"/>
              <a:t>Compare A1.id = B1.authorid for those tuples, if equal, output tuple to result 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If A1.id &lt; B1.authorid, advance pointer on A to tuple A2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If A1.id &gt; B1.authorid, advance </a:t>
            </a:r>
            <a:r>
              <a:rPr lang="en-US" sz="2000"/>
              <a:t>pointer</a:t>
            </a:r>
            <a:r>
              <a:rPr lang="en-US" sz="2000"/>
              <a:t> on B to tuple B2 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If A1.id = B1.authorid, advance either pointer</a:t>
            </a:r>
            <a:endParaRPr sz="2000"/>
          </a:p>
          <a:p>
            <a:pPr indent="-336550" lvl="2" marL="13716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</a:pPr>
            <a:r>
              <a:rPr lang="en-US" sz="2000"/>
              <a:t>(advance pointer with the lowest value of the join attr)</a:t>
            </a:r>
            <a:endParaRPr sz="2000"/>
          </a:p>
          <a:p>
            <a:pPr indent="-24130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US" sz="2000"/>
              <a:t>Compare the next pair of tuples and continue...</a:t>
            </a:r>
            <a:endParaRPr sz="20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6265025" y="1248625"/>
            <a:ext cx="284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4940600" y="1178400"/>
            <a:ext cx="39060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A on join attribute (id)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B on join attribute (authorid)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Then merge.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1861775" y="34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p26"/>
          <p:cNvGraphicFramePr/>
          <p:nvPr/>
        </p:nvGraphicFramePr>
        <p:xfrm>
          <a:off x="533200" y="14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6"/>
          <p:cNvSpPr/>
          <p:nvPr/>
        </p:nvSpPr>
        <p:spPr>
          <a:xfrm>
            <a:off x="6965700" y="2692875"/>
            <a:ext cx="2032800" cy="388500"/>
          </a:xfrm>
          <a:prstGeom prst="wedgeRoundRectCallout">
            <a:avLst>
              <a:gd fmla="val -33473" name="adj1"/>
              <a:gd fmla="val -246075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Disk-based sorts!!</a:t>
            </a:r>
            <a:endParaRPr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940600" y="1178400"/>
            <a:ext cx="39060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A on join attribute (id)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B on join attribute (authorid)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Then merge.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1861775" y="34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27"/>
          <p:cNvGraphicFramePr/>
          <p:nvPr/>
        </p:nvGraphicFramePr>
        <p:xfrm>
          <a:off x="533200" y="14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27"/>
          <p:cNvSpPr/>
          <p:nvPr/>
        </p:nvSpPr>
        <p:spPr>
          <a:xfrm>
            <a:off x="6965700" y="2692875"/>
            <a:ext cx="2032800" cy="388500"/>
          </a:xfrm>
          <a:prstGeom prst="wedgeRoundRectCallout">
            <a:avLst>
              <a:gd fmla="val -33473" name="adj1"/>
              <a:gd fmla="val -246075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Disk-based sorts!!</a:t>
            </a:r>
            <a:endParaRPr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686150" y="3695850"/>
            <a:ext cx="3036000" cy="871800"/>
          </a:xfrm>
          <a:prstGeom prst="wedgeRoundRectCallout">
            <a:avLst>
              <a:gd fmla="val 28513" name="adj1"/>
              <a:gd fmla="val -102219" name="adj2"/>
              <a:gd fmla="val 0" name="adj3"/>
            </a:avLst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What does disk-based sort mean?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8" name="Google Shape;248;p28"/>
          <p:cNvGraphicFramePr/>
          <p:nvPr/>
        </p:nvGraphicFramePr>
        <p:xfrm>
          <a:off x="1861775" y="34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28"/>
          <p:cNvGraphicFramePr/>
          <p:nvPr/>
        </p:nvGraphicFramePr>
        <p:xfrm>
          <a:off x="533200" y="14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8"/>
          <p:cNvSpPr/>
          <p:nvPr/>
        </p:nvSpPr>
        <p:spPr>
          <a:xfrm>
            <a:off x="4696050" y="2285350"/>
            <a:ext cx="4325100" cy="1108200"/>
          </a:xfrm>
          <a:prstGeom prst="wedgeRoundRectCallout">
            <a:avLst>
              <a:gd fmla="val -63101" name="adj1"/>
              <a:gd fmla="val -12930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Note both relations are sorted on the join attribute (authors.id and books.authorid)</a:t>
            </a:r>
            <a:endParaRPr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7" name="Google Shape;267;p29"/>
          <p:cNvGraphicFramePr/>
          <p:nvPr/>
        </p:nvGraphicFramePr>
        <p:xfrm>
          <a:off x="1861775" y="34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8" name="Google Shape;268;p29"/>
          <p:cNvGraphicFramePr/>
          <p:nvPr/>
        </p:nvGraphicFramePr>
        <p:xfrm>
          <a:off x="533200" y="14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29"/>
          <p:cNvSpPr/>
          <p:nvPr/>
        </p:nvSpPr>
        <p:spPr>
          <a:xfrm>
            <a:off x="4503175" y="2285350"/>
            <a:ext cx="4518000" cy="1108200"/>
          </a:xfrm>
          <a:prstGeom prst="wedgeRoundRectCallout">
            <a:avLst>
              <a:gd fmla="val -63101" name="adj1"/>
              <a:gd fmla="val -12930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Scan through both relations in order and check the join predicate (A.id = B.authorid) on pairs of matching tuples.</a:t>
            </a:r>
            <a:endParaRPr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Sort-Merge Join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8872538" y="1244600"/>
            <a:ext cx="18900" cy="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6" name="Google Shape;286;p30"/>
          <p:cNvGraphicFramePr/>
          <p:nvPr/>
        </p:nvGraphicFramePr>
        <p:xfrm>
          <a:off x="1861775" y="26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7" name="Google Shape;287;p30"/>
          <p:cNvGraphicFramePr/>
          <p:nvPr/>
        </p:nvGraphicFramePr>
        <p:xfrm>
          <a:off x="533200" y="8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30"/>
          <p:cNvSpPr/>
          <p:nvPr/>
        </p:nvSpPr>
        <p:spPr>
          <a:xfrm>
            <a:off x="88500" y="18902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1383900" y="3719050"/>
            <a:ext cx="3885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6004800" y="992075"/>
            <a:ext cx="28494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4509425" y="2230725"/>
            <a:ext cx="3798900" cy="457200"/>
          </a:xfrm>
          <a:prstGeom prst="wedgeRoundRectCallout">
            <a:avLst>
              <a:gd fmla="val -86564" name="adj1"/>
              <a:gd fmla="val 3789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Match, output tuple pair to result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442450" y="16567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6614650" y="3485525"/>
            <a:ext cx="548700" cy="524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p30"/>
          <p:cNvGraphicFramePr/>
          <p:nvPr/>
        </p:nvGraphicFramePr>
        <p:xfrm>
          <a:off x="442450" y="48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{163F0859-464A-4DF7-A53A-E355470F050B}</a:tableStyleId>
              </a:tblPr>
              <a:tblGrid>
                <a:gridCol w="422075"/>
                <a:gridCol w="1068650"/>
                <a:gridCol w="549725"/>
                <a:gridCol w="444650"/>
                <a:gridCol w="1700250"/>
                <a:gridCol w="1326275"/>
                <a:gridCol w="1099450"/>
                <a:gridCol w="1104950"/>
                <a:gridCol w="776775"/>
              </a:tblGrid>
              <a:tr h="3962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base Class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18370"/>
      </a:accent1>
      <a:accent2>
        <a:srgbClr val="B0EBE1"/>
      </a:accent2>
      <a:accent3>
        <a:srgbClr val="A6611A"/>
      </a:accent3>
      <a:accent4>
        <a:srgbClr val="F3E3BC"/>
      </a:accent4>
      <a:accent5>
        <a:srgbClr val="5E3C99"/>
      </a:accent5>
      <a:accent6>
        <a:srgbClr val="D8D3EE"/>
      </a:accent6>
      <a:hlink>
        <a:srgbClr val="A64D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