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Benjamin Tott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omfortaa-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02T21:22:22.778">
    <p:pos x="196" y="327"/>
    <p:text>Pass - good job! One comment on the C program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1-02T21:21:58.390">
    <p:pos x="96" y="96"/>
    <p:text>Just a heads up, you only need to include screenshots if the slide requests it or a TA/grader asks for them; I feel bad for the extra work!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1-02T21:18:48.974">
    <p:pos x="196" y="280"/>
    <p:text>Please add as a google doc and link for upcoming assignments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b0c1e48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b0c1e48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b0c1e48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b0c1e48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b0c1e480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b0c1e480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236bbf2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236bbf2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b0c1e48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b0c1e48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b0c1e48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b0c1e48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b0c1e48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b0c1e48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b0c1e48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b0c1e48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b0c1e480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b0c1e480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mailto:chitram2@pdx.edu" TargetMode="External"/><Relationship Id="rId5" Type="http://schemas.openxmlformats.org/officeDocument/2006/relationships/hyperlink" Target="mailto:chitram2@pdx.edu"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drive/folders/1JPRpFNPYjbimCLBRJLX6H8RspDTzVBX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Intro to Concurrency</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None/>
            </a:pPr>
            <a:r>
              <a:t/>
            </a:r>
            <a:endParaRPr sz="12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rPr lang="en" sz="1200">
                <a:latin typeface="Comfortaa"/>
                <a:ea typeface="Comfortaa"/>
                <a:cs typeface="Comfortaa"/>
                <a:sym typeface="Comfortaa"/>
              </a:rPr>
              <a:t>Email: </a:t>
            </a:r>
            <a:r>
              <a:rPr lang="en" sz="1200" u="sng">
                <a:solidFill>
                  <a:schemeClr val="hlink"/>
                </a:solidFill>
                <a:latin typeface="Comfortaa"/>
                <a:ea typeface="Comfortaa"/>
                <a:cs typeface="Comfortaa"/>
                <a:sym typeface="Comfortaa"/>
                <a:hlinkClick r:id="rId4"/>
              </a:rPr>
              <a:t>chitram2@pdx.edu</a:t>
            </a:r>
            <a:r>
              <a:rPr lang="en" sz="1200">
                <a:latin typeface="Comfortaa"/>
                <a:ea typeface="Comfortaa"/>
                <a:cs typeface="Comfortaa"/>
                <a:sym typeface="Comfortaa"/>
              </a:rPr>
              <a:t>  &amp;	</a:t>
            </a:r>
            <a:r>
              <a:rPr lang="en" sz="1200" u="sng">
                <a:solidFill>
                  <a:schemeClr val="accent5"/>
                </a:solidFill>
                <a:latin typeface="Comfortaa"/>
                <a:ea typeface="Comfortaa"/>
                <a:cs typeface="Comfortaa"/>
                <a:sym typeface="Comfortaa"/>
                <a:hlinkClick r:id="rId5">
                  <a:extLst>
                    <a:ext uri="{A12FA001-AC4F-418D-AE19-62706E023703}">
                      <ahyp:hlinkClr val="tx"/>
                    </a:ext>
                  </a:extLst>
                </a:hlinkClick>
              </a:rPr>
              <a:t>ramya3@pdx.edu</a:t>
            </a:r>
            <a:endParaRPr sz="1200">
              <a:latin typeface="Comfortaa"/>
              <a:ea typeface="Comfortaa"/>
              <a:cs typeface="Comfortaa"/>
              <a:sym typeface="Comfortaa"/>
            </a:endParaRPr>
          </a:p>
          <a:p>
            <a:pPr indent="0" lvl="0" marL="0" rtl="0" algn="ctr">
              <a:spcBef>
                <a:spcPts val="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200">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6">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311700" y="519250"/>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152400" y="152400"/>
            <a:ext cx="7199358"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test your helloT program by running the following sequence of commands on your linux system: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rm -f helloT2_out.txt</a:t>
            </a:r>
            <a:br>
              <a:rPr b="1" lang="en" sz="1200">
                <a:latin typeface="Courier New"/>
                <a:ea typeface="Courier New"/>
                <a:cs typeface="Courier New"/>
                <a:sym typeface="Courier New"/>
              </a:rPr>
            </a:br>
            <a:r>
              <a:rPr b="1" lang="en" sz="1200">
                <a:latin typeface="Courier New"/>
                <a:ea typeface="Courier New"/>
                <a:cs typeface="Courier New"/>
                <a:sym typeface="Courier New"/>
              </a:rPr>
              <a:t>date &gt;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1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1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15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15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echo ./helloT2 25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./helloT2 25 &gt;&gt; helloT2_out.txt</a:t>
            </a:r>
            <a:endParaRPr b="1" sz="12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200">
                <a:latin typeface="Courier New"/>
                <a:ea typeface="Courier New"/>
                <a:cs typeface="Courier New"/>
                <a:sym typeface="Courier New"/>
              </a:rPr>
              <a:t>date &gt;&gt; helloT2_out.txt</a:t>
            </a:r>
            <a:br>
              <a:rPr b="1" lang="en" sz="1200">
                <a:latin typeface="Courier New"/>
                <a:ea typeface="Courier New"/>
                <a:cs typeface="Courier New"/>
                <a:sym typeface="Courier New"/>
              </a:rPr>
            </a:b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Inspect the helloT2_out.txt file to make sure that the program is running correctly. Upload your helloT2_out.txt file to your submission folder and provide a link to it here:  </a:t>
            </a:r>
            <a:r>
              <a:rPr lang="en" sz="1800">
                <a:latin typeface="Comfortaa"/>
                <a:ea typeface="Comfortaa"/>
                <a:cs typeface="Comfortaa"/>
                <a:sym typeface="Comfortaa"/>
              </a:rPr>
              <a:t>link</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13" name="Google Shape;113;p23"/>
          <p:cNvSpPr txBox="1"/>
          <p:nvPr/>
        </p:nvSpPr>
        <p:spPr>
          <a:xfrm>
            <a:off x="7672150" y="4209625"/>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486225" y="823150"/>
            <a:ext cx="7817748" cy="3474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152400" y="152400"/>
            <a:ext cx="5210376"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nvSpPr>
        <p:spPr>
          <a:xfrm>
            <a:off x="302275" y="348450"/>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Were any parts of this assignment particularly difficult for you? If so, describe the most difficult part of the assignment, for example, the part that required the most effort for you.</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In this assignment, first question to modify helloT program and virtualization memory management assignments were required to put the most effort.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29" name="Google Shape;129;p26"/>
          <p:cNvSpPr txBox="1"/>
          <p:nvPr/>
        </p:nvSpPr>
        <p:spPr>
          <a:xfrm>
            <a:off x="7672150" y="4209625"/>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nvSpPr>
        <p:spPr>
          <a:xfrm>
            <a:off x="302275" y="348450"/>
            <a:ext cx="8342700" cy="31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4</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Before this assignment had you any previous experience writing concurrent software? If yes, then briefly describe your previous experiences.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No, We do not have previous experience to write concurrent software.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35" name="Google Shape;135;p27"/>
          <p:cNvSpPr txBox="1"/>
          <p:nvPr/>
        </p:nvSpPr>
        <p:spPr>
          <a:xfrm>
            <a:off x="7672150" y="4209625"/>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
        <p:nvSpPr>
          <p:cNvPr id="64" name="Google Shape;64;p14"/>
          <p:cNvSpPr txBox="1"/>
          <p:nvPr/>
        </p:nvSpPr>
        <p:spPr>
          <a:xfrm>
            <a:off x="7672150" y="4209625"/>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helloT.c</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a:t>
            </a:r>
            <a:r>
              <a:rPr b="1" lang="en">
                <a:solidFill>
                  <a:schemeClr val="dk1"/>
                </a:solidFill>
                <a:latin typeface="Courier New"/>
                <a:ea typeface="Courier New"/>
                <a:cs typeface="Courier New"/>
                <a:sym typeface="Courier New"/>
              </a:rPr>
              <a:t>helloT.c</a:t>
            </a:r>
            <a:r>
              <a:rPr lang="en">
                <a:solidFill>
                  <a:schemeClr val="dk1"/>
                </a:solidFill>
                <a:latin typeface="Comfortaa"/>
                <a:ea typeface="Comfortaa"/>
                <a:cs typeface="Comfortaa"/>
                <a:sym typeface="Comfortaa"/>
              </a:rPr>
              <a:t> program linked from the unit course plan document. Read and understand the source code. Read the man pages for all of the pthreads API calls used in the program so that you fully understand the program.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Build and run </a:t>
            </a:r>
            <a:r>
              <a:rPr b="1" lang="en">
                <a:solidFill>
                  <a:schemeClr val="dk1"/>
                </a:solidFill>
                <a:latin typeface="Courier New"/>
                <a:ea typeface="Courier New"/>
                <a:cs typeface="Courier New"/>
                <a:sym typeface="Courier New"/>
              </a:rPr>
              <a:t>helloT</a:t>
            </a:r>
            <a:r>
              <a:rPr lang="en">
                <a:solidFill>
                  <a:schemeClr val="dk1"/>
                </a:solidFill>
                <a:latin typeface="Comfortaa"/>
                <a:ea typeface="Comfortaa"/>
                <a:cs typeface="Comfortaa"/>
                <a:sym typeface="Comfortaa"/>
              </a:rPr>
              <a:t> and confirm that the output is similar to what is described in the source code.</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p>
        </p:txBody>
      </p:sp>
      <p:sp>
        <p:nvSpPr>
          <p:cNvPr id="70" name="Google Shape;70;p15"/>
          <p:cNvSpPr txBox="1"/>
          <p:nvPr/>
        </p:nvSpPr>
        <p:spPr>
          <a:xfrm>
            <a:off x="7672150" y="4209625"/>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4">
            <a:alphaModFix/>
          </a:blip>
          <a:stretch>
            <a:fillRect/>
          </a:stretch>
        </p:blipFill>
        <p:spPr>
          <a:xfrm>
            <a:off x="152400" y="152400"/>
            <a:ext cx="8839202" cy="35754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Modify your copy of </a:t>
            </a:r>
            <a:r>
              <a:rPr b="1" lang="en" sz="1800">
                <a:latin typeface="Courier New"/>
                <a:ea typeface="Courier New"/>
                <a:cs typeface="Courier New"/>
                <a:sym typeface="Courier New"/>
              </a:rPr>
              <a:t>helloT.c</a:t>
            </a:r>
            <a:r>
              <a:rPr lang="en" sz="1800">
                <a:latin typeface="Comfortaa"/>
                <a:ea typeface="Comfortaa"/>
                <a:cs typeface="Comfortaa"/>
                <a:sym typeface="Comfortaa"/>
              </a:rPr>
              <a:t> so that it creates the correct number of threads and that each thread computes its own unique factorial. Test the code with various input values.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Name your fixed version helloT2.c, upload it to your submissions folder and provide a link to it here (the link below is incorrect and must be changed to link to your helloT2.c program)</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ctr">
              <a:lnSpc>
                <a:spcPct val="115000"/>
              </a:lnSpc>
              <a:spcBef>
                <a:spcPts val="0"/>
              </a:spcBef>
              <a:spcAft>
                <a:spcPts val="0"/>
              </a:spcAft>
              <a:buClr>
                <a:schemeClr val="dk1"/>
              </a:buClr>
              <a:buSzPts val="1100"/>
              <a:buFont typeface="Arial"/>
              <a:buNone/>
            </a:pPr>
            <a:r>
              <a:rPr lang="en" sz="1800" u="sng">
                <a:solidFill>
                  <a:schemeClr val="hlink"/>
                </a:solidFill>
                <a:latin typeface="Comfortaa"/>
                <a:ea typeface="Comfortaa"/>
                <a:cs typeface="Comfortaa"/>
                <a:sym typeface="Comfortaa"/>
                <a:hlinkClick r:id="rId3"/>
              </a:rPr>
              <a:t>https://drive.google.com/drive/folders/1JPRpFNPYjbimCLBRJLX6H8RspDTzVBXW</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1" name="Google Shape;81;p17"/>
          <p:cNvSpPr txBox="1"/>
          <p:nvPr/>
        </p:nvSpPr>
        <p:spPr>
          <a:xfrm>
            <a:off x="4956725" y="445025"/>
            <a:ext cx="4780800" cy="22989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595959"/>
                </a:solidFill>
              </a:rPr>
              <a:t>[Optional]</a:t>
            </a:r>
            <a:br>
              <a:rPr lang="en" sz="1800">
                <a:solidFill>
                  <a:srgbClr val="595959"/>
                </a:solidFill>
              </a:rPr>
            </a:br>
            <a:r>
              <a:rPr lang="en" sz="1800">
                <a:solidFill>
                  <a:srgbClr val="595959"/>
                </a:solidFill>
              </a:rPr>
              <a:t>This is extremely close, well done! This is a nitpick, not required to fix but recommended because it is technically causing you to be short one thread: Zero indexing is expected, so: </a:t>
            </a:r>
            <a:r>
              <a:rPr lang="en" sz="1050">
                <a:solidFill>
                  <a:srgbClr val="9CDCFE"/>
                </a:solidFill>
                <a:highlight>
                  <a:srgbClr val="1E1E1E"/>
                </a:highlight>
                <a:latin typeface="Courier New"/>
                <a:ea typeface="Courier New"/>
                <a:cs typeface="Courier New"/>
                <a:sym typeface="Courier New"/>
              </a:rPr>
              <a:t>thread_args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i</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1</a:t>
            </a:r>
            <a:r>
              <a:rPr lang="en" sz="1050">
                <a:solidFill>
                  <a:srgbClr val="D4D4D4"/>
                </a:solidFill>
                <a:highlight>
                  <a:srgbClr val="1E1E1E"/>
                </a:highlight>
                <a:latin typeface="Courier New"/>
                <a:ea typeface="Courier New"/>
                <a:cs typeface="Courier New"/>
                <a:sym typeface="Courier New"/>
              </a:rPr>
              <a:t>;</a:t>
            </a:r>
            <a:r>
              <a:rPr lang="en" sz="1800">
                <a:solidFill>
                  <a:srgbClr val="595959"/>
                </a:solidFill>
              </a:rPr>
              <a:t> so i+1 should be just i</a:t>
            </a:r>
            <a:endParaRPr sz="1800">
              <a:solidFill>
                <a:srgbClr val="595959"/>
              </a:solidFill>
            </a:endParaRPr>
          </a:p>
        </p:txBody>
      </p:sp>
      <p:sp>
        <p:nvSpPr>
          <p:cNvPr id="82" name="Google Shape;82;p17"/>
          <p:cNvSpPr txBox="1"/>
          <p:nvPr/>
        </p:nvSpPr>
        <p:spPr>
          <a:xfrm>
            <a:off x="7672150" y="4209625"/>
            <a:ext cx="1250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04225"/>
            <a:ext cx="8520600" cy="4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rgbClr val="C814C9"/>
                </a:solidFill>
              </a:rPr>
              <a:t>#include </a:t>
            </a:r>
            <a:r>
              <a:rPr lang="en" sz="850">
                <a:solidFill>
                  <a:srgbClr val="B42419"/>
                </a:solidFill>
              </a:rPr>
              <a:t>&lt;pthread.h&gt;</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#include </a:t>
            </a:r>
            <a:r>
              <a:rPr lang="en" sz="850">
                <a:solidFill>
                  <a:srgbClr val="B42419"/>
                </a:solidFill>
              </a:rPr>
              <a:t>&lt;stdio.h&gt;</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#include </a:t>
            </a:r>
            <a:r>
              <a:rPr lang="en" sz="850">
                <a:solidFill>
                  <a:srgbClr val="B42419"/>
                </a:solidFill>
              </a:rPr>
              <a:t>&lt;stdlib.h&gt;</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#include </a:t>
            </a:r>
            <a:r>
              <a:rPr lang="en" sz="850">
                <a:solidFill>
                  <a:srgbClr val="B42419"/>
                </a:solidFill>
              </a:rPr>
              <a:t>&lt;unistd.h&gt;</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#define MAXTHREADS </a:t>
            </a:r>
            <a:r>
              <a:rPr lang="en" sz="850">
                <a:solidFill>
                  <a:srgbClr val="B42419"/>
                </a:solidFill>
              </a:rPr>
              <a:t>50</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C814C9"/>
                </a:solidFill>
              </a:rPr>
              <a:t>#define SLEEPTIME </a:t>
            </a:r>
            <a:r>
              <a:rPr lang="en" sz="850">
                <a:solidFill>
                  <a:srgbClr val="B42419"/>
                </a:solidFill>
              </a:rPr>
              <a:t>5</a:t>
            </a:r>
            <a:endParaRPr sz="850">
              <a:solidFill>
                <a:srgbClr val="B42419"/>
              </a:solidFill>
            </a:endParaRPr>
          </a:p>
          <a:p>
            <a:pPr indent="0" lvl="0" marL="0" rtl="0" algn="l">
              <a:spcBef>
                <a:spcPts val="0"/>
              </a:spcBef>
              <a:spcAft>
                <a:spcPts val="0"/>
              </a:spcAft>
              <a:buClr>
                <a:schemeClr val="dk1"/>
              </a:buClr>
              <a:buSzPts val="1100"/>
              <a:buFont typeface="Arial"/>
              <a:buNone/>
            </a:pPr>
            <a:r>
              <a:rPr lang="en" sz="850">
                <a:solidFill>
                  <a:srgbClr val="2FB41D"/>
                </a:solidFill>
              </a:rPr>
              <a:t>volatile</a:t>
            </a:r>
            <a:r>
              <a:rPr lang="en" sz="850">
                <a:solidFill>
                  <a:schemeClr val="dk1"/>
                </a:solidFill>
              </a:rPr>
              <a:t> </a:t>
            </a: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Total = </a:t>
            </a:r>
            <a:r>
              <a:rPr lang="en" sz="850">
                <a:solidFill>
                  <a:srgbClr val="B42419"/>
                </a:solidFill>
              </a:rPr>
              <a:t>0ULL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pthread_mutex_t mVar=PTHREAD_MUTEX_INITIALIZER;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void</a:t>
            </a:r>
            <a:r>
              <a:rPr lang="en" sz="850">
                <a:solidFill>
                  <a:schemeClr val="dk1"/>
                </a:solidFill>
              </a:rPr>
              <a:t> *Factorial(</a:t>
            </a:r>
            <a:r>
              <a:rPr lang="en" sz="850">
                <a:solidFill>
                  <a:srgbClr val="2FB41D"/>
                </a:solidFill>
              </a:rPr>
              <a:t>void</a:t>
            </a:r>
            <a:r>
              <a:rPr lang="en" sz="850">
                <a:solidFill>
                  <a:schemeClr val="dk1"/>
                </a:solidFill>
              </a:rPr>
              <a:t> *tidptr)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sleep(SLEEPTIME);</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int</a:t>
            </a:r>
            <a:r>
              <a:rPr lang="en" sz="850">
                <a:solidFill>
                  <a:schemeClr val="dk1"/>
                </a:solidFill>
              </a:rPr>
              <a:t> tid = * ((</a:t>
            </a:r>
            <a:r>
              <a:rPr lang="en" sz="850">
                <a:solidFill>
                  <a:srgbClr val="2FB41D"/>
                </a:solidFill>
              </a:rPr>
              <a:t>int</a:t>
            </a:r>
            <a:r>
              <a:rPr lang="en" sz="850">
                <a:solidFill>
                  <a:schemeClr val="dk1"/>
                </a:solidFill>
              </a:rPr>
              <a:t>*) tidptr);</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if</a:t>
            </a:r>
            <a:r>
              <a:rPr lang="en" sz="850">
                <a:solidFill>
                  <a:schemeClr val="dk1"/>
                </a:solidFill>
              </a:rPr>
              <a:t> (tid &gt; </a:t>
            </a:r>
            <a:r>
              <a:rPr lang="en" sz="850">
                <a:solidFill>
                  <a:srgbClr val="B42419"/>
                </a:solidFill>
              </a:rPr>
              <a:t>20</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fprintf(</a:t>
            </a:r>
            <a:r>
              <a:rPr lang="en" sz="850">
                <a:solidFill>
                  <a:srgbClr val="B42419"/>
                </a:solidFill>
              </a:rPr>
              <a:t>stderr</a:t>
            </a:r>
            <a:r>
              <a:rPr lang="en" sz="850">
                <a:solidFill>
                  <a:schemeClr val="dk1"/>
                </a:solidFill>
              </a:rPr>
              <a:t>, </a:t>
            </a:r>
            <a:r>
              <a:rPr lang="en" sz="850">
                <a:solidFill>
                  <a:srgbClr val="B42419"/>
                </a:solidFill>
              </a:rPr>
              <a:t>"ERROR: thread </a:t>
            </a:r>
            <a:r>
              <a:rPr lang="en" sz="850">
                <a:solidFill>
                  <a:srgbClr val="C814C9"/>
                </a:solidFill>
              </a:rPr>
              <a:t>%d</a:t>
            </a:r>
            <a:r>
              <a:rPr lang="en" sz="850">
                <a:solidFill>
                  <a:srgbClr val="B42419"/>
                </a:solidFill>
              </a:rPr>
              <a:t> exit to avoid long long overflow</a:t>
            </a:r>
            <a:r>
              <a:rPr lang="en" sz="850">
                <a:solidFill>
                  <a:srgbClr val="C814C9"/>
                </a:solidFill>
              </a:rPr>
              <a:t>\n</a:t>
            </a:r>
            <a:r>
              <a:rPr lang="en" sz="850">
                <a:solidFill>
                  <a:srgbClr val="B42419"/>
                </a:solidFill>
              </a:rPr>
              <a:t>"</a:t>
            </a:r>
            <a:r>
              <a:rPr lang="en" sz="850">
                <a:solidFill>
                  <a:schemeClr val="dk1"/>
                </a:solidFill>
              </a:rPr>
              <a:t>, tid);</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return</a:t>
            </a:r>
            <a:r>
              <a:rPr lang="en" sz="850">
                <a:solidFill>
                  <a:schemeClr val="dk1"/>
                </a:solidFill>
              </a:rPr>
              <a:t>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unsigned</a:t>
            </a:r>
            <a:r>
              <a:rPr lang="en" sz="850">
                <a:solidFill>
                  <a:schemeClr val="dk1"/>
                </a:solidFill>
              </a:rPr>
              <a:t> </a:t>
            </a:r>
            <a:r>
              <a:rPr lang="en" sz="850">
                <a:solidFill>
                  <a:srgbClr val="2FB41D"/>
                </a:solidFill>
              </a:rPr>
              <a:t>long</a:t>
            </a:r>
            <a:r>
              <a:rPr lang="en" sz="850">
                <a:solidFill>
                  <a:schemeClr val="dk1"/>
                </a:solidFill>
              </a:rPr>
              <a:t> </a:t>
            </a:r>
            <a:r>
              <a:rPr lang="en" sz="850">
                <a:solidFill>
                  <a:srgbClr val="2FB41D"/>
                </a:solidFill>
              </a:rPr>
              <a:t>long</a:t>
            </a:r>
            <a:r>
              <a:rPr lang="en" sz="850">
                <a:solidFill>
                  <a:schemeClr val="dk1"/>
                </a:solidFill>
              </a:rPr>
              <a:t> factorial = </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j = </a:t>
            </a:r>
            <a:r>
              <a:rPr lang="en" sz="850">
                <a:solidFill>
                  <a:srgbClr val="B42419"/>
                </a:solidFill>
              </a:rPr>
              <a:t>1</a:t>
            </a:r>
            <a:r>
              <a:rPr lang="en" sz="850">
                <a:solidFill>
                  <a:schemeClr val="dk1"/>
                </a:solidFill>
              </a:rPr>
              <a:t>; j &lt;= tid; j++)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pthread_mutex_lock(&amp;mVar);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factorial *= j;</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pthread_mutex_unlock(&amp;mVar);</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printf(</a:t>
            </a:r>
            <a:r>
              <a:rPr lang="en" sz="850">
                <a:solidFill>
                  <a:srgbClr val="B42419"/>
                </a:solidFill>
              </a:rPr>
              <a:t>"Thread </a:t>
            </a:r>
            <a:r>
              <a:rPr lang="en" sz="850">
                <a:solidFill>
                  <a:srgbClr val="C814C9"/>
                </a:solidFill>
              </a:rPr>
              <a:t>%d</a:t>
            </a:r>
            <a:r>
              <a:rPr lang="en" sz="850">
                <a:solidFill>
                  <a:srgbClr val="B42419"/>
                </a:solidFill>
              </a:rPr>
              <a:t> result is </a:t>
            </a:r>
            <a:r>
              <a:rPr lang="en" sz="850">
                <a:solidFill>
                  <a:srgbClr val="C814C9"/>
                </a:solidFill>
              </a:rPr>
              <a:t>%llu\n</a:t>
            </a:r>
            <a:r>
              <a:rPr lang="en" sz="850">
                <a:solidFill>
                  <a:srgbClr val="B42419"/>
                </a:solidFill>
              </a:rPr>
              <a:t>"</a:t>
            </a:r>
            <a:r>
              <a:rPr lang="en" sz="850">
                <a:solidFill>
                  <a:schemeClr val="dk1"/>
                </a:solidFill>
              </a:rPr>
              <a:t>, tid, factorial);</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return</a:t>
            </a:r>
            <a:r>
              <a:rPr lang="en" sz="850">
                <a:solidFill>
                  <a:schemeClr val="dk1"/>
                </a:solidFill>
              </a:rPr>
              <a:t>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rgbClr val="2FB41D"/>
                </a:solidFill>
              </a:rPr>
              <a:t>int</a:t>
            </a:r>
            <a:r>
              <a:rPr lang="en" sz="850">
                <a:solidFill>
                  <a:schemeClr val="dk1"/>
                </a:solidFill>
              </a:rPr>
              <a:t> main(</a:t>
            </a:r>
            <a:r>
              <a:rPr lang="en" sz="850">
                <a:solidFill>
                  <a:srgbClr val="2FB41D"/>
                </a:solidFill>
              </a:rPr>
              <a:t>int</a:t>
            </a:r>
            <a:r>
              <a:rPr lang="en" sz="850">
                <a:solidFill>
                  <a:schemeClr val="dk1"/>
                </a:solidFill>
              </a:rPr>
              <a:t> argc, </a:t>
            </a:r>
            <a:r>
              <a:rPr lang="en" sz="850">
                <a:solidFill>
                  <a:srgbClr val="2FB41D"/>
                </a:solidFill>
              </a:rPr>
              <a:t>char</a:t>
            </a:r>
            <a:r>
              <a:rPr lang="en" sz="850">
                <a:solidFill>
                  <a:schemeClr val="dk1"/>
                </a:solidFill>
              </a:rPr>
              <a:t> *argv[])</a:t>
            </a:r>
            <a:endParaRPr sz="850">
              <a:solidFill>
                <a:schemeClr val="dk1"/>
              </a:solidFill>
            </a:endParaRPr>
          </a:p>
          <a:p>
            <a:pPr indent="0" lvl="0" marL="0" rtl="0" algn="l">
              <a:spcBef>
                <a:spcPts val="0"/>
              </a:spcBef>
              <a:spcAft>
                <a:spcPts val="0"/>
              </a:spcAft>
              <a:buNone/>
            </a:pPr>
            <a:r>
              <a:rPr lang="en" sz="850">
                <a:solidFill>
                  <a:schemeClr val="dk1"/>
                </a:solidFill>
                <a:highlight>
                  <a:srgbClr val="1DE2DF"/>
                </a:highlight>
              </a:rPr>
              <a:t>{</a:t>
            </a:r>
            <a:endParaRPr sz="850">
              <a:solidFill>
                <a:schemeClr val="dk1"/>
              </a:solidFill>
              <a:highlight>
                <a:srgbClr val="1DE2DF"/>
              </a:highlight>
            </a:endParaRPr>
          </a:p>
          <a:p>
            <a:pPr indent="0" lvl="0" marL="0" rtl="0" algn="l">
              <a:spcBef>
                <a:spcPts val="0"/>
              </a:spcBef>
              <a:spcAft>
                <a:spcPts val="0"/>
              </a:spcAft>
              <a:buNone/>
            </a:pPr>
            <a:r>
              <a:rPr lang="en" sz="850">
                <a:solidFill>
                  <a:srgbClr val="C1651C"/>
                </a:solidFill>
              </a:rPr>
              <a:t>if</a:t>
            </a:r>
            <a:r>
              <a:rPr lang="en" sz="850">
                <a:solidFill>
                  <a:schemeClr val="dk1"/>
                </a:solidFill>
              </a:rPr>
              <a:t> (argc != </a:t>
            </a:r>
            <a:r>
              <a:rPr lang="en" sz="850">
                <a:solidFill>
                  <a:srgbClr val="B42419"/>
                </a:solidFill>
              </a:rPr>
              <a:t>2</a:t>
            </a: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fprintf(</a:t>
            </a:r>
            <a:r>
              <a:rPr lang="en" sz="850">
                <a:solidFill>
                  <a:srgbClr val="B42419"/>
                </a:solidFill>
              </a:rPr>
              <a:t>stderr</a:t>
            </a:r>
            <a:r>
              <a:rPr lang="en" sz="850">
                <a:solidFill>
                  <a:schemeClr val="dk1"/>
                </a:solidFill>
              </a:rPr>
              <a:t>, </a:t>
            </a:r>
            <a:r>
              <a:rPr lang="en" sz="850">
                <a:solidFill>
                  <a:srgbClr val="B42419"/>
                </a:solidFill>
              </a:rPr>
              <a:t>"USAGE: helloT &lt;nthreads&gt;</a:t>
            </a:r>
            <a:r>
              <a:rPr lang="en" sz="850">
                <a:solidFill>
                  <a:srgbClr val="C814C9"/>
                </a:solidFill>
              </a:rPr>
              <a:t>\n</a:t>
            </a:r>
            <a:r>
              <a:rPr lang="en" sz="850">
                <a:solidFill>
                  <a:srgbClr val="B42419"/>
                </a:solidFill>
              </a:rPr>
              <a:t>"</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exit(-</a:t>
            </a:r>
            <a:r>
              <a:rPr lang="en" sz="850">
                <a:solidFill>
                  <a:srgbClr val="B42419"/>
                </a:solidFill>
              </a:rPr>
              <a:t>1</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333525"/>
            <a:ext cx="8520600" cy="46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rgbClr val="2FB41D"/>
                </a:solidFill>
              </a:rPr>
              <a:t>int</a:t>
            </a:r>
            <a:r>
              <a:rPr lang="en" sz="850">
                <a:solidFill>
                  <a:schemeClr val="dk1"/>
                </a:solidFill>
              </a:rPr>
              <a:t> nthreads = atoi(argv[</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if</a:t>
            </a:r>
            <a:r>
              <a:rPr lang="en" sz="850">
                <a:solidFill>
                  <a:schemeClr val="dk1"/>
                </a:solidFill>
              </a:rPr>
              <a:t> (nthreads &lt; </a:t>
            </a:r>
            <a:r>
              <a:rPr lang="en" sz="850">
                <a:solidFill>
                  <a:srgbClr val="B42419"/>
                </a:solidFill>
              </a:rPr>
              <a:t>1</a:t>
            </a:r>
            <a:r>
              <a:rPr lang="en" sz="850">
                <a:solidFill>
                  <a:schemeClr val="dk1"/>
                </a:solidFill>
              </a:rPr>
              <a:t>)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fprintf(</a:t>
            </a:r>
            <a:r>
              <a:rPr lang="en" sz="850">
                <a:solidFill>
                  <a:srgbClr val="B42419"/>
                </a:solidFill>
              </a:rPr>
              <a:t>stderr</a:t>
            </a:r>
            <a:r>
              <a:rPr lang="en" sz="850">
                <a:solidFill>
                  <a:schemeClr val="dk1"/>
                </a:solidFill>
              </a:rPr>
              <a:t>, </a:t>
            </a:r>
            <a:r>
              <a:rPr lang="en" sz="850">
                <a:solidFill>
                  <a:srgbClr val="B42419"/>
                </a:solidFill>
              </a:rPr>
              <a:t>"ERROR: numthreads must be &gt;= 1</a:t>
            </a:r>
            <a:r>
              <a:rPr lang="en" sz="850">
                <a:solidFill>
                  <a:srgbClr val="C814C9"/>
                </a:solidFill>
              </a:rPr>
              <a:t>\n</a:t>
            </a:r>
            <a:r>
              <a:rPr lang="en" sz="850">
                <a:solidFill>
                  <a:srgbClr val="B42419"/>
                </a:solidFill>
              </a:rPr>
              <a:t>"</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printf(</a:t>
            </a:r>
            <a:r>
              <a:rPr lang="en" sz="850">
                <a:solidFill>
                  <a:srgbClr val="B42419"/>
                </a:solidFill>
              </a:rPr>
              <a:t>"User requested </a:t>
            </a:r>
            <a:r>
              <a:rPr lang="en" sz="850">
                <a:solidFill>
                  <a:srgbClr val="C814C9"/>
                </a:solidFill>
              </a:rPr>
              <a:t>%d</a:t>
            </a:r>
            <a:r>
              <a:rPr lang="en" sz="850">
                <a:solidFill>
                  <a:srgbClr val="B42419"/>
                </a:solidFill>
              </a:rPr>
              <a:t> threads</a:t>
            </a:r>
            <a:r>
              <a:rPr lang="en" sz="850">
                <a:solidFill>
                  <a:srgbClr val="C814C9"/>
                </a:solidFill>
              </a:rPr>
              <a:t>\n</a:t>
            </a:r>
            <a:r>
              <a:rPr lang="en" sz="850">
                <a:solidFill>
                  <a:srgbClr val="B42419"/>
                </a:solidFill>
              </a:rPr>
              <a:t>"</a:t>
            </a:r>
            <a:r>
              <a:rPr lang="en" sz="850">
                <a:solidFill>
                  <a:schemeClr val="dk1"/>
                </a:solidFill>
              </a:rPr>
              <a:t>, nthreads);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int</a:t>
            </a:r>
            <a:r>
              <a:rPr lang="en" sz="850">
                <a:solidFill>
                  <a:schemeClr val="dk1"/>
                </a:solidFill>
              </a:rPr>
              <a:t>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pthread_t t[nthreads];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2FB41D"/>
                </a:solidFill>
              </a:rPr>
              <a:t>int</a:t>
            </a:r>
            <a:r>
              <a:rPr lang="en" sz="850">
                <a:solidFill>
                  <a:schemeClr val="dk1"/>
                </a:solidFill>
              </a:rPr>
              <a:t> tids[MAXTHREADS];</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i = </a:t>
            </a:r>
            <a:r>
              <a:rPr lang="en" sz="850">
                <a:solidFill>
                  <a:srgbClr val="B42419"/>
                </a:solidFill>
              </a:rPr>
              <a:t>0</a:t>
            </a:r>
            <a:r>
              <a:rPr lang="en" sz="850">
                <a:solidFill>
                  <a:schemeClr val="dk1"/>
                </a:solidFill>
              </a:rPr>
              <a:t>; i &lt; nthreads; i++) {</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tids[i] = i+</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rc = pthread_create(&amp;t[i], </a:t>
            </a:r>
            <a:r>
              <a:rPr lang="en" sz="850">
                <a:solidFill>
                  <a:srgbClr val="B42419"/>
                </a:solidFill>
              </a:rPr>
              <a:t>NULL</a:t>
            </a:r>
            <a:r>
              <a:rPr lang="en" sz="850">
                <a:solidFill>
                  <a:schemeClr val="dk1"/>
                </a:solidFill>
              </a:rPr>
              <a:t>, Factorial, (</a:t>
            </a:r>
            <a:r>
              <a:rPr lang="en" sz="850">
                <a:solidFill>
                  <a:srgbClr val="2FB41D"/>
                </a:solidFill>
              </a:rPr>
              <a:t>void</a:t>
            </a:r>
            <a:r>
              <a:rPr lang="en" sz="850">
                <a:solidFill>
                  <a:schemeClr val="dk1"/>
                </a:solidFill>
              </a:rPr>
              <a:t> *) &amp;tids[i]);</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rgbClr val="C1651C"/>
                </a:solidFill>
              </a:rPr>
              <a:t>if</a:t>
            </a:r>
            <a:r>
              <a:rPr lang="en" sz="850">
                <a:solidFill>
                  <a:schemeClr val="dk1"/>
                </a:solidFill>
              </a:rPr>
              <a:t>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printf(</a:t>
            </a:r>
            <a:r>
              <a:rPr lang="en" sz="850">
                <a:solidFill>
                  <a:srgbClr val="B42419"/>
                </a:solidFill>
              </a:rPr>
              <a:t>"ERROR; return code from pthread_create() is </a:t>
            </a:r>
            <a:r>
              <a:rPr lang="en" sz="850">
                <a:solidFill>
                  <a:srgbClr val="C814C9"/>
                </a:solidFill>
              </a:rPr>
              <a:t>%d\n</a:t>
            </a:r>
            <a:r>
              <a:rPr lang="en" sz="850">
                <a:solidFill>
                  <a:srgbClr val="B42419"/>
                </a:solidFill>
              </a:rPr>
              <a:t>"</a:t>
            </a:r>
            <a:r>
              <a:rPr lang="en" sz="850">
                <a:solidFill>
                  <a:schemeClr val="dk1"/>
                </a:solidFill>
              </a:rPr>
              <a:t>, rc);</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Clr>
                <a:schemeClr val="dk1"/>
              </a:buClr>
              <a:buSzPts val="1100"/>
              <a:buFont typeface="Arial"/>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 </a:t>
            </a:r>
            <a:r>
              <a:rPr lang="en" sz="850">
                <a:solidFill>
                  <a:srgbClr val="C1651C"/>
                </a:solidFill>
              </a:rPr>
              <a:t>for</a:t>
            </a:r>
            <a:r>
              <a:rPr lang="en" sz="850">
                <a:solidFill>
                  <a:schemeClr val="dk1"/>
                </a:solidFill>
              </a:rPr>
              <a:t> (</a:t>
            </a:r>
            <a:r>
              <a:rPr lang="en" sz="850">
                <a:solidFill>
                  <a:srgbClr val="2FB41D"/>
                </a:solidFill>
              </a:rPr>
              <a:t>int</a:t>
            </a:r>
            <a:r>
              <a:rPr lang="en" sz="850">
                <a:solidFill>
                  <a:schemeClr val="dk1"/>
                </a:solidFill>
              </a:rPr>
              <a:t> i = </a:t>
            </a:r>
            <a:r>
              <a:rPr lang="en" sz="850">
                <a:solidFill>
                  <a:srgbClr val="B42419"/>
                </a:solidFill>
              </a:rPr>
              <a:t>0</a:t>
            </a:r>
            <a:r>
              <a:rPr lang="en" sz="850">
                <a:solidFill>
                  <a:schemeClr val="dk1"/>
                </a:solidFill>
              </a:rPr>
              <a:t>; i &lt; nthreads; i++) {</a:t>
            </a:r>
            <a:endParaRPr sz="850">
              <a:solidFill>
                <a:schemeClr val="dk1"/>
              </a:solidFill>
            </a:endParaRPr>
          </a:p>
          <a:p>
            <a:pPr indent="0" lvl="0" marL="0" rtl="0" algn="l">
              <a:spcBef>
                <a:spcPts val="0"/>
              </a:spcBef>
              <a:spcAft>
                <a:spcPts val="0"/>
              </a:spcAft>
              <a:buNone/>
            </a:pPr>
            <a:r>
              <a:rPr lang="en" sz="850">
                <a:solidFill>
                  <a:schemeClr val="dk1"/>
                </a:solidFill>
              </a:rPr>
              <a:t>rc = pthread_join(t[i], </a:t>
            </a:r>
            <a:r>
              <a:rPr lang="en" sz="850">
                <a:solidFill>
                  <a:srgbClr val="B42419"/>
                </a:solidFill>
              </a:rPr>
              <a:t>NULL</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rgbClr val="C1651C"/>
                </a:solidFill>
              </a:rPr>
              <a:t>if</a:t>
            </a:r>
            <a:r>
              <a:rPr lang="en" sz="850">
                <a:solidFill>
                  <a:schemeClr val="dk1"/>
                </a:solidFill>
              </a:rPr>
              <a:t> (rc != </a:t>
            </a:r>
            <a:r>
              <a:rPr lang="en" sz="850">
                <a:solidFill>
                  <a:srgbClr val="B42419"/>
                </a:solidFill>
              </a:rPr>
              <a:t>0</a:t>
            </a:r>
            <a:r>
              <a:rPr lang="en" sz="850">
                <a:solidFill>
                  <a:schemeClr val="dk1"/>
                </a:solidFill>
              </a:rPr>
              <a:t>) {</a:t>
            </a:r>
            <a:endParaRPr sz="850">
              <a:solidFill>
                <a:schemeClr val="dk1"/>
              </a:solidFill>
            </a:endParaRPr>
          </a:p>
          <a:p>
            <a:pPr indent="0" lvl="0" marL="0" rtl="0" algn="l">
              <a:spcBef>
                <a:spcPts val="0"/>
              </a:spcBef>
              <a:spcAft>
                <a:spcPts val="0"/>
              </a:spcAft>
              <a:buNone/>
            </a:pPr>
            <a:r>
              <a:rPr lang="en" sz="850">
                <a:solidFill>
                  <a:schemeClr val="dk1"/>
                </a:solidFill>
              </a:rPr>
              <a:t>fprintf(</a:t>
            </a:r>
            <a:r>
              <a:rPr lang="en" sz="850">
                <a:solidFill>
                  <a:srgbClr val="B42419"/>
                </a:solidFill>
              </a:rPr>
              <a:t>stderr</a:t>
            </a:r>
            <a:r>
              <a:rPr lang="en" sz="850">
                <a:solidFill>
                  <a:schemeClr val="dk1"/>
                </a:solidFill>
              </a:rPr>
              <a:t>, </a:t>
            </a:r>
            <a:r>
              <a:rPr lang="en" sz="850">
                <a:solidFill>
                  <a:srgbClr val="B42419"/>
                </a:solidFill>
              </a:rPr>
              <a:t>"ERROR joining with thread </a:t>
            </a:r>
            <a:r>
              <a:rPr lang="en" sz="850">
                <a:solidFill>
                  <a:srgbClr val="C814C9"/>
                </a:solidFill>
              </a:rPr>
              <a:t>%d</a:t>
            </a:r>
            <a:r>
              <a:rPr lang="en" sz="850">
                <a:solidFill>
                  <a:srgbClr val="B42419"/>
                </a:solidFill>
              </a:rPr>
              <a:t> (error==</a:t>
            </a:r>
            <a:r>
              <a:rPr lang="en" sz="850">
                <a:solidFill>
                  <a:srgbClr val="C814C9"/>
                </a:solidFill>
              </a:rPr>
              <a:t>%d</a:t>
            </a:r>
            <a:r>
              <a:rPr lang="en" sz="850">
                <a:solidFill>
                  <a:srgbClr val="B42419"/>
                </a:solidFill>
              </a:rPr>
              <a:t>)</a:t>
            </a:r>
            <a:r>
              <a:rPr lang="en" sz="850">
                <a:solidFill>
                  <a:srgbClr val="C814C9"/>
                </a:solidFill>
              </a:rPr>
              <a:t>\n</a:t>
            </a:r>
            <a:r>
              <a:rPr lang="en" sz="850">
                <a:solidFill>
                  <a:srgbClr val="B42419"/>
                </a:solidFill>
              </a:rPr>
              <a:t>"</a:t>
            </a:r>
            <a:r>
              <a:rPr lang="en" sz="850">
                <a:solidFill>
                  <a:schemeClr val="dk1"/>
                </a:solidFill>
              </a:rPr>
              <a:t>, tids[i], rc);</a:t>
            </a:r>
            <a:endParaRPr sz="850">
              <a:solidFill>
                <a:schemeClr val="dk1"/>
              </a:solidFill>
            </a:endParaRPr>
          </a:p>
          <a:p>
            <a:pPr indent="0" lvl="0" marL="0" rtl="0" algn="l">
              <a:spcBef>
                <a:spcPts val="0"/>
              </a:spcBef>
              <a:spcAft>
                <a:spcPts val="0"/>
              </a:spcAft>
              <a:buNone/>
            </a:pPr>
            <a:r>
              <a:rPr lang="en" sz="850">
                <a:solidFill>
                  <a:schemeClr val="dk1"/>
                </a:solidFill>
              </a:rPr>
              <a:t>exit(-</a:t>
            </a:r>
            <a:r>
              <a:rPr lang="en" sz="850">
                <a:solidFill>
                  <a:srgbClr val="B42419"/>
                </a:solidFill>
              </a:rPr>
              <a:t>1</a:t>
            </a: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a:t>
            </a:r>
            <a:endParaRPr sz="850">
              <a:solidFill>
                <a:schemeClr val="dk1"/>
              </a:solidFill>
            </a:endParaRPr>
          </a:p>
          <a:p>
            <a:pPr indent="0" lvl="0" marL="0" rtl="0" algn="l">
              <a:spcBef>
                <a:spcPts val="0"/>
              </a:spcBef>
              <a:spcAft>
                <a:spcPts val="0"/>
              </a:spcAft>
              <a:buNone/>
            </a:pPr>
            <a:r>
              <a:rPr lang="en" sz="850">
                <a:solidFill>
                  <a:schemeClr val="dk1"/>
                </a:solidFill>
              </a:rPr>
              <a:t>exit(0);</a:t>
            </a:r>
            <a:endParaRPr sz="850">
              <a:solidFill>
                <a:schemeClr val="dk1"/>
              </a:solidFill>
            </a:endParaRPr>
          </a:p>
          <a:p>
            <a:pPr indent="0" lvl="0" marL="0" rtl="0" algn="l">
              <a:spcBef>
                <a:spcPts val="0"/>
              </a:spcBef>
              <a:spcAft>
                <a:spcPts val="0"/>
              </a:spcAft>
              <a:buNone/>
            </a:pPr>
            <a:r>
              <a:rPr lang="en" sz="850">
                <a:solidFill>
                  <a:schemeClr val="dk1"/>
                </a:solidFill>
                <a:highlight>
                  <a:srgbClr val="1DE2DF"/>
                </a:highlight>
              </a:rPr>
              <a:t>}</a:t>
            </a:r>
            <a:endParaRPr sz="850">
              <a:solidFill>
                <a:schemeClr val="dk1"/>
              </a:solidFill>
              <a:highlight>
                <a:srgbClr val="1DE2DF"/>
              </a:highlight>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52400" y="152400"/>
            <a:ext cx="606450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152400" y="152400"/>
            <a:ext cx="5460101"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