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0D06EF-15D6-4C44-8C8A-9430B601D0EF}">
  <a:tblStyle styleId="{640D06EF-15D6-4C44-8C8A-9430B601D0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f8edcdd7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f8edcdd7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a6243d8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a6243d8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f8edcdd7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f8edcdd7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f8edcdd7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f8edcdd7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a6243d8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a6243d8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f8edcdd7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f8edcdd7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f8edcdd7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f8edcdd7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f8edcdd71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f8edcdd7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a6243d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a6243d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f8edcdd7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f8edcdd7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f8edcdd7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f8edcdd7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f8edcdd7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f8edcdd7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Introduction to OS</a:t>
            </a:r>
            <a:endParaRPr sz="4800">
              <a:latin typeface="Comfortaa"/>
              <a:ea typeface="Comfortaa"/>
              <a:cs typeface="Comfortaa"/>
              <a:sym typeface="Comfortaa"/>
            </a:endParaRPr>
          </a:p>
        </p:txBody>
      </p:sp>
      <p:sp>
        <p:nvSpPr>
          <p:cNvPr id="55" name="Google Shape;55;p13"/>
          <p:cNvSpPr txBox="1"/>
          <p:nvPr>
            <p:ph idx="1" type="subTitle"/>
          </p:nvPr>
        </p:nvSpPr>
        <p:spPr>
          <a:xfrm>
            <a:off x="3514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chitram2@pdx.edu</a:t>
            </a:r>
            <a:endParaRPr sz="1200">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326700" y="106375"/>
            <a:ext cx="2332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 Fault: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 Fault is a program crash which occurs when program that attempts to access the memory location that it is not supposed to access and has not been </a:t>
            </a:r>
            <a:r>
              <a:rPr lang="en"/>
              <a:t>allocated</a:t>
            </a:r>
            <a:r>
              <a:rPr lang="en"/>
              <a:t> to the program by resource manager.</a:t>
            </a:r>
            <a:endParaRPr/>
          </a:p>
          <a:p>
            <a:pPr indent="0" lvl="0" marL="0" rtl="0" algn="l">
              <a:lnSpc>
                <a:spcPct val="115000"/>
              </a:lnSpc>
              <a:spcBef>
                <a:spcPts val="1600"/>
              </a:spcBef>
              <a:spcAft>
                <a:spcPts val="0"/>
              </a:spcAft>
              <a:buClr>
                <a:schemeClr val="dk1"/>
              </a:buClr>
              <a:buSzPts val="1100"/>
              <a:buFont typeface="Arial"/>
              <a:buNone/>
            </a:pPr>
            <a:r>
              <a:rPr lang="en"/>
              <a:t>It also occurs when a code tries to perform a write operation in a read only memory location.</a:t>
            </a:r>
            <a:endParaRPr/>
          </a:p>
          <a:p>
            <a:pPr indent="0" lvl="0" marL="0" rtl="0" algn="l">
              <a:lnSpc>
                <a:spcPct val="115000"/>
              </a:lnSpc>
              <a:spcBef>
                <a:spcPts val="1600"/>
              </a:spcBef>
              <a:spcAft>
                <a:spcPts val="0"/>
              </a:spcAft>
              <a:buClr>
                <a:schemeClr val="dk1"/>
              </a:buClr>
              <a:buSzPts val="1100"/>
              <a:buFont typeface="Arial"/>
              <a:buNone/>
            </a:pPr>
            <a:r>
              <a:rPr lang="en"/>
              <a:t>It can also occur when there is a memory corruption due to illegal use of String literals or illegal use of pointers in C/C++.</a:t>
            </a:r>
            <a:endParaRPr/>
          </a:p>
          <a:p>
            <a:pPr indent="0" lvl="0" marL="0" rtl="0" algn="l">
              <a:spcBef>
                <a:spcPts val="0"/>
              </a:spcBef>
              <a:spcAft>
                <a:spcPts val="1600"/>
              </a:spcAft>
              <a:buNone/>
            </a:pPr>
            <a:r>
              <a:t/>
            </a:r>
            <a:endParaRPr/>
          </a:p>
        </p:txBody>
      </p:sp>
      <p:sp>
        <p:nvSpPr>
          <p:cNvPr id="115" name="Google Shape;115;p22"/>
          <p:cNvSpPr txBox="1"/>
          <p:nvPr/>
        </p:nvSpPr>
        <p:spPr>
          <a:xfrm>
            <a:off x="5249850" y="676150"/>
            <a:ext cx="100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
        <p:nvSpPr>
          <p:cNvPr id="116" name="Google Shape;116;p22"/>
          <p:cNvSpPr txBox="1"/>
          <p:nvPr/>
        </p:nvSpPr>
        <p:spPr>
          <a:xfrm>
            <a:off x="5090775" y="3533250"/>
            <a:ext cx="3501900" cy="14775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part of the response is just a special case of the previous part of the response. “Illegal use of pointers” is a segmentation fault if/when the use attempts to access a memory location that the process is not supposed to access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355550" y="251100"/>
            <a:ext cx="8342700" cy="348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400">
                <a:solidFill>
                  <a:schemeClr val="dk1"/>
                </a:solidFill>
                <a:latin typeface="Comfortaa"/>
                <a:ea typeface="Comfortaa"/>
                <a:cs typeface="Comfortaa"/>
                <a:sym typeface="Comfortaa"/>
              </a:rPr>
              <a:t>4.</a:t>
            </a:r>
            <a:r>
              <a:rPr lang="en" sz="1800">
                <a:solidFill>
                  <a:schemeClr val="dk1"/>
                </a:solidFill>
                <a:latin typeface="Comfortaa"/>
                <a:ea typeface="Comfortaa"/>
                <a:cs typeface="Comfortaa"/>
                <a:sym typeface="Comfortaa"/>
              </a:rPr>
              <a:t> Describe how you might fix the two bugs in the mytest2.c code.</a:t>
            </a:r>
            <a:endParaRPr sz="18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b="1" i="1" lang="en" sz="1800" u="sng">
                <a:solidFill>
                  <a:schemeClr val="dk1"/>
                </a:solidFill>
              </a:rPr>
              <a:t>Answer:-</a:t>
            </a:r>
            <a:endParaRPr b="1" i="1" sz="1800" u="sng">
              <a:solidFill>
                <a:schemeClr val="dk1"/>
              </a:solidFill>
            </a:endParaRPr>
          </a:p>
          <a:p>
            <a:pPr indent="-311150" lvl="0" marL="457200" rtl="0" algn="l">
              <a:lnSpc>
                <a:spcPct val="150000"/>
              </a:lnSpc>
              <a:spcBef>
                <a:spcPts val="0"/>
              </a:spcBef>
              <a:spcAft>
                <a:spcPts val="0"/>
              </a:spcAft>
              <a:buClr>
                <a:schemeClr val="dk1"/>
              </a:buClr>
              <a:buSzPts val="1300"/>
              <a:buAutoNum type="arabicParenR"/>
            </a:pPr>
            <a:r>
              <a:rPr lang="en" sz="1300">
                <a:solidFill>
                  <a:schemeClr val="dk1"/>
                </a:solidFill>
              </a:rPr>
              <a:t>The below code is needed to check if all memory on the computer had been allocated previously.</a:t>
            </a:r>
            <a:endParaRPr sz="1300">
              <a:solidFill>
                <a:schemeClr val="dk1"/>
              </a:solidFill>
            </a:endParaRPr>
          </a:p>
          <a:p>
            <a:pPr indent="457200" lvl="0" marL="0" rtl="0" algn="l">
              <a:lnSpc>
                <a:spcPct val="150000"/>
              </a:lnSpc>
              <a:spcBef>
                <a:spcPts val="0"/>
              </a:spcBef>
              <a:spcAft>
                <a:spcPts val="0"/>
              </a:spcAft>
              <a:buClr>
                <a:schemeClr val="dk1"/>
              </a:buClr>
              <a:buSzPts val="1100"/>
              <a:buFont typeface="Arial"/>
              <a:buNone/>
            </a:pPr>
            <a:r>
              <a:rPr lang="en" sz="1300">
                <a:solidFill>
                  <a:srgbClr val="C1651C"/>
                </a:solidFill>
              </a:rPr>
              <a:t>if</a:t>
            </a:r>
            <a:r>
              <a:rPr lang="en" sz="1300">
                <a:solidFill>
                  <a:schemeClr val="dk1"/>
                </a:solidFill>
              </a:rPr>
              <a:t> (p == </a:t>
            </a:r>
            <a:r>
              <a:rPr lang="en" sz="1300">
                <a:solidFill>
                  <a:srgbClr val="B42419"/>
                </a:solidFill>
              </a:rPr>
              <a:t>0</a:t>
            </a:r>
            <a:r>
              <a:rPr lang="en" sz="1300">
                <a:solidFill>
                  <a:schemeClr val="dk1"/>
                </a:solidFill>
              </a:rPr>
              <a:t>){</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        	printf(</a:t>
            </a:r>
            <a:r>
              <a:rPr lang="en" sz="1300">
                <a:solidFill>
                  <a:srgbClr val="B42419"/>
                </a:solidFill>
              </a:rPr>
              <a:t>"error - out of memory"</a:t>
            </a:r>
            <a:r>
              <a:rPr lang="en" sz="1300">
                <a:solidFill>
                  <a:schemeClr val="dk1"/>
                </a:solidFill>
              </a:rPr>
              <a:t>);</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        	</a:t>
            </a:r>
            <a:r>
              <a:rPr lang="en" sz="1300">
                <a:solidFill>
                  <a:srgbClr val="C1651C"/>
                </a:solidFill>
              </a:rPr>
              <a:t>return</a:t>
            </a:r>
            <a:r>
              <a:rPr lang="en" sz="1300">
                <a:solidFill>
                  <a:schemeClr val="dk1"/>
                </a:solidFill>
              </a:rPr>
              <a:t> </a:t>
            </a:r>
            <a:r>
              <a:rPr lang="en" sz="1300">
                <a:solidFill>
                  <a:srgbClr val="B42419"/>
                </a:solidFill>
              </a:rPr>
              <a:t>1</a:t>
            </a:r>
            <a:r>
              <a:rPr lang="en" sz="1300">
                <a:solidFill>
                  <a:schemeClr val="dk1"/>
                </a:solidFill>
              </a:rPr>
              <a:t>;</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2)	If malloc does not return null, then it executes do-while loop. But the while loop should be i&lt;10.</a:t>
            </a:r>
            <a:endParaRPr sz="1300">
              <a:solidFill>
                <a:schemeClr val="dk1"/>
              </a:solidFill>
            </a:endParaRPr>
          </a:p>
          <a:p>
            <a:pPr indent="457200" lvl="0" marL="0" rtl="0" algn="l">
              <a:lnSpc>
                <a:spcPct val="150000"/>
              </a:lnSpc>
              <a:spcBef>
                <a:spcPts val="0"/>
              </a:spcBef>
              <a:spcAft>
                <a:spcPts val="0"/>
              </a:spcAft>
              <a:buClr>
                <a:schemeClr val="dk1"/>
              </a:buClr>
              <a:buSzPts val="1100"/>
              <a:buFont typeface="Arial"/>
              <a:buNone/>
            </a:pPr>
            <a:r>
              <a:rPr lang="en" sz="1300">
                <a:solidFill>
                  <a:srgbClr val="C1651C"/>
                </a:solidFill>
              </a:rPr>
              <a:t>while </a:t>
            </a:r>
            <a:r>
              <a:rPr lang="en" sz="1300">
                <a:solidFill>
                  <a:schemeClr val="dk1"/>
                </a:solidFill>
              </a:rPr>
              <a:t>(i&lt;</a:t>
            </a:r>
            <a:r>
              <a:rPr lang="en" sz="1300">
                <a:solidFill>
                  <a:srgbClr val="B42419"/>
                </a:solidFill>
              </a:rPr>
              <a:t>10</a:t>
            </a:r>
            <a:r>
              <a:rPr lang="en" sz="1300">
                <a:solidFill>
                  <a:schemeClr val="dk1"/>
                </a:solidFill>
              </a:rPr>
              <a:t>)</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endParaRPr>
          </a:p>
        </p:txBody>
      </p:sp>
      <p:sp>
        <p:nvSpPr>
          <p:cNvPr id="122" name="Google Shape;122;p23"/>
          <p:cNvSpPr txBox="1"/>
          <p:nvPr/>
        </p:nvSpPr>
        <p:spPr>
          <a:xfrm>
            <a:off x="220325" y="3912675"/>
            <a:ext cx="8714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Looks good now. We always need to check to make sure that malloc() returned a valid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5</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200">
                <a:latin typeface="Comfortaa"/>
                <a:ea typeface="Comfortaa"/>
                <a:cs typeface="Comfortaa"/>
                <a:sym typeface="Comfortaa"/>
              </a:rPr>
              <a:t>One of the most useful OS skills you can learn is to trace system calls for a program. On our department's linux servers you can use the "strace" program to trace all of the OS system calls called by a program. Use the strace program to trace all system calls called by the ./mytest2 program. Do it like this: "strace ./mytest2" This command will cause strace to run the ./mytest2 program AND trace all of the system calls called by ./mytest2.  Collect the names of all of the system calls listed by strace and the number of times each syscall is called. Then use "man 2 &lt;syscallname&gt;" to get a one line description of each syscall.  Record your results in the table on the following slide. Add extra rows/pages as needed.</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pic>
        <p:nvPicPr>
          <p:cNvPr id="128" name="Google Shape;128;p24"/>
          <p:cNvPicPr preferRelativeResize="0"/>
          <p:nvPr/>
        </p:nvPicPr>
        <p:blipFill>
          <a:blip r:embed="rId3">
            <a:alphaModFix/>
          </a:blip>
          <a:stretch>
            <a:fillRect/>
          </a:stretch>
        </p:blipFill>
        <p:spPr>
          <a:xfrm>
            <a:off x="740750" y="2303200"/>
            <a:ext cx="7037102" cy="245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153600"/>
            <a:ext cx="8520600" cy="458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624838" y="270938"/>
            <a:ext cx="7894323" cy="4350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368500"/>
            <a:ext cx="8520600" cy="420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6"/>
          <p:cNvPicPr preferRelativeResize="0"/>
          <p:nvPr/>
        </p:nvPicPr>
        <p:blipFill>
          <a:blip r:embed="rId3">
            <a:alphaModFix/>
          </a:blip>
          <a:stretch>
            <a:fillRect/>
          </a:stretch>
        </p:blipFill>
        <p:spPr>
          <a:xfrm>
            <a:off x="612450" y="725875"/>
            <a:ext cx="7095025" cy="364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18487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Traced System Calls for #5</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146" name="Google Shape;146;p27"/>
          <p:cNvGraphicFramePr/>
          <p:nvPr/>
        </p:nvGraphicFramePr>
        <p:xfrm>
          <a:off x="952500" y="841396"/>
          <a:ext cx="3000000" cy="3000000"/>
        </p:xfrm>
        <a:graphic>
          <a:graphicData uri="http://schemas.openxmlformats.org/drawingml/2006/table">
            <a:tbl>
              <a:tblPr>
                <a:noFill/>
                <a:tableStyleId>{640D06EF-15D6-4C44-8C8A-9430B601D0EF}</a:tableStyleId>
              </a:tblPr>
              <a:tblGrid>
                <a:gridCol w="1499550"/>
                <a:gridCol w="4786100"/>
                <a:gridCol w="953350"/>
              </a:tblGrid>
              <a:tr h="39140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a:t>
                      </a:r>
                      <a:r>
                        <a:rPr b="1" lang="en">
                          <a:latin typeface="Comfortaa"/>
                          <a:ea typeface="Comfortaa"/>
                          <a:cs typeface="Comfortaa"/>
                          <a:sym typeface="Comfortaa"/>
                        </a:rPr>
                        <a:t>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r h="832900">
                <a:tc>
                  <a:txBody>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 execve </a:t>
                      </a:r>
                      <a:endParaRPr sz="8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execve</a:t>
                      </a:r>
                      <a:r>
                        <a:rPr lang="en" sz="850">
                          <a:solidFill>
                            <a:schemeClr val="dk1"/>
                          </a:solidFill>
                        </a:rPr>
                        <a:t>() executes the program referred to by pathname.  This causes the program that is currently being run by the calling process to be replaced with a new program, with newly initialized stack, heap, and (initialized and uninitialized) data segments.</a:t>
                      </a:r>
                      <a:endParaRPr sz="8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980075">
                <a:tc>
                  <a:txBody>
                    <a:bodyPr/>
                    <a:lstStyle/>
                    <a:p>
                      <a:pPr indent="0" lvl="0" marL="0" rtl="0" algn="l">
                        <a:lnSpc>
                          <a:spcPct val="115000"/>
                        </a:lnSpc>
                        <a:spcBef>
                          <a:spcPts val="0"/>
                        </a:spcBef>
                        <a:spcAft>
                          <a:spcPts val="0"/>
                        </a:spcAft>
                        <a:buNone/>
                      </a:pPr>
                      <a:r>
                        <a:rPr lang="en" sz="850">
                          <a:solidFill>
                            <a:schemeClr val="dk1"/>
                          </a:solidFill>
                        </a:rPr>
                        <a:t>brk</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brk</a:t>
                      </a:r>
                      <a:r>
                        <a:rPr lang="en" sz="850">
                          <a:solidFill>
                            <a:schemeClr val="dk1"/>
                          </a:solidFill>
                        </a:rPr>
                        <a:t>() and </a:t>
                      </a:r>
                      <a:r>
                        <a:rPr b="1" lang="en" sz="850">
                          <a:solidFill>
                            <a:schemeClr val="dk1"/>
                          </a:solidFill>
                        </a:rPr>
                        <a:t>sbrk</a:t>
                      </a:r>
                      <a:r>
                        <a:rPr lang="en" sz="850">
                          <a:solidFill>
                            <a:schemeClr val="dk1"/>
                          </a:solidFill>
                        </a:rPr>
                        <a:t>() change the location of the program break, which defines the end of the process's data segment (i.e., the program break is the first location after the end of the uninitialized data segment).  Increasing the program break has the effect of allocating memory to the process; decreasing the break deallocates memory.</a:t>
                      </a:r>
                      <a:endParaRPr sz="8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832900">
                <a:tc>
                  <a:txBody>
                    <a:bodyPr/>
                    <a:lstStyle/>
                    <a:p>
                      <a:pPr indent="0" lvl="0" marL="0" rtl="0" algn="l">
                        <a:lnSpc>
                          <a:spcPct val="115000"/>
                        </a:lnSpc>
                        <a:spcBef>
                          <a:spcPts val="0"/>
                        </a:spcBef>
                        <a:spcAft>
                          <a:spcPts val="0"/>
                        </a:spcAft>
                        <a:buNone/>
                      </a:pPr>
                      <a:r>
                        <a:rPr lang="en" sz="850">
                          <a:solidFill>
                            <a:schemeClr val="dk1"/>
                          </a:solidFill>
                        </a:rPr>
                        <a:t>arch_prctl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arch_prctl</a:t>
                      </a:r>
                      <a:r>
                        <a:rPr lang="en" sz="850">
                          <a:solidFill>
                            <a:schemeClr val="dk1"/>
                          </a:solidFill>
                        </a:rPr>
                        <a:t>() sets architecture-specific process or thread state.  code selects a subfunction and passes argument addr to it; addr is interpreted as either an unsigned long for the "set" operations, or as an unsigned long *, for the "get" operations.</a:t>
                      </a:r>
                      <a:endParaRPr sz="8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832900">
                <a:tc>
                  <a:txBody>
                    <a:bodyPr/>
                    <a:lstStyle/>
                    <a:p>
                      <a:pPr indent="0" lvl="0" marL="0" rtl="0" algn="l">
                        <a:lnSpc>
                          <a:spcPct val="115000"/>
                        </a:lnSpc>
                        <a:spcBef>
                          <a:spcPts val="0"/>
                        </a:spcBef>
                        <a:spcAft>
                          <a:spcPts val="0"/>
                        </a:spcAft>
                        <a:buNone/>
                      </a:pPr>
                      <a:r>
                        <a:rPr lang="en" sz="850">
                          <a:solidFill>
                            <a:schemeClr val="dk1"/>
                          </a:solidFill>
                        </a:rPr>
                        <a:t> access</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 </a:t>
                      </a:r>
                      <a:r>
                        <a:rPr b="1" lang="en" sz="850">
                          <a:solidFill>
                            <a:schemeClr val="dk1"/>
                          </a:solidFill>
                        </a:rPr>
                        <a:t>access</a:t>
                      </a:r>
                      <a:r>
                        <a:rPr lang="en" sz="850">
                          <a:solidFill>
                            <a:schemeClr val="dk1"/>
                          </a:solidFill>
                        </a:rPr>
                        <a:t>()  checks  whether  the  calling process can access the file pathname.  If pathname is a symbolic link, it is dereferenced.</a:t>
                      </a:r>
                      <a:endParaRPr sz="85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874750" y="436525"/>
            <a:ext cx="8520600" cy="42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50">
              <a:solidFill>
                <a:schemeClr val="dk1"/>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graphicFrame>
        <p:nvGraphicFramePr>
          <p:cNvPr id="152" name="Google Shape;152;p28"/>
          <p:cNvGraphicFramePr/>
          <p:nvPr/>
        </p:nvGraphicFramePr>
        <p:xfrm>
          <a:off x="919275" y="275224"/>
          <a:ext cx="3000000" cy="3000000"/>
        </p:xfrm>
        <a:graphic>
          <a:graphicData uri="http://schemas.openxmlformats.org/drawingml/2006/table">
            <a:tbl>
              <a:tblPr>
                <a:noFill/>
                <a:tableStyleId>{640D06EF-15D6-4C44-8C8A-9430B601D0EF}</a:tableStyleId>
              </a:tblPr>
              <a:tblGrid>
                <a:gridCol w="1509375"/>
                <a:gridCol w="4817475"/>
                <a:gridCol w="959600"/>
              </a:tblGrid>
              <a:tr h="45540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r h="872725">
                <a:tc>
                  <a:txBody>
                    <a:bodyPr/>
                    <a:lstStyle/>
                    <a:p>
                      <a:pPr indent="0" lvl="0" marL="0" rtl="0" algn="l">
                        <a:lnSpc>
                          <a:spcPct val="115000"/>
                        </a:lnSpc>
                        <a:spcBef>
                          <a:spcPts val="0"/>
                        </a:spcBef>
                        <a:spcAft>
                          <a:spcPts val="0"/>
                        </a:spcAft>
                        <a:buNone/>
                      </a:pPr>
                      <a:r>
                        <a:rPr lang="en" sz="850">
                          <a:solidFill>
                            <a:schemeClr val="dk1"/>
                          </a:solidFill>
                        </a:rPr>
                        <a:t>openat</a:t>
                      </a:r>
                      <a:endParaRPr/>
                    </a:p>
                  </a:txBody>
                  <a:tcPr marT="91425" marB="91425" marR="91425" marL="91425"/>
                </a:tc>
                <a:tc>
                  <a:txBody>
                    <a:bodyPr/>
                    <a:lstStyle/>
                    <a:p>
                      <a:pPr indent="0" lvl="0" marL="0" rtl="0" algn="l">
                        <a:lnSpc>
                          <a:spcPct val="115000"/>
                        </a:lnSpc>
                        <a:spcBef>
                          <a:spcPts val="0"/>
                        </a:spcBef>
                        <a:spcAft>
                          <a:spcPts val="0"/>
                        </a:spcAft>
                        <a:buNone/>
                      </a:pPr>
                      <a:r>
                        <a:rPr lang="en" sz="850">
                          <a:solidFill>
                            <a:schemeClr val="dk1"/>
                          </a:solidFill>
                        </a:rPr>
                        <a:t> </a:t>
                      </a:r>
                      <a:r>
                        <a:rPr lang="en" sz="850">
                          <a:solidFill>
                            <a:schemeClr val="dk1"/>
                          </a:solidFill>
                        </a:rPr>
                        <a:t>The  </a:t>
                      </a:r>
                      <a:r>
                        <a:rPr b="1" lang="en" sz="850">
                          <a:solidFill>
                            <a:schemeClr val="dk1"/>
                          </a:solidFill>
                        </a:rPr>
                        <a:t>open()</a:t>
                      </a:r>
                      <a:r>
                        <a:rPr lang="en" sz="850">
                          <a:solidFill>
                            <a:schemeClr val="dk1"/>
                          </a:solidFill>
                        </a:rPr>
                        <a:t>  system call opens the file specified by </a:t>
                      </a:r>
                      <a:r>
                        <a:rPr lang="en" sz="850" u="sng">
                          <a:solidFill>
                            <a:schemeClr val="dk1"/>
                          </a:solidFill>
                        </a:rPr>
                        <a:t>pathname</a:t>
                      </a:r>
                      <a:r>
                        <a:rPr lang="en" sz="850">
                          <a:solidFill>
                            <a:schemeClr val="dk1"/>
                          </a:solidFill>
                        </a:rPr>
                        <a:t>.  If the specified file does not exist, it may option ally (if O_CREAT is specified in </a:t>
                      </a:r>
                      <a:r>
                        <a:rPr lang="en" sz="850" u="sng">
                          <a:solidFill>
                            <a:schemeClr val="dk1"/>
                          </a:solidFill>
                        </a:rPr>
                        <a:t>flags</a:t>
                      </a:r>
                      <a:r>
                        <a:rPr lang="en" sz="850">
                          <a:solidFill>
                            <a:schemeClr val="dk1"/>
                          </a:solidFill>
                        </a:rPr>
                        <a:t>) be created by open().</a:t>
                      </a:r>
                      <a:endParaRPr sz="850">
                        <a:solidFill>
                          <a:schemeClr val="dk1"/>
                        </a:solidFill>
                      </a:endParaRPr>
                    </a:p>
                    <a:p>
                      <a:pPr indent="0" lvl="0" marL="0" rtl="0" algn="l">
                        <a:lnSpc>
                          <a:spcPct val="115000"/>
                        </a:lnSpc>
                        <a:spcBef>
                          <a:spcPts val="0"/>
                        </a:spcBef>
                        <a:spcAft>
                          <a:spcPts val="0"/>
                        </a:spcAft>
                        <a:buNone/>
                      </a:pPr>
                      <a:r>
                        <a:t/>
                      </a:r>
                      <a:endParaRPr b="1" sz="850">
                        <a:solidFill>
                          <a:schemeClr val="dk1"/>
                        </a:solidFill>
                      </a:endParaRPr>
                    </a:p>
                  </a:txBody>
                  <a:tcPr marT="91425" marB="91425" marR="91425" marL="91425"/>
                </a:tc>
                <a:tc>
                  <a:txBody>
                    <a:bodyPr/>
                    <a:lstStyle/>
                    <a:p>
                      <a:pPr indent="0" lvl="0" marL="0" rtl="0" algn="l">
                        <a:spcBef>
                          <a:spcPts val="0"/>
                        </a:spcBef>
                        <a:spcAft>
                          <a:spcPts val="0"/>
                        </a:spcAft>
                        <a:buNone/>
                      </a:pPr>
                      <a:r>
                        <a:rPr lang="en" sz="850"/>
                        <a:t>2</a:t>
                      </a:r>
                      <a:endParaRPr sz="850"/>
                    </a:p>
                  </a:txBody>
                  <a:tcPr marT="91425" marB="91425" marR="91425" marL="91425"/>
                </a:tc>
              </a:tr>
              <a:tr h="1140275">
                <a:tc>
                  <a:txBody>
                    <a:bodyPr/>
                    <a:lstStyle/>
                    <a:p>
                      <a:pPr indent="0" lvl="0" marL="0" rtl="0" algn="l">
                        <a:spcBef>
                          <a:spcPts val="0"/>
                        </a:spcBef>
                        <a:spcAft>
                          <a:spcPts val="0"/>
                        </a:spcAft>
                        <a:buNone/>
                      </a:pPr>
                      <a:r>
                        <a:rPr lang="en" sz="850"/>
                        <a:t>fstat</a:t>
                      </a:r>
                      <a:endParaRPr sz="85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fstatat() </a:t>
                      </a:r>
                      <a:r>
                        <a:rPr lang="en" sz="850">
                          <a:solidFill>
                            <a:schemeClr val="dk1"/>
                          </a:solidFill>
                        </a:rPr>
                        <a:t>retrieve information about the file pointed to by pathname. fstat() is identical to stat(), except that the file about which information is to be retrieved is specified by the file descriptor fd.</a:t>
                      </a:r>
                      <a:endParaRPr sz="850">
                        <a:solidFill>
                          <a:schemeClr val="dk1"/>
                        </a:solidFill>
                      </a:endParaRPr>
                    </a:p>
                    <a:p>
                      <a:pPr indent="0" lvl="0" marL="0" rtl="0" algn="l">
                        <a:spcBef>
                          <a:spcPts val="0"/>
                        </a:spcBef>
                        <a:spcAft>
                          <a:spcPts val="0"/>
                        </a:spcAft>
                        <a:buNone/>
                      </a:pPr>
                      <a:r>
                        <a:t/>
                      </a:r>
                      <a:endParaRPr sz="850"/>
                    </a:p>
                  </a:txBody>
                  <a:tcPr marT="91425" marB="91425" marR="91425" marL="91425"/>
                </a:tc>
                <a:tc>
                  <a:txBody>
                    <a:bodyPr/>
                    <a:lstStyle/>
                    <a:p>
                      <a:pPr indent="0" lvl="0" marL="0" rtl="0" algn="l">
                        <a:spcBef>
                          <a:spcPts val="0"/>
                        </a:spcBef>
                        <a:spcAft>
                          <a:spcPts val="0"/>
                        </a:spcAft>
                        <a:buNone/>
                      </a:pPr>
                      <a:r>
                        <a:rPr lang="en" sz="850"/>
                        <a:t>3</a:t>
                      </a:r>
                      <a:endParaRPr sz="850"/>
                    </a:p>
                  </a:txBody>
                  <a:tcPr marT="91425" marB="91425" marR="91425" marL="91425"/>
                </a:tc>
              </a:tr>
              <a:tr h="969050">
                <a:tc>
                  <a:txBody>
                    <a:bodyPr/>
                    <a:lstStyle/>
                    <a:p>
                      <a:pPr indent="0" lvl="0" marL="0" rtl="0" algn="l">
                        <a:lnSpc>
                          <a:spcPct val="115000"/>
                        </a:lnSpc>
                        <a:spcBef>
                          <a:spcPts val="0"/>
                        </a:spcBef>
                        <a:spcAft>
                          <a:spcPts val="0"/>
                        </a:spcAft>
                        <a:buNone/>
                      </a:pPr>
                      <a:r>
                        <a:rPr lang="en" sz="850">
                          <a:solidFill>
                            <a:schemeClr val="dk1"/>
                          </a:solidFill>
                        </a:rPr>
                        <a:t>mmap</a:t>
                      </a:r>
                      <a:endParaRPr sz="850">
                        <a:solidFill>
                          <a:schemeClr val="dk1"/>
                        </a:solidFill>
                      </a:endParaRPr>
                    </a:p>
                    <a:p>
                      <a:pPr indent="0" lvl="0" marL="0" rtl="0" algn="l">
                        <a:lnSpc>
                          <a:spcPct val="115000"/>
                        </a:lnSpc>
                        <a:spcBef>
                          <a:spcPts val="0"/>
                        </a:spcBef>
                        <a:spcAft>
                          <a:spcPts val="0"/>
                        </a:spcAft>
                        <a:buNone/>
                      </a:pPr>
                      <a:r>
                        <a:t/>
                      </a:r>
                      <a:endParaRPr sz="85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mmap() </a:t>
                      </a:r>
                      <a:r>
                        <a:rPr lang="en" sz="850">
                          <a:solidFill>
                            <a:schemeClr val="dk1"/>
                          </a:solidFill>
                        </a:rPr>
                        <a:t> creates  a new mapping in the virtual address space of the calling process.  The starting address for the new mapping is specified in addr. The length argument specifies the length of the mapping (which must be greater than 0).</a:t>
                      </a:r>
                      <a:endParaRPr sz="850">
                        <a:solidFill>
                          <a:schemeClr val="dk1"/>
                        </a:solidFill>
                      </a:endParaRPr>
                    </a:p>
                    <a:p>
                      <a:pPr indent="0" lvl="0" marL="0" rtl="0" algn="l">
                        <a:spcBef>
                          <a:spcPts val="0"/>
                        </a:spcBef>
                        <a:spcAft>
                          <a:spcPts val="0"/>
                        </a:spcAft>
                        <a:buNone/>
                      </a:pPr>
                      <a:r>
                        <a:t/>
                      </a:r>
                      <a:endParaRPr sz="850"/>
                    </a:p>
                  </a:txBody>
                  <a:tcPr marT="91425" marB="91425" marR="91425" marL="91425"/>
                </a:tc>
                <a:tc>
                  <a:txBody>
                    <a:bodyPr/>
                    <a:lstStyle/>
                    <a:p>
                      <a:pPr indent="0" lvl="0" marL="0" rtl="0" algn="l">
                        <a:spcBef>
                          <a:spcPts val="0"/>
                        </a:spcBef>
                        <a:spcAft>
                          <a:spcPts val="0"/>
                        </a:spcAft>
                        <a:buNone/>
                      </a:pPr>
                      <a:r>
                        <a:rPr lang="en" sz="850"/>
                        <a:t>7</a:t>
                      </a:r>
                      <a:endParaRPr sz="850"/>
                    </a:p>
                  </a:txBody>
                  <a:tcPr marT="91425" marB="91425" marR="91425" marL="91425"/>
                </a:tc>
              </a:tr>
              <a:tr h="925650">
                <a:tc>
                  <a:txBody>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close</a:t>
                      </a:r>
                      <a:endParaRPr sz="850">
                        <a:solidFill>
                          <a:schemeClr val="dk1"/>
                        </a:solidFill>
                      </a:endParaRPr>
                    </a:p>
                    <a:p>
                      <a:pPr indent="0" lvl="0" marL="0" rtl="0" algn="l">
                        <a:spcBef>
                          <a:spcPts val="0"/>
                        </a:spcBef>
                        <a:spcAft>
                          <a:spcPts val="0"/>
                        </a:spcAft>
                        <a:buNone/>
                      </a:pPr>
                      <a:r>
                        <a:t/>
                      </a:r>
                      <a:endParaRPr sz="85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close() </a:t>
                      </a:r>
                      <a:r>
                        <a:rPr lang="en" sz="850">
                          <a:solidFill>
                            <a:schemeClr val="dk1"/>
                          </a:solidFill>
                        </a:rPr>
                        <a:t> closes  a file descriptor, so that it no longer refers to any file and may be reused.  Any record locks (see fcntl(2)) held on the file it was associated with, and owned by the process, are removed (regardless of the file descriptor that was used to obtain the lock).</a:t>
                      </a:r>
                      <a:endParaRPr sz="850">
                        <a:solidFill>
                          <a:schemeClr val="dk1"/>
                        </a:solidFill>
                      </a:endParaRPr>
                    </a:p>
                    <a:p>
                      <a:pPr indent="0" lvl="0" marL="0" rtl="0" algn="l">
                        <a:spcBef>
                          <a:spcPts val="0"/>
                        </a:spcBef>
                        <a:spcAft>
                          <a:spcPts val="0"/>
                        </a:spcAft>
                        <a:buNone/>
                      </a:pPr>
                      <a:r>
                        <a:t/>
                      </a:r>
                      <a:endParaRPr sz="850"/>
                    </a:p>
                  </a:txBody>
                  <a:tcPr marT="91425" marB="91425" marR="91425" marL="91425"/>
                </a:tc>
                <a:tc>
                  <a:txBody>
                    <a:bodyPr/>
                    <a:lstStyle/>
                    <a:p>
                      <a:pPr indent="0" lvl="0" marL="0" rtl="0" algn="l">
                        <a:spcBef>
                          <a:spcPts val="0"/>
                        </a:spcBef>
                        <a:spcAft>
                          <a:spcPts val="0"/>
                        </a:spcAft>
                        <a:buNone/>
                      </a:pPr>
                      <a:r>
                        <a:rPr lang="en" sz="850"/>
                        <a:t>2</a:t>
                      </a:r>
                      <a:endParaRPr sz="85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366950"/>
            <a:ext cx="8520600" cy="4201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graphicFrame>
        <p:nvGraphicFramePr>
          <p:cNvPr id="158" name="Google Shape;158;p29"/>
          <p:cNvGraphicFramePr/>
          <p:nvPr/>
        </p:nvGraphicFramePr>
        <p:xfrm>
          <a:off x="995838" y="524474"/>
          <a:ext cx="3000000" cy="3000000"/>
        </p:xfrm>
        <a:graphic>
          <a:graphicData uri="http://schemas.openxmlformats.org/drawingml/2006/table">
            <a:tbl>
              <a:tblPr>
                <a:noFill/>
                <a:tableStyleId>{640D06EF-15D6-4C44-8C8A-9430B601D0EF}</a:tableStyleId>
              </a:tblPr>
              <a:tblGrid>
                <a:gridCol w="1503475"/>
                <a:gridCol w="4798650"/>
                <a:gridCol w="955850"/>
              </a:tblGrid>
              <a:tr h="366525">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tcPr>
                </a:tc>
              </a:tr>
              <a:tr h="702400">
                <a:tc>
                  <a:txBody>
                    <a:bodyPr/>
                    <a:lstStyle/>
                    <a:p>
                      <a:pPr indent="0" lvl="0" marL="0" rtl="0" algn="l">
                        <a:lnSpc>
                          <a:spcPct val="115000"/>
                        </a:lnSpc>
                        <a:spcBef>
                          <a:spcPts val="0"/>
                        </a:spcBef>
                        <a:spcAft>
                          <a:spcPts val="0"/>
                        </a:spcAft>
                        <a:buNone/>
                      </a:pPr>
                      <a:r>
                        <a:rPr lang="en" sz="850">
                          <a:solidFill>
                            <a:schemeClr val="dk1"/>
                          </a:solidFill>
                        </a:rPr>
                        <a:t>read</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b="1" lang="en" sz="850"/>
                        <a:t>read()</a:t>
                      </a:r>
                      <a:r>
                        <a:rPr lang="en" sz="850"/>
                        <a:t> attempts to read up to count bytes from file descriptor fd into the buffer starting at buf. On  success, the number of bytes read is returned (zero indicates end of file), and the file position is advanced by this number.</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t>1</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17725">
                <a:tc>
                  <a:txBody>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pread64</a:t>
                      </a:r>
                      <a:endParaRPr sz="850">
                        <a:solidFill>
                          <a:schemeClr val="dk1"/>
                        </a:solidFill>
                      </a:endParaRPr>
                    </a:p>
                    <a:p>
                      <a:pPr indent="0" lvl="0" marL="0" rtl="0" algn="l">
                        <a:spcBef>
                          <a:spcPts val="0"/>
                        </a:spcBef>
                        <a:spcAft>
                          <a:spcPts val="0"/>
                        </a:spcAft>
                        <a:buNone/>
                      </a:pPr>
                      <a:r>
                        <a:t/>
                      </a:r>
                      <a:endParaRPr sz="85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b="1" lang="en" sz="850"/>
                        <a:t>pread()</a:t>
                      </a:r>
                      <a:r>
                        <a:rPr lang="en" sz="850"/>
                        <a:t>  reads  up  to count bytes from file descriptor fd at offset offset (from the start of the file) into the buffer starting at buf.  The file offset is not changed.</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t>6</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79925">
                <a:tc>
                  <a:txBody>
                    <a:bodyPr/>
                    <a:lstStyle/>
                    <a:p>
                      <a:pPr indent="0" lvl="0" marL="0" rtl="0" algn="l">
                        <a:lnSpc>
                          <a:spcPct val="115000"/>
                        </a:lnSpc>
                        <a:spcBef>
                          <a:spcPts val="0"/>
                        </a:spcBef>
                        <a:spcAft>
                          <a:spcPts val="0"/>
                        </a:spcAft>
                        <a:buNone/>
                      </a:pPr>
                      <a:r>
                        <a:rPr lang="en" sz="850">
                          <a:solidFill>
                            <a:schemeClr val="dk1"/>
                          </a:solidFill>
                        </a:rPr>
                        <a:t>mprotect</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t/>
                      </a:r>
                      <a:endParaRPr sz="85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850"/>
                        <a:t> </a:t>
                      </a:r>
                      <a:r>
                        <a:rPr b="1" lang="en" sz="850"/>
                        <a:t>mprotect() </a:t>
                      </a:r>
                      <a:r>
                        <a:rPr lang="en" sz="850"/>
                        <a:t> changes  the  access  protections  for  the  calling  process's  memory  pages containing any part of the address range in the interval [addr, addr+len-1].  addr must be aligned to a page boundary.  If the calling process tries to access memory in a manner that violates the protections, then  the  kernel  generates  a  SIGSEGV  signal  for  the process.</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t>4</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63925">
                <a:tc>
                  <a:txBody>
                    <a:bodyPr/>
                    <a:lstStyle/>
                    <a:p>
                      <a:pPr indent="0" lvl="0" marL="0" rtl="0" algn="l">
                        <a:lnSpc>
                          <a:spcPct val="115000"/>
                        </a:lnSpc>
                        <a:spcBef>
                          <a:spcPts val="0"/>
                        </a:spcBef>
                        <a:spcAft>
                          <a:spcPts val="0"/>
                        </a:spcAft>
                        <a:buNone/>
                      </a:pPr>
                      <a:r>
                        <a:rPr lang="en" sz="850">
                          <a:solidFill>
                            <a:schemeClr val="dk1"/>
                          </a:solidFill>
                        </a:rPr>
                        <a:t>getpid</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spcBef>
                          <a:spcPts val="0"/>
                        </a:spcBef>
                        <a:spcAft>
                          <a:spcPts val="0"/>
                        </a:spcAft>
                        <a:buNone/>
                      </a:pPr>
                      <a:r>
                        <a:t/>
                      </a:r>
                      <a:endParaRPr sz="85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b="1" lang="en" sz="850"/>
                        <a:t>getpid() </a:t>
                      </a:r>
                      <a:r>
                        <a:rPr lang="en" sz="850"/>
                        <a:t>returns the process ID (PID) of the calling process.  (This is often used by routines that generate unique temporary filenames.)</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t>1</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303675"/>
            <a:ext cx="8520600" cy="426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64" name="Google Shape;164;p30"/>
          <p:cNvGraphicFramePr/>
          <p:nvPr/>
        </p:nvGraphicFramePr>
        <p:xfrm>
          <a:off x="952500" y="626675"/>
          <a:ext cx="3000000" cy="3000000"/>
        </p:xfrm>
        <a:graphic>
          <a:graphicData uri="http://schemas.openxmlformats.org/drawingml/2006/table">
            <a:tbl>
              <a:tblPr>
                <a:noFill/>
                <a:tableStyleId>{640D06EF-15D6-4C44-8C8A-9430B601D0EF}</a:tableStyleId>
              </a:tblPr>
              <a:tblGrid>
                <a:gridCol w="1684575"/>
                <a:gridCol w="3850000"/>
                <a:gridCol w="1704425"/>
              </a:tblGrid>
              <a:tr h="6325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2900">
                <a:tc>
                  <a:txBody>
                    <a:bodyPr/>
                    <a:lstStyle/>
                    <a:p>
                      <a:pPr indent="0" lvl="0" marL="0" rtl="0" algn="l">
                        <a:lnSpc>
                          <a:spcPct val="115000"/>
                        </a:lnSpc>
                        <a:spcBef>
                          <a:spcPts val="0"/>
                        </a:spcBef>
                        <a:spcAft>
                          <a:spcPts val="0"/>
                        </a:spcAft>
                        <a:buNone/>
                      </a:pPr>
                      <a:r>
                        <a:rPr lang="en" sz="850"/>
                        <a:t>write</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t>write() </a:t>
                      </a:r>
                      <a:r>
                        <a:rPr lang="en" sz="850"/>
                        <a:t>writes up to count bytes from the buffer starting at buf to the file referred to by the file descriptor fd.</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t>222</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4375">
                <a:tc>
                  <a:txBody>
                    <a:bodyPr/>
                    <a:lstStyle/>
                    <a:p>
                      <a:pPr indent="0" lvl="0" marL="0" rtl="0" algn="l">
                        <a:lnSpc>
                          <a:spcPct val="115000"/>
                        </a:lnSpc>
                        <a:spcBef>
                          <a:spcPts val="0"/>
                        </a:spcBef>
                        <a:spcAft>
                          <a:spcPts val="0"/>
                        </a:spcAft>
                        <a:buNone/>
                      </a:pPr>
                      <a:r>
                        <a:rPr lang="en" sz="850"/>
                        <a:t>munmap</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rgbClr val="202124"/>
                          </a:solidFill>
                          <a:highlight>
                            <a:srgbClr val="FFFFFF"/>
                          </a:highlight>
                        </a:rPr>
                        <a:t>munmap() </a:t>
                      </a:r>
                      <a:r>
                        <a:rPr lang="en" sz="850">
                          <a:solidFill>
                            <a:srgbClr val="202124"/>
                          </a:solidFill>
                          <a:highlight>
                            <a:srgbClr val="FFFFFF"/>
                          </a:highlight>
                        </a:rPr>
                        <a:t>removes any mappings</a:t>
                      </a:r>
                      <a:r>
                        <a:rPr lang="en" sz="850">
                          <a:solidFill>
                            <a:srgbClr val="202124"/>
                          </a:solidFill>
                          <a:highlight>
                            <a:srgbClr val="FFFFFF"/>
                          </a:highlight>
                        </a:rPr>
                        <a:t> for those entire pages containing any part of the address space of the process starting at addr and continuing for len bytes</a:t>
                      </a:r>
                      <a:endParaRPr sz="850">
                        <a:solidFill>
                          <a:srgbClr val="202124"/>
                        </a:solidFill>
                        <a:highlight>
                          <a:srgbClr val="FFFFFF"/>
                        </a:highlight>
                      </a:endParaRPr>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t>1</a:t>
                      </a:r>
                      <a:endParaRPr sz="850"/>
                    </a:p>
                  </a:txBody>
                  <a:tcPr marT="91450" marB="91450"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5" name="Google Shape;165;p30"/>
          <p:cNvSpPr txBox="1"/>
          <p:nvPr/>
        </p:nvSpPr>
        <p:spPr>
          <a:xfrm>
            <a:off x="4368550" y="2925000"/>
            <a:ext cx="100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154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Which operating systems have you used prior to this class? List as many as you can think of.</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sp>
        <p:nvSpPr>
          <p:cNvPr id="69" name="Google Shape;69;p15"/>
          <p:cNvSpPr txBox="1"/>
          <p:nvPr/>
        </p:nvSpPr>
        <p:spPr>
          <a:xfrm>
            <a:off x="470075" y="1891225"/>
            <a:ext cx="8259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Microsoft windows</a:t>
            </a:r>
            <a:endParaRPr/>
          </a:p>
          <a:p>
            <a:pPr indent="-317500" lvl="0" marL="457200" rtl="0" algn="l">
              <a:spcBef>
                <a:spcPts val="0"/>
              </a:spcBef>
              <a:spcAft>
                <a:spcPts val="0"/>
              </a:spcAft>
              <a:buSzPts val="1400"/>
              <a:buChar char="❖"/>
            </a:pPr>
            <a:r>
              <a:rPr lang="en"/>
              <a:t>Mac os</a:t>
            </a:r>
            <a:endParaRPr/>
          </a:p>
          <a:p>
            <a:pPr indent="-317500" lvl="0" marL="457200" rtl="0" algn="l">
              <a:spcBef>
                <a:spcPts val="0"/>
              </a:spcBef>
              <a:spcAft>
                <a:spcPts val="0"/>
              </a:spcAft>
              <a:buSzPts val="1400"/>
              <a:buChar char="❖"/>
            </a:pPr>
            <a:r>
              <a:rPr lang="en"/>
              <a:t>Linux</a:t>
            </a:r>
            <a:endParaRPr/>
          </a:p>
          <a:p>
            <a:pPr indent="-317500" lvl="0" marL="457200" rtl="0" algn="l">
              <a:spcBef>
                <a:spcPts val="0"/>
              </a:spcBef>
              <a:spcAft>
                <a:spcPts val="0"/>
              </a:spcAft>
              <a:buSzPts val="1400"/>
              <a:buChar char="❖"/>
            </a:pPr>
            <a:r>
              <a:rPr lang="en"/>
              <a:t>Android</a:t>
            </a:r>
            <a:endParaRPr/>
          </a:p>
          <a:p>
            <a:pPr indent="0" lvl="0" marL="9144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Compile and run the mytest.c program and run three concurrent copies of it as shown in the lecture video. use the "jobs" command to list the running mytest processes, and use the "kill" command to terminate them. Take a screenshot of the result and paste into the follow slide.</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u="sng">
                <a:latin typeface="Comfortaa"/>
                <a:ea typeface="Comfortaa"/>
                <a:cs typeface="Comfortaa"/>
                <a:sym typeface="Comfortaa"/>
              </a:rPr>
              <a:t>Answer:</a:t>
            </a:r>
            <a:endParaRPr b="1" sz="1800" u="sng">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For compiling the program,</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i="1" lang="en" sz="1400">
                <a:latin typeface="Comfortaa"/>
                <a:ea typeface="Comfortaa"/>
                <a:cs typeface="Comfortaa"/>
                <a:sym typeface="Comfortaa"/>
              </a:rPr>
              <a:t>gcc -Werror -Wall mytest.c -o mytest</a:t>
            </a:r>
            <a:endParaRPr b="1" i="1" sz="1400">
              <a:latin typeface="Comfortaa"/>
              <a:ea typeface="Comfortaa"/>
              <a:cs typeface="Comfortaa"/>
              <a:sym typeface="Comfortaa"/>
            </a:endParaRPr>
          </a:p>
          <a:p>
            <a:pPr indent="0" lvl="0" marL="0" rtl="0" algn="l">
              <a:lnSpc>
                <a:spcPct val="115000"/>
              </a:lnSpc>
              <a:spcBef>
                <a:spcPts val="0"/>
              </a:spcBef>
              <a:spcAft>
                <a:spcPts val="0"/>
              </a:spcAft>
              <a:buNone/>
            </a:pPr>
            <a:r>
              <a:t/>
            </a:r>
            <a:endParaRPr i="1"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For running three concurrent copies of the program,</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i="1" lang="en" sz="1400">
                <a:latin typeface="Comfortaa"/>
                <a:ea typeface="Comfortaa"/>
                <a:cs typeface="Comfortaa"/>
                <a:sym typeface="Comfortaa"/>
              </a:rPr>
              <a:t>./mytest goodbye &amp; ./mytest farewell &amp; ./mytest so_long &amp;</a:t>
            </a:r>
            <a:endParaRPr b="1" i="1" sz="1400">
              <a:latin typeface="Comfortaa"/>
              <a:ea typeface="Comfortaa"/>
              <a:cs typeface="Comfortaa"/>
              <a:sym typeface="Comfortaa"/>
            </a:endParaRPr>
          </a:p>
          <a:p>
            <a:pPr indent="0" lvl="0" marL="0" rtl="0" algn="l">
              <a:lnSpc>
                <a:spcPct val="115000"/>
              </a:lnSpc>
              <a:spcBef>
                <a:spcPts val="0"/>
              </a:spcBef>
              <a:spcAft>
                <a:spcPts val="0"/>
              </a:spcAft>
              <a:buNone/>
            </a:pPr>
            <a:r>
              <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Jobs command will list running processes and kill with the proper argument will kill the process. The screenshots is below</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49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Screenshot(s) for #2</a:t>
            </a:r>
            <a:endParaRPr b="1" sz="24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urier New"/>
              <a:buAutoNum type="arabicParenR"/>
            </a:pPr>
            <a:r>
              <a:rPr b="1" lang="en" sz="1200">
                <a:latin typeface="Courier New"/>
                <a:ea typeface="Courier New"/>
                <a:cs typeface="Courier New"/>
                <a:sym typeface="Courier New"/>
              </a:rPr>
              <a:t>Compilation and running three concurrent copies of the process</a:t>
            </a:r>
            <a:endParaRPr b="1"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1262375" y="1246325"/>
            <a:ext cx="3663522" cy="3897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Courier New"/>
                <a:ea typeface="Courier New"/>
                <a:cs typeface="Courier New"/>
                <a:sym typeface="Courier New"/>
              </a:rPr>
              <a:t>2)	Job command to list the </a:t>
            </a:r>
            <a:r>
              <a:rPr b="1" lang="en" sz="1200">
                <a:latin typeface="Courier New"/>
                <a:ea typeface="Courier New"/>
                <a:cs typeface="Courier New"/>
                <a:sym typeface="Courier New"/>
              </a:rPr>
              <a:t>running</a:t>
            </a:r>
            <a:r>
              <a:rPr b="1" lang="en" sz="1200">
                <a:latin typeface="Courier New"/>
                <a:ea typeface="Courier New"/>
                <a:cs typeface="Courier New"/>
                <a:sym typeface="Courier New"/>
              </a:rPr>
              <a:t> mytest processes</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2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304800" y="963875"/>
            <a:ext cx="9143998" cy="3649425"/>
          </a:xfrm>
          <a:prstGeom prst="rect">
            <a:avLst/>
          </a:prstGeom>
          <a:noFill/>
          <a:ln>
            <a:noFill/>
          </a:ln>
        </p:spPr>
      </p:pic>
      <p:sp>
        <p:nvSpPr>
          <p:cNvPr id="88" name="Google Shape;88;p18"/>
          <p:cNvSpPr txBox="1"/>
          <p:nvPr/>
        </p:nvSpPr>
        <p:spPr>
          <a:xfrm>
            <a:off x="5272650" y="1192775"/>
            <a:ext cx="1002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3</a:t>
            </a:r>
            <a:r>
              <a:rPr b="1" lang="en" sz="1200">
                <a:latin typeface="Courier New"/>
                <a:ea typeface="Courier New"/>
                <a:cs typeface="Courier New"/>
                <a:sym typeface="Courier New"/>
              </a:rPr>
              <a:t>)	kill command to terminate these processes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2266950" y="1441975"/>
            <a:ext cx="4610100" cy="294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406775" y="315125"/>
            <a:ext cx="82383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Compile and run the mytest2.c program as shown in the lecture slides. Run it until it crashes with a "Segmentation Fault". What is a segmentation fault?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200">
                <a:solidFill>
                  <a:schemeClr val="dk1"/>
                </a:solidFill>
                <a:latin typeface="Courier New"/>
                <a:ea typeface="Courier New"/>
                <a:cs typeface="Courier New"/>
                <a:sym typeface="Courier New"/>
              </a:rPr>
              <a:t>1)Compilation screen and run command for mytest2.c program</a:t>
            </a:r>
            <a:endParaRPr b="1"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pic>
        <p:nvPicPr>
          <p:cNvPr id="101" name="Google Shape;101;p20"/>
          <p:cNvPicPr preferRelativeResize="0"/>
          <p:nvPr/>
        </p:nvPicPr>
        <p:blipFill>
          <a:blip r:embed="rId3">
            <a:alphaModFix/>
          </a:blip>
          <a:stretch>
            <a:fillRect/>
          </a:stretch>
        </p:blipFill>
        <p:spPr>
          <a:xfrm>
            <a:off x="460975" y="2062550"/>
            <a:ext cx="8129901" cy="276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137500" y="171875"/>
            <a:ext cx="8694900" cy="75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2</a:t>
            </a:r>
            <a:r>
              <a:rPr b="1" lang="en" sz="1200">
                <a:latin typeface="Courier New"/>
                <a:ea typeface="Courier New"/>
                <a:cs typeface="Courier New"/>
                <a:sym typeface="Courier New"/>
              </a:rPr>
              <a:t>)Running the Compiled mytest2.c program and segmentation fault screen</a:t>
            </a:r>
            <a:endParaRPr b="1" sz="12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248675" y="704701"/>
            <a:ext cx="8520600" cy="396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2434950" y="739075"/>
            <a:ext cx="3540974" cy="389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