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B5809E-3025-47B4-9E85-B75E7DC0FA2B}">
  <a:tblStyle styleId="{DDB5809E-3025-47B4-9E85-B75E7DC0FA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e3c4897e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e3c4897e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e3c4897e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e3c4897e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e3c4897e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e3c4897e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e3c4897e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e3c4897e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e3c4897e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e3c4897e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e3c4897e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e3c4897e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e3c4897e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e3c4897e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36bbf3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36bbf3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236bbf3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236bbf3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e3c4897e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e3c4897e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e3c4897e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e3c4897e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e3c4897e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e3c4897e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e3c4897e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e3c4897e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hitram2@pdx.edu" TargetMode="External"/><Relationship Id="rId4" Type="http://schemas.openxmlformats.org/officeDocument/2006/relationships/hyperlink" Target="mailto:chitram2@pdx.edu"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Lfg27x28BUgF4igP6aFb8izrTZDoO3M3/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JJQ3j6hMB6sM9C_q0JzfsGc1pBie-duG/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Threads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accent5"/>
                </a:solidFill>
                <a:latin typeface="Comfortaa"/>
                <a:ea typeface="Comfortaa"/>
                <a:cs typeface="Comfortaa"/>
                <a:sym typeface="Comfortaa"/>
                <a:hlinkClick r:id="rId3">
                  <a:extLst>
                    <a:ext uri="{A12FA001-AC4F-418D-AE19-62706E023703}">
                      <ahyp:hlinkClr val="tx"/>
                    </a:ext>
                  </a:extLst>
                </a:hlinkClick>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4">
                  <a:extLst>
                    <a:ext uri="{A12FA001-AC4F-418D-AE19-62706E023703}">
                      <ahyp:hlinkClr val="tx"/>
                    </a:ext>
                  </a:extLst>
                </a:hlinkClick>
              </a:rPr>
              <a:t>ramya3@pdx.edu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5">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222075" y="124375"/>
            <a:ext cx="1323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nvSpPr>
        <p:spPr>
          <a:xfrm>
            <a:off x="302275" y="1304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Improve your </a:t>
            </a:r>
            <a:r>
              <a:rPr b="1" lang="en" sz="1800">
                <a:solidFill>
                  <a:schemeClr val="dk1"/>
                </a:solidFill>
                <a:latin typeface="Courier New"/>
                <a:ea typeface="Courier New"/>
                <a:cs typeface="Courier New"/>
                <a:sym typeface="Courier New"/>
              </a:rPr>
              <a:t>sum2.c</a:t>
            </a:r>
            <a:r>
              <a:rPr lang="en" sz="1800">
                <a:solidFill>
                  <a:schemeClr val="dk1"/>
                </a:solidFill>
                <a:latin typeface="Comfortaa"/>
                <a:ea typeface="Comfortaa"/>
                <a:cs typeface="Comfortaa"/>
                <a:sym typeface="Comfortaa"/>
              </a:rPr>
              <a:t> source code to produce a new version, called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that is more efficient in that each thread calculates its local sum and then modifies the shared </a:t>
            </a:r>
            <a:r>
              <a:rPr b="1" lang="en" sz="1800">
                <a:solidFill>
                  <a:schemeClr val="dk1"/>
                </a:solidFill>
                <a:latin typeface="Courier New"/>
                <a:ea typeface="Courier New"/>
                <a:cs typeface="Courier New"/>
                <a:sym typeface="Courier New"/>
              </a:rPr>
              <a:t>Total</a:t>
            </a:r>
            <a:r>
              <a:rPr lang="en" sz="1800">
                <a:solidFill>
                  <a:schemeClr val="dk1"/>
                </a:solidFill>
                <a:latin typeface="Comfortaa"/>
                <a:ea typeface="Comfortaa"/>
                <a:cs typeface="Comfortaa"/>
                <a:sym typeface="Comfortaa"/>
              </a:rPr>
              <a:t> variable when finished calculating its local total.</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Build, Run, Test and Upload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to your submissions folder and provide a link to it here:  link</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lang="en" sz="1800" u="sng">
                <a:solidFill>
                  <a:schemeClr val="hlink"/>
                </a:solidFill>
                <a:latin typeface="Comfortaa"/>
                <a:ea typeface="Comfortaa"/>
                <a:cs typeface="Comfortaa"/>
                <a:sym typeface="Comfortaa"/>
                <a:hlinkClick r:id="rId3"/>
              </a:rPr>
              <a:t>https://docs.google.com/document/d/1Lfg27x28BUgF4igP6aFb8izrTZDoO3M3/edit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04" name="Google Shape;104;p22"/>
          <p:cNvSpPr txBox="1"/>
          <p:nvPr/>
        </p:nvSpPr>
        <p:spPr>
          <a:xfrm>
            <a:off x="2665025" y="39709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00"/>
                </a:highlight>
              </a:rPr>
              <a:t>Code looks good</a:t>
            </a:r>
            <a:endParaRPr>
              <a:highlight>
                <a:srgbClr val="00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54500"/>
            <a:ext cx="8520600" cy="45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rgbClr val="C814C9"/>
                </a:solidFill>
              </a:rPr>
              <a:t>#define MAXTHREADS </a:t>
            </a:r>
            <a:r>
              <a:rPr lang="en" sz="850">
                <a:solidFill>
                  <a:srgbClr val="B42419"/>
                </a:solidFill>
              </a:rPr>
              <a:t>10</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2FB41D"/>
                </a:solidFill>
              </a:rPr>
              <a:t>volatile</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Round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volatile</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Total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pthread_mutex_t sum_mutex1 = PTHREAD_MUTEX_INITIALIZER;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*Summation(</a:t>
            </a:r>
            <a:r>
              <a:rPr lang="en" sz="850">
                <a:solidFill>
                  <a:srgbClr val="2FB41D"/>
                </a:solidFill>
              </a:rPr>
              <a:t>void</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local_total = </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tid = *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dex = </a:t>
            </a:r>
            <a:r>
              <a:rPr lang="en" sz="850">
                <a:solidFill>
                  <a:srgbClr val="B42419"/>
                </a:solidFill>
              </a:rPr>
              <a:t>0ULL</a:t>
            </a:r>
            <a:r>
              <a:rPr lang="en" sz="850">
                <a:solidFill>
                  <a:schemeClr val="dk1"/>
                </a:solidFill>
              </a:rPr>
              <a:t>; dex &lt;= tid; dex++)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local_total += dex;</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pthread_mutex_lock(&amp;sum_mutex1);</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Total += local_total;</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pthread_mutex_unlock(&amp;sum_mutex1);</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return</a:t>
            </a:r>
            <a:r>
              <a:rPr lang="en" sz="850">
                <a:solidFill>
                  <a:schemeClr val="dk1"/>
                </a:solidFill>
              </a:rPr>
              <a:t>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doOneRound(</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thisRound, </a:t>
            </a:r>
            <a:r>
              <a:rPr lang="en" sz="850">
                <a:solidFill>
                  <a:srgbClr val="2FB41D"/>
                </a:solidFill>
              </a:rPr>
              <a:t>int</a:t>
            </a:r>
            <a:r>
              <a:rPr lang="en" sz="850">
                <a:solidFill>
                  <a:schemeClr val="dk1"/>
                </a:solidFill>
              </a:rPr>
              <a:t>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int</a:t>
            </a:r>
            <a:r>
              <a:rPr lang="en" sz="850">
                <a:solidFill>
                  <a:schemeClr val="dk1"/>
                </a:solidFill>
              </a:rPr>
              <a:t> tids[MAXTHREADS] = {</a:t>
            </a:r>
            <a:r>
              <a:rPr lang="en" sz="850">
                <a:solidFill>
                  <a:srgbClr val="B42419"/>
                </a:solidFill>
              </a:rPr>
              <a:t>0</a:t>
            </a:r>
            <a:r>
              <a:rPr lang="en" sz="850">
                <a:solidFill>
                  <a:schemeClr val="dk1"/>
                </a:solidFill>
              </a:rPr>
              <a:t>,</a:t>
            </a:r>
            <a:r>
              <a:rPr lang="en" sz="850">
                <a:solidFill>
                  <a:srgbClr val="B42419"/>
                </a:solidFill>
              </a:rPr>
              <a:t>1</a:t>
            </a:r>
            <a:r>
              <a:rPr lang="en" sz="850">
                <a:solidFill>
                  <a:schemeClr val="dk1"/>
                </a:solidFill>
              </a:rPr>
              <a:t>,</a:t>
            </a:r>
            <a:r>
              <a:rPr lang="en" sz="850">
                <a:solidFill>
                  <a:srgbClr val="B42419"/>
                </a:solidFill>
              </a:rPr>
              <a:t>2</a:t>
            </a:r>
            <a:r>
              <a:rPr lang="en" sz="850">
                <a:solidFill>
                  <a:schemeClr val="dk1"/>
                </a:solidFill>
              </a:rPr>
              <a:t>,</a:t>
            </a:r>
            <a:r>
              <a:rPr lang="en" sz="850">
                <a:solidFill>
                  <a:srgbClr val="B42419"/>
                </a:solidFill>
              </a:rPr>
              <a:t>3</a:t>
            </a:r>
            <a:r>
              <a:rPr lang="en" sz="850">
                <a:solidFill>
                  <a:schemeClr val="dk1"/>
                </a:solidFill>
              </a:rPr>
              <a:t>,</a:t>
            </a:r>
            <a:r>
              <a:rPr lang="en" sz="850">
                <a:solidFill>
                  <a:srgbClr val="B42419"/>
                </a:solidFill>
              </a:rPr>
              <a:t>4</a:t>
            </a:r>
            <a:r>
              <a:rPr lang="en" sz="850">
                <a:solidFill>
                  <a:schemeClr val="dk1"/>
                </a:solidFill>
              </a:rPr>
              <a:t>,</a:t>
            </a:r>
            <a:r>
              <a:rPr lang="en" sz="850">
                <a:solidFill>
                  <a:srgbClr val="B42419"/>
                </a:solidFill>
              </a:rPr>
              <a:t>5</a:t>
            </a:r>
            <a:r>
              <a:rPr lang="en" sz="850">
                <a:solidFill>
                  <a:schemeClr val="dk1"/>
                </a:solidFill>
              </a:rPr>
              <a:t>,</a:t>
            </a:r>
            <a:r>
              <a:rPr lang="en" sz="850">
                <a:solidFill>
                  <a:srgbClr val="B42419"/>
                </a:solidFill>
              </a:rPr>
              <a:t>6</a:t>
            </a:r>
            <a:r>
              <a:rPr lang="en" sz="850">
                <a:solidFill>
                  <a:schemeClr val="dk1"/>
                </a:solidFill>
              </a:rPr>
              <a:t>,</a:t>
            </a:r>
            <a:r>
              <a:rPr lang="en" sz="850">
                <a:solidFill>
                  <a:srgbClr val="B42419"/>
                </a:solidFill>
              </a:rPr>
              <a:t>7</a:t>
            </a:r>
            <a:r>
              <a:rPr lang="en" sz="850">
                <a:solidFill>
                  <a:schemeClr val="dk1"/>
                </a:solidFill>
              </a:rPr>
              <a:t>,</a:t>
            </a:r>
            <a:r>
              <a:rPr lang="en" sz="850">
                <a:solidFill>
                  <a:srgbClr val="B42419"/>
                </a:solidFill>
              </a:rPr>
              <a:t>8</a:t>
            </a:r>
            <a:r>
              <a:rPr lang="en" sz="850">
                <a:solidFill>
                  <a:schemeClr val="dk1"/>
                </a:solidFill>
              </a:rPr>
              <a:t>,</a:t>
            </a:r>
            <a:r>
              <a:rPr lang="en" sz="850">
                <a:solidFill>
                  <a:srgbClr val="B42419"/>
                </a:solidFill>
              </a:rPr>
              <a:t>9</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pthread_t t[numthreads];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int</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400BD9"/>
                </a:solidFill>
              </a:rPr>
              <a:t>/* start all of the threads */</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numthreads; i++)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rc = pthread_create(&amp;t[i], </a:t>
            </a:r>
            <a:r>
              <a:rPr lang="en" sz="850">
                <a:solidFill>
                  <a:srgbClr val="B42419"/>
                </a:solidFill>
              </a:rPr>
              <a:t>NULL</a:t>
            </a:r>
            <a:r>
              <a:rPr lang="en" sz="850">
                <a:solidFill>
                  <a:schemeClr val="dk1"/>
                </a:solidFill>
              </a:rPr>
              <a:t>, Summation, (</a:t>
            </a:r>
            <a:r>
              <a:rPr lang="en" sz="850">
                <a:solidFill>
                  <a:srgbClr val="2FB41D"/>
                </a:solidFill>
              </a:rPr>
              <a:t>void</a:t>
            </a:r>
            <a:r>
              <a:rPr lang="en" sz="850">
                <a:solidFill>
                  <a:schemeClr val="dk1"/>
                </a:solidFill>
              </a:rPr>
              <a:t> *) &amp;thisRound);</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printf(</a:t>
            </a:r>
            <a:r>
              <a:rPr lang="en" sz="850">
                <a:solidFill>
                  <a:srgbClr val="B42419"/>
                </a:solidFill>
              </a:rPr>
              <a:t>"ERROR; return code from pthread_create() is </a:t>
            </a:r>
            <a:r>
              <a:rPr lang="en" sz="850">
                <a:solidFill>
                  <a:srgbClr val="C814C9"/>
                </a:solidFill>
              </a:rPr>
              <a:t>%d\n</a:t>
            </a:r>
            <a:r>
              <a:rPr lang="en" sz="850">
                <a:solidFill>
                  <a:srgbClr val="B42419"/>
                </a:solidFill>
              </a:rPr>
              <a:t>"</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rPr lang="en" sz="850">
                <a:solidFill>
                  <a:schemeClr val="dk1"/>
                </a:solidFil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331525" y="317125"/>
            <a:ext cx="8520600" cy="42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rgbClr val="400BD9"/>
                </a:solidFill>
              </a:rPr>
              <a:t>/* wait for threads to complete */</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numthreads; i++)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rc = pthread_join(t[i],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(rc != </a:t>
            </a:r>
            <a:r>
              <a:rPr lang="en" sz="850">
                <a:solidFill>
                  <a:srgbClr val="B42419"/>
                </a:solidFill>
              </a:rPr>
              <a:t>0</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joining with thread </a:t>
            </a:r>
            <a:r>
              <a:rPr lang="en" sz="850">
                <a:solidFill>
                  <a:srgbClr val="C814C9"/>
                </a:solidFill>
              </a:rPr>
              <a:t>%d</a:t>
            </a:r>
            <a:r>
              <a:rPr lang="en" sz="850">
                <a:solidFill>
                  <a:srgbClr val="B42419"/>
                </a:solidFill>
              </a:rPr>
              <a:t> (error==</a:t>
            </a:r>
            <a:r>
              <a:rPr lang="en" sz="850">
                <a:solidFill>
                  <a:srgbClr val="C814C9"/>
                </a:solidFill>
              </a:rPr>
              <a:t>%d</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tids[i],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checkResult(</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thisRound, </a:t>
            </a:r>
            <a:r>
              <a:rPr lang="en" sz="850">
                <a:solidFill>
                  <a:srgbClr val="2FB41D"/>
                </a:solidFill>
              </a:rPr>
              <a:t>int</a:t>
            </a:r>
            <a:r>
              <a:rPr lang="en" sz="850">
                <a:solidFill>
                  <a:schemeClr val="dk1"/>
                </a:solidFill>
              </a:rPr>
              <a:t>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400BD9"/>
                </a:solidFill>
              </a:rPr>
              <a:t>/* </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rgbClr val="400BD9"/>
                </a:solidFill>
              </a:rPr>
              <a:t>   * note: credit for this closed-form solution goes to Johann Carl Friedrich Gauss.</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rgbClr val="400BD9"/>
                </a:solidFill>
              </a:rPr>
              <a:t>   * it will not work for very large values of thisRound</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rgbClr val="400BD9"/>
                </a:solidFill>
              </a:rPr>
              <a:t>   * because the multiplication will cause it to overflow. but it is good enough</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rgbClr val="400BD9"/>
                </a:solidFill>
              </a:rPr>
              <a:t>   * for our purposes.</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rgbClr val="400BD9"/>
                </a:solidFill>
              </a:rPr>
              <a:t>   */</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calc = (thisRound * (thisRound + </a:t>
            </a:r>
            <a:r>
              <a:rPr lang="en" sz="850">
                <a:solidFill>
                  <a:srgbClr val="B42419"/>
                </a:solidFill>
              </a:rPr>
              <a:t>1ULL</a:t>
            </a:r>
            <a:r>
              <a:rPr lang="en" sz="850">
                <a:solidFill>
                  <a:schemeClr val="dk1"/>
                </a:solidFill>
              </a:rPr>
              <a:t>)) / </a:t>
            </a:r>
            <a:r>
              <a:rPr lang="en" sz="850">
                <a:solidFill>
                  <a:srgbClr val="B42419"/>
                </a:solidFill>
              </a:rPr>
              <a:t>2ULL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calc *=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numthreads;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(Total != calc)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printf(</a:t>
            </a:r>
            <a:r>
              <a:rPr lang="en" sz="850">
                <a:solidFill>
                  <a:srgbClr val="B42419"/>
                </a:solidFill>
              </a:rPr>
              <a:t>"PARENT: ERROR! Round </a:t>
            </a:r>
            <a:r>
              <a:rPr lang="en" sz="850">
                <a:solidFill>
                  <a:srgbClr val="C814C9"/>
                </a:solidFill>
              </a:rPr>
              <a:t>%llu</a:t>
            </a:r>
            <a:r>
              <a:rPr lang="en" sz="850">
                <a:solidFill>
                  <a:srgbClr val="B42419"/>
                </a:solidFill>
              </a:rPr>
              <a:t> total should have been </a:t>
            </a:r>
            <a:r>
              <a:rPr lang="en" sz="850">
                <a:solidFill>
                  <a:srgbClr val="C814C9"/>
                </a:solidFill>
              </a:rPr>
              <a:t>%llu</a:t>
            </a:r>
            <a:r>
              <a:rPr lang="en" sz="850">
                <a:solidFill>
                  <a:srgbClr val="B42419"/>
                </a:solidFill>
              </a:rPr>
              <a:t> but was </a:t>
            </a:r>
            <a:r>
              <a:rPr lang="en" sz="850">
                <a:solidFill>
                  <a:srgbClr val="C814C9"/>
                </a:solidFill>
              </a:rPr>
              <a:t>%llu\n</a:t>
            </a:r>
            <a:r>
              <a:rPr lang="en" sz="850">
                <a:solidFill>
                  <a:srgbClr val="B42419"/>
                </a:solidFill>
              </a:rPr>
              <a:t>"</a:t>
            </a:r>
            <a:r>
              <a:rPr lang="en" sz="850">
                <a:solidFill>
                  <a:schemeClr val="dk1"/>
                </a:solidFill>
              </a:rPr>
              <a:t>, thisRound, calc, Total);</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376600"/>
            <a:ext cx="8520600" cy="4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2FB41D"/>
                </a:solidFill>
              </a:rPr>
              <a:t>int</a:t>
            </a:r>
            <a:r>
              <a:rPr lang="en" sz="850">
                <a:solidFill>
                  <a:schemeClr val="dk1"/>
                </a:solidFill>
              </a:rPr>
              <a:t> main(</a:t>
            </a:r>
            <a:r>
              <a:rPr lang="en" sz="850">
                <a:solidFill>
                  <a:srgbClr val="2FB41D"/>
                </a:solidFill>
              </a:rPr>
              <a:t>int</a:t>
            </a:r>
            <a:r>
              <a:rPr lang="en" sz="850">
                <a:solidFill>
                  <a:schemeClr val="dk1"/>
                </a:solidFill>
              </a:rPr>
              <a:t> argc, </a:t>
            </a:r>
            <a:r>
              <a:rPr lang="en" sz="850">
                <a:solidFill>
                  <a:srgbClr val="2FB41D"/>
                </a:solidFill>
              </a:rPr>
              <a:t>char</a:t>
            </a:r>
            <a:r>
              <a:rPr lang="en" sz="850">
                <a:solidFill>
                  <a:schemeClr val="dk1"/>
                </a:solidFill>
              </a:rPr>
              <a:t> *argv[])</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if</a:t>
            </a:r>
            <a:r>
              <a:rPr lang="en" sz="850">
                <a:solidFill>
                  <a:schemeClr val="dk1"/>
                </a:solidFill>
              </a:rPr>
              <a:t> (argc != </a:t>
            </a:r>
            <a:r>
              <a:rPr lang="en" sz="850">
                <a:solidFill>
                  <a:srgbClr val="B42419"/>
                </a:solidFill>
              </a:rPr>
              <a:t>3</a:t>
            </a: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"USAGE: </a:t>
            </a:r>
            <a:r>
              <a:rPr lang="en" sz="850">
                <a:solidFill>
                  <a:srgbClr val="C814C9"/>
                </a:solidFill>
              </a:rPr>
              <a:t>%s</a:t>
            </a:r>
            <a:r>
              <a:rPr lang="en" sz="850">
                <a:solidFill>
                  <a:srgbClr val="B42419"/>
                </a:solidFill>
              </a:rPr>
              <a:t> &lt;nthreads&gt; &lt;max&gt;</a:t>
            </a:r>
            <a:r>
              <a:rPr lang="en" sz="850">
                <a:solidFill>
                  <a:srgbClr val="C814C9"/>
                </a:solidFill>
              </a:rPr>
              <a:t>\n</a:t>
            </a:r>
            <a:r>
              <a:rPr lang="en" sz="850">
                <a:solidFill>
                  <a:srgbClr val="B42419"/>
                </a:solidFill>
              </a:rPr>
              <a:t>"</a:t>
            </a:r>
            <a:r>
              <a:rPr lang="en" sz="850">
                <a:solidFill>
                  <a:schemeClr val="dk1"/>
                </a:solidFill>
              </a:rPr>
              <a:t>, argv[</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2FB41D"/>
                </a:solidFill>
              </a:rPr>
              <a:t>int</a:t>
            </a:r>
            <a:r>
              <a:rPr lang="en" sz="850">
                <a:solidFill>
                  <a:schemeClr val="dk1"/>
                </a:solidFill>
              </a:rPr>
              <a:t> numthreads = atoi(argv[</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if</a:t>
            </a:r>
            <a:r>
              <a:rPr lang="en" sz="850">
                <a:solidFill>
                  <a:schemeClr val="dk1"/>
                </a:solidFill>
              </a:rPr>
              <a:t> ((numthreads &lt; </a:t>
            </a:r>
            <a:r>
              <a:rPr lang="en" sz="850">
                <a:solidFill>
                  <a:srgbClr val="B42419"/>
                </a:solidFill>
              </a:rPr>
              <a:t>1</a:t>
            </a:r>
            <a:r>
              <a:rPr lang="en" sz="850">
                <a:solidFill>
                  <a:schemeClr val="dk1"/>
                </a:solidFill>
              </a:rPr>
              <a:t>) || (numthreads &gt; MAXTHREADS)) {</a:t>
            </a:r>
            <a:endParaRPr sz="850">
              <a:solidFill>
                <a:schemeClr val="dk1"/>
              </a:solidFill>
            </a:endParaRPr>
          </a:p>
          <a:p>
            <a:pPr indent="0" lvl="0" marL="0" rtl="0" algn="l">
              <a:spcBef>
                <a:spcPts val="0"/>
              </a:spcBef>
              <a:spcAft>
                <a:spcPts val="0"/>
              </a:spcAft>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numthreads must be &gt;= 1 and &lt;= </a:t>
            </a:r>
            <a:r>
              <a:rPr lang="en" sz="850">
                <a:solidFill>
                  <a:srgbClr val="C814C9"/>
                </a:solidFill>
              </a:rPr>
              <a:t>%d\n</a:t>
            </a:r>
            <a:r>
              <a:rPr lang="en" sz="850">
                <a:solidFill>
                  <a:srgbClr val="B42419"/>
                </a:solidFill>
              </a:rPr>
              <a:t>"</a:t>
            </a:r>
            <a:r>
              <a:rPr lang="en" sz="850">
                <a:solidFill>
                  <a:schemeClr val="dk1"/>
                </a:solidFill>
              </a:rPr>
              <a:t>, MAXTHREADS);</a:t>
            </a:r>
            <a:endParaRPr sz="850">
              <a:solidFill>
                <a:schemeClr val="dk1"/>
              </a:solidFill>
            </a:endParaRPr>
          </a:p>
          <a:p>
            <a:pPr indent="0" lvl="0" marL="0" rtl="0" algn="l">
              <a:spcBef>
                <a:spcPts val="0"/>
              </a:spcBef>
              <a:spcAft>
                <a:spcPts val="0"/>
              </a:spcAft>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numrounds = strtoull(argv[</a:t>
            </a:r>
            <a:r>
              <a:rPr lang="en" sz="850">
                <a:solidFill>
                  <a:srgbClr val="B42419"/>
                </a:solidFill>
              </a:rPr>
              <a:t>2</a:t>
            </a:r>
            <a:r>
              <a:rPr lang="en" sz="850">
                <a:solidFill>
                  <a:schemeClr val="dk1"/>
                </a:solidFill>
              </a:rPr>
              <a:t>], </a:t>
            </a:r>
            <a:r>
              <a:rPr lang="en" sz="850">
                <a:solidFill>
                  <a:srgbClr val="B42419"/>
                </a:solidFill>
              </a:rPr>
              <a:t>NULL</a:t>
            </a:r>
            <a:r>
              <a:rPr lang="en" sz="850">
                <a:solidFill>
                  <a:schemeClr val="dk1"/>
                </a:solidFill>
              </a:rPr>
              <a:t>, </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if</a:t>
            </a:r>
            <a:r>
              <a:rPr lang="en" sz="850">
                <a:solidFill>
                  <a:schemeClr val="dk1"/>
                </a:solidFill>
              </a:rPr>
              <a:t> (numrounds &lt;= </a:t>
            </a:r>
            <a:r>
              <a:rPr lang="en" sz="850">
                <a:solidFill>
                  <a:srgbClr val="B42419"/>
                </a:solidFill>
              </a:rPr>
              <a:t>0ULL</a:t>
            </a: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number of rounds must be a positive unsigned long long (not '</a:t>
            </a:r>
            <a:r>
              <a:rPr lang="en" sz="850">
                <a:solidFill>
                  <a:srgbClr val="C814C9"/>
                </a:solidFill>
              </a:rPr>
              <a:t>%s</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argv[</a:t>
            </a:r>
            <a:r>
              <a:rPr lang="en" sz="850">
                <a:solidFill>
                  <a:srgbClr val="B42419"/>
                </a:solidFill>
              </a:rPr>
              <a:t>2</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printf(</a:t>
            </a:r>
            <a:r>
              <a:rPr lang="en" sz="850">
                <a:solidFill>
                  <a:srgbClr val="B42419"/>
                </a:solidFill>
              </a:rPr>
              <a:t>"PARENT: input </a:t>
            </a:r>
            <a:r>
              <a:rPr lang="en" sz="850">
                <a:solidFill>
                  <a:srgbClr val="C814C9"/>
                </a:solidFill>
              </a:rPr>
              <a:t>%d</a:t>
            </a:r>
            <a:r>
              <a:rPr lang="en" sz="850">
                <a:solidFill>
                  <a:srgbClr val="B42419"/>
                </a:solidFill>
              </a:rPr>
              <a:t> threads </a:t>
            </a:r>
            <a:r>
              <a:rPr lang="en" sz="850">
                <a:solidFill>
                  <a:srgbClr val="C814C9"/>
                </a:solidFill>
              </a:rPr>
              <a:t>%llu</a:t>
            </a:r>
            <a:r>
              <a:rPr lang="en" sz="850">
                <a:solidFill>
                  <a:srgbClr val="B42419"/>
                </a:solidFill>
              </a:rPr>
              <a:t> rounds</a:t>
            </a:r>
            <a:r>
              <a:rPr lang="en" sz="850">
                <a:solidFill>
                  <a:srgbClr val="C814C9"/>
                </a:solidFill>
              </a:rPr>
              <a:t>\n</a:t>
            </a:r>
            <a:r>
              <a:rPr lang="en" sz="850">
                <a:solidFill>
                  <a:srgbClr val="B42419"/>
                </a:solidFill>
              </a:rPr>
              <a:t>"</a:t>
            </a:r>
            <a:r>
              <a:rPr lang="en" sz="850">
                <a:solidFill>
                  <a:schemeClr val="dk1"/>
                </a:solidFill>
              </a:rPr>
              <a:t>, numthreads, numrounds);</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for</a:t>
            </a:r>
            <a:r>
              <a:rPr lang="en" sz="850">
                <a:solidFill>
                  <a:schemeClr val="dk1"/>
                </a:solidFill>
              </a:rPr>
              <a:t> (Round = </a:t>
            </a:r>
            <a:r>
              <a:rPr lang="en" sz="850">
                <a:solidFill>
                  <a:srgbClr val="B42419"/>
                </a:solidFill>
              </a:rPr>
              <a:t>1ULL</a:t>
            </a:r>
            <a:r>
              <a:rPr lang="en" sz="850">
                <a:solidFill>
                  <a:schemeClr val="dk1"/>
                </a:solidFill>
              </a:rPr>
              <a:t>; Round &lt; numrounds; Round++) {</a:t>
            </a:r>
            <a:endParaRPr sz="850">
              <a:solidFill>
                <a:schemeClr val="dk1"/>
              </a:solidFill>
            </a:endParaRPr>
          </a:p>
          <a:p>
            <a:pPr indent="0" lvl="0" marL="0" rtl="0" algn="l">
              <a:spcBef>
                <a:spcPts val="0"/>
              </a:spcBef>
              <a:spcAft>
                <a:spcPts val="0"/>
              </a:spcAft>
              <a:buNone/>
            </a:pPr>
            <a:r>
              <a:rPr lang="en" sz="850">
                <a:solidFill>
                  <a:schemeClr val="dk1"/>
                </a:solidFill>
              </a:rPr>
              <a:t>    Total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doOneRound(Round, numthreads);</a:t>
            </a:r>
            <a:endParaRPr sz="850">
              <a:solidFill>
                <a:schemeClr val="dk1"/>
              </a:solidFill>
            </a:endParaRPr>
          </a:p>
          <a:p>
            <a:pPr indent="0" lvl="0" marL="0" rtl="0" algn="l">
              <a:spcBef>
                <a:spcPts val="0"/>
              </a:spcBef>
              <a:spcAft>
                <a:spcPts val="0"/>
              </a:spcAft>
              <a:buNone/>
            </a:pPr>
            <a:r>
              <a:rPr lang="en" sz="850">
                <a:solidFill>
                  <a:schemeClr val="dk1"/>
                </a:solidFill>
              </a:rPr>
              <a:t>    checkResult(Round, numthreads);</a:t>
            </a:r>
            <a:endParaRPr sz="850">
              <a:solidFill>
                <a:schemeClr val="dk1"/>
              </a:solidFill>
            </a:endParaRPr>
          </a:p>
          <a:p>
            <a:pPr indent="0" lvl="0" marL="0" rtl="0" algn="l">
              <a:spcBef>
                <a:spcPts val="0"/>
              </a:spcBef>
              <a:spcAft>
                <a:spcPts val="0"/>
              </a:spcAft>
              <a:buNone/>
            </a:pP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printf(</a:t>
            </a:r>
            <a:r>
              <a:rPr lang="en" sz="850">
                <a:solidFill>
                  <a:srgbClr val="B42419"/>
                </a:solidFill>
              </a:rPr>
              <a:t>"PARENT: SUCCESS! exiting after final Round </a:t>
            </a:r>
            <a:r>
              <a:rPr lang="en" sz="850">
                <a:solidFill>
                  <a:srgbClr val="C814C9"/>
                </a:solidFill>
              </a:rPr>
              <a:t>%llu</a:t>
            </a:r>
            <a:r>
              <a:rPr lang="en" sz="850">
                <a:solidFill>
                  <a:srgbClr val="B42419"/>
                </a:solidFill>
              </a:rPr>
              <a:t> (Total: </a:t>
            </a:r>
            <a:r>
              <a:rPr lang="en" sz="850">
                <a:solidFill>
                  <a:srgbClr val="C814C9"/>
                </a:solidFill>
              </a:rPr>
              <a:t>%llu</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numrounds-</a:t>
            </a:r>
            <a:r>
              <a:rPr lang="en" sz="850">
                <a:solidFill>
                  <a:srgbClr val="B42419"/>
                </a:solidFill>
              </a:rPr>
              <a:t>1</a:t>
            </a:r>
            <a:r>
              <a:rPr lang="en" sz="850">
                <a:solidFill>
                  <a:schemeClr val="dk1"/>
                </a:solidFill>
              </a:rPr>
              <a:t>, Total);</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return</a:t>
            </a:r>
            <a:r>
              <a:rPr lang="en" sz="850">
                <a:solidFill>
                  <a:schemeClr val="dk1"/>
                </a:solidFill>
              </a:rPr>
              <a:t>(</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rgbClr val="2FB4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152400" y="152400"/>
            <a:ext cx="8839199" cy="4282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nvSpPr>
        <p:spPr>
          <a:xfrm>
            <a:off x="302275" y="348450"/>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Compare the performance of your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using 4 threads and each of these values for the "Rounds" input: 500, 1000, 2000, 4000, 8000. Construct a line graph comparing the runtime of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for each Rounds input value. Show your graph on the next page.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(btw, one easy way to measure the runtime of a program on Linux is to run it with the </a:t>
            </a:r>
            <a:r>
              <a:rPr b="1" lang="en" sz="1800">
                <a:solidFill>
                  <a:schemeClr val="dk1"/>
                </a:solidFill>
                <a:latin typeface="Courier New"/>
                <a:ea typeface="Courier New"/>
                <a:cs typeface="Courier New"/>
                <a:sym typeface="Courier New"/>
              </a:rPr>
              <a:t>time</a:t>
            </a:r>
            <a:r>
              <a:rPr lang="en" sz="1800">
                <a:solidFill>
                  <a:schemeClr val="dk1"/>
                </a:solidFill>
                <a:latin typeface="Comfortaa"/>
                <a:ea typeface="Comfortaa"/>
                <a:cs typeface="Comfortaa"/>
                <a:sym typeface="Comfortaa"/>
              </a:rPr>
              <a:t> command like this: </a:t>
            </a:r>
            <a:r>
              <a:rPr b="1" lang="en" sz="1800">
                <a:solidFill>
                  <a:schemeClr val="dk1"/>
                </a:solidFill>
                <a:latin typeface="Courier New"/>
                <a:ea typeface="Courier New"/>
                <a:cs typeface="Courier New"/>
                <a:sym typeface="Courier New"/>
              </a:rPr>
              <a:t>time &lt;my command&gt; </a:t>
            </a:r>
            <a:r>
              <a:rPr lang="en" sz="1800">
                <a:solidFill>
                  <a:schemeClr val="dk1"/>
                </a:solidFill>
                <a:latin typeface="Comfortaa"/>
                <a:ea typeface="Comfortaa"/>
                <a:cs typeface="Comfortaa"/>
                <a:sym typeface="Comfortaa"/>
              </a:rPr>
              <a:t>)</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1033950" y="108675"/>
            <a:ext cx="6236300" cy="492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713000" y="953250"/>
            <a:ext cx="7710351" cy="323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61325" y="201600"/>
            <a:ext cx="8520600" cy="438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Comfortaa"/>
                <a:ea typeface="Comfortaa"/>
                <a:cs typeface="Comfortaa"/>
                <a:sym typeface="Comfortaa"/>
              </a:rPr>
              <a:t>Runtime Comparison of </a:t>
            </a:r>
            <a:r>
              <a:rPr b="1" lang="en" sz="2400">
                <a:solidFill>
                  <a:schemeClr val="dk1"/>
                </a:solidFill>
                <a:latin typeface="Courier New"/>
                <a:ea typeface="Courier New"/>
                <a:cs typeface="Courier New"/>
                <a:sym typeface="Courier New"/>
              </a:rPr>
              <a:t>sum2</a:t>
            </a:r>
            <a:r>
              <a:rPr lang="en" sz="2400">
                <a:solidFill>
                  <a:schemeClr val="dk1"/>
                </a:solidFill>
                <a:latin typeface="Comfortaa"/>
                <a:ea typeface="Comfortaa"/>
                <a:cs typeface="Comfortaa"/>
                <a:sym typeface="Comfortaa"/>
              </a:rPr>
              <a:t> vs. </a:t>
            </a:r>
            <a:r>
              <a:rPr b="1" lang="en" sz="2400">
                <a:solidFill>
                  <a:schemeClr val="dk1"/>
                </a:solidFill>
                <a:latin typeface="Courier New"/>
                <a:ea typeface="Courier New"/>
                <a:cs typeface="Courier New"/>
                <a:sym typeface="Courier New"/>
              </a:rPr>
              <a:t>sum3</a:t>
            </a:r>
            <a:endParaRPr b="1" sz="240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a:p>
        </p:txBody>
      </p:sp>
      <p:graphicFrame>
        <p:nvGraphicFramePr>
          <p:cNvPr id="145" name="Google Shape;145;p30"/>
          <p:cNvGraphicFramePr/>
          <p:nvPr/>
        </p:nvGraphicFramePr>
        <p:xfrm>
          <a:off x="1031175" y="1075800"/>
          <a:ext cx="3000000" cy="3000000"/>
        </p:xfrm>
        <a:graphic>
          <a:graphicData uri="http://schemas.openxmlformats.org/drawingml/2006/table">
            <a:tbl>
              <a:tblPr>
                <a:noFill/>
                <a:tableStyleId>{DDB5809E-3025-47B4-9E85-B75E7DC0FA2B}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Rounds</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r>
              <a:tr h="381000">
                <a:tc>
                  <a:txBody>
                    <a:bodyPr/>
                    <a:lstStyle/>
                    <a:p>
                      <a:pPr indent="0" lvl="0" marL="0" rtl="0" algn="l">
                        <a:spcBef>
                          <a:spcPts val="0"/>
                        </a:spcBef>
                        <a:spcAft>
                          <a:spcPts val="0"/>
                        </a:spcAft>
                        <a:buNone/>
                      </a:pPr>
                      <a:r>
                        <a:rPr lang="en"/>
                        <a:t>Time taken by Sum2</a:t>
                      </a:r>
                      <a:endParaRPr/>
                    </a:p>
                  </a:txBody>
                  <a:tcPr marT="91425" marB="91425" marR="91425" marL="91425"/>
                </a:tc>
                <a:tc>
                  <a:txBody>
                    <a:bodyPr/>
                    <a:lstStyle/>
                    <a:p>
                      <a:pPr indent="0" lvl="0" marL="0" rtl="0" algn="l">
                        <a:spcBef>
                          <a:spcPts val="0"/>
                        </a:spcBef>
                        <a:spcAft>
                          <a:spcPts val="0"/>
                        </a:spcAft>
                        <a:buNone/>
                      </a:pPr>
                      <a:r>
                        <a:rPr lang="en"/>
                        <a:t>0.613</a:t>
                      </a:r>
                      <a:endParaRPr/>
                    </a:p>
                  </a:txBody>
                  <a:tcPr marT="91425" marB="91425" marR="91425" marL="91425"/>
                </a:tc>
                <a:tc>
                  <a:txBody>
                    <a:bodyPr/>
                    <a:lstStyle/>
                    <a:p>
                      <a:pPr indent="0" lvl="0" marL="0" rtl="0" algn="l">
                        <a:spcBef>
                          <a:spcPts val="0"/>
                        </a:spcBef>
                        <a:spcAft>
                          <a:spcPts val="0"/>
                        </a:spcAft>
                        <a:buNone/>
                      </a:pPr>
                      <a:r>
                        <a:rPr lang="en"/>
                        <a:t>0.427</a:t>
                      </a:r>
                      <a:endParaRPr/>
                    </a:p>
                  </a:txBody>
                  <a:tcPr marT="91425" marB="91425" marR="91425" marL="91425"/>
                </a:tc>
                <a:tc>
                  <a:txBody>
                    <a:bodyPr/>
                    <a:lstStyle/>
                    <a:p>
                      <a:pPr indent="0" lvl="0" marL="0" rtl="0" algn="l">
                        <a:spcBef>
                          <a:spcPts val="0"/>
                        </a:spcBef>
                        <a:spcAft>
                          <a:spcPts val="0"/>
                        </a:spcAft>
                        <a:buNone/>
                      </a:pPr>
                      <a:r>
                        <a:rPr lang="en"/>
                        <a:t>1.443</a:t>
                      </a:r>
                      <a:endParaRPr/>
                    </a:p>
                  </a:txBody>
                  <a:tcPr marT="91425" marB="91425" marR="91425" marL="91425"/>
                </a:tc>
                <a:tc>
                  <a:txBody>
                    <a:bodyPr/>
                    <a:lstStyle/>
                    <a:p>
                      <a:pPr indent="0" lvl="0" marL="0" rtl="0" algn="l">
                        <a:spcBef>
                          <a:spcPts val="0"/>
                        </a:spcBef>
                        <a:spcAft>
                          <a:spcPts val="0"/>
                        </a:spcAft>
                        <a:buNone/>
                      </a:pPr>
                      <a:r>
                        <a:rPr lang="en"/>
                        <a:t>6.413</a:t>
                      </a:r>
                      <a:endParaRPr/>
                    </a:p>
                  </a:txBody>
                  <a:tcPr marT="91425" marB="91425" marR="91425" marL="91425"/>
                </a:tc>
              </a:tr>
              <a:tr h="381000">
                <a:tc>
                  <a:txBody>
                    <a:bodyPr/>
                    <a:lstStyle/>
                    <a:p>
                      <a:pPr indent="0" lvl="0" marL="0" rtl="0" algn="l">
                        <a:spcBef>
                          <a:spcPts val="0"/>
                        </a:spcBef>
                        <a:spcAft>
                          <a:spcPts val="0"/>
                        </a:spcAft>
                        <a:buNone/>
                      </a:pPr>
                      <a:r>
                        <a:rPr lang="en"/>
                        <a:t>Time taken by Sum3</a:t>
                      </a:r>
                      <a:endParaRPr/>
                    </a:p>
                  </a:txBody>
                  <a:tcPr marT="91425" marB="91425" marR="91425" marL="91425"/>
                </a:tc>
                <a:tc>
                  <a:txBody>
                    <a:bodyPr/>
                    <a:lstStyle/>
                    <a:p>
                      <a:pPr indent="0" lvl="0" marL="0" rtl="0" algn="l">
                        <a:spcBef>
                          <a:spcPts val="0"/>
                        </a:spcBef>
                        <a:spcAft>
                          <a:spcPts val="0"/>
                        </a:spcAft>
                        <a:buNone/>
                      </a:pPr>
                      <a:r>
                        <a:rPr lang="en"/>
                        <a:t>0.14</a:t>
                      </a:r>
                      <a:endParaRPr/>
                    </a:p>
                  </a:txBody>
                  <a:tcPr marT="91425" marB="91425" marR="91425" marL="91425"/>
                </a:tc>
                <a:tc>
                  <a:txBody>
                    <a:bodyPr/>
                    <a:lstStyle/>
                    <a:p>
                      <a:pPr indent="0" lvl="0" marL="0" rtl="0" algn="l">
                        <a:spcBef>
                          <a:spcPts val="0"/>
                        </a:spcBef>
                        <a:spcAft>
                          <a:spcPts val="0"/>
                        </a:spcAft>
                        <a:buNone/>
                      </a:pPr>
                      <a:r>
                        <a:rPr lang="en"/>
                        <a:t>0.305</a:t>
                      </a:r>
                      <a:endParaRPr/>
                    </a:p>
                  </a:txBody>
                  <a:tcPr marT="91425" marB="91425" marR="91425" marL="91425"/>
                </a:tc>
                <a:tc>
                  <a:txBody>
                    <a:bodyPr/>
                    <a:lstStyle/>
                    <a:p>
                      <a:pPr indent="0" lvl="0" marL="0" rtl="0" algn="l">
                        <a:spcBef>
                          <a:spcPts val="0"/>
                        </a:spcBef>
                        <a:spcAft>
                          <a:spcPts val="0"/>
                        </a:spcAft>
                        <a:buNone/>
                      </a:pPr>
                      <a:r>
                        <a:rPr lang="en"/>
                        <a:t>0.543</a:t>
                      </a:r>
                      <a:endParaRPr/>
                    </a:p>
                  </a:txBody>
                  <a:tcPr marT="91425" marB="91425" marR="91425" marL="91425"/>
                </a:tc>
                <a:tc>
                  <a:txBody>
                    <a:bodyPr/>
                    <a:lstStyle/>
                    <a:p>
                      <a:pPr indent="0" lvl="0" marL="0" rtl="0" algn="l">
                        <a:spcBef>
                          <a:spcPts val="0"/>
                        </a:spcBef>
                        <a:spcAft>
                          <a:spcPts val="0"/>
                        </a:spcAft>
                        <a:buNone/>
                      </a:pPr>
                      <a:r>
                        <a:rPr lang="en"/>
                        <a:t>1.227</a:t>
                      </a:r>
                      <a:endParaRPr/>
                    </a:p>
                  </a:txBody>
                  <a:tcPr marT="91425" marB="91425" marR="91425" marL="91425"/>
                </a:tc>
              </a:tr>
            </a:tbl>
          </a:graphicData>
        </a:graphic>
      </p:graphicFrame>
      <p:sp>
        <p:nvSpPr>
          <p:cNvPr id="146" name="Google Shape;146;p30"/>
          <p:cNvSpPr txBox="1"/>
          <p:nvPr/>
        </p:nvSpPr>
        <p:spPr>
          <a:xfrm>
            <a:off x="860525" y="3073325"/>
            <a:ext cx="7409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time is given in the seconds. The number of threads used was constant at 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time given is the sum of user and sys time obtained by using the time.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302275" y="348450"/>
            <a:ext cx="8342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latin typeface="Comfortaa"/>
                <a:ea typeface="Comfortaa"/>
                <a:cs typeface="Comfortaa"/>
                <a:sym typeface="Comfortaa"/>
              </a:rPr>
              <a:t>Runtime Comparison of </a:t>
            </a:r>
            <a:r>
              <a:rPr b="1" lang="en" sz="2400">
                <a:solidFill>
                  <a:schemeClr val="dk1"/>
                </a:solidFill>
                <a:latin typeface="Courier New"/>
                <a:ea typeface="Courier New"/>
                <a:cs typeface="Courier New"/>
                <a:sym typeface="Courier New"/>
              </a:rPr>
              <a:t>sum2</a:t>
            </a:r>
            <a:r>
              <a:rPr lang="en" sz="2400">
                <a:solidFill>
                  <a:schemeClr val="dk1"/>
                </a:solidFill>
                <a:latin typeface="Comfortaa"/>
                <a:ea typeface="Comfortaa"/>
                <a:cs typeface="Comfortaa"/>
                <a:sym typeface="Comfortaa"/>
              </a:rPr>
              <a:t> vs. </a:t>
            </a:r>
            <a:r>
              <a:rPr b="1" lang="en" sz="2400">
                <a:solidFill>
                  <a:schemeClr val="dk1"/>
                </a:solidFill>
                <a:latin typeface="Courier New"/>
                <a:ea typeface="Courier New"/>
                <a:cs typeface="Courier New"/>
                <a:sym typeface="Courier New"/>
              </a:rPr>
              <a:t>sum3</a:t>
            </a:r>
            <a:endParaRPr b="1" sz="2400">
              <a:solidFill>
                <a:schemeClr val="dk1"/>
              </a:solidFill>
              <a:latin typeface="Courier New"/>
              <a:ea typeface="Courier New"/>
              <a:cs typeface="Courier New"/>
              <a:sym typeface="Courier New"/>
            </a:endParaRPr>
          </a:p>
        </p:txBody>
      </p:sp>
      <p:pic>
        <p:nvPicPr>
          <p:cNvPr id="152" name="Google Shape;152;p31"/>
          <p:cNvPicPr preferRelativeResize="0"/>
          <p:nvPr/>
        </p:nvPicPr>
        <p:blipFill>
          <a:blip r:embed="rId3">
            <a:alphaModFix/>
          </a:blip>
          <a:stretch>
            <a:fillRect/>
          </a:stretch>
        </p:blipFill>
        <p:spPr>
          <a:xfrm>
            <a:off x="152400" y="1054950"/>
            <a:ext cx="6551786" cy="3936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What conclusions/observations do you make about the two fixed versions,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When the number of rounds input is large, the running time difference between sum2 and sum3 has significant difference. Sum3’s performance is far better than sum2’s performance for larger number of round inputs.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sum.c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improve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Begin by reading and understanding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as described in the source code. When you run the original version it should fail!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sum program fail? What is wrong with it?</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Several threads are modifying the same data (ROUND), which causes the initial sum program to fail. And as a result, the summing threads did not run for the appropriate number of loops, which causes the summation to be incorrect.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sum.c</a:t>
            </a:r>
            <a:r>
              <a:rPr lang="en" sz="1800">
                <a:latin typeface="Comfortaa"/>
                <a:ea typeface="Comfortaa"/>
                <a:cs typeface="Comfortaa"/>
                <a:sym typeface="Comfortaa"/>
              </a:rPr>
              <a:t> source code to create a new version named </a:t>
            </a:r>
            <a:r>
              <a:rPr b="1" lang="en" sz="1800">
                <a:latin typeface="Courier New"/>
                <a:ea typeface="Courier New"/>
                <a:cs typeface="Courier New"/>
                <a:sym typeface="Courier New"/>
              </a:rPr>
              <a:t>sum2.c</a:t>
            </a:r>
            <a:r>
              <a:rPr lang="en" sz="1800">
                <a:latin typeface="Comfortaa"/>
                <a:ea typeface="Comfortaa"/>
                <a:cs typeface="Comfortaa"/>
                <a:sym typeface="Comfortaa"/>
              </a:rPr>
              <a:t> that calculates the sums correctly and consistently using multiple threads.  Test </a:t>
            </a:r>
            <a:r>
              <a:rPr b="1" lang="en" sz="1800">
                <a:latin typeface="Courier New"/>
                <a:ea typeface="Courier New"/>
                <a:cs typeface="Courier New"/>
                <a:sym typeface="Courier New"/>
              </a:rPr>
              <a:t>sum2</a:t>
            </a:r>
            <a:r>
              <a:rPr lang="en" sz="1800">
                <a:latin typeface="Comfortaa"/>
                <a:ea typeface="Comfortaa"/>
                <a:cs typeface="Comfortaa"/>
                <a:sym typeface="Comfortaa"/>
              </a:rPr>
              <a:t> with 4 threads and various numbers of Rounds such as 2, 20, 200, 2000. Keep the code INEFFICIENT in that every thread updates the global Total on every iteration of its inner loop. If your code takes longer than 2 minutes to run, then stop it and run with a lower number of Rounds.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sum2.c</a:t>
            </a:r>
            <a:r>
              <a:rPr lang="en" sz="1800">
                <a:latin typeface="Comfortaa"/>
                <a:ea typeface="Comfortaa"/>
                <a:cs typeface="Comfortaa"/>
                <a:sym typeface="Comfortaa"/>
              </a:rPr>
              <a:t> file to your submissions folder and provide a link to it here:    link</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u="sng">
                <a:solidFill>
                  <a:schemeClr val="hlink"/>
                </a:solidFill>
                <a:latin typeface="Comfortaa"/>
                <a:ea typeface="Comfortaa"/>
                <a:cs typeface="Comfortaa"/>
                <a:sym typeface="Comfortaa"/>
                <a:hlinkClick r:id="rId3"/>
              </a:rPr>
              <a:t>https://docs.google.com/document/d/1JJQ3j6hMB6sM9C_q0JzfsGc1pBie-duG/edit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74325"/>
            <a:ext cx="8520600" cy="48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&lt;stdlib.h&gt;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&lt;unistd.h&gt;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#define MAXTHREADS </a:t>
            </a:r>
            <a:r>
              <a:rPr lang="en" sz="850">
                <a:solidFill>
                  <a:srgbClr val="B42419"/>
                </a:solidFill>
              </a:rPr>
              <a:t>10</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2FB41D"/>
                </a:solidFill>
              </a:rPr>
              <a:t>volatile</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Round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volatile</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Total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pthread_mutex_t sum_mutex1 = PTHREAD_MUTEX_INITIALIZER;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*Summation(</a:t>
            </a:r>
            <a:r>
              <a:rPr lang="en" sz="850">
                <a:solidFill>
                  <a:srgbClr val="2FB41D"/>
                </a:solidFill>
              </a:rPr>
              <a:t>void</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tid = *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dex = </a:t>
            </a:r>
            <a:r>
              <a:rPr lang="en" sz="850">
                <a:solidFill>
                  <a:srgbClr val="B42419"/>
                </a:solidFill>
              </a:rPr>
              <a:t>0ULL</a:t>
            </a:r>
            <a:r>
              <a:rPr lang="en" sz="850">
                <a:solidFill>
                  <a:schemeClr val="dk1"/>
                </a:solidFill>
              </a:rPr>
              <a:t>; dex &lt;= tid; dex++)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pthread_mutex_lock(&amp;sum_mutex1);</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Total += dex;</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pthread_mutex_unlock(&amp;sum_mutex1);</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return</a:t>
            </a:r>
            <a:r>
              <a:rPr lang="en" sz="850">
                <a:solidFill>
                  <a:schemeClr val="dk1"/>
                </a:solidFill>
              </a:rPr>
              <a:t>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rgbClr val="2FB41D"/>
                </a:solidFill>
              </a:rPr>
              <a:t>void</a:t>
            </a:r>
            <a:r>
              <a:rPr lang="en" sz="850">
                <a:solidFill>
                  <a:schemeClr val="dk1"/>
                </a:solidFill>
              </a:rPr>
              <a:t> doOneRound(</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thisRound, </a:t>
            </a:r>
            <a:r>
              <a:rPr lang="en" sz="850">
                <a:solidFill>
                  <a:srgbClr val="2FB41D"/>
                </a:solidFill>
              </a:rPr>
              <a:t>int</a:t>
            </a:r>
            <a:r>
              <a:rPr lang="en" sz="850">
                <a:solidFill>
                  <a:schemeClr val="dk1"/>
                </a:solidFill>
              </a:rPr>
              <a:t> numthreads)</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2FB41D"/>
                </a:solidFill>
              </a:rPr>
              <a:t>int</a:t>
            </a:r>
            <a:r>
              <a:rPr lang="en" sz="850">
                <a:solidFill>
                  <a:schemeClr val="dk1"/>
                </a:solidFill>
              </a:rPr>
              <a:t> tids[MAXTHREADS] = {</a:t>
            </a:r>
            <a:r>
              <a:rPr lang="en" sz="850">
                <a:solidFill>
                  <a:srgbClr val="B42419"/>
                </a:solidFill>
              </a:rPr>
              <a:t>0</a:t>
            </a:r>
            <a:r>
              <a:rPr lang="en" sz="850">
                <a:solidFill>
                  <a:schemeClr val="dk1"/>
                </a:solidFill>
              </a:rPr>
              <a:t>,</a:t>
            </a:r>
            <a:r>
              <a:rPr lang="en" sz="850">
                <a:solidFill>
                  <a:srgbClr val="B42419"/>
                </a:solidFill>
              </a:rPr>
              <a:t>1</a:t>
            </a:r>
            <a:r>
              <a:rPr lang="en" sz="850">
                <a:solidFill>
                  <a:schemeClr val="dk1"/>
                </a:solidFill>
              </a:rPr>
              <a:t>,</a:t>
            </a:r>
            <a:r>
              <a:rPr lang="en" sz="850">
                <a:solidFill>
                  <a:srgbClr val="B42419"/>
                </a:solidFill>
              </a:rPr>
              <a:t>2</a:t>
            </a:r>
            <a:r>
              <a:rPr lang="en" sz="850">
                <a:solidFill>
                  <a:schemeClr val="dk1"/>
                </a:solidFill>
              </a:rPr>
              <a:t>,</a:t>
            </a:r>
            <a:r>
              <a:rPr lang="en" sz="850">
                <a:solidFill>
                  <a:srgbClr val="B42419"/>
                </a:solidFill>
              </a:rPr>
              <a:t>3</a:t>
            </a:r>
            <a:r>
              <a:rPr lang="en" sz="850">
                <a:solidFill>
                  <a:schemeClr val="dk1"/>
                </a:solidFill>
              </a:rPr>
              <a:t>,</a:t>
            </a:r>
            <a:r>
              <a:rPr lang="en" sz="850">
                <a:solidFill>
                  <a:srgbClr val="B42419"/>
                </a:solidFill>
              </a:rPr>
              <a:t>4</a:t>
            </a:r>
            <a:r>
              <a:rPr lang="en" sz="850">
                <a:solidFill>
                  <a:schemeClr val="dk1"/>
                </a:solidFill>
              </a:rPr>
              <a:t>,</a:t>
            </a:r>
            <a:r>
              <a:rPr lang="en" sz="850">
                <a:solidFill>
                  <a:srgbClr val="B42419"/>
                </a:solidFill>
              </a:rPr>
              <a:t>5</a:t>
            </a:r>
            <a:r>
              <a:rPr lang="en" sz="850">
                <a:solidFill>
                  <a:schemeClr val="dk1"/>
                </a:solidFill>
              </a:rPr>
              <a:t>,</a:t>
            </a:r>
            <a:r>
              <a:rPr lang="en" sz="850">
                <a:solidFill>
                  <a:srgbClr val="B42419"/>
                </a:solidFill>
              </a:rPr>
              <a:t>6</a:t>
            </a:r>
            <a:r>
              <a:rPr lang="en" sz="850">
                <a:solidFill>
                  <a:schemeClr val="dk1"/>
                </a:solidFill>
              </a:rPr>
              <a:t>,</a:t>
            </a:r>
            <a:r>
              <a:rPr lang="en" sz="850">
                <a:solidFill>
                  <a:srgbClr val="B42419"/>
                </a:solidFill>
              </a:rPr>
              <a:t>7</a:t>
            </a:r>
            <a:r>
              <a:rPr lang="en" sz="850">
                <a:solidFill>
                  <a:schemeClr val="dk1"/>
                </a:solidFill>
              </a:rPr>
              <a:t>,</a:t>
            </a:r>
            <a:r>
              <a:rPr lang="en" sz="850">
                <a:solidFill>
                  <a:srgbClr val="B42419"/>
                </a:solidFill>
              </a:rPr>
              <a:t>8</a:t>
            </a:r>
            <a:r>
              <a:rPr lang="en" sz="850">
                <a:solidFill>
                  <a:schemeClr val="dk1"/>
                </a:solidFill>
              </a:rPr>
              <a:t>,</a:t>
            </a:r>
            <a:r>
              <a:rPr lang="en" sz="850">
                <a:solidFill>
                  <a:srgbClr val="B42419"/>
                </a:solidFill>
              </a:rPr>
              <a:t>9</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pthread_t t[numthreads];</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2FB41D"/>
                </a:solidFill>
              </a:rPr>
              <a:t>int</a:t>
            </a:r>
            <a:r>
              <a:rPr lang="en" sz="850">
                <a:solidFill>
                  <a:schemeClr val="dk1"/>
                </a:solidFill>
              </a:rPr>
              <a:t> rc;</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400BD9"/>
                </a:solidFill>
              </a:rPr>
              <a:t>/* start all of the threads */</a:t>
            </a:r>
            <a:endParaRPr sz="850">
              <a:solidFill>
                <a:srgbClr val="400BD9"/>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numthreads; i++) {</a:t>
            </a:r>
            <a:endParaRPr sz="850">
              <a:solidFill>
                <a:schemeClr val="dk1"/>
              </a:solidFill>
            </a:endParaRPr>
          </a:p>
          <a:p>
            <a:pPr indent="0" lvl="0" marL="0" rtl="0" algn="l">
              <a:spcBef>
                <a:spcPts val="0"/>
              </a:spcBef>
              <a:spcAft>
                <a:spcPts val="0"/>
              </a:spcAft>
              <a:buNone/>
            </a:pPr>
            <a:r>
              <a:rPr lang="en" sz="850">
                <a:solidFill>
                  <a:schemeClr val="dk1"/>
                </a:solidFill>
              </a:rPr>
              <a:t>    rc = pthread_create(&amp;t[i], </a:t>
            </a:r>
            <a:r>
              <a:rPr lang="en" sz="850">
                <a:solidFill>
                  <a:srgbClr val="B42419"/>
                </a:solidFill>
              </a:rPr>
              <a:t>NULL</a:t>
            </a:r>
            <a:r>
              <a:rPr lang="en" sz="850">
                <a:solidFill>
                  <a:schemeClr val="dk1"/>
                </a:solidFill>
              </a:rPr>
              <a:t>, Summation, (</a:t>
            </a:r>
            <a:r>
              <a:rPr lang="en" sz="850">
                <a:solidFill>
                  <a:srgbClr val="2FB41D"/>
                </a:solidFill>
              </a:rPr>
              <a:t>void</a:t>
            </a:r>
            <a:r>
              <a:rPr lang="en" sz="850">
                <a:solidFill>
                  <a:schemeClr val="dk1"/>
                </a:solidFill>
              </a:rPr>
              <a:t> *) &amp;thisRound);</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if</a:t>
            </a:r>
            <a:r>
              <a:rPr lang="en" sz="850">
                <a:solidFill>
                  <a:schemeClr val="dk1"/>
                </a:solidFill>
              </a:rPr>
              <a:t> (rc){</a:t>
            </a:r>
            <a:endParaRPr sz="850">
              <a:solidFill>
                <a:schemeClr val="dk1"/>
              </a:solidFill>
            </a:endParaRPr>
          </a:p>
          <a:p>
            <a:pPr indent="0" lvl="0" marL="0" rtl="0" algn="l">
              <a:spcBef>
                <a:spcPts val="0"/>
              </a:spcBef>
              <a:spcAft>
                <a:spcPts val="0"/>
              </a:spcAft>
              <a:buNone/>
            </a:pPr>
            <a:r>
              <a:rPr lang="en" sz="850">
                <a:solidFill>
                  <a:schemeClr val="dk1"/>
                </a:solidFill>
              </a:rPr>
              <a:t>      printf(</a:t>
            </a:r>
            <a:r>
              <a:rPr lang="en" sz="850">
                <a:solidFill>
                  <a:srgbClr val="B42419"/>
                </a:solidFill>
              </a:rPr>
              <a:t>"ERROR; return code from pthread_create() is </a:t>
            </a:r>
            <a:r>
              <a:rPr lang="en" sz="850">
                <a:solidFill>
                  <a:srgbClr val="C814C9"/>
                </a:solidFill>
              </a:rPr>
              <a:t>%d\n</a:t>
            </a:r>
            <a:r>
              <a:rPr lang="en" sz="850">
                <a:solidFill>
                  <a:srgbClr val="B42419"/>
                </a:solidFill>
              </a:rPr>
              <a:t>"</a:t>
            </a:r>
            <a:r>
              <a:rPr lang="en" sz="850">
                <a:solidFill>
                  <a:schemeClr val="dk1"/>
                </a:solidFill>
              </a:rPr>
              <a:t>, rc);</a:t>
            </a:r>
            <a:endParaRPr sz="850">
              <a:solidFill>
                <a:schemeClr val="dk1"/>
              </a:solidFill>
            </a:endParaRPr>
          </a:p>
          <a:p>
            <a:pPr indent="0" lvl="0" marL="0" rtl="0" algn="l">
              <a:spcBef>
                <a:spcPts val="0"/>
              </a:spcBef>
              <a:spcAft>
                <a:spcPts val="0"/>
              </a:spcAft>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251950"/>
            <a:ext cx="8520600" cy="45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400BD9"/>
                </a:solidFill>
              </a:rPr>
              <a:t>/* wait for threads to complete */</a:t>
            </a:r>
            <a:endParaRPr sz="850">
              <a:solidFill>
                <a:srgbClr val="400BD9"/>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numthreads; i++)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rc = pthread_join(t[i],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(rc != </a:t>
            </a:r>
            <a:r>
              <a:rPr lang="en" sz="850">
                <a:solidFill>
                  <a:srgbClr val="B42419"/>
                </a:solidFill>
              </a:rPr>
              <a:t>0</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joining with thread </a:t>
            </a:r>
            <a:r>
              <a:rPr lang="en" sz="850">
                <a:solidFill>
                  <a:srgbClr val="C814C9"/>
                </a:solidFill>
              </a:rPr>
              <a:t>%d</a:t>
            </a:r>
            <a:r>
              <a:rPr lang="en" sz="850">
                <a:solidFill>
                  <a:srgbClr val="B42419"/>
                </a:solidFill>
              </a:rPr>
              <a:t> (error==</a:t>
            </a:r>
            <a:r>
              <a:rPr lang="en" sz="850">
                <a:solidFill>
                  <a:srgbClr val="C814C9"/>
                </a:solidFill>
              </a:rPr>
              <a:t>%d</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tids[i],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checkResult(</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thisRound, </a:t>
            </a:r>
            <a:r>
              <a:rPr lang="en" sz="850">
                <a:solidFill>
                  <a:srgbClr val="2FB41D"/>
                </a:solidFill>
              </a:rPr>
              <a:t>int</a:t>
            </a:r>
            <a:r>
              <a:rPr lang="en" sz="850">
                <a:solidFill>
                  <a:schemeClr val="dk1"/>
                </a:solidFill>
              </a:rPr>
              <a:t>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calc = (thisRound * (thisRound + </a:t>
            </a:r>
            <a:r>
              <a:rPr lang="en" sz="850">
                <a:solidFill>
                  <a:srgbClr val="B42419"/>
                </a:solidFill>
              </a:rPr>
              <a:t>1ULL</a:t>
            </a:r>
            <a:r>
              <a:rPr lang="en" sz="850">
                <a:solidFill>
                  <a:schemeClr val="dk1"/>
                </a:solidFill>
              </a:rPr>
              <a:t>)) / </a:t>
            </a:r>
            <a:r>
              <a:rPr lang="en" sz="850">
                <a:solidFill>
                  <a:srgbClr val="B42419"/>
                </a:solidFill>
              </a:rPr>
              <a:t>2ULL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calc *=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(Total != calc)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printf(</a:t>
            </a:r>
            <a:r>
              <a:rPr lang="en" sz="850">
                <a:solidFill>
                  <a:srgbClr val="B42419"/>
                </a:solidFill>
              </a:rPr>
              <a:t>"PARENT: ERROR! Round </a:t>
            </a:r>
            <a:r>
              <a:rPr lang="en" sz="850">
                <a:solidFill>
                  <a:srgbClr val="C814C9"/>
                </a:solidFill>
              </a:rPr>
              <a:t>%llu</a:t>
            </a:r>
            <a:r>
              <a:rPr lang="en" sz="850">
                <a:solidFill>
                  <a:srgbClr val="B42419"/>
                </a:solidFill>
              </a:rPr>
              <a:t> total should have been </a:t>
            </a:r>
            <a:r>
              <a:rPr lang="en" sz="850">
                <a:solidFill>
                  <a:srgbClr val="C814C9"/>
                </a:solidFill>
              </a:rPr>
              <a:t>%llu</a:t>
            </a:r>
            <a:r>
              <a:rPr lang="en" sz="850">
                <a:solidFill>
                  <a:srgbClr val="B42419"/>
                </a:solidFill>
              </a:rPr>
              <a:t> but was </a:t>
            </a:r>
            <a:r>
              <a:rPr lang="en" sz="850">
                <a:solidFill>
                  <a:srgbClr val="C814C9"/>
                </a:solidFill>
              </a:rPr>
              <a:t>%llu\n</a:t>
            </a:r>
            <a:r>
              <a:rPr lang="en" sz="850">
                <a:solidFill>
                  <a:srgbClr val="B42419"/>
                </a:solidFill>
              </a:rPr>
              <a:t>"</a:t>
            </a:r>
            <a:r>
              <a:rPr lang="en" sz="850">
                <a:solidFill>
                  <a:schemeClr val="dk1"/>
                </a:solidFill>
              </a:rPr>
              <a:t>, thisRound, calc, Total);</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int</a:t>
            </a:r>
            <a:r>
              <a:rPr lang="en" sz="850">
                <a:solidFill>
                  <a:schemeClr val="dk1"/>
                </a:solidFill>
              </a:rPr>
              <a:t> main(</a:t>
            </a:r>
            <a:r>
              <a:rPr lang="en" sz="850">
                <a:solidFill>
                  <a:srgbClr val="2FB41D"/>
                </a:solidFill>
              </a:rPr>
              <a:t>int</a:t>
            </a:r>
            <a:r>
              <a:rPr lang="en" sz="850">
                <a:solidFill>
                  <a:schemeClr val="dk1"/>
                </a:solidFill>
              </a:rPr>
              <a:t> argc, </a:t>
            </a:r>
            <a:r>
              <a:rPr lang="en" sz="850">
                <a:solidFill>
                  <a:srgbClr val="2FB41D"/>
                </a:solidFill>
              </a:rPr>
              <a:t>char</a:t>
            </a:r>
            <a:r>
              <a:rPr lang="en" sz="850">
                <a:solidFill>
                  <a:schemeClr val="dk1"/>
                </a:solidFill>
              </a:rPr>
              <a:t> *argv[])</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(argc != </a:t>
            </a:r>
            <a:r>
              <a:rPr lang="en" sz="850">
                <a:solidFill>
                  <a:srgbClr val="B42419"/>
                </a:solidFill>
              </a:rPr>
              <a:t>3</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"USAGE: </a:t>
            </a:r>
            <a:r>
              <a:rPr lang="en" sz="850">
                <a:solidFill>
                  <a:srgbClr val="C814C9"/>
                </a:solidFill>
              </a:rPr>
              <a:t>%s</a:t>
            </a:r>
            <a:r>
              <a:rPr lang="en" sz="850">
                <a:solidFill>
                  <a:srgbClr val="B42419"/>
                </a:solidFill>
              </a:rPr>
              <a:t> &lt;nthreads&gt; &lt;max&gt;</a:t>
            </a:r>
            <a:r>
              <a:rPr lang="en" sz="850">
                <a:solidFill>
                  <a:srgbClr val="C814C9"/>
                </a:solidFill>
              </a:rPr>
              <a:t>\n</a:t>
            </a:r>
            <a:r>
              <a:rPr lang="en" sz="850">
                <a:solidFill>
                  <a:srgbClr val="B42419"/>
                </a:solidFill>
              </a:rPr>
              <a:t>"</a:t>
            </a:r>
            <a:r>
              <a:rPr lang="en" sz="850">
                <a:solidFill>
                  <a:schemeClr val="dk1"/>
                </a:solidFill>
              </a:rPr>
              <a:t>, argv[</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int</a:t>
            </a:r>
            <a:r>
              <a:rPr lang="en" sz="850">
                <a:solidFill>
                  <a:schemeClr val="dk1"/>
                </a:solidFill>
              </a:rPr>
              <a:t> numthreads = atoi(argv[</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((numthreads &lt; </a:t>
            </a:r>
            <a:r>
              <a:rPr lang="en" sz="850">
                <a:solidFill>
                  <a:srgbClr val="B42419"/>
                </a:solidFill>
              </a:rPr>
              <a:t>1</a:t>
            </a:r>
            <a:r>
              <a:rPr lang="en" sz="850">
                <a:solidFill>
                  <a:schemeClr val="dk1"/>
                </a:solidFill>
              </a:rPr>
              <a:t>) || (numthreads &gt; MAXTHREADS))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numthreads must be &gt;= 1 and &lt;= </a:t>
            </a:r>
            <a:r>
              <a:rPr lang="en" sz="850">
                <a:solidFill>
                  <a:srgbClr val="C814C9"/>
                </a:solidFill>
              </a:rPr>
              <a:t>%d\n</a:t>
            </a:r>
            <a:r>
              <a:rPr lang="en" sz="850">
                <a:solidFill>
                  <a:srgbClr val="B42419"/>
                </a:solidFill>
              </a:rPr>
              <a:t>"</a:t>
            </a:r>
            <a:r>
              <a:rPr lang="en" sz="850">
                <a:solidFill>
                  <a:schemeClr val="dk1"/>
                </a:solidFill>
              </a:rPr>
              <a:t>, MAXTHREADS);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436050"/>
            <a:ext cx="8520600" cy="41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numrounds = strtoull(argv[</a:t>
            </a:r>
            <a:r>
              <a:rPr lang="en" sz="850">
                <a:solidFill>
                  <a:srgbClr val="B42419"/>
                </a:solidFill>
              </a:rPr>
              <a:t>2</a:t>
            </a:r>
            <a:r>
              <a:rPr lang="en" sz="850">
                <a:solidFill>
                  <a:schemeClr val="dk1"/>
                </a:solidFill>
              </a:rPr>
              <a:t>], </a:t>
            </a:r>
            <a:r>
              <a:rPr lang="en" sz="850">
                <a:solidFill>
                  <a:srgbClr val="B42419"/>
                </a:solidFill>
              </a:rPr>
              <a:t>NULL</a:t>
            </a:r>
            <a:r>
              <a:rPr lang="en" sz="850">
                <a:solidFill>
                  <a:schemeClr val="dk1"/>
                </a:solidFill>
              </a:rPr>
              <a:t>, </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if</a:t>
            </a:r>
            <a:r>
              <a:rPr lang="en" sz="850">
                <a:solidFill>
                  <a:schemeClr val="dk1"/>
                </a:solidFill>
              </a:rPr>
              <a:t> (numrounds &lt;= </a:t>
            </a:r>
            <a:r>
              <a:rPr lang="en" sz="850">
                <a:solidFill>
                  <a:srgbClr val="B42419"/>
                </a:solidFill>
              </a:rPr>
              <a:t>0ULL</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fprintf(</a:t>
            </a:r>
            <a:r>
              <a:rPr lang="en" sz="850">
                <a:solidFill>
                  <a:srgbClr val="B42419"/>
                </a:solidFill>
              </a:rPr>
              <a:t>stderr</a:t>
            </a:r>
            <a:r>
              <a:rPr lang="en" sz="850">
                <a:solidFill>
                  <a:schemeClr val="dk1"/>
                </a:solidFill>
              </a:rPr>
              <a:t>, </a:t>
            </a:r>
            <a:r>
              <a:rPr lang="en" sz="850">
                <a:solidFill>
                  <a:srgbClr val="B42419"/>
                </a:solidFill>
              </a:rPr>
              <a:t>"ERROR: number of rounds must be a positive unsigned long long (not '</a:t>
            </a:r>
            <a:r>
              <a:rPr lang="en" sz="850">
                <a:solidFill>
                  <a:srgbClr val="C814C9"/>
                </a:solidFill>
              </a:rPr>
              <a:t>%s</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argv[</a:t>
            </a:r>
            <a:r>
              <a:rPr lang="en" sz="850">
                <a:solidFill>
                  <a:srgbClr val="B42419"/>
                </a:solidFill>
              </a:rPr>
              <a:t>2</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printf(</a:t>
            </a:r>
            <a:r>
              <a:rPr lang="en" sz="850">
                <a:solidFill>
                  <a:srgbClr val="B42419"/>
                </a:solidFill>
              </a:rPr>
              <a:t>"PARENT: input </a:t>
            </a:r>
            <a:r>
              <a:rPr lang="en" sz="850">
                <a:solidFill>
                  <a:srgbClr val="C814C9"/>
                </a:solidFill>
              </a:rPr>
              <a:t>%d</a:t>
            </a:r>
            <a:r>
              <a:rPr lang="en" sz="850">
                <a:solidFill>
                  <a:srgbClr val="B42419"/>
                </a:solidFill>
              </a:rPr>
              <a:t> threads </a:t>
            </a:r>
            <a:r>
              <a:rPr lang="en" sz="850">
                <a:solidFill>
                  <a:srgbClr val="C814C9"/>
                </a:solidFill>
              </a:rPr>
              <a:t>%llu</a:t>
            </a:r>
            <a:r>
              <a:rPr lang="en" sz="850">
                <a:solidFill>
                  <a:srgbClr val="B42419"/>
                </a:solidFill>
              </a:rPr>
              <a:t> rounds</a:t>
            </a:r>
            <a:r>
              <a:rPr lang="en" sz="850">
                <a:solidFill>
                  <a:srgbClr val="C814C9"/>
                </a:solidFill>
              </a:rPr>
              <a:t>\n</a:t>
            </a:r>
            <a:r>
              <a:rPr lang="en" sz="850">
                <a:solidFill>
                  <a:srgbClr val="B42419"/>
                </a:solidFill>
              </a:rPr>
              <a:t>"</a:t>
            </a:r>
            <a:r>
              <a:rPr lang="en" sz="850">
                <a:solidFill>
                  <a:schemeClr val="dk1"/>
                </a:solidFill>
              </a:rPr>
              <a:t>, numthreads, numrounds);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for</a:t>
            </a:r>
            <a:r>
              <a:rPr lang="en" sz="850">
                <a:solidFill>
                  <a:schemeClr val="dk1"/>
                </a:solidFill>
              </a:rPr>
              <a:t> (Round = </a:t>
            </a:r>
            <a:r>
              <a:rPr lang="en" sz="850">
                <a:solidFill>
                  <a:srgbClr val="B42419"/>
                </a:solidFill>
              </a:rPr>
              <a:t>1ULL</a:t>
            </a:r>
            <a:r>
              <a:rPr lang="en" sz="850">
                <a:solidFill>
                  <a:schemeClr val="dk1"/>
                </a:solidFill>
              </a:rPr>
              <a:t>; Round &lt; numrounds; Round++)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Total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doOneRound(Round,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checkResult(Round, numthreads);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printf(</a:t>
            </a:r>
            <a:r>
              <a:rPr lang="en" sz="850">
                <a:solidFill>
                  <a:srgbClr val="B42419"/>
                </a:solidFill>
              </a:rPr>
              <a:t>"PARENT: SUCCESS! exiting after final Round </a:t>
            </a:r>
            <a:r>
              <a:rPr lang="en" sz="850">
                <a:solidFill>
                  <a:srgbClr val="C814C9"/>
                </a:solidFill>
              </a:rPr>
              <a:t>%llu</a:t>
            </a:r>
            <a:r>
              <a:rPr lang="en" sz="850">
                <a:solidFill>
                  <a:srgbClr val="B42419"/>
                </a:solidFill>
              </a:rPr>
              <a:t> (Total: </a:t>
            </a:r>
            <a:r>
              <a:rPr lang="en" sz="850">
                <a:solidFill>
                  <a:srgbClr val="C814C9"/>
                </a:solidFill>
              </a:rPr>
              <a:t>%llu</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numrounds-</a:t>
            </a:r>
            <a:r>
              <a:rPr lang="en" sz="850">
                <a:solidFill>
                  <a:srgbClr val="B42419"/>
                </a:solidFill>
              </a:rPr>
              <a:t>1</a:t>
            </a:r>
            <a:r>
              <a:rPr lang="en" sz="850">
                <a:solidFill>
                  <a:schemeClr val="dk1"/>
                </a:solidFill>
              </a:rPr>
              <a:t>, Total);</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  </a:t>
            </a:r>
            <a:r>
              <a:rPr lang="en" sz="850">
                <a:solidFill>
                  <a:srgbClr val="C1651C"/>
                </a:solidFill>
              </a:rPr>
              <a:t>return</a:t>
            </a:r>
            <a:r>
              <a:rPr lang="en" sz="850">
                <a:solidFill>
                  <a:schemeClr val="dk1"/>
                </a:solidFill>
              </a:rPr>
              <a:t>(</a:t>
            </a:r>
            <a:r>
              <a:rPr lang="en" sz="850">
                <a:solidFill>
                  <a:srgbClr val="B42419"/>
                </a:solidFill>
              </a:rPr>
              <a:t>0</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152400" y="152400"/>
            <a:ext cx="8839202" cy="40468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