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omfortaa-regular.fnt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Comfortaa-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06T23:15:33.681">
    <p:pos x="84" y="74"/>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46fec0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46fec0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46fec0c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46fec0c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46fec0c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46fec0c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46fec0c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46fec0c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mailto:chitram2@pdx.edu" TargetMode="External"/><Relationship Id="rId5" Type="http://schemas.openxmlformats.org/officeDocument/2006/relationships/hyperlink" Target="mailto:chitram2@pdx.edu"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hRI0n1hLmmWtrP10RZ4FN-cxH6a16ujdqI8nUdkSL8U/edit" TargetMode="External"/><Relationship Id="rId4" Type="http://schemas.openxmlformats.org/officeDocument/2006/relationships/hyperlink" Target="https://docs.google.com/document/d/1ggwvx2ZDFhf-7qvIWUYFuvaglI7ZtlCcmLlNPXv0NrY/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Condition Variables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a:t>
            </a:r>
            <a:r>
              <a:rPr lang="en" sz="1200" u="sng">
                <a:solidFill>
                  <a:schemeClr val="accent5"/>
                </a:solidFill>
                <a:latin typeface="Comfortaa"/>
                <a:ea typeface="Comfortaa"/>
                <a:cs typeface="Comfortaa"/>
                <a:sym typeface="Comfortaa"/>
                <a:hlinkClick r:id="rId4">
                  <a:extLst>
                    <a:ext uri="{A12FA001-AC4F-418D-AE19-62706E023703}">
                      <ahyp:hlinkClr val="tx"/>
                    </a:ext>
                  </a:extLst>
                </a:hlinkClick>
              </a:rPr>
              <a:t>chitram2@pdx.edu</a:t>
            </a:r>
            <a:r>
              <a:rPr lang="en" sz="1200">
                <a:latin typeface="Comfortaa"/>
                <a:ea typeface="Comfortaa"/>
                <a:cs typeface="Comfortaa"/>
                <a:sym typeface="Comfortaa"/>
              </a:rPr>
              <a:t>  &amp;	</a:t>
            </a:r>
            <a:r>
              <a:rPr lang="en" sz="1200" u="sng">
                <a:solidFill>
                  <a:schemeClr val="accent5"/>
                </a:solidFill>
                <a:latin typeface="Comfortaa"/>
                <a:ea typeface="Comfortaa"/>
                <a:cs typeface="Comfortaa"/>
                <a:sym typeface="Comfortaa"/>
                <a:hlinkClick r:id="rId5">
                  <a:extLst>
                    <a:ext uri="{A12FA001-AC4F-418D-AE19-62706E023703}">
                      <ahyp:hlinkClr val="tx"/>
                    </a:ext>
                  </a:extLst>
                </a:hlinkClick>
              </a:rPr>
              <a:t>ramya3@pdx.edu</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6">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134175" y="119050"/>
            <a:ext cx="837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302275" y="348450"/>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Could you have implemented </a:t>
            </a:r>
            <a:r>
              <a:rPr b="1" lang="en" sz="1800">
                <a:solidFill>
                  <a:schemeClr val="dk1"/>
                </a:solidFill>
                <a:latin typeface="Courier New"/>
                <a:ea typeface="Courier New"/>
                <a:cs typeface="Courier New"/>
                <a:sym typeface="Courier New"/>
              </a:rPr>
              <a:t>pingpong2</a:t>
            </a:r>
            <a:r>
              <a:rPr lang="en" sz="1800">
                <a:solidFill>
                  <a:schemeClr val="dk1"/>
                </a:solidFill>
                <a:latin typeface="Comfortaa"/>
                <a:ea typeface="Comfortaa"/>
                <a:cs typeface="Comfortaa"/>
                <a:sym typeface="Comfortaa"/>
              </a:rPr>
              <a:t> correctly with nothing more than mutexes (i.e., without the use of condition variables)? Would it have been simpler that way?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Since pingpong is a producer consumer problem and it cannot implemented by just using mutex. It would definitely require condition variable for the correct implementation. One thread can print pong only when another thread sent ping. So, to have synchronization and to limit different executions of ping and pong thread, we definitely need to use condition variables.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pingpong.c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Your assignment is to read, understand, build, run and fix the </a:t>
            </a:r>
            <a:r>
              <a:rPr b="1" lang="en">
                <a:solidFill>
                  <a:schemeClr val="dk1"/>
                </a:solidFill>
                <a:latin typeface="Courier New"/>
                <a:ea typeface="Courier New"/>
                <a:cs typeface="Courier New"/>
                <a:sym typeface="Courier New"/>
              </a:rPr>
              <a:t>pingpong.c</a:t>
            </a:r>
            <a:r>
              <a:rPr lang="en">
                <a:solidFill>
                  <a:schemeClr val="dk1"/>
                </a:solidFill>
                <a:latin typeface="Comfortaa"/>
                <a:ea typeface="Comfortaa"/>
                <a:cs typeface="Comfortaa"/>
                <a:sym typeface="Comfortaa"/>
              </a:rPr>
              <a:t> program so that its two threads correctly take turns printing their output lines. Begin by reading and understanding the source code which is linked from the course plan document.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Next, build and run the original program. When you run the original version it should fail.</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Why does the original </a:t>
            </a:r>
            <a:r>
              <a:rPr b="1" lang="en" sz="1800">
                <a:latin typeface="Courier New"/>
                <a:ea typeface="Courier New"/>
                <a:cs typeface="Courier New"/>
                <a:sym typeface="Courier New"/>
              </a:rPr>
              <a:t>pingpong</a:t>
            </a:r>
            <a:r>
              <a:rPr lang="en" sz="1800">
                <a:latin typeface="Comfortaa"/>
                <a:ea typeface="Comfortaa"/>
                <a:cs typeface="Comfortaa"/>
                <a:sym typeface="Comfortaa"/>
              </a:rPr>
              <a:t> program fail? What is wrong with it?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pingpong program failed because since the two threads can be run in any order. And ping thread is operating faster than the pong thread, the pong thread is ultimately unable to satisfy the condition and it failed.</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4" name="Google Shape;74;p16"/>
          <p:cNvSpPr txBox="1"/>
          <p:nvPr/>
        </p:nvSpPr>
        <p:spPr>
          <a:xfrm>
            <a:off x="8031525" y="4664300"/>
            <a:ext cx="837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Modify the </a:t>
            </a:r>
            <a:r>
              <a:rPr b="1" lang="en" sz="1800">
                <a:latin typeface="Courier New"/>
                <a:ea typeface="Courier New"/>
                <a:cs typeface="Courier New"/>
                <a:sym typeface="Courier New"/>
              </a:rPr>
              <a:t>pingpong.c</a:t>
            </a:r>
            <a:r>
              <a:rPr lang="en" sz="1800">
                <a:latin typeface="Comfortaa"/>
                <a:ea typeface="Comfortaa"/>
                <a:cs typeface="Comfortaa"/>
                <a:sym typeface="Comfortaa"/>
              </a:rPr>
              <a:t> source code to produce a new version called </a:t>
            </a:r>
            <a:r>
              <a:rPr b="1" lang="en" sz="1800">
                <a:latin typeface="Courier New"/>
                <a:ea typeface="Courier New"/>
                <a:cs typeface="Courier New"/>
                <a:sym typeface="Courier New"/>
              </a:rPr>
              <a:t>pingpong2.c</a:t>
            </a:r>
            <a:r>
              <a:rPr lang="en" sz="1800">
                <a:latin typeface="Comfortaa"/>
                <a:ea typeface="Comfortaa"/>
                <a:cs typeface="Comfortaa"/>
                <a:sym typeface="Comfortaa"/>
              </a:rPr>
              <a:t> that correctly, consistently, successfully outputs the correct pattern of PING and PONG.  Test </a:t>
            </a:r>
            <a:r>
              <a:rPr b="1" lang="en" sz="1800">
                <a:latin typeface="Courier New"/>
                <a:ea typeface="Courier New"/>
                <a:cs typeface="Courier New"/>
                <a:sym typeface="Courier New"/>
              </a:rPr>
              <a:t>pingpong2</a:t>
            </a:r>
            <a:r>
              <a:rPr lang="en" sz="1800">
                <a:latin typeface="Comfortaa"/>
                <a:ea typeface="Comfortaa"/>
                <a:cs typeface="Comfortaa"/>
                <a:sym typeface="Comfortaa"/>
              </a:rPr>
              <a:t> with varying number of rounds such as 10, 100, 1000, 10000, etc. It should work every time, regardless of the number of Rounds. Your code must properly use a condition variable to coordinate the two threads taking turns.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Upload your </a:t>
            </a:r>
            <a:r>
              <a:rPr b="1" lang="en" sz="1800">
                <a:latin typeface="Courier New"/>
                <a:ea typeface="Courier New"/>
                <a:cs typeface="Courier New"/>
                <a:sym typeface="Courier New"/>
              </a:rPr>
              <a:t>pingpong2.c</a:t>
            </a:r>
            <a:r>
              <a:rPr lang="en" sz="1800">
                <a:latin typeface="Comfortaa"/>
                <a:ea typeface="Comfortaa"/>
                <a:cs typeface="Comfortaa"/>
                <a:sym typeface="Comfortaa"/>
              </a:rPr>
              <a:t> file to your submissions folder and provide a link to it here:    </a:t>
            </a:r>
            <a:r>
              <a:rPr lang="en" sz="1800" u="sng">
                <a:solidFill>
                  <a:schemeClr val="hlink"/>
                </a:solidFill>
                <a:latin typeface="Comfortaa"/>
                <a:ea typeface="Comfortaa"/>
                <a:cs typeface="Comfortaa"/>
                <a:sym typeface="Comfortaa"/>
                <a:hlinkClick r:id="rId3"/>
              </a:rPr>
              <a:t>link</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u="sng">
                <a:solidFill>
                  <a:schemeClr val="hlink"/>
                </a:solidFill>
                <a:latin typeface="Comfortaa"/>
                <a:ea typeface="Comfortaa"/>
                <a:cs typeface="Comfortaa"/>
                <a:sym typeface="Comfortaa"/>
                <a:hlinkClick r:id="rId4"/>
              </a:rPr>
              <a:t>https://docs.google.com/document/d/1ggwvx2ZDFhf-7qvIWUYFuvaglI7ZtlCcmLlNPXv0NrY/edit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0" name="Google Shape;80;p17"/>
          <p:cNvSpPr txBox="1"/>
          <p:nvPr/>
        </p:nvSpPr>
        <p:spPr>
          <a:xfrm>
            <a:off x="3424750" y="3181950"/>
            <a:ext cx="3801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looks 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317125"/>
            <a:ext cx="8520600" cy="42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void *PingerPonger(void *tidptr)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int tid = *((int *) tidptr);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for (unsigned dex = 0; dex &lt;= NumRounds; dex++)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pthread_mutex_lock(&amp;mutex1);</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while( PrevVal == tid)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pthread_cond_wait(&amp;cond, &amp;mutex1);</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pingpongprint(tid);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PrevVal = tid;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pthread_cond_signal(&amp;cond);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pthread_mutex_unlock(&amp;mutex1);</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return NULL;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0"/>
              </a:spcBef>
              <a:spcAft>
                <a:spcPts val="1600"/>
              </a:spcAft>
              <a:buNone/>
            </a:pPr>
            <a:r>
              <a:t/>
            </a:r>
            <a:endParaRPr/>
          </a:p>
        </p:txBody>
      </p:sp>
      <p:sp>
        <p:nvSpPr>
          <p:cNvPr id="86" name="Google Shape;86;p18"/>
          <p:cNvSpPr txBox="1"/>
          <p:nvPr/>
        </p:nvSpPr>
        <p:spPr>
          <a:xfrm>
            <a:off x="8031525" y="4664300"/>
            <a:ext cx="837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8839199" cy="4720480"/>
          </a:xfrm>
          <a:prstGeom prst="rect">
            <a:avLst/>
          </a:prstGeom>
          <a:noFill/>
          <a:ln>
            <a:noFill/>
          </a:ln>
        </p:spPr>
      </p:pic>
      <p:sp>
        <p:nvSpPr>
          <p:cNvPr id="92" name="Google Shape;92;p19"/>
          <p:cNvSpPr txBox="1"/>
          <p:nvPr/>
        </p:nvSpPr>
        <p:spPr>
          <a:xfrm>
            <a:off x="8031525" y="4664300"/>
            <a:ext cx="837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52400" y="152400"/>
            <a:ext cx="6101676" cy="4838700"/>
          </a:xfrm>
          <a:prstGeom prst="rect">
            <a:avLst/>
          </a:prstGeom>
          <a:noFill/>
          <a:ln>
            <a:noFill/>
          </a:ln>
        </p:spPr>
      </p:pic>
      <p:sp>
        <p:nvSpPr>
          <p:cNvPr id="98" name="Google Shape;98;p20"/>
          <p:cNvSpPr txBox="1"/>
          <p:nvPr/>
        </p:nvSpPr>
        <p:spPr>
          <a:xfrm>
            <a:off x="8031525" y="4664300"/>
            <a:ext cx="8370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52400" y="152400"/>
            <a:ext cx="709183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