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Comfortaa"/>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omfortaa-bold.fntdata"/><Relationship Id="rId5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65d18c402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65d18c402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65d18c402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65d18c402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65d18c402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65d18c402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666af461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666af461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65d18c402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65d18c402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5197f803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5197f803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5d18c402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5d18c402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65d18c402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65d18c402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666af4611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666af4611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d7d42073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d7d42073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65d18c402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65d18c402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65d18c402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65d18c402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65d18c402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65d18c402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d7d42073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d7d42073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65d18c402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65d18c402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5d18c402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5d18c402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65d18c402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65d18c402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65d18c4025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65d18c4025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e220d0c1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e220d0c1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e220d0c1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e220d0c1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65d18c402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65d18c402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65d18c4025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65d18c4025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6817bbdab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6817bbdab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6817bbdab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6817bbdab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e220d0c1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e220d0c1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65d18c402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65d18c402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65d18c402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65d18c402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65d18c402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65d18c402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65d18c402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65d18c402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65d18c402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65d18c402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65d18c402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65d18c402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65d18c402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65d18c402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65d18c402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65d18c402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65d18c402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65d18c402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65d18c402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65d18c402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65d18c40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65d18c40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65d18c40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65d18c40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65d18c40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65d18c40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The Process Concept</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a:p>
            <a:pPr indent="0" lvl="0" marL="0" rtl="0" algn="ctr">
              <a:spcBef>
                <a:spcPts val="0"/>
              </a:spcBef>
              <a:spcAft>
                <a:spcPts val="0"/>
              </a:spcAft>
              <a:buClr>
                <a:schemeClr val="dk1"/>
              </a:buClr>
              <a:buSzPts val="1100"/>
              <a:buFont typeface="Arial"/>
              <a:buNone/>
            </a:pPr>
            <a:r>
              <a:rPr lang="en" sz="1200">
                <a:latin typeface="Comfortaa"/>
                <a:ea typeface="Comfortaa"/>
                <a:cs typeface="Comfortaa"/>
                <a:sym typeface="Comfortaa"/>
              </a:rPr>
              <a:t>Email: chitram2@pdx.edu</a:t>
            </a:r>
            <a:endParaRPr sz="1200">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239850" y="142125"/>
            <a:ext cx="13149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2"/>
          <p:cNvPicPr preferRelativeResize="0"/>
          <p:nvPr/>
        </p:nvPicPr>
        <p:blipFill>
          <a:blip r:embed="rId3">
            <a:alphaModFix/>
          </a:blip>
          <a:stretch>
            <a:fillRect/>
          </a:stretch>
        </p:blipFill>
        <p:spPr>
          <a:xfrm>
            <a:off x="152400" y="152400"/>
            <a:ext cx="7679678"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311700" y="485225"/>
            <a:ext cx="8520600" cy="40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The time taken by the CPU to complete both the processes  = 11 clock ticks </a:t>
            </a:r>
            <a:endParaRPr sz="1400">
              <a:solidFill>
                <a:schemeClr val="dk1"/>
              </a:solidFill>
            </a:endParaRPr>
          </a:p>
          <a:p>
            <a:pPr indent="0" lvl="0" marL="0" rtl="0" algn="l">
              <a:spcBef>
                <a:spcPts val="0"/>
              </a:spcBef>
              <a:spcAft>
                <a:spcPts val="0"/>
              </a:spcAft>
              <a:buNone/>
            </a:pPr>
            <a:r>
              <a:rPr lang="en" sz="1400">
                <a:solidFill>
                  <a:schemeClr val="dk1"/>
                </a:solidFill>
              </a:rPr>
              <a:t>CPU was busy for 	6 clock ticks (54.55%)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IO was busy for 		5 clock ticks(45.45%).</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Hence,</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Total ticks = CPU busy Ticks + I/O Busy Ticks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Total Ticks = 5+6</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Total Ticks = 11</a:t>
            </a:r>
            <a:endParaRPr sz="14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nvSpPr>
        <p:spPr>
          <a:xfrm>
            <a:off x="302275" y="348450"/>
            <a:ext cx="8342700" cy="471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Switch the order of the processes: </a:t>
            </a:r>
            <a:r>
              <a:rPr b="1" lang="en" sz="1800">
                <a:solidFill>
                  <a:schemeClr val="dk1"/>
                </a:solidFill>
                <a:latin typeface="Courier New"/>
                <a:ea typeface="Courier New"/>
                <a:cs typeface="Courier New"/>
                <a:sym typeface="Courier New"/>
              </a:rPr>
              <a:t>-l 1:0,4:100</a:t>
            </a:r>
            <a:r>
              <a:rPr lang="en" sz="1800">
                <a:solidFill>
                  <a:schemeClr val="dk1"/>
                </a:solidFill>
                <a:latin typeface="Comfortaa"/>
                <a:ea typeface="Comfortaa"/>
                <a:cs typeface="Comfortaa"/>
                <a:sym typeface="Comfortaa"/>
              </a:rPr>
              <a:t>.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What happens now?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Does switching the order matter?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Why?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5"/>
          <p:cNvPicPr preferRelativeResize="0"/>
          <p:nvPr/>
        </p:nvPicPr>
        <p:blipFill>
          <a:blip r:embed="rId3">
            <a:alphaModFix/>
          </a:blip>
          <a:stretch>
            <a:fillRect/>
          </a:stretch>
        </p:blipFill>
        <p:spPr>
          <a:xfrm>
            <a:off x="152400" y="765075"/>
            <a:ext cx="8839200" cy="26810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6"/>
          <p:cNvPicPr preferRelativeResize="0"/>
          <p:nvPr/>
        </p:nvPicPr>
        <p:blipFill>
          <a:blip r:embed="rId3">
            <a:alphaModFix/>
          </a:blip>
          <a:stretch>
            <a:fillRect/>
          </a:stretch>
        </p:blipFill>
        <p:spPr>
          <a:xfrm>
            <a:off x="152400" y="117725"/>
            <a:ext cx="8839200" cy="3581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idx="1" type="body"/>
          </p:nvPr>
        </p:nvSpPr>
        <p:spPr>
          <a:xfrm>
            <a:off x="311700" y="406750"/>
            <a:ext cx="8520600" cy="4152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Yes, the switching order matters because the total time is reduced and the utilization of CPU and IO is higher than the previous question.</a:t>
            </a:r>
            <a:endParaRPr/>
          </a:p>
          <a:p>
            <a:pPr indent="-342900" lvl="0" marL="457200" rtl="0" algn="l">
              <a:lnSpc>
                <a:spcPct val="150000"/>
              </a:lnSpc>
              <a:spcBef>
                <a:spcPts val="0"/>
              </a:spcBef>
              <a:spcAft>
                <a:spcPts val="0"/>
              </a:spcAft>
              <a:buSzPts val="1800"/>
              <a:buChar char="●"/>
            </a:pPr>
            <a:r>
              <a:rPr lang="en"/>
              <a:t>Total time is 7 ticks .The previous question total time was 11 ticks.</a:t>
            </a:r>
            <a:endParaRPr/>
          </a:p>
          <a:p>
            <a:pPr indent="-342900" lvl="0" marL="457200" rtl="0" algn="l">
              <a:lnSpc>
                <a:spcPct val="150000"/>
              </a:lnSpc>
              <a:spcBef>
                <a:spcPts val="0"/>
              </a:spcBef>
              <a:spcAft>
                <a:spcPts val="0"/>
              </a:spcAft>
              <a:buSzPts val="1800"/>
              <a:buChar char="●"/>
            </a:pPr>
            <a:r>
              <a:rPr lang="en"/>
              <a:t>CPU busy was 6(85.71%). The previous question CPU was 54.55%.</a:t>
            </a:r>
            <a:endParaRPr/>
          </a:p>
          <a:p>
            <a:pPr indent="-342900" lvl="0" marL="457200" rtl="0" algn="l">
              <a:lnSpc>
                <a:spcPct val="150000"/>
              </a:lnSpc>
              <a:spcBef>
                <a:spcPts val="0"/>
              </a:spcBef>
              <a:spcAft>
                <a:spcPts val="0"/>
              </a:spcAft>
              <a:buSzPts val="1800"/>
              <a:buChar char="●"/>
            </a:pPr>
            <a:r>
              <a:rPr lang="en"/>
              <a:t>IO busy was 5(71.43%) . The previous question IO was 45.45%.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type="title"/>
          </p:nvPr>
        </p:nvSpPr>
        <p:spPr>
          <a:xfrm>
            <a:off x="311700" y="445025"/>
            <a:ext cx="8520600" cy="48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4</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We’ll now explore some of the other flags. One important flag is </a:t>
            </a:r>
            <a:r>
              <a:rPr b="1" lang="en" sz="1800">
                <a:latin typeface="Courier New"/>
                <a:ea typeface="Courier New"/>
                <a:cs typeface="Courier New"/>
                <a:sym typeface="Courier New"/>
              </a:rPr>
              <a:t>-S</a:t>
            </a:r>
            <a:r>
              <a:rPr lang="en" sz="1800">
                <a:latin typeface="Comfortaa"/>
                <a:ea typeface="Comfortaa"/>
                <a:cs typeface="Comfortaa"/>
                <a:sym typeface="Comfortaa"/>
              </a:rPr>
              <a:t>, which determines how the system reacts when a process issues an I/O. With the flag set to </a:t>
            </a:r>
            <a:r>
              <a:rPr b="1" lang="en" sz="1800">
                <a:latin typeface="Courier New"/>
                <a:ea typeface="Courier New"/>
                <a:cs typeface="Courier New"/>
                <a:sym typeface="Courier New"/>
              </a:rPr>
              <a:t>SWITCH_ON_END</a:t>
            </a:r>
            <a:r>
              <a:rPr lang="en" sz="1800">
                <a:latin typeface="Comfortaa"/>
                <a:ea typeface="Comfortaa"/>
                <a:cs typeface="Comfortaa"/>
                <a:sym typeface="Comfortaa"/>
              </a:rPr>
              <a:t>, the system will NOT switch to another process while one is doing I/O, instead waiting until the process is completely finished.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What happens when you run the following two processes (</a:t>
            </a:r>
            <a:r>
              <a:rPr b="1" lang="en" sz="1800">
                <a:latin typeface="Courier New"/>
                <a:ea typeface="Courier New"/>
                <a:cs typeface="Courier New"/>
                <a:sym typeface="Courier New"/>
              </a:rPr>
              <a:t>-l 1:0,4:100 -S SWITCH_ON_END</a:t>
            </a:r>
            <a:r>
              <a:rPr lang="en" sz="1800">
                <a:latin typeface="Comfortaa"/>
                <a:ea typeface="Comfortaa"/>
                <a:cs typeface="Comfortaa"/>
                <a:sym typeface="Comfortaa"/>
              </a:rPr>
              <a:t>), one doing I/O and the other doing CPU work?</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9"/>
          <p:cNvPicPr preferRelativeResize="0"/>
          <p:nvPr/>
        </p:nvPicPr>
        <p:blipFill>
          <a:blip r:embed="rId3">
            <a:alphaModFix/>
          </a:blip>
          <a:stretch>
            <a:fillRect/>
          </a:stretch>
        </p:blipFill>
        <p:spPr>
          <a:xfrm>
            <a:off x="152400" y="649475"/>
            <a:ext cx="8839199" cy="2668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30"/>
          <p:cNvPicPr preferRelativeResize="0"/>
          <p:nvPr/>
        </p:nvPicPr>
        <p:blipFill>
          <a:blip r:embed="rId3">
            <a:alphaModFix/>
          </a:blip>
          <a:stretch>
            <a:fillRect/>
          </a:stretch>
        </p:blipFill>
        <p:spPr>
          <a:xfrm>
            <a:off x="152400" y="152400"/>
            <a:ext cx="8839203" cy="438926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ph idx="1" type="body"/>
          </p:nvPr>
        </p:nvSpPr>
        <p:spPr>
          <a:xfrm>
            <a:off x="311700" y="432150"/>
            <a:ext cx="8520600" cy="4136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This command increases the </a:t>
            </a:r>
            <a:r>
              <a:rPr lang="en"/>
              <a:t>total time and the utilization of CPU and IO is lower than the previous question (</a:t>
            </a:r>
            <a:r>
              <a:rPr b="1" lang="en">
                <a:solidFill>
                  <a:schemeClr val="dk1"/>
                </a:solidFill>
                <a:latin typeface="Courier New"/>
                <a:ea typeface="Courier New"/>
                <a:cs typeface="Courier New"/>
                <a:sym typeface="Courier New"/>
              </a:rPr>
              <a:t>./process-run.py -l 1:0,4:100</a:t>
            </a:r>
            <a:r>
              <a:rPr lang="en">
                <a:solidFill>
                  <a:schemeClr val="dk1"/>
                </a:solidFill>
                <a:latin typeface="Comfortaa"/>
                <a:ea typeface="Comfortaa"/>
                <a:cs typeface="Comfortaa"/>
                <a:sym typeface="Comfortaa"/>
              </a:rPr>
              <a:t>.)</a:t>
            </a:r>
            <a:r>
              <a:rPr lang="en"/>
              <a:t>.</a:t>
            </a:r>
            <a:endParaRPr/>
          </a:p>
          <a:p>
            <a:pPr indent="-342900" lvl="0" marL="457200" rtl="0" algn="l">
              <a:lnSpc>
                <a:spcPct val="150000"/>
              </a:lnSpc>
              <a:spcBef>
                <a:spcPts val="0"/>
              </a:spcBef>
              <a:spcAft>
                <a:spcPts val="0"/>
              </a:spcAft>
              <a:buSzPts val="1800"/>
              <a:buChar char="●"/>
            </a:pPr>
            <a:r>
              <a:rPr lang="en"/>
              <a:t>Total time is 11 ticks .The previous question total time was 7 ticks.</a:t>
            </a:r>
            <a:endParaRPr/>
          </a:p>
          <a:p>
            <a:pPr indent="-342900" lvl="0" marL="457200" rtl="0" algn="l">
              <a:lnSpc>
                <a:spcPct val="150000"/>
              </a:lnSpc>
              <a:spcBef>
                <a:spcPts val="0"/>
              </a:spcBef>
              <a:spcAft>
                <a:spcPts val="0"/>
              </a:spcAft>
              <a:buSzPts val="1800"/>
              <a:buChar char="●"/>
            </a:pPr>
            <a:r>
              <a:rPr lang="en"/>
              <a:t>CPU busy was 6(54.55%). The previous question CPU was 85.71%.</a:t>
            </a:r>
            <a:endParaRPr/>
          </a:p>
          <a:p>
            <a:pPr indent="-342900" lvl="0" marL="457200" rtl="0" algn="l">
              <a:lnSpc>
                <a:spcPct val="150000"/>
              </a:lnSpc>
              <a:spcBef>
                <a:spcPts val="0"/>
              </a:spcBef>
              <a:spcAft>
                <a:spcPts val="0"/>
              </a:spcAft>
              <a:buSzPts val="1800"/>
              <a:buChar char="●"/>
            </a:pPr>
            <a:r>
              <a:rPr lang="en"/>
              <a:t>IO busy was 5(45.45%) . The previous question IO was 71.43%.</a:t>
            </a:r>
            <a:endParaRPr/>
          </a:p>
          <a:p>
            <a:pPr indent="-342900" lvl="0" marL="457200" rtl="0" algn="l">
              <a:lnSpc>
                <a:spcPct val="150000"/>
              </a:lnSpc>
              <a:spcBef>
                <a:spcPts val="0"/>
              </a:spcBef>
              <a:spcAft>
                <a:spcPts val="0"/>
              </a:spcAft>
              <a:buSzPts val="1800"/>
              <a:buChar char="●"/>
            </a:pPr>
            <a:r>
              <a:rPr lang="en"/>
              <a:t>But the total time and the utilization of CPU and IO is similar to question 2 (</a:t>
            </a:r>
            <a:r>
              <a:rPr b="1" lang="en">
                <a:solidFill>
                  <a:schemeClr val="dk1"/>
                </a:solidFill>
                <a:latin typeface="Courier New"/>
                <a:ea typeface="Courier New"/>
                <a:cs typeface="Courier New"/>
                <a:sym typeface="Courier New"/>
              </a:rPr>
              <a:t>./process-run.py -l 4:100,1:0</a:t>
            </a:r>
            <a:r>
              <a:rPr lang="en">
                <a:solidFill>
                  <a:schemeClr val="dk1"/>
                </a:solidFill>
                <a:latin typeface="Comfortaa"/>
                <a:ea typeface="Comfortaa"/>
                <a:cs typeface="Comfortaa"/>
                <a:sym typeface="Comfortaa"/>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nvSpPr>
        <p:spPr>
          <a:xfrm>
            <a:off x="326900" y="239625"/>
            <a:ext cx="8342700" cy="502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5</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Now, run the same processes, but with the switching behavior set to switch to another process whenever one is WAITING for I/O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800">
                <a:solidFill>
                  <a:schemeClr val="dk1"/>
                </a:solidFill>
                <a:latin typeface="Courier New"/>
                <a:ea typeface="Courier New"/>
                <a:cs typeface="Courier New"/>
                <a:sym typeface="Courier New"/>
              </a:rPr>
              <a:t>-l 1:0,4:100 -c -S SWITCH_ON_IO</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What happens now?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33"/>
          <p:cNvPicPr preferRelativeResize="0"/>
          <p:nvPr/>
        </p:nvPicPr>
        <p:blipFill>
          <a:blip r:embed="rId3">
            <a:alphaModFix/>
          </a:blip>
          <a:stretch>
            <a:fillRect/>
          </a:stretch>
        </p:blipFill>
        <p:spPr>
          <a:xfrm>
            <a:off x="304800" y="843874"/>
            <a:ext cx="8839201" cy="2837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34"/>
          <p:cNvPicPr preferRelativeResize="0"/>
          <p:nvPr/>
        </p:nvPicPr>
        <p:blipFill>
          <a:blip r:embed="rId3">
            <a:alphaModFix/>
          </a:blip>
          <a:stretch>
            <a:fillRect/>
          </a:stretch>
        </p:blipFill>
        <p:spPr>
          <a:xfrm>
            <a:off x="152400" y="152400"/>
            <a:ext cx="8839199" cy="39398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5"/>
          <p:cNvSpPr txBox="1"/>
          <p:nvPr>
            <p:ph idx="1" type="body"/>
          </p:nvPr>
        </p:nvSpPr>
        <p:spPr>
          <a:xfrm>
            <a:off x="311700" y="446250"/>
            <a:ext cx="8520600" cy="4127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This command decreases the total time and the utilization of CPU and IO is higher than the previous question (</a:t>
            </a:r>
            <a:r>
              <a:rPr b="1" lang="en">
                <a:solidFill>
                  <a:schemeClr val="dk1"/>
                </a:solidFill>
                <a:latin typeface="Courier New"/>
                <a:ea typeface="Courier New"/>
                <a:cs typeface="Courier New"/>
                <a:sym typeface="Courier New"/>
              </a:rPr>
              <a:t>./process-run.py -l 1:0,4:100 -S SWITCH_ON_END</a:t>
            </a:r>
            <a:r>
              <a:rPr lang="en">
                <a:solidFill>
                  <a:schemeClr val="dk1"/>
                </a:solidFill>
                <a:latin typeface="Comfortaa"/>
                <a:ea typeface="Comfortaa"/>
                <a:cs typeface="Comfortaa"/>
                <a:sym typeface="Comfortaa"/>
              </a:rPr>
              <a:t>)</a:t>
            </a:r>
            <a:endParaRPr/>
          </a:p>
          <a:p>
            <a:pPr indent="-342900" lvl="0" marL="457200" rtl="0" algn="l">
              <a:lnSpc>
                <a:spcPct val="150000"/>
              </a:lnSpc>
              <a:spcBef>
                <a:spcPts val="0"/>
              </a:spcBef>
              <a:spcAft>
                <a:spcPts val="0"/>
              </a:spcAft>
              <a:buSzPts val="1800"/>
              <a:buChar char="●"/>
            </a:pPr>
            <a:r>
              <a:rPr lang="en"/>
              <a:t>Total time is 7 ticks .The previous question total time was 11 ticks.</a:t>
            </a:r>
            <a:endParaRPr/>
          </a:p>
          <a:p>
            <a:pPr indent="-342900" lvl="0" marL="457200" rtl="0" algn="l">
              <a:lnSpc>
                <a:spcPct val="150000"/>
              </a:lnSpc>
              <a:spcBef>
                <a:spcPts val="0"/>
              </a:spcBef>
              <a:spcAft>
                <a:spcPts val="0"/>
              </a:spcAft>
              <a:buSzPts val="1800"/>
              <a:buChar char="●"/>
            </a:pPr>
            <a:r>
              <a:rPr lang="en"/>
              <a:t>CPU busy was 6(85.71%). The previous question CPU was 54.55%.</a:t>
            </a:r>
            <a:endParaRPr/>
          </a:p>
          <a:p>
            <a:pPr indent="-342900" lvl="0" marL="457200" rtl="0" algn="l">
              <a:lnSpc>
                <a:spcPct val="150000"/>
              </a:lnSpc>
              <a:spcBef>
                <a:spcPts val="0"/>
              </a:spcBef>
              <a:spcAft>
                <a:spcPts val="0"/>
              </a:spcAft>
              <a:buSzPts val="1800"/>
              <a:buChar char="●"/>
            </a:pPr>
            <a:r>
              <a:rPr lang="en"/>
              <a:t>IO busy was 5(71.43%) . The previous question IO was 45.45%.</a:t>
            </a:r>
            <a:endParaRPr/>
          </a:p>
          <a:p>
            <a:pPr indent="-342900" lvl="0" marL="457200" rtl="0" algn="l">
              <a:lnSpc>
                <a:spcPct val="150000"/>
              </a:lnSpc>
              <a:spcBef>
                <a:spcPts val="0"/>
              </a:spcBef>
              <a:spcAft>
                <a:spcPts val="0"/>
              </a:spcAft>
              <a:buSzPts val="1800"/>
              <a:buChar char="●"/>
            </a:pPr>
            <a:r>
              <a:rPr lang="en"/>
              <a:t>But the total time and the utilization of CPU and IO is similar to question 3 (</a:t>
            </a:r>
            <a:r>
              <a:rPr b="1" lang="en">
                <a:solidFill>
                  <a:schemeClr val="dk1"/>
                </a:solidFill>
                <a:latin typeface="Courier New"/>
                <a:ea typeface="Courier New"/>
                <a:cs typeface="Courier New"/>
                <a:sym typeface="Courier New"/>
              </a:rPr>
              <a:t>./process-run.py -l 1:0,4:100</a:t>
            </a:r>
            <a:r>
              <a:rPr lang="en">
                <a:solidFill>
                  <a:schemeClr val="dk1"/>
                </a:solidFill>
                <a:latin typeface="Comfortaa"/>
                <a:ea typeface="Comfortaa"/>
                <a:cs typeface="Comfortaa"/>
                <a:sym typeface="Comfortaa"/>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6"/>
          <p:cNvSpPr txBox="1"/>
          <p:nvPr/>
        </p:nvSpPr>
        <p:spPr>
          <a:xfrm>
            <a:off x="326900" y="239625"/>
            <a:ext cx="8342700" cy="343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6</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One other important behavior is what to do when an I/O completes. With </a:t>
            </a:r>
            <a:r>
              <a:rPr b="1" lang="en" sz="1800">
                <a:solidFill>
                  <a:schemeClr val="dk1"/>
                </a:solidFill>
                <a:latin typeface="Courier New"/>
                <a:ea typeface="Courier New"/>
                <a:cs typeface="Courier New"/>
                <a:sym typeface="Courier New"/>
              </a:rPr>
              <a:t>-I IO_RUN_LATER</a:t>
            </a:r>
            <a:r>
              <a:rPr lang="en" sz="1800">
                <a:solidFill>
                  <a:schemeClr val="dk1"/>
                </a:solidFill>
                <a:latin typeface="Comfortaa"/>
                <a:ea typeface="Comfortaa"/>
                <a:cs typeface="Comfortaa"/>
                <a:sym typeface="Comfortaa"/>
              </a:rPr>
              <a:t>, when an I/O completes, the process that issued it is not necessarily run right away; rather, whatever was running at the time keeps running.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Try these parameters: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800">
                <a:solidFill>
                  <a:schemeClr val="dk1"/>
                </a:solidFill>
                <a:latin typeface="Courier New"/>
                <a:ea typeface="Courier New"/>
                <a:cs typeface="Courier New"/>
                <a:sym typeface="Courier New"/>
              </a:rPr>
              <a:t>-l 3:0,5:100,5:100,5:100 -S SWITCH_ON_IO -I IO_RUN_LATER </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Are system resources being effectively utilized?</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7"/>
          <p:cNvPicPr preferRelativeResize="0"/>
          <p:nvPr/>
        </p:nvPicPr>
        <p:blipFill>
          <a:blip r:embed="rId3">
            <a:alphaModFix/>
          </a:blip>
          <a:stretch>
            <a:fillRect/>
          </a:stretch>
        </p:blipFill>
        <p:spPr>
          <a:xfrm>
            <a:off x="152400" y="152400"/>
            <a:ext cx="8839204" cy="4156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8"/>
          <p:cNvPicPr preferRelativeResize="0"/>
          <p:nvPr/>
        </p:nvPicPr>
        <p:blipFill>
          <a:blip r:embed="rId3">
            <a:alphaModFix/>
          </a:blip>
          <a:stretch>
            <a:fillRect/>
          </a:stretch>
        </p:blipFill>
        <p:spPr>
          <a:xfrm>
            <a:off x="152400" y="152400"/>
            <a:ext cx="8839199" cy="4525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9"/>
          <p:cNvPicPr preferRelativeResize="0"/>
          <p:nvPr/>
        </p:nvPicPr>
        <p:blipFill>
          <a:blip r:embed="rId3">
            <a:alphaModFix/>
          </a:blip>
          <a:stretch>
            <a:fillRect/>
          </a:stretch>
        </p:blipFill>
        <p:spPr>
          <a:xfrm>
            <a:off x="152400" y="152400"/>
            <a:ext cx="8839199" cy="45355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0"/>
          <p:cNvSpPr txBox="1"/>
          <p:nvPr>
            <p:ph idx="1" type="body"/>
          </p:nvPr>
        </p:nvSpPr>
        <p:spPr>
          <a:xfrm>
            <a:off x="311700" y="436850"/>
            <a:ext cx="8520600" cy="41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this scenario there are 4 processes </a:t>
            </a:r>
            <a:endParaRPr/>
          </a:p>
          <a:p>
            <a:pPr indent="-342900" lvl="0" marL="457200" rtl="0" algn="l">
              <a:spcBef>
                <a:spcPts val="0"/>
              </a:spcBef>
              <a:spcAft>
                <a:spcPts val="0"/>
              </a:spcAft>
              <a:buSzPts val="1800"/>
              <a:buChar char="●"/>
            </a:pPr>
            <a:r>
              <a:rPr lang="en"/>
              <a:t>When PID0 runs, the CPU goes to blocked state as it executes IO instructions.  PID1 starts utilizing the CPU 100%. When PID1 </a:t>
            </a:r>
            <a:r>
              <a:rPr lang="en"/>
              <a:t>finishes it goes to Done state and PID2 starts utilizing CPU 100%. When PID2 finishes PID3 utilizes CPU 100%</a:t>
            </a:r>
            <a:endParaRPr/>
          </a:p>
          <a:p>
            <a:pPr indent="-342900" lvl="0" marL="457200" rtl="0" algn="l">
              <a:spcBef>
                <a:spcPts val="0"/>
              </a:spcBef>
              <a:spcAft>
                <a:spcPts val="0"/>
              </a:spcAft>
              <a:buSzPts val="1800"/>
              <a:buChar char="●"/>
            </a:pPr>
            <a:r>
              <a:rPr lang="en"/>
              <a:t>Only after the above the control returns to PID0 to execute Run IO_done</a:t>
            </a:r>
            <a:endParaRPr/>
          </a:p>
          <a:p>
            <a:pPr indent="-342900" lvl="0" marL="457200" rtl="0" algn="l">
              <a:spcBef>
                <a:spcPts val="0"/>
              </a:spcBef>
              <a:spcAft>
                <a:spcPts val="0"/>
              </a:spcAft>
              <a:buSzPts val="1800"/>
              <a:buChar char="●"/>
            </a:pPr>
            <a:r>
              <a:rPr lang="en"/>
              <a:t>Then the second IO starts on PID0. During this time CPU goes to Blocked state for IO execution but there are no CPU instructions to execute. </a:t>
            </a:r>
            <a:endParaRPr/>
          </a:p>
          <a:p>
            <a:pPr indent="-342900" lvl="0" marL="457200" rtl="0" algn="l">
              <a:spcBef>
                <a:spcPts val="0"/>
              </a:spcBef>
              <a:spcAft>
                <a:spcPts val="0"/>
              </a:spcAft>
              <a:buSzPts val="1800"/>
              <a:buChar char="●"/>
            </a:pPr>
            <a:r>
              <a:rPr lang="en"/>
              <a:t>Same with third IO instruction. CPU is idle</a:t>
            </a:r>
            <a:endParaRPr/>
          </a:p>
          <a:p>
            <a:pPr indent="-342900" lvl="0" marL="457200" rtl="0" algn="l">
              <a:spcBef>
                <a:spcPts val="0"/>
              </a:spcBef>
              <a:spcAft>
                <a:spcPts val="0"/>
              </a:spcAft>
              <a:buSzPts val="1800"/>
              <a:buChar char="●"/>
            </a:pPr>
            <a:r>
              <a:rPr lang="en"/>
              <a:t>As per stats, the CPU utilization is 67% and IO utilization is 48% and total time is 31 ticks</a:t>
            </a:r>
            <a:endParaRPr/>
          </a:p>
          <a:p>
            <a:pPr indent="-342900" lvl="0" marL="457200" rtl="0" algn="l">
              <a:spcBef>
                <a:spcPts val="0"/>
              </a:spcBef>
              <a:spcAft>
                <a:spcPts val="0"/>
              </a:spcAft>
              <a:buSzPts val="1800"/>
              <a:buChar char="●"/>
            </a:pPr>
            <a:r>
              <a:rPr lang="en"/>
              <a:t>Utilization for CPU and IO is low. There is lot of time when the PID1,2 and 3 are in DONE state and not being utilized.</a:t>
            </a:r>
            <a:endParaRPr/>
          </a:p>
          <a:p>
            <a:pPr indent="-342900" lvl="0" marL="457200" rtl="0" algn="l">
              <a:spcBef>
                <a:spcPts val="0"/>
              </a:spcBef>
              <a:spcAft>
                <a:spcPts val="0"/>
              </a:spcAft>
              <a:buSzPts val="1800"/>
              <a:buChar char="●"/>
            </a:pPr>
            <a:r>
              <a:rPr lang="en"/>
              <a:t>IO is also in READY state for a long time but waiting for control to come back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1"/>
          <p:cNvSpPr txBox="1"/>
          <p:nvPr/>
        </p:nvSpPr>
        <p:spPr>
          <a:xfrm>
            <a:off x="326900" y="239625"/>
            <a:ext cx="8342700" cy="4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7</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Now run the same processes, but with </a:t>
            </a:r>
            <a:r>
              <a:rPr b="1" lang="en" sz="1800">
                <a:solidFill>
                  <a:schemeClr val="dk1"/>
                </a:solidFill>
                <a:latin typeface="Courier New"/>
                <a:ea typeface="Courier New"/>
                <a:cs typeface="Courier New"/>
                <a:sym typeface="Courier New"/>
              </a:rPr>
              <a:t>-I IO_RUN_IMMEDIATE</a:t>
            </a:r>
            <a:r>
              <a:rPr lang="en" sz="1800">
                <a:solidFill>
                  <a:schemeClr val="dk1"/>
                </a:solidFill>
                <a:latin typeface="Comfortaa"/>
                <a:ea typeface="Comfortaa"/>
                <a:cs typeface="Comfortaa"/>
                <a:sym typeface="Comfortaa"/>
              </a:rPr>
              <a:t> set, which immediately runs the process that issued the I/O.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How does this behavior differ?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Why might it be a good idea to immediately run a process that just completed an I/O?</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chemeClr val="dk1"/>
                </a:solidFill>
                <a:latin typeface="Comfortaa"/>
                <a:ea typeface="Comfortaa"/>
                <a:cs typeface="Comfortaa"/>
                <a:sym typeface="Comfortaa"/>
              </a:rPr>
              <a:t>Get the OSTEP Simulators</a:t>
            </a:r>
            <a:endParaRPr sz="31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For this lab assignment and several subsequent assignments you will utilize simulators provided by the authors of the OSTEP book. These simulators allow you to study infinite OS scenarios without the tedious, time-consuming work of configuring and measuring real operating systems.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To obtain all of the simulators, login to linux.cs.pdx.edu and clone the corresponding git repository. Do it like this:</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b="1" lang="en" sz="1700">
                <a:latin typeface="Courier New"/>
                <a:ea typeface="Courier New"/>
                <a:cs typeface="Courier New"/>
                <a:sym typeface="Courier New"/>
              </a:rPr>
              <a:t>git clone https://github.com/remzi-arpacidusseau/ostep-homework/</a:t>
            </a:r>
            <a:endParaRPr b="1" sz="1700">
              <a:latin typeface="Courier New"/>
              <a:ea typeface="Courier New"/>
              <a:cs typeface="Courier New"/>
              <a:sym typeface="Courier New"/>
            </a:endParaRPr>
          </a:p>
          <a:p>
            <a:pPr indent="0" lvl="0" marL="0" rtl="0" algn="l">
              <a:spcBef>
                <a:spcPts val="160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42"/>
          <p:cNvPicPr preferRelativeResize="0"/>
          <p:nvPr/>
        </p:nvPicPr>
        <p:blipFill>
          <a:blip r:embed="rId3">
            <a:alphaModFix/>
          </a:blip>
          <a:stretch>
            <a:fillRect/>
          </a:stretch>
        </p:blipFill>
        <p:spPr>
          <a:xfrm>
            <a:off x="152400" y="272450"/>
            <a:ext cx="8839199" cy="44483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3"/>
          <p:cNvSpPr txBox="1"/>
          <p:nvPr>
            <p:ph idx="1" type="body"/>
          </p:nvPr>
        </p:nvSpPr>
        <p:spPr>
          <a:xfrm>
            <a:off x="452850" y="567750"/>
            <a:ext cx="8520600" cy="410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1" name="Google Shape;211;p43"/>
          <p:cNvPicPr preferRelativeResize="0"/>
          <p:nvPr/>
        </p:nvPicPr>
        <p:blipFill>
          <a:blip r:embed="rId3">
            <a:alphaModFix/>
          </a:blip>
          <a:stretch>
            <a:fillRect/>
          </a:stretch>
        </p:blipFill>
        <p:spPr>
          <a:xfrm>
            <a:off x="452850" y="638849"/>
            <a:ext cx="8105748" cy="2968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4"/>
          <p:cNvSpPr txBox="1"/>
          <p:nvPr>
            <p:ph idx="1" type="body"/>
          </p:nvPr>
        </p:nvSpPr>
        <p:spPr>
          <a:xfrm>
            <a:off x="245950" y="227125"/>
            <a:ext cx="8520600" cy="459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this scenario also there are 4 processes </a:t>
            </a:r>
            <a:endParaRPr/>
          </a:p>
          <a:p>
            <a:pPr indent="-342900" lvl="0" marL="457200" rtl="0" algn="l">
              <a:spcBef>
                <a:spcPts val="0"/>
              </a:spcBef>
              <a:spcAft>
                <a:spcPts val="0"/>
              </a:spcAft>
              <a:buSzPts val="1800"/>
              <a:buChar char="●"/>
            </a:pPr>
            <a:r>
              <a:rPr lang="en"/>
              <a:t>When PID0 runs, the CPU goes to blocked state as it executes IO instructions.  PID1 starts utilizing the CPU 100%. When PID1 finishes it goes to Done state and returns control to PID0 to execute Run IO_done. Then PID0 runs the next set of IO instructions it goes to blocked state. Then PID2 starts executing CPU 100%.</a:t>
            </a:r>
            <a:endParaRPr/>
          </a:p>
          <a:p>
            <a:pPr indent="-342900" lvl="0" marL="457200" rtl="0" algn="l">
              <a:spcBef>
                <a:spcPts val="0"/>
              </a:spcBef>
              <a:spcAft>
                <a:spcPts val="0"/>
              </a:spcAft>
              <a:buSzPts val="1800"/>
              <a:buChar char="●"/>
            </a:pPr>
            <a:r>
              <a:rPr lang="en"/>
              <a:t>Then the same as above happens. Once PID2 finishes control goes to PID0 to do Run IO_done. Then again PID0 starts next set of IO (goes to blocked state) and PID3 starts CPU 100%. And then returns control to PID0 for Run IO_done.</a:t>
            </a:r>
            <a:endParaRPr/>
          </a:p>
          <a:p>
            <a:pPr indent="-342900" lvl="0" marL="457200" rtl="0" algn="l">
              <a:spcBef>
                <a:spcPts val="0"/>
              </a:spcBef>
              <a:spcAft>
                <a:spcPts val="0"/>
              </a:spcAft>
              <a:buSzPts val="1800"/>
              <a:buChar char="●"/>
            </a:pPr>
            <a:r>
              <a:rPr lang="en"/>
              <a:t>As per stats, the CPU utilization is 100% and IO utilization is 71.43% and total time is 21 ticks</a:t>
            </a:r>
            <a:endParaRPr/>
          </a:p>
          <a:p>
            <a:pPr indent="-342900" lvl="0" marL="457200" rtl="0" algn="l">
              <a:spcBef>
                <a:spcPts val="0"/>
              </a:spcBef>
              <a:spcAft>
                <a:spcPts val="0"/>
              </a:spcAft>
              <a:buSzPts val="1800"/>
              <a:buChar char="●"/>
            </a:pPr>
            <a:r>
              <a:rPr lang="en"/>
              <a:t>Utilization for CPU and IO is very high compared to previous question. Total time is also reduced a lot (31 ticks to 21 ticks)</a:t>
            </a:r>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5"/>
          <p:cNvSpPr txBox="1"/>
          <p:nvPr>
            <p:ph idx="1" type="body"/>
          </p:nvPr>
        </p:nvSpPr>
        <p:spPr>
          <a:xfrm>
            <a:off x="311700" y="389875"/>
            <a:ext cx="8520600" cy="417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Difference between I/O_RUN_IMMEDIATE and I/O_RUN_LATER :</a:t>
            </a:r>
            <a:endParaRPr/>
          </a:p>
          <a:p>
            <a:pPr indent="0" lvl="0" marL="457200" rtl="0" algn="l">
              <a:spcBef>
                <a:spcPts val="1600"/>
              </a:spcBef>
              <a:spcAft>
                <a:spcPts val="0"/>
              </a:spcAft>
              <a:buNone/>
            </a:pPr>
            <a:r>
              <a:rPr lang="en"/>
              <a:t>I/O_RUN_IMMEDIATE runs the process with I/O immediately it completes the execution of I/O . Hence it saves a lot of CPU time as well as increase the efficiency of CPU that is not for I/O_RUN_LATER.</a:t>
            </a:r>
            <a:endParaRPr/>
          </a:p>
          <a:p>
            <a:pPr indent="-342900" lvl="0" marL="457200" rtl="0" algn="l">
              <a:spcBef>
                <a:spcPts val="1600"/>
              </a:spcBef>
              <a:spcAft>
                <a:spcPts val="0"/>
              </a:spcAft>
              <a:buSzPts val="1800"/>
              <a:buChar char="●"/>
            </a:pPr>
            <a:r>
              <a:rPr lang="en"/>
              <a:t>It is better to </a:t>
            </a:r>
            <a:r>
              <a:rPr lang="en">
                <a:solidFill>
                  <a:schemeClr val="dk1"/>
                </a:solidFill>
              </a:rPr>
              <a:t>immediately run a process that just completed an I/O because a process that perform one I/O often will perform another IO instructions soon. Also, the process is not waiting for long time READY and DONE state compared to previous question.</a:t>
            </a:r>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6"/>
          <p:cNvSpPr txBox="1"/>
          <p:nvPr/>
        </p:nvSpPr>
        <p:spPr>
          <a:xfrm>
            <a:off x="326900" y="239625"/>
            <a:ext cx="8342700" cy="502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8</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Try these </a:t>
            </a:r>
            <a:r>
              <a:rPr lang="en" sz="1800">
                <a:solidFill>
                  <a:schemeClr val="dk1"/>
                </a:solidFill>
                <a:latin typeface="Comfortaa"/>
                <a:ea typeface="Comfortaa"/>
                <a:cs typeface="Comfortaa"/>
                <a:sym typeface="Comfortaa"/>
              </a:rPr>
              <a:t>randomly generated processes (and additional scenarios chosen by you):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                        </a:t>
            </a:r>
            <a:r>
              <a:rPr b="1" lang="en" sz="1800">
                <a:solidFill>
                  <a:schemeClr val="dk1"/>
                </a:solidFill>
                <a:latin typeface="Courier New"/>
                <a:ea typeface="Courier New"/>
                <a:cs typeface="Courier New"/>
                <a:sym typeface="Courier New"/>
              </a:rPr>
              <a:t>-s 1 -l 3:50,3:50</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                        </a:t>
            </a:r>
            <a:r>
              <a:rPr b="1" lang="en" sz="1800">
                <a:solidFill>
                  <a:schemeClr val="dk1"/>
                </a:solidFill>
                <a:latin typeface="Courier New"/>
                <a:ea typeface="Courier New"/>
                <a:cs typeface="Courier New"/>
                <a:sym typeface="Courier New"/>
              </a:rPr>
              <a:t>-s 2 -l 3:50,3:50</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                        </a:t>
            </a:r>
            <a:r>
              <a:rPr b="1" lang="en" sz="1800">
                <a:solidFill>
                  <a:schemeClr val="dk1"/>
                </a:solidFill>
                <a:latin typeface="Courier New"/>
                <a:ea typeface="Courier New"/>
                <a:cs typeface="Courier New"/>
                <a:sym typeface="Courier New"/>
              </a:rPr>
              <a:t>-s 3 -l 3:50,3:50</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Try each with </a:t>
            </a:r>
            <a:r>
              <a:rPr b="1" lang="en" sz="1800">
                <a:solidFill>
                  <a:schemeClr val="dk1"/>
                </a:solidFill>
                <a:latin typeface="Courier New"/>
                <a:ea typeface="Courier New"/>
                <a:cs typeface="Courier New"/>
                <a:sym typeface="Courier New"/>
              </a:rPr>
              <a:t>-I IO_RUN_IMMEDIATE</a:t>
            </a:r>
            <a:r>
              <a:rPr lang="en" sz="1800">
                <a:solidFill>
                  <a:schemeClr val="dk1"/>
                </a:solidFill>
                <a:latin typeface="Comfortaa"/>
                <a:ea typeface="Comfortaa"/>
                <a:cs typeface="Comfortaa"/>
                <a:sym typeface="Comfortaa"/>
              </a:rPr>
              <a:t> and </a:t>
            </a:r>
            <a:r>
              <a:rPr b="1" lang="en" sz="1800">
                <a:solidFill>
                  <a:schemeClr val="dk1"/>
                </a:solidFill>
                <a:latin typeface="Courier New"/>
                <a:ea typeface="Courier New"/>
                <a:cs typeface="Courier New"/>
                <a:sym typeface="Courier New"/>
              </a:rPr>
              <a:t>-I IO_RUN_LATER</a:t>
            </a:r>
            <a:r>
              <a:rPr lang="en" sz="1800">
                <a:solidFill>
                  <a:schemeClr val="dk1"/>
                </a:solidFill>
                <a:latin typeface="Comfortaa"/>
                <a:ea typeface="Comfortaa"/>
                <a:cs typeface="Comfortaa"/>
                <a:sym typeface="Comfortaa"/>
              </a:rPr>
              <a:t>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Try each with </a:t>
            </a:r>
            <a:r>
              <a:rPr b="1" lang="en" sz="1800">
                <a:solidFill>
                  <a:schemeClr val="dk1"/>
                </a:solidFill>
                <a:latin typeface="Courier New"/>
                <a:ea typeface="Courier New"/>
                <a:cs typeface="Courier New"/>
                <a:sym typeface="Courier New"/>
              </a:rPr>
              <a:t>-S SWITCH_ON_IO</a:t>
            </a:r>
            <a:r>
              <a:rPr lang="en" sz="1800">
                <a:solidFill>
                  <a:schemeClr val="dk1"/>
                </a:solidFill>
                <a:latin typeface="Comfortaa"/>
                <a:ea typeface="Comfortaa"/>
                <a:cs typeface="Comfortaa"/>
                <a:sym typeface="Comfortaa"/>
              </a:rPr>
              <a:t> and </a:t>
            </a:r>
            <a:r>
              <a:rPr b="1" lang="en" sz="1800">
                <a:solidFill>
                  <a:schemeClr val="dk1"/>
                </a:solidFill>
                <a:latin typeface="Courier New"/>
                <a:ea typeface="Courier New"/>
                <a:cs typeface="Courier New"/>
                <a:sym typeface="Courier New"/>
              </a:rPr>
              <a:t>-S SWITCH_ON_END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No need to report anything for #8. Your goal is to develop intuition and understanding of why the system schedules processes in various scenarios.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7"/>
          <p:cNvSpPr txBox="1"/>
          <p:nvPr>
            <p:ph type="title"/>
          </p:nvPr>
        </p:nvSpPr>
        <p:spPr>
          <a:xfrm>
            <a:off x="311700" y="36437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arenR"/>
            </a:pPr>
            <a:r>
              <a:rPr lang="en"/>
              <a:t>-s 1 -1 3:50,3:50</a:t>
            </a:r>
            <a:endParaRPr/>
          </a:p>
        </p:txBody>
      </p:sp>
      <p:pic>
        <p:nvPicPr>
          <p:cNvPr id="232" name="Google Shape;232;p47"/>
          <p:cNvPicPr preferRelativeResize="0"/>
          <p:nvPr/>
        </p:nvPicPr>
        <p:blipFill>
          <a:blip r:embed="rId3">
            <a:alphaModFix/>
          </a:blip>
          <a:stretch>
            <a:fillRect/>
          </a:stretch>
        </p:blipFill>
        <p:spPr>
          <a:xfrm>
            <a:off x="152400" y="1089475"/>
            <a:ext cx="8759726" cy="39016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48"/>
          <p:cNvPicPr preferRelativeResize="0"/>
          <p:nvPr/>
        </p:nvPicPr>
        <p:blipFill>
          <a:blip r:embed="rId3">
            <a:alphaModFix/>
          </a:blip>
          <a:stretch>
            <a:fillRect/>
          </a:stretch>
        </p:blipFill>
        <p:spPr>
          <a:xfrm>
            <a:off x="152400" y="152400"/>
            <a:ext cx="8487526" cy="4838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49"/>
          <p:cNvPicPr preferRelativeResize="0"/>
          <p:nvPr/>
        </p:nvPicPr>
        <p:blipFill>
          <a:blip r:embed="rId3">
            <a:alphaModFix/>
          </a:blip>
          <a:stretch>
            <a:fillRect/>
          </a:stretch>
        </p:blipFill>
        <p:spPr>
          <a:xfrm>
            <a:off x="152400" y="152400"/>
            <a:ext cx="8910950" cy="48386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50"/>
          <p:cNvSpPr txBox="1"/>
          <p:nvPr>
            <p:ph type="title"/>
          </p:nvPr>
        </p:nvSpPr>
        <p:spPr>
          <a:xfrm>
            <a:off x="311700" y="445025"/>
            <a:ext cx="85206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-S 2 -1 3:50,3:50</a:t>
            </a:r>
            <a:endParaRPr/>
          </a:p>
        </p:txBody>
      </p:sp>
      <p:pic>
        <p:nvPicPr>
          <p:cNvPr id="248" name="Google Shape;248;p50"/>
          <p:cNvPicPr preferRelativeResize="0"/>
          <p:nvPr/>
        </p:nvPicPr>
        <p:blipFill>
          <a:blip r:embed="rId3">
            <a:alphaModFix/>
          </a:blip>
          <a:stretch>
            <a:fillRect/>
          </a:stretch>
        </p:blipFill>
        <p:spPr>
          <a:xfrm>
            <a:off x="311700" y="1018175"/>
            <a:ext cx="8520602" cy="406367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51"/>
          <p:cNvPicPr preferRelativeResize="0"/>
          <p:nvPr/>
        </p:nvPicPr>
        <p:blipFill>
          <a:blip r:embed="rId3">
            <a:alphaModFix/>
          </a:blip>
          <a:stretch>
            <a:fillRect/>
          </a:stretch>
        </p:blipFill>
        <p:spPr>
          <a:xfrm>
            <a:off x="152400" y="152400"/>
            <a:ext cx="8507674"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Courier New"/>
                <a:ea typeface="Courier New"/>
                <a:cs typeface="Courier New"/>
                <a:sym typeface="Courier New"/>
              </a:rPr>
              <a:t>process-run.py</a:t>
            </a:r>
            <a:endParaRPr b="1" sz="3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The process-run.py simulator helps us to understand process scheduling scenarios. To use it, cd into your new ostep-homework directory and then cd into the cpu-intro sub-directory. Read the Readme.md file contained in the cpu-intro directory. Read this file thoroughly and try every step shown there. Going through the Readme.md file thoroughly will give you a strong </a:t>
            </a:r>
            <a:r>
              <a:rPr b="1" lang="en">
                <a:solidFill>
                  <a:schemeClr val="dk1"/>
                </a:solidFill>
                <a:latin typeface="Comfortaa"/>
                <a:ea typeface="Comfortaa"/>
                <a:cs typeface="Comfortaa"/>
                <a:sym typeface="Comfortaa"/>
              </a:rPr>
              <a:t>understanding of not only this simulator but also many of the simulators used for other lab assignments in this class.</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52"/>
          <p:cNvPicPr preferRelativeResize="0"/>
          <p:nvPr/>
        </p:nvPicPr>
        <p:blipFill>
          <a:blip r:embed="rId3">
            <a:alphaModFix/>
          </a:blip>
          <a:stretch>
            <a:fillRect/>
          </a:stretch>
        </p:blipFill>
        <p:spPr>
          <a:xfrm>
            <a:off x="152400" y="152400"/>
            <a:ext cx="8587519" cy="48387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53"/>
          <p:cNvPicPr preferRelativeResize="0"/>
          <p:nvPr/>
        </p:nvPicPr>
        <p:blipFill>
          <a:blip r:embed="rId3">
            <a:alphaModFix/>
          </a:blip>
          <a:stretch>
            <a:fillRect/>
          </a:stretch>
        </p:blipFill>
        <p:spPr>
          <a:xfrm>
            <a:off x="152400" y="152400"/>
            <a:ext cx="8839199" cy="315685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-s 3 -1 3:50,3:50</a:t>
            </a:r>
            <a:endParaRPr/>
          </a:p>
        </p:txBody>
      </p:sp>
      <p:pic>
        <p:nvPicPr>
          <p:cNvPr id="269" name="Google Shape;269;p54"/>
          <p:cNvPicPr preferRelativeResize="0"/>
          <p:nvPr/>
        </p:nvPicPr>
        <p:blipFill>
          <a:blip r:embed="rId3">
            <a:alphaModFix/>
          </a:blip>
          <a:stretch>
            <a:fillRect/>
          </a:stretch>
        </p:blipFill>
        <p:spPr>
          <a:xfrm>
            <a:off x="152400" y="1170125"/>
            <a:ext cx="8467352" cy="382097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55"/>
          <p:cNvPicPr preferRelativeResize="0"/>
          <p:nvPr/>
        </p:nvPicPr>
        <p:blipFill>
          <a:blip r:embed="rId3">
            <a:alphaModFix/>
          </a:blip>
          <a:stretch>
            <a:fillRect/>
          </a:stretch>
        </p:blipFill>
        <p:spPr>
          <a:xfrm>
            <a:off x="152400" y="152400"/>
            <a:ext cx="7439683" cy="4838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56"/>
          <p:cNvPicPr preferRelativeResize="0"/>
          <p:nvPr/>
        </p:nvPicPr>
        <p:blipFill>
          <a:blip r:embed="rId3">
            <a:alphaModFix/>
          </a:blip>
          <a:stretch>
            <a:fillRect/>
          </a:stretch>
        </p:blipFill>
        <p:spPr>
          <a:xfrm>
            <a:off x="152400" y="152400"/>
            <a:ext cx="8578248"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312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Run process-run.py with the following flags: </a:t>
            </a:r>
            <a:r>
              <a:rPr b="1" lang="en" sz="1800">
                <a:latin typeface="Courier New"/>
                <a:ea typeface="Courier New"/>
                <a:cs typeface="Courier New"/>
                <a:sym typeface="Courier New"/>
              </a:rPr>
              <a:t>-l 5:100,5:100</a:t>
            </a: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What should the CPU utilization be (e.g., the percent of time the CPU is in use?)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Explain your reasoning.</a:t>
            </a:r>
            <a:endParaRPr sz="1800">
              <a:solidFill>
                <a:schemeClr val="dk2"/>
              </a:solidFill>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152400" y="152400"/>
            <a:ext cx="8839201" cy="37107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9"/>
          <p:cNvPicPr preferRelativeResize="0"/>
          <p:nvPr/>
        </p:nvPicPr>
        <p:blipFill>
          <a:blip r:embed="rId3">
            <a:alphaModFix/>
          </a:blip>
          <a:stretch>
            <a:fillRect/>
          </a:stretch>
        </p:blipFill>
        <p:spPr>
          <a:xfrm>
            <a:off x="152400" y="762975"/>
            <a:ext cx="8839200" cy="1745550"/>
          </a:xfrm>
          <a:prstGeom prst="rect">
            <a:avLst/>
          </a:prstGeom>
          <a:noFill/>
          <a:ln>
            <a:noFill/>
          </a:ln>
        </p:spPr>
      </p:pic>
      <p:pic>
        <p:nvPicPr>
          <p:cNvPr id="89" name="Google Shape;89;p19"/>
          <p:cNvPicPr preferRelativeResize="0"/>
          <p:nvPr/>
        </p:nvPicPr>
        <p:blipFill>
          <a:blip r:embed="rId4">
            <a:alphaModFix/>
          </a:blip>
          <a:stretch>
            <a:fillRect/>
          </a:stretch>
        </p:blipFill>
        <p:spPr>
          <a:xfrm>
            <a:off x="152400" y="2571750"/>
            <a:ext cx="8834977" cy="2419350"/>
          </a:xfrm>
          <a:prstGeom prst="rect">
            <a:avLst/>
          </a:prstGeom>
          <a:noFill/>
          <a:ln>
            <a:noFill/>
          </a:ln>
        </p:spPr>
      </p:pic>
      <p:sp>
        <p:nvSpPr>
          <p:cNvPr id="90" name="Google Shape;90;p19"/>
          <p:cNvSpPr txBox="1"/>
          <p:nvPr/>
        </p:nvSpPr>
        <p:spPr>
          <a:xfrm>
            <a:off x="358350" y="265875"/>
            <a:ext cx="683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Complete Statistics for the processes using “-c” and “-p” tags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311700" y="388200"/>
            <a:ext cx="8520600" cy="4464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400">
                <a:solidFill>
                  <a:schemeClr val="dk1"/>
                </a:solidFill>
              </a:rPr>
              <a:t>python3 process-run.py -l 5:100,5:100</a:t>
            </a:r>
            <a:endParaRPr b="1"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CPU utilization would be 100% for both the processes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Process (PID:0) has 5 instructions and the CPU used is 100%</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Also, </a:t>
            </a:r>
            <a:r>
              <a:rPr lang="en" sz="1400">
                <a:solidFill>
                  <a:schemeClr val="dk1"/>
                </a:solidFill>
              </a:rPr>
              <a:t>Process (PID:1) has 5 instructions and the CPU used is 100%</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There is no IO usage so the CPU is utilized by maximum.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Total time for these processes is 10 ticks.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Now run with these flags: </a:t>
            </a:r>
            <a:r>
              <a:rPr b="1" lang="en" sz="1800">
                <a:latin typeface="Courier New"/>
                <a:ea typeface="Courier New"/>
                <a:cs typeface="Courier New"/>
                <a:sym typeface="Courier New"/>
              </a:rPr>
              <a:t>./process-run.py -l 4:100,1:0</a:t>
            </a:r>
            <a:r>
              <a:rPr lang="en" sz="1800">
                <a:latin typeface="Comfortaa"/>
                <a:ea typeface="Comfortaa"/>
                <a:cs typeface="Comfortaa"/>
                <a:sym typeface="Comfortaa"/>
              </a:rPr>
              <a:t>. These flags specify one process with 4 instructions (all to use the CPU), and one that simply issues an I/O and waits for it to be done.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How long does it take to complete both processes?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