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Comforta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9864B3-9359-45A7-8223-8F32CEC84B49}">
  <a:tblStyle styleId="{329864B3-9359-45A7-8223-8F32CEC84B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Comfortaa-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omfortaa-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8ce1d59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8ce1d59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8ce1d59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8ce1d59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8ce1d590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68ce1d590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8ce1d59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68ce1d59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8ce1d590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8ce1d590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8ce1d590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8ce1d590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8ce1d590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8ce1d590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8ce1d590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8ce1d590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8ce1d590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8ce1d590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8ce1d590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8ce1d590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8ce1d590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8ce1d590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68ce1d590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68ce1d590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8ce1d590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68ce1d590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8ce1d590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8ce1d590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8ce1d590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68ce1d590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8ce1d590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8ce1d590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8ce1d590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8ce1d590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8ce1d590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68ce1d590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8ce1d590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8ce1d590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8ce1d590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8ce1d590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8ce1d590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8ce1d590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68ce1d590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68ce1d590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68ce1d590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68ce1d590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68ce1d590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68ce1d590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68ce1d590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68ce1d590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68ce1d590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68ce1d590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d7d4207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d7d4207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68ce1d590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68ce1d590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8ce1d590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8ce1d590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68ce1d590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68ce1d590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68ce1d590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68ce1d590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68ce1d590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68ce1d590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68ce1d590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68ce1d590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68ce1d590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68ce1d590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e220d0c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e220d0c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68ce1d590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68ce1d590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8ce1d59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8ce1d59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68ce1d590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68ce1d590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68ce1d590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68ce1d590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68ce1d590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68ce1d590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8ce1d590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8ce1d590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8ce1d59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8ce1d59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8ce1d59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8ce1d59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8ce1d590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8ce1d59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8ce1d59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8ce1d59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CPU Scheduling</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97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sz="1200">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chitram2@pdx.edu</a:t>
            </a:r>
            <a:endParaRPr sz="1200">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233075" y="176900"/>
            <a:ext cx="2125800" cy="12621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a:p>
            <a:pPr indent="0" lvl="0" marL="0" rtl="0" algn="l">
              <a:spcBef>
                <a:spcPts val="0"/>
              </a:spcBef>
              <a:spcAft>
                <a:spcPts val="0"/>
              </a:spcAft>
              <a:buNone/>
            </a:pPr>
            <a:r>
              <a:rPr lang="en"/>
              <a:t>It was interesting to see all of your detailed results. Thank you for sharing those. :-)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1700" y="144375"/>
            <a:ext cx="8520600" cy="48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SJF schedulingalgorithm, </a:t>
            </a:r>
            <a:endParaRPr/>
          </a:p>
          <a:p>
            <a:pPr indent="457200" lvl="0" marL="0" rtl="0" algn="l">
              <a:spcBef>
                <a:spcPts val="1600"/>
              </a:spcBef>
              <a:spcAft>
                <a:spcPts val="0"/>
              </a:spcAft>
              <a:buNone/>
            </a:pPr>
            <a:r>
              <a:rPr lang="en"/>
              <a:t>Select the job with the shortest running time.This can be a preemptive or non-preemptive scheduling algorithm. Preemptive SJF is also known as Shortest Time Remaining scheduling algorithm.</a:t>
            </a:r>
            <a:endParaRPr/>
          </a:p>
          <a:p>
            <a:pPr indent="0" lvl="0" marL="0" rtl="0" algn="l">
              <a:spcBef>
                <a:spcPts val="1600"/>
              </a:spcBef>
              <a:spcAft>
                <a:spcPts val="0"/>
              </a:spcAft>
              <a:buClr>
                <a:schemeClr val="dk1"/>
              </a:buClr>
              <a:buSzPts val="1100"/>
              <a:buFont typeface="Arial"/>
              <a:buNone/>
            </a:pPr>
            <a:r>
              <a:rPr lang="en"/>
              <a:t>To calculate the Response Time and Turnaround time:</a:t>
            </a:r>
            <a:endParaRPr/>
          </a:p>
          <a:p>
            <a:pPr indent="-342900" lvl="0" marL="457200" rtl="0" algn="l">
              <a:spcBef>
                <a:spcPts val="1600"/>
              </a:spcBef>
              <a:spcAft>
                <a:spcPts val="0"/>
              </a:spcAft>
              <a:buSzPts val="1800"/>
              <a:buAutoNum type="alphaLcParenR"/>
            </a:pPr>
            <a:r>
              <a:rPr lang="en"/>
              <a:t>Process 1 have wait as well as response time of 0. The total turnaround time will be at 400.</a:t>
            </a:r>
            <a:endParaRPr/>
          </a:p>
          <a:p>
            <a:pPr indent="-342900" lvl="0" marL="457200" rtl="0" algn="l">
              <a:spcBef>
                <a:spcPts val="0"/>
              </a:spcBef>
              <a:spcAft>
                <a:spcPts val="0"/>
              </a:spcAft>
              <a:buSzPts val="1800"/>
              <a:buAutoNum type="alphaLcParenR"/>
            </a:pPr>
            <a:r>
              <a:rPr lang="en"/>
              <a:t>After Process 1 execution ends, Process 2 starts the execution process will have wait of 400 and the total turnaround time of 800. Response time will be 400 as well.</a:t>
            </a:r>
            <a:endParaRPr/>
          </a:p>
          <a:p>
            <a:pPr indent="-342900" lvl="0" marL="457200" rtl="0" algn="l">
              <a:spcBef>
                <a:spcPts val="0"/>
              </a:spcBef>
              <a:spcAft>
                <a:spcPts val="0"/>
              </a:spcAft>
              <a:buSzPts val="1800"/>
              <a:buAutoNum type="alphaLcParenR"/>
            </a:pPr>
            <a:r>
              <a:rPr lang="en"/>
              <a:t>After process 2 execution ends, Process 3 starts the execution process will have wait of 800 and the total turnaround time of 1200.Response time will be 800 as well.</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311700" y="192500"/>
            <a:ext cx="8520600" cy="42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FIFO Scheduling algorithm,</a:t>
            </a:r>
            <a:endParaRPr/>
          </a:p>
          <a:p>
            <a:pPr indent="0" lvl="0" marL="0" rtl="0" algn="l">
              <a:spcBef>
                <a:spcPts val="1600"/>
              </a:spcBef>
              <a:spcAft>
                <a:spcPts val="1600"/>
              </a:spcAft>
              <a:buNone/>
            </a:pPr>
            <a:r>
              <a:t/>
            </a:r>
            <a:endParaRPr/>
          </a:p>
        </p:txBody>
      </p:sp>
      <p:graphicFrame>
        <p:nvGraphicFramePr>
          <p:cNvPr id="110" name="Google Shape;110;p23"/>
          <p:cNvGraphicFramePr/>
          <p:nvPr/>
        </p:nvGraphicFramePr>
        <p:xfrm>
          <a:off x="731100" y="83760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Process 2</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sp>
        <p:nvSpPr>
          <p:cNvPr id="111" name="Google Shape;111;p23"/>
          <p:cNvSpPr txBox="1"/>
          <p:nvPr/>
        </p:nvSpPr>
        <p:spPr>
          <a:xfrm>
            <a:off x="500525" y="2733575"/>
            <a:ext cx="35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SJF Scheduling algorithm,</a:t>
            </a:r>
            <a:endParaRPr/>
          </a:p>
        </p:txBody>
      </p:sp>
      <p:graphicFrame>
        <p:nvGraphicFramePr>
          <p:cNvPr id="112" name="Google Shape;112;p23"/>
          <p:cNvGraphicFramePr/>
          <p:nvPr/>
        </p:nvGraphicFramePr>
        <p:xfrm>
          <a:off x="731100" y="315730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Delay(Wait time)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Response Time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Turnaround time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Process 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400</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Process 2</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result</a:t>
            </a:r>
            <a:endParaRPr/>
          </a:p>
        </p:txBody>
      </p:sp>
      <p:graphicFrame>
        <p:nvGraphicFramePr>
          <p:cNvPr id="118" name="Google Shape;118;p24"/>
          <p:cNvGraphicFramePr/>
          <p:nvPr/>
        </p:nvGraphicFramePr>
        <p:xfrm>
          <a:off x="952500" y="200025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Average wait time</a:t>
                      </a:r>
                      <a:endParaRPr/>
                    </a:p>
                  </a:txBody>
                  <a:tcPr marT="91425" marB="91425" marR="91425" marL="91425"/>
                </a:tc>
                <a:tc>
                  <a:txBody>
                    <a:bodyPr/>
                    <a:lstStyle/>
                    <a:p>
                      <a:pPr indent="0" lvl="0" marL="0" rtl="0" algn="l">
                        <a:spcBef>
                          <a:spcPts val="0"/>
                        </a:spcBef>
                        <a:spcAft>
                          <a:spcPts val="0"/>
                        </a:spcAft>
                        <a:buNone/>
                      </a:pPr>
                      <a:r>
                        <a:rPr lang="en"/>
                        <a:t>Average Response time</a:t>
                      </a:r>
                      <a:endParaRPr/>
                    </a:p>
                  </a:txBody>
                  <a:tcPr marT="91425" marB="91425" marR="91425" marL="91425"/>
                </a:tc>
                <a:tc>
                  <a:txBody>
                    <a:bodyPr/>
                    <a:lstStyle/>
                    <a:p>
                      <a:pPr indent="0" lvl="0" marL="0" rtl="0" algn="l">
                        <a:spcBef>
                          <a:spcPts val="0"/>
                        </a:spcBef>
                        <a:spcAft>
                          <a:spcPts val="0"/>
                        </a:spcAft>
                        <a:buNone/>
                      </a:pPr>
                      <a:r>
                        <a:rPr lang="en"/>
                        <a:t>Average Turnaround time</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SJF</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bl>
          </a:graphicData>
        </a:graphic>
      </p:graphicFrame>
      <p:sp>
        <p:nvSpPr>
          <p:cNvPr id="119" name="Google Shape;119;p24"/>
          <p:cNvSpPr txBox="1"/>
          <p:nvPr/>
        </p:nvSpPr>
        <p:spPr>
          <a:xfrm>
            <a:off x="6775000" y="1277675"/>
            <a:ext cx="1022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Now do the same but with jobs of different lengths: 300, 500, and 700.</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pic>
        <p:nvPicPr>
          <p:cNvPr id="125" name="Google Shape;125;p25"/>
          <p:cNvPicPr preferRelativeResize="0"/>
          <p:nvPr/>
        </p:nvPicPr>
        <p:blipFill>
          <a:blip r:embed="rId3">
            <a:alphaModFix/>
          </a:blip>
          <a:stretch>
            <a:fillRect/>
          </a:stretch>
        </p:blipFill>
        <p:spPr>
          <a:xfrm>
            <a:off x="711675" y="1286050"/>
            <a:ext cx="7903950" cy="257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6"/>
          <p:cNvPicPr preferRelativeResize="0"/>
          <p:nvPr/>
        </p:nvPicPr>
        <p:blipFill>
          <a:blip r:embed="rId3">
            <a:alphaModFix/>
          </a:blip>
          <a:stretch>
            <a:fillRect/>
          </a:stretch>
        </p:blipFill>
        <p:spPr>
          <a:xfrm>
            <a:off x="152400" y="152400"/>
            <a:ext cx="8839201" cy="35637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idx="1" type="body"/>
          </p:nvPr>
        </p:nvSpPr>
        <p:spPr>
          <a:xfrm>
            <a:off x="311700" y="192500"/>
            <a:ext cx="8520600" cy="43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the FIFO scheduling algorithm, </a:t>
            </a:r>
            <a:endParaRPr/>
          </a:p>
          <a:p>
            <a:pPr indent="0" lvl="0" marL="0" rtl="0" algn="l">
              <a:spcBef>
                <a:spcPts val="1600"/>
              </a:spcBef>
              <a:spcAft>
                <a:spcPts val="0"/>
              </a:spcAft>
              <a:buClr>
                <a:schemeClr val="dk1"/>
              </a:buClr>
              <a:buSzPts val="1100"/>
              <a:buFont typeface="Arial"/>
              <a:buNone/>
            </a:pPr>
            <a:r>
              <a:rPr lang="en"/>
              <a:t>To calculate the Response Time and Turnaround time:</a:t>
            </a:r>
            <a:endParaRPr/>
          </a:p>
          <a:p>
            <a:pPr indent="-342900" lvl="0" marL="457200" rtl="0" algn="l">
              <a:spcBef>
                <a:spcPts val="1600"/>
              </a:spcBef>
              <a:spcAft>
                <a:spcPts val="0"/>
              </a:spcAft>
              <a:buSzPts val="1800"/>
              <a:buAutoNum type="alphaLcParenR"/>
            </a:pPr>
            <a:r>
              <a:rPr lang="en"/>
              <a:t>Process 1 have wait as well as response time of 0. The total turnaround time will be at 300.</a:t>
            </a:r>
            <a:endParaRPr/>
          </a:p>
          <a:p>
            <a:pPr indent="-342900" lvl="0" marL="457200" rtl="0" algn="l">
              <a:spcBef>
                <a:spcPts val="0"/>
              </a:spcBef>
              <a:spcAft>
                <a:spcPts val="0"/>
              </a:spcAft>
              <a:buSzPts val="1800"/>
              <a:buAutoNum type="alphaLcParenR"/>
            </a:pPr>
            <a:r>
              <a:rPr lang="en"/>
              <a:t>After Process 1 execution ends, Process 2 starts the execution process will have wait of 300 and the total turnaround time of 800. Response time will be 300 as well.</a:t>
            </a:r>
            <a:endParaRPr/>
          </a:p>
          <a:p>
            <a:pPr indent="-342900" lvl="0" marL="457200" rtl="0" algn="l">
              <a:spcBef>
                <a:spcPts val="0"/>
              </a:spcBef>
              <a:spcAft>
                <a:spcPts val="0"/>
              </a:spcAft>
              <a:buSzPts val="1800"/>
              <a:buAutoNum type="alphaLcParenR"/>
            </a:pPr>
            <a:r>
              <a:rPr lang="en"/>
              <a:t>After process 2 execution ends, Process 3 starts the execution process will have wait of 800 and the total turnaround time of 1500. Response time will be 800 as well.</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8"/>
          <p:cNvPicPr preferRelativeResize="0"/>
          <p:nvPr/>
        </p:nvPicPr>
        <p:blipFill>
          <a:blip r:embed="rId3">
            <a:alphaModFix/>
          </a:blip>
          <a:stretch>
            <a:fillRect/>
          </a:stretch>
        </p:blipFill>
        <p:spPr>
          <a:xfrm>
            <a:off x="152400" y="152400"/>
            <a:ext cx="8839200" cy="29388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9"/>
          <p:cNvPicPr preferRelativeResize="0"/>
          <p:nvPr/>
        </p:nvPicPr>
        <p:blipFill>
          <a:blip r:embed="rId3">
            <a:alphaModFix/>
          </a:blip>
          <a:stretch>
            <a:fillRect/>
          </a:stretch>
        </p:blipFill>
        <p:spPr>
          <a:xfrm>
            <a:off x="152400" y="152400"/>
            <a:ext cx="8839199" cy="38909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311700" y="327250"/>
            <a:ext cx="8520600" cy="4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the SJF scheduling algorithm, </a:t>
            </a:r>
            <a:endParaRPr/>
          </a:p>
          <a:p>
            <a:pPr indent="0" lvl="0" marL="0" rtl="0" algn="l">
              <a:spcBef>
                <a:spcPts val="1600"/>
              </a:spcBef>
              <a:spcAft>
                <a:spcPts val="0"/>
              </a:spcAft>
              <a:buClr>
                <a:schemeClr val="dk1"/>
              </a:buClr>
              <a:buSzPts val="1100"/>
              <a:buFont typeface="Arial"/>
              <a:buNone/>
            </a:pPr>
            <a:r>
              <a:rPr lang="en"/>
              <a:t>To calculate the Response Time and Turnaround time:</a:t>
            </a:r>
            <a:endParaRPr/>
          </a:p>
          <a:p>
            <a:pPr indent="-342900" lvl="0" marL="457200" rtl="0" algn="l">
              <a:spcBef>
                <a:spcPts val="1600"/>
              </a:spcBef>
              <a:spcAft>
                <a:spcPts val="0"/>
              </a:spcAft>
              <a:buSzPts val="1800"/>
              <a:buAutoNum type="alphaLcParenR"/>
            </a:pPr>
            <a:r>
              <a:rPr lang="en"/>
              <a:t>Process 1 have wait as well as response time of 0. The total turnaround time will be at 300.</a:t>
            </a:r>
            <a:endParaRPr/>
          </a:p>
          <a:p>
            <a:pPr indent="-342900" lvl="0" marL="457200" rtl="0" algn="l">
              <a:spcBef>
                <a:spcPts val="0"/>
              </a:spcBef>
              <a:spcAft>
                <a:spcPts val="0"/>
              </a:spcAft>
              <a:buSzPts val="1800"/>
              <a:buAutoNum type="alphaLcParenR"/>
            </a:pPr>
            <a:r>
              <a:rPr lang="en"/>
              <a:t>After Process 1 execution ends, Process 2 starts the execution process will have wait of 300 and the total turnaround time of 800. Response time will be 300 as well.</a:t>
            </a:r>
            <a:endParaRPr/>
          </a:p>
          <a:p>
            <a:pPr indent="-342900" lvl="0" marL="457200" rtl="0" algn="l">
              <a:spcBef>
                <a:spcPts val="0"/>
              </a:spcBef>
              <a:spcAft>
                <a:spcPts val="0"/>
              </a:spcAft>
              <a:buSzPts val="1800"/>
              <a:buAutoNum type="alphaLcParenR"/>
            </a:pPr>
            <a:r>
              <a:rPr lang="en"/>
              <a:t>After process 2 execution ends, Process 3 starts the execution process will have wait of 800 and the total turnaround time of 1500. Response time will be 800 as well.</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311700" y="192500"/>
            <a:ext cx="8520600" cy="42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FIFO Scheduling algorithm,</a:t>
            </a:r>
            <a:endParaRPr/>
          </a:p>
          <a:p>
            <a:pPr indent="0" lvl="0" marL="0" rtl="0" algn="l">
              <a:spcBef>
                <a:spcPts val="1600"/>
              </a:spcBef>
              <a:spcAft>
                <a:spcPts val="1600"/>
              </a:spcAft>
              <a:buNone/>
            </a:pPr>
            <a:r>
              <a:t/>
            </a:r>
            <a:endParaRPr/>
          </a:p>
        </p:txBody>
      </p:sp>
      <p:graphicFrame>
        <p:nvGraphicFramePr>
          <p:cNvPr id="156" name="Google Shape;156;p31"/>
          <p:cNvGraphicFramePr/>
          <p:nvPr/>
        </p:nvGraphicFramePr>
        <p:xfrm>
          <a:off x="731100" y="83760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tc>
                <a:tc>
                  <a:txBody>
                    <a:bodyPr/>
                    <a:lstStyle/>
                    <a:p>
                      <a:pPr indent="0" lvl="0" marL="0" rtl="0" algn="l">
                        <a:spcBef>
                          <a:spcPts val="0"/>
                        </a:spcBef>
                        <a:spcAft>
                          <a:spcPts val="0"/>
                        </a:spcAft>
                        <a:buNone/>
                      </a:pPr>
                      <a:r>
                        <a:rPr lang="en"/>
                        <a:t>Delay(Wait time)</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Process 2</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bl>
          </a:graphicData>
        </a:graphic>
      </p:graphicFrame>
      <p:sp>
        <p:nvSpPr>
          <p:cNvPr id="157" name="Google Shape;157;p31"/>
          <p:cNvSpPr txBox="1"/>
          <p:nvPr/>
        </p:nvSpPr>
        <p:spPr>
          <a:xfrm>
            <a:off x="500525" y="2733575"/>
            <a:ext cx="35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SJF Scheduling algorithm,</a:t>
            </a:r>
            <a:endParaRPr/>
          </a:p>
        </p:txBody>
      </p:sp>
      <p:graphicFrame>
        <p:nvGraphicFramePr>
          <p:cNvPr id="158" name="Google Shape;158;p31"/>
          <p:cNvGraphicFramePr/>
          <p:nvPr/>
        </p:nvGraphicFramePr>
        <p:xfrm>
          <a:off x="731100" y="315730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 id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Delay(Wait time)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Response Time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Turnaround time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Process 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3</a:t>
                      </a:r>
                      <a:r>
                        <a:rPr lang="en"/>
                        <a:t>00</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solidFill>
                            <a:schemeClr val="dk1"/>
                          </a:solidFill>
                        </a:rPr>
                        <a:t>Process 2</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submission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result</a:t>
            </a:r>
            <a:endParaRPr/>
          </a:p>
        </p:txBody>
      </p:sp>
      <p:graphicFrame>
        <p:nvGraphicFramePr>
          <p:cNvPr id="164" name="Google Shape;164;p32"/>
          <p:cNvGraphicFramePr/>
          <p:nvPr/>
        </p:nvGraphicFramePr>
        <p:xfrm>
          <a:off x="952500" y="200025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lang="en"/>
                        <a:t>Algorithm</a:t>
                      </a:r>
                      <a:endParaRPr/>
                    </a:p>
                  </a:txBody>
                  <a:tcPr marT="91425" marB="91425" marR="91425" marL="91425"/>
                </a:tc>
                <a:tc>
                  <a:txBody>
                    <a:bodyPr/>
                    <a:lstStyle/>
                    <a:p>
                      <a:pPr indent="0" lvl="0" marL="0" rtl="0" algn="l">
                        <a:spcBef>
                          <a:spcPts val="0"/>
                        </a:spcBef>
                        <a:spcAft>
                          <a:spcPts val="0"/>
                        </a:spcAft>
                        <a:buNone/>
                      </a:pPr>
                      <a:r>
                        <a:rPr lang="en"/>
                        <a:t>Average wait time</a:t>
                      </a:r>
                      <a:endParaRPr/>
                    </a:p>
                  </a:txBody>
                  <a:tcPr marT="91425" marB="91425" marR="91425" marL="91425"/>
                </a:tc>
                <a:tc>
                  <a:txBody>
                    <a:bodyPr/>
                    <a:lstStyle/>
                    <a:p>
                      <a:pPr indent="0" lvl="0" marL="0" rtl="0" algn="l">
                        <a:spcBef>
                          <a:spcPts val="0"/>
                        </a:spcBef>
                        <a:spcAft>
                          <a:spcPts val="0"/>
                        </a:spcAft>
                        <a:buNone/>
                      </a:pPr>
                      <a:r>
                        <a:rPr lang="en"/>
                        <a:t>Average Response time</a:t>
                      </a:r>
                      <a:endParaRPr/>
                    </a:p>
                  </a:txBody>
                  <a:tcPr marT="91425" marB="91425" marR="91425" marL="91425"/>
                </a:tc>
                <a:tc>
                  <a:txBody>
                    <a:bodyPr/>
                    <a:lstStyle/>
                    <a:p>
                      <a:pPr indent="0" lvl="0" marL="0" rtl="0" algn="l">
                        <a:spcBef>
                          <a:spcPts val="0"/>
                        </a:spcBef>
                        <a:spcAft>
                          <a:spcPts val="0"/>
                        </a:spcAft>
                        <a:buNone/>
                      </a:pPr>
                      <a:r>
                        <a:rPr lang="en"/>
                        <a:t>Average Turnaround time</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SJF</a:t>
                      </a:r>
                      <a:endParaRPr/>
                    </a:p>
                  </a:txBody>
                  <a:tcPr marT="91425" marB="91425" marR="91425" marL="91425"/>
                </a:tc>
                <a:tc>
                  <a:txBody>
                    <a:bodyPr/>
                    <a:lstStyle/>
                    <a:p>
                      <a:pPr indent="0" lvl="0" marL="0" rtl="0" algn="l">
                        <a:spcBef>
                          <a:spcPts val="0"/>
                        </a:spcBef>
                        <a:spcAft>
                          <a:spcPts val="0"/>
                        </a:spcAft>
                        <a:buNone/>
                      </a:pPr>
                      <a:r>
                        <a:rPr lang="en"/>
                        <a:t>366.67</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366.67</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866.67</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FIFO</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366.67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366.67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866.67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5" name="Google Shape;165;p32"/>
          <p:cNvSpPr txBox="1"/>
          <p:nvPr/>
        </p:nvSpPr>
        <p:spPr>
          <a:xfrm>
            <a:off x="6775000" y="1277675"/>
            <a:ext cx="1022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nvSpPr>
        <p:spPr>
          <a:xfrm>
            <a:off x="314950" y="411875"/>
            <a:ext cx="8342700" cy="247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Now do the same, but also with the RR scheduler and a time-slice of 2.</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pic>
        <p:nvPicPr>
          <p:cNvPr id="171" name="Google Shape;171;p33"/>
          <p:cNvPicPr preferRelativeResize="0"/>
          <p:nvPr/>
        </p:nvPicPr>
        <p:blipFill>
          <a:blip r:embed="rId3">
            <a:alphaModFix/>
          </a:blip>
          <a:stretch>
            <a:fillRect/>
          </a:stretch>
        </p:blipFill>
        <p:spPr>
          <a:xfrm>
            <a:off x="444100" y="1280900"/>
            <a:ext cx="8573076" cy="35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4"/>
          <p:cNvPicPr preferRelativeResize="0"/>
          <p:nvPr/>
        </p:nvPicPr>
        <p:blipFill>
          <a:blip r:embed="rId3">
            <a:alphaModFix/>
          </a:blip>
          <a:stretch>
            <a:fillRect/>
          </a:stretch>
        </p:blipFill>
        <p:spPr>
          <a:xfrm>
            <a:off x="152400" y="152400"/>
            <a:ext cx="8592565" cy="4838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5"/>
          <p:cNvPicPr preferRelativeResize="0"/>
          <p:nvPr/>
        </p:nvPicPr>
        <p:blipFill>
          <a:blip r:embed="rId3">
            <a:alphaModFix/>
          </a:blip>
          <a:stretch>
            <a:fillRect/>
          </a:stretch>
        </p:blipFill>
        <p:spPr>
          <a:xfrm>
            <a:off x="152400" y="152400"/>
            <a:ext cx="8349654"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6"/>
          <p:cNvPicPr preferRelativeResize="0"/>
          <p:nvPr/>
        </p:nvPicPr>
        <p:blipFill>
          <a:blip r:embed="rId3">
            <a:alphaModFix/>
          </a:blip>
          <a:stretch>
            <a:fillRect/>
          </a:stretch>
        </p:blipFill>
        <p:spPr>
          <a:xfrm>
            <a:off x="342625" y="88975"/>
            <a:ext cx="8154575"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7"/>
          <p:cNvPicPr preferRelativeResize="0"/>
          <p:nvPr/>
        </p:nvPicPr>
        <p:blipFill>
          <a:blip r:embed="rId3">
            <a:alphaModFix/>
          </a:blip>
          <a:stretch>
            <a:fillRect/>
          </a:stretch>
        </p:blipFill>
        <p:spPr>
          <a:xfrm>
            <a:off x="380675" y="1040175"/>
            <a:ext cx="8103851" cy="3465525"/>
          </a:xfrm>
          <a:prstGeom prst="rect">
            <a:avLst/>
          </a:prstGeom>
          <a:noFill/>
          <a:ln>
            <a:noFill/>
          </a:ln>
        </p:spPr>
      </p:pic>
      <p:sp>
        <p:nvSpPr>
          <p:cNvPr id="192" name="Google Shape;192;p37"/>
          <p:cNvSpPr txBox="1"/>
          <p:nvPr/>
        </p:nvSpPr>
        <p:spPr>
          <a:xfrm>
            <a:off x="456575" y="202925"/>
            <a:ext cx="850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Process 0 finished at 896.00</a:t>
            </a:r>
            <a:endParaRPr b="1"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8"/>
          <p:cNvPicPr preferRelativeResize="0"/>
          <p:nvPr/>
        </p:nvPicPr>
        <p:blipFill>
          <a:blip r:embed="rId3">
            <a:alphaModFix/>
          </a:blip>
          <a:stretch>
            <a:fillRect/>
          </a:stretch>
        </p:blipFill>
        <p:spPr>
          <a:xfrm>
            <a:off x="824550" y="976525"/>
            <a:ext cx="5810574" cy="3697500"/>
          </a:xfrm>
          <a:prstGeom prst="rect">
            <a:avLst/>
          </a:prstGeom>
          <a:noFill/>
          <a:ln>
            <a:noFill/>
          </a:ln>
        </p:spPr>
      </p:pic>
      <p:sp>
        <p:nvSpPr>
          <p:cNvPr id="198" name="Google Shape;198;p38"/>
          <p:cNvSpPr txBox="1"/>
          <p:nvPr/>
        </p:nvSpPr>
        <p:spPr>
          <a:xfrm>
            <a:off x="684900" y="393150"/>
            <a:ext cx="777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Process 1 finished at 1298.00</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nvSpPr>
        <p:spPr>
          <a:xfrm>
            <a:off x="634125" y="329750"/>
            <a:ext cx="668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Process 2 finished at 1500.00</a:t>
            </a:r>
            <a:endParaRPr sz="1800"/>
          </a:p>
        </p:txBody>
      </p:sp>
      <p:pic>
        <p:nvPicPr>
          <p:cNvPr id="204" name="Google Shape;204;p39"/>
          <p:cNvPicPr preferRelativeResize="0"/>
          <p:nvPr/>
        </p:nvPicPr>
        <p:blipFill>
          <a:blip r:embed="rId3">
            <a:alphaModFix/>
          </a:blip>
          <a:stretch>
            <a:fillRect/>
          </a:stretch>
        </p:blipFill>
        <p:spPr>
          <a:xfrm>
            <a:off x="152400" y="1128725"/>
            <a:ext cx="8128726" cy="3862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idx="1" type="body"/>
          </p:nvPr>
        </p:nvSpPr>
        <p:spPr>
          <a:xfrm>
            <a:off x="311700" y="76100"/>
            <a:ext cx="8520600" cy="50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RR Scheduling algorithm,</a:t>
            </a:r>
            <a:endParaRPr b="1"/>
          </a:p>
          <a:p>
            <a:pPr indent="0" lvl="0" marL="0" rtl="0" algn="l">
              <a:spcBef>
                <a:spcPts val="1600"/>
              </a:spcBef>
              <a:spcAft>
                <a:spcPts val="0"/>
              </a:spcAft>
              <a:buNone/>
            </a:pPr>
            <a:r>
              <a:rPr lang="en"/>
              <a:t>To Calculate the Response Time and Turnaround time:</a:t>
            </a:r>
            <a:endParaRPr/>
          </a:p>
          <a:p>
            <a:pPr indent="-342900" lvl="0" marL="457200" rtl="0" algn="l">
              <a:spcBef>
                <a:spcPts val="1600"/>
              </a:spcBef>
              <a:spcAft>
                <a:spcPts val="0"/>
              </a:spcAft>
              <a:buSzPts val="1800"/>
              <a:buAutoNum type="arabicParenR"/>
            </a:pPr>
            <a:r>
              <a:rPr lang="en"/>
              <a:t>The Processes enter the process queue, the RR will check the execution time for all the processes and will run the process with the proper time frame(2 in our question).</a:t>
            </a:r>
            <a:endParaRPr/>
          </a:p>
          <a:p>
            <a:pPr indent="-342900" lvl="0" marL="457200" rtl="0" algn="l">
              <a:spcBef>
                <a:spcPts val="0"/>
              </a:spcBef>
              <a:spcAft>
                <a:spcPts val="0"/>
              </a:spcAft>
              <a:buSzPts val="1800"/>
              <a:buAutoNum type="arabicParenR"/>
            </a:pPr>
            <a:r>
              <a:rPr lang="en"/>
              <a:t>Process 1 will be executed for the given time slice of 2 after which it will be pushed to the back of the process queue.</a:t>
            </a:r>
            <a:endParaRPr/>
          </a:p>
          <a:p>
            <a:pPr indent="-342900" lvl="0" marL="457200" rtl="0" algn="l">
              <a:spcBef>
                <a:spcPts val="0"/>
              </a:spcBef>
              <a:spcAft>
                <a:spcPts val="0"/>
              </a:spcAft>
              <a:buSzPts val="1800"/>
              <a:buAutoNum type="arabicParenR"/>
            </a:pPr>
            <a:r>
              <a:rPr lang="en"/>
              <a:t>After the execution of process 1,  Process 2  starts the executing for the time slice of 2.</a:t>
            </a:r>
            <a:endParaRPr/>
          </a:p>
          <a:p>
            <a:pPr indent="-342900" lvl="0" marL="457200" rtl="0" algn="l">
              <a:spcBef>
                <a:spcPts val="0"/>
              </a:spcBef>
              <a:spcAft>
                <a:spcPts val="0"/>
              </a:spcAft>
              <a:buSzPts val="1800"/>
              <a:buAutoNum type="arabicParenR"/>
            </a:pPr>
            <a:r>
              <a:rPr lang="en"/>
              <a:t>After Process 2, Process 3 </a:t>
            </a:r>
            <a:r>
              <a:rPr lang="en"/>
              <a:t> starts the executing for the time slice of 2.</a:t>
            </a:r>
            <a:endParaRPr/>
          </a:p>
          <a:p>
            <a:pPr indent="0" lvl="0" marL="457200" rtl="0" algn="l">
              <a:spcBef>
                <a:spcPts val="1600"/>
              </a:spcBef>
              <a:spcAft>
                <a:spcPts val="0"/>
              </a:spcAft>
              <a:buNone/>
            </a:pPr>
            <a:r>
              <a:rPr lang="en"/>
              <a:t>This cycle will continue </a:t>
            </a:r>
            <a:r>
              <a:rPr lang="en">
                <a:solidFill>
                  <a:schemeClr val="dk1"/>
                </a:solidFill>
              </a:rPr>
              <a:t>Once they enter the DONE state and other processes of the queue will keep on continuing in the same fashion.</a:t>
            </a:r>
            <a:endParaRPr>
              <a:solidFill>
                <a:schemeClr val="dk1"/>
              </a:solidFill>
            </a:endParaRPr>
          </a:p>
          <a:p>
            <a:pPr indent="0" lvl="0" marL="45720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aphicFrame>
        <p:nvGraphicFramePr>
          <p:cNvPr id="214" name="Google Shape;214;p41"/>
          <p:cNvGraphicFramePr/>
          <p:nvPr/>
        </p:nvGraphicFramePr>
        <p:xfrm>
          <a:off x="952500" y="89025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7350">
                <a:tc>
                  <a:txBody>
                    <a:bodyPr/>
                    <a:lstStyle/>
                    <a:p>
                      <a:pPr indent="0" lvl="0" marL="0" rtl="0" algn="l">
                        <a:spcBef>
                          <a:spcPts val="0"/>
                        </a:spcBef>
                        <a:spcAft>
                          <a:spcPts val="0"/>
                        </a:spcAft>
                        <a:buNone/>
                      </a:pPr>
                      <a:r>
                        <a:rPr b="1" lang="en"/>
                        <a:t>Process id</a:t>
                      </a:r>
                      <a:endParaRPr b="1"/>
                    </a:p>
                  </a:txBody>
                  <a:tcPr marT="91425" marB="91425" marR="91425" marL="91425"/>
                </a:tc>
                <a:tc>
                  <a:txBody>
                    <a:bodyPr/>
                    <a:lstStyle/>
                    <a:p>
                      <a:pPr indent="0" lvl="0" marL="0" rtl="0" algn="l">
                        <a:spcBef>
                          <a:spcPts val="0"/>
                        </a:spcBef>
                        <a:spcAft>
                          <a:spcPts val="0"/>
                        </a:spcAft>
                        <a:buNone/>
                      </a:pPr>
                      <a:r>
                        <a:rPr b="1" lang="en"/>
                        <a:t>Wait time</a:t>
                      </a:r>
                      <a:endParaRPr b="1"/>
                    </a:p>
                  </a:txBody>
                  <a:tcPr marT="91425" marB="91425" marR="91425" marL="91425"/>
                </a:tc>
                <a:tc>
                  <a:txBody>
                    <a:bodyPr/>
                    <a:lstStyle/>
                    <a:p>
                      <a:pPr indent="0" lvl="0" marL="0" rtl="0" algn="l">
                        <a:spcBef>
                          <a:spcPts val="0"/>
                        </a:spcBef>
                        <a:spcAft>
                          <a:spcPts val="0"/>
                        </a:spcAft>
                        <a:buNone/>
                      </a:pPr>
                      <a:r>
                        <a:rPr b="1" lang="en"/>
                        <a:t>Response Time</a:t>
                      </a:r>
                      <a:endParaRPr b="1"/>
                    </a:p>
                  </a:txBody>
                  <a:tcPr marT="91425" marB="91425" marR="91425" marL="91425"/>
                </a:tc>
                <a:tc>
                  <a:txBody>
                    <a:bodyPr/>
                    <a:lstStyle/>
                    <a:p>
                      <a:pPr indent="0" lvl="0" marL="0" rtl="0" algn="l">
                        <a:spcBef>
                          <a:spcPts val="0"/>
                        </a:spcBef>
                        <a:spcAft>
                          <a:spcPts val="0"/>
                        </a:spcAft>
                        <a:buNone/>
                      </a:pPr>
                      <a:r>
                        <a:rPr b="1" lang="en"/>
                        <a:t>Turnaround time</a:t>
                      </a:r>
                      <a:endParaRPr b="1"/>
                    </a:p>
                  </a:txBody>
                  <a:tcPr marT="91425" marB="91425" marR="91425" marL="91425"/>
                </a:tc>
              </a:tr>
              <a:tr h="38735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596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896</a:t>
                      </a:r>
                      <a:endParaRPr/>
                    </a:p>
                  </a:txBody>
                  <a:tcPr marT="91425" marB="91425" marR="91425" marL="91425"/>
                </a:tc>
              </a:tr>
              <a:tr h="38735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798</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1298</a:t>
                      </a:r>
                      <a:endParaRPr/>
                    </a:p>
                  </a:txBody>
                  <a:tcPr marT="91425" marB="91425" marR="91425" marL="91425"/>
                </a:tc>
              </a:tr>
              <a:tr h="38735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bl>
          </a:graphicData>
        </a:graphic>
      </p:graphicFrame>
      <p:graphicFrame>
        <p:nvGraphicFramePr>
          <p:cNvPr id="215" name="Google Shape;215;p41"/>
          <p:cNvGraphicFramePr/>
          <p:nvPr/>
        </p:nvGraphicFramePr>
        <p:xfrm>
          <a:off x="2379300" y="3040475"/>
          <a:ext cx="3000000" cy="3000000"/>
        </p:xfrm>
        <a:graphic>
          <a:graphicData uri="http://schemas.openxmlformats.org/drawingml/2006/table">
            <a:tbl>
              <a:tblPr>
                <a:noFill/>
                <a:tableStyleId>{329864B3-9359-45A7-8223-8F32CEC84B49}</a:tableStyleId>
              </a:tblPr>
              <a:tblGrid>
                <a:gridCol w="1895125"/>
                <a:gridCol w="1895125"/>
                <a:gridCol w="1895125"/>
              </a:tblGrid>
              <a:tr h="396200">
                <a:tc>
                  <a:txBody>
                    <a:bodyPr/>
                    <a:lstStyle/>
                    <a:p>
                      <a:pPr indent="0" lvl="0" marL="0" rtl="0" algn="l">
                        <a:spcBef>
                          <a:spcPts val="0"/>
                        </a:spcBef>
                        <a:spcAft>
                          <a:spcPts val="0"/>
                        </a:spcAft>
                        <a:buNone/>
                      </a:pPr>
                      <a:r>
                        <a:rPr b="1" lang="en"/>
                        <a:t>Average wait time</a:t>
                      </a:r>
                      <a:endParaRPr b="1"/>
                    </a:p>
                  </a:txBody>
                  <a:tcPr marT="91425" marB="91425" marR="91425" marL="91425"/>
                </a:tc>
                <a:tc>
                  <a:txBody>
                    <a:bodyPr/>
                    <a:lstStyle/>
                    <a:p>
                      <a:pPr indent="0" lvl="0" marL="0" rtl="0" algn="l">
                        <a:spcBef>
                          <a:spcPts val="0"/>
                        </a:spcBef>
                        <a:spcAft>
                          <a:spcPts val="0"/>
                        </a:spcAft>
                        <a:buNone/>
                      </a:pPr>
                      <a:r>
                        <a:rPr b="1" lang="en"/>
                        <a:t>Average Response time</a:t>
                      </a:r>
                      <a:endParaRPr b="1"/>
                    </a:p>
                  </a:txBody>
                  <a:tcPr marT="91425" marB="91425" marR="91425" marL="91425"/>
                </a:tc>
                <a:tc>
                  <a:txBody>
                    <a:bodyPr/>
                    <a:lstStyle/>
                    <a:p>
                      <a:pPr indent="0" lvl="0" marL="0" rtl="0" algn="l">
                        <a:spcBef>
                          <a:spcPts val="0"/>
                        </a:spcBef>
                        <a:spcAft>
                          <a:spcPts val="0"/>
                        </a:spcAft>
                        <a:buNone/>
                      </a:pPr>
                      <a:r>
                        <a:rPr b="1" lang="en"/>
                        <a:t>Average Turnaround time</a:t>
                      </a:r>
                      <a:endParaRPr b="1"/>
                    </a:p>
                  </a:txBody>
                  <a:tcPr marT="91425" marB="91425" marR="91425" marL="91425"/>
                </a:tc>
              </a:tr>
              <a:tr h="381000">
                <a:tc>
                  <a:txBody>
                    <a:bodyPr/>
                    <a:lstStyle/>
                    <a:p>
                      <a:pPr indent="0" lvl="0" marL="0" rtl="0" algn="l">
                        <a:spcBef>
                          <a:spcPts val="0"/>
                        </a:spcBef>
                        <a:spcAft>
                          <a:spcPts val="0"/>
                        </a:spcAft>
                        <a:buNone/>
                      </a:pPr>
                      <a:r>
                        <a:rPr lang="en"/>
                        <a:t>731.33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1231.33</a:t>
                      </a:r>
                      <a:endParaRPr/>
                    </a:p>
                  </a:txBody>
                  <a:tcPr marT="91425" marB="91425" marR="91425" marL="91425"/>
                </a:tc>
              </a:tr>
            </a:tbl>
          </a:graphicData>
        </a:graphic>
      </p:graphicFrame>
      <p:sp>
        <p:nvSpPr>
          <p:cNvPr id="216" name="Google Shape;216;p41"/>
          <p:cNvSpPr txBox="1"/>
          <p:nvPr/>
        </p:nvSpPr>
        <p:spPr>
          <a:xfrm>
            <a:off x="6028050" y="4213075"/>
            <a:ext cx="1022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scheduler</a:t>
            </a:r>
            <a:r>
              <a:rPr b="1" lang="en" sz="3100">
                <a:solidFill>
                  <a:schemeClr val="dk1"/>
                </a:solidFill>
                <a:latin typeface="Courier New"/>
                <a:ea typeface="Courier New"/>
                <a:cs typeface="Courier New"/>
                <a:sym typeface="Courier New"/>
              </a:rPr>
              <a:t>.py</a:t>
            </a:r>
            <a:endParaRPr b="1" sz="3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Go to the </a:t>
            </a:r>
            <a:r>
              <a:rPr b="1" lang="en">
                <a:solidFill>
                  <a:schemeClr val="dk1"/>
                </a:solidFill>
                <a:latin typeface="Courier New"/>
                <a:ea typeface="Courier New"/>
                <a:cs typeface="Courier New"/>
                <a:sym typeface="Courier New"/>
              </a:rPr>
              <a:t>cpu-sched</a:t>
            </a:r>
            <a:r>
              <a:rPr lang="en">
                <a:solidFill>
                  <a:schemeClr val="dk1"/>
                </a:solidFill>
                <a:latin typeface="Comfortaa"/>
                <a:ea typeface="Comfortaa"/>
                <a:cs typeface="Comfortaa"/>
                <a:sym typeface="Comfortaa"/>
              </a:rPr>
              <a:t> sub-directory within your </a:t>
            </a:r>
            <a:r>
              <a:rPr b="1" lang="en">
                <a:solidFill>
                  <a:schemeClr val="dk1"/>
                </a:solidFill>
                <a:latin typeface="Courier New"/>
                <a:ea typeface="Courier New"/>
                <a:cs typeface="Courier New"/>
                <a:sym typeface="Courier New"/>
              </a:rPr>
              <a:t>ostep-homework</a:t>
            </a:r>
            <a:r>
              <a:rPr lang="en">
                <a:solidFill>
                  <a:schemeClr val="dk1"/>
                </a:solidFill>
                <a:latin typeface="Comfortaa"/>
                <a:ea typeface="Comfortaa"/>
                <a:cs typeface="Comfortaa"/>
                <a:sym typeface="Comfortaa"/>
              </a:rPr>
              <a:t> directory on babbage.cs.pdx.edu, and read the </a:t>
            </a:r>
            <a:r>
              <a:rPr b="1" lang="en">
                <a:solidFill>
                  <a:schemeClr val="dk1"/>
                </a:solidFill>
                <a:latin typeface="Courier New"/>
                <a:ea typeface="Courier New"/>
                <a:cs typeface="Courier New"/>
                <a:sym typeface="Courier New"/>
              </a:rPr>
              <a:t>Readme.md</a:t>
            </a:r>
            <a:r>
              <a:rPr lang="en">
                <a:solidFill>
                  <a:schemeClr val="dk1"/>
                </a:solidFill>
                <a:latin typeface="Comfortaa"/>
                <a:ea typeface="Comfortaa"/>
                <a:cs typeface="Comfortaa"/>
                <a:sym typeface="Comfortaa"/>
              </a:rPr>
              <a:t> file. Read this file thoroughly and try every example shown there. The </a:t>
            </a:r>
            <a:r>
              <a:rPr b="1" lang="en">
                <a:solidFill>
                  <a:schemeClr val="dk1"/>
                </a:solidFill>
                <a:latin typeface="Courier New"/>
                <a:ea typeface="Courier New"/>
                <a:cs typeface="Courier New"/>
                <a:sym typeface="Courier New"/>
              </a:rPr>
              <a:t>scheduler.py</a:t>
            </a:r>
            <a:r>
              <a:rPr lang="en">
                <a:solidFill>
                  <a:schemeClr val="dk1"/>
                </a:solidFill>
                <a:latin typeface="Comfortaa"/>
                <a:ea typeface="Comfortaa"/>
                <a:cs typeface="Comfortaa"/>
                <a:sym typeface="Comfortaa"/>
              </a:rPr>
              <a:t> program in this sub-directory allows you to measure and compare various scheduling algorithms using metrics such as response time, turnaround time and total wait time.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Use </a:t>
            </a:r>
            <a:r>
              <a:rPr b="1" lang="en">
                <a:solidFill>
                  <a:schemeClr val="dk1"/>
                </a:solidFill>
                <a:latin typeface="Courier New"/>
                <a:ea typeface="Courier New"/>
                <a:cs typeface="Courier New"/>
                <a:sym typeface="Courier New"/>
              </a:rPr>
              <a:t>scheduler.py</a:t>
            </a:r>
            <a:r>
              <a:rPr lang="en">
                <a:solidFill>
                  <a:schemeClr val="dk1"/>
                </a:solidFill>
                <a:latin typeface="Comfortaa"/>
                <a:ea typeface="Comfortaa"/>
                <a:cs typeface="Comfortaa"/>
                <a:sym typeface="Comfortaa"/>
              </a:rPr>
              <a:t> to help answer each of the questions in this assignment.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For what types of workloads does SJF deliver the same turnaround times as FIFO?</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SJF deliver the same turnaround time as FIFO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	when all of the processes are of the same size.(400- each enter the          process queue)</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	</a:t>
            </a:r>
            <a:r>
              <a:rPr lang="en" sz="1800">
                <a:latin typeface="Comfortaa"/>
                <a:ea typeface="Comfortaa"/>
                <a:cs typeface="Comfortaa"/>
                <a:sym typeface="Comfortaa"/>
              </a:rPr>
              <a:t>when the jobs always increase in size(eg: Shortest job arrives first)</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222" name="Google Shape;222;p42"/>
          <p:cNvSpPr txBox="1"/>
          <p:nvPr/>
        </p:nvSpPr>
        <p:spPr>
          <a:xfrm>
            <a:off x="5818375" y="3125400"/>
            <a:ext cx="1022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152400" y="152400"/>
            <a:ext cx="8661852"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idx="1" type="body"/>
          </p:nvPr>
        </p:nvSpPr>
        <p:spPr>
          <a:xfrm>
            <a:off x="311700" y="266325"/>
            <a:ext cx="8520600" cy="216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For</a:t>
            </a:r>
            <a:r>
              <a:rPr b="1" lang="en"/>
              <a:t> FIFO</a:t>
            </a:r>
            <a:r>
              <a:rPr lang="en"/>
              <a:t> scheduling algorithm :  python3 scheduler.py -p FIFO -l 400,400,400 -c</a:t>
            </a:r>
            <a:endParaRPr/>
          </a:p>
          <a:p>
            <a:pPr indent="0" lvl="0" marL="0" rtl="0" algn="l">
              <a:lnSpc>
                <a:spcPct val="100000"/>
              </a:lnSpc>
              <a:spcBef>
                <a:spcPts val="1600"/>
              </a:spcBef>
              <a:spcAft>
                <a:spcPts val="1600"/>
              </a:spcAft>
              <a:buNone/>
            </a:pPr>
            <a:r>
              <a:t/>
            </a:r>
            <a:endParaRPr/>
          </a:p>
        </p:txBody>
      </p:sp>
      <p:graphicFrame>
        <p:nvGraphicFramePr>
          <p:cNvPr id="233" name="Google Shape;233;p44"/>
          <p:cNvGraphicFramePr/>
          <p:nvPr/>
        </p:nvGraphicFramePr>
        <p:xfrm>
          <a:off x="470575" y="85000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Process id </a:t>
                      </a:r>
                      <a:endParaRPr b="1"/>
                    </a:p>
                  </a:txBody>
                  <a:tcPr marT="91425" marB="91425" marR="91425" marL="91425"/>
                </a:tc>
                <a:tc>
                  <a:txBody>
                    <a:bodyPr/>
                    <a:lstStyle/>
                    <a:p>
                      <a:pPr indent="0" lvl="0" marL="0" rtl="0" algn="l">
                        <a:spcBef>
                          <a:spcPts val="0"/>
                        </a:spcBef>
                        <a:spcAft>
                          <a:spcPts val="0"/>
                        </a:spcAft>
                        <a:buNone/>
                      </a:pPr>
                      <a:r>
                        <a:rPr b="1" lang="en"/>
                        <a:t>Wait time</a:t>
                      </a:r>
                      <a:endParaRPr b="1"/>
                    </a:p>
                  </a:txBody>
                  <a:tcPr marT="91425" marB="91425" marR="91425" marL="91425"/>
                </a:tc>
                <a:tc>
                  <a:txBody>
                    <a:bodyPr/>
                    <a:lstStyle/>
                    <a:p>
                      <a:pPr indent="0" lvl="0" marL="0" rtl="0" algn="l">
                        <a:spcBef>
                          <a:spcPts val="0"/>
                        </a:spcBef>
                        <a:spcAft>
                          <a:spcPts val="0"/>
                        </a:spcAft>
                        <a:buNone/>
                      </a:pPr>
                      <a:r>
                        <a:rPr b="1" lang="en"/>
                        <a:t>Response Time</a:t>
                      </a:r>
                      <a:endParaRPr b="1"/>
                    </a:p>
                  </a:txBody>
                  <a:tcPr marT="91425" marB="91425" marR="91425" marL="91425"/>
                </a:tc>
                <a:tc>
                  <a:txBody>
                    <a:bodyPr/>
                    <a:lstStyle/>
                    <a:p>
                      <a:pPr indent="0" lvl="0" marL="0" rtl="0" algn="l">
                        <a:spcBef>
                          <a:spcPts val="0"/>
                        </a:spcBef>
                        <a:spcAft>
                          <a:spcPts val="0"/>
                        </a:spcAft>
                        <a:buNone/>
                      </a:pPr>
                      <a:r>
                        <a:rPr b="1" lang="en"/>
                        <a:t>Turnaround time</a:t>
                      </a:r>
                      <a:endParaRPr b="1"/>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sp>
        <p:nvSpPr>
          <p:cNvPr id="234" name="Google Shape;234;p44"/>
          <p:cNvSpPr txBox="1"/>
          <p:nvPr/>
        </p:nvSpPr>
        <p:spPr>
          <a:xfrm>
            <a:off x="393175" y="2571750"/>
            <a:ext cx="8520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For</a:t>
            </a:r>
            <a:r>
              <a:rPr b="1" lang="en" sz="1800"/>
              <a:t> SJF</a:t>
            </a:r>
            <a:r>
              <a:rPr lang="en" sz="1800"/>
              <a:t> Scheduling algorithm:</a:t>
            </a:r>
            <a:r>
              <a:rPr lang="en" sz="1800">
                <a:solidFill>
                  <a:schemeClr val="dk2"/>
                </a:solidFill>
              </a:rPr>
              <a:t>python3 scheduler.py -p SJF -l 400,400,400 -c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35" name="Google Shape;235;p44"/>
          <p:cNvGraphicFramePr/>
          <p:nvPr/>
        </p:nvGraphicFramePr>
        <p:xfrm>
          <a:off x="622775" y="3141425"/>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Process id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Wait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Response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Turnaround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result</a:t>
            </a:r>
            <a:endParaRPr/>
          </a:p>
        </p:txBody>
      </p:sp>
      <p:graphicFrame>
        <p:nvGraphicFramePr>
          <p:cNvPr id="241" name="Google Shape;241;p45"/>
          <p:cNvGraphicFramePr/>
          <p:nvPr/>
        </p:nvGraphicFramePr>
        <p:xfrm>
          <a:off x="952500" y="200025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821875">
                <a:tc>
                  <a:txBody>
                    <a:bodyPr/>
                    <a:lstStyle/>
                    <a:p>
                      <a:pPr indent="0" lvl="0" marL="0" rtl="0" algn="l">
                        <a:spcBef>
                          <a:spcPts val="0"/>
                        </a:spcBef>
                        <a:spcAft>
                          <a:spcPts val="0"/>
                        </a:spcAft>
                        <a:buNone/>
                      </a:pPr>
                      <a:r>
                        <a:rPr b="1" lang="en"/>
                        <a:t>Algorithm</a:t>
                      </a:r>
                      <a:endParaRPr b="1"/>
                    </a:p>
                  </a:txBody>
                  <a:tcPr marT="91425" marB="91425" marR="91425" marL="91425"/>
                </a:tc>
                <a:tc>
                  <a:txBody>
                    <a:bodyPr/>
                    <a:lstStyle/>
                    <a:p>
                      <a:pPr indent="0" lvl="0" marL="0" rtl="0" algn="l">
                        <a:spcBef>
                          <a:spcPts val="0"/>
                        </a:spcBef>
                        <a:spcAft>
                          <a:spcPts val="0"/>
                        </a:spcAft>
                        <a:buNone/>
                      </a:pPr>
                      <a:r>
                        <a:rPr b="1" lang="en"/>
                        <a:t>Average wait time</a:t>
                      </a:r>
                      <a:endParaRPr b="1"/>
                    </a:p>
                  </a:txBody>
                  <a:tcPr marT="91425" marB="91425" marR="91425" marL="91425"/>
                </a:tc>
                <a:tc>
                  <a:txBody>
                    <a:bodyPr/>
                    <a:lstStyle/>
                    <a:p>
                      <a:pPr indent="0" lvl="0" marL="0" rtl="0" algn="l">
                        <a:spcBef>
                          <a:spcPts val="0"/>
                        </a:spcBef>
                        <a:spcAft>
                          <a:spcPts val="0"/>
                        </a:spcAft>
                        <a:buNone/>
                      </a:pPr>
                      <a:r>
                        <a:rPr b="1" lang="en"/>
                        <a:t>Average Response Time</a:t>
                      </a:r>
                      <a:endParaRPr b="1"/>
                    </a:p>
                  </a:txBody>
                  <a:tcPr marT="91425" marB="91425" marR="91425" marL="91425"/>
                </a:tc>
                <a:tc>
                  <a:txBody>
                    <a:bodyPr/>
                    <a:lstStyle/>
                    <a:p>
                      <a:pPr indent="0" lvl="0" marL="0" rtl="0" algn="l">
                        <a:spcBef>
                          <a:spcPts val="0"/>
                        </a:spcBef>
                        <a:spcAft>
                          <a:spcPts val="0"/>
                        </a:spcAft>
                        <a:buNone/>
                      </a:pPr>
                      <a:r>
                        <a:rPr b="1" lang="en"/>
                        <a:t>Average Turnaround Time</a:t>
                      </a:r>
                      <a:endParaRPr b="1"/>
                    </a:p>
                  </a:txBody>
                  <a:tcPr marT="91425" marB="91425" marR="91425" marL="91425"/>
                </a:tc>
              </a:tr>
              <a:tr h="534200">
                <a:tc>
                  <a:txBody>
                    <a:bodyPr/>
                    <a:lstStyle/>
                    <a:p>
                      <a:pPr indent="0" lvl="0" marL="0" rtl="0" algn="l">
                        <a:spcBef>
                          <a:spcPts val="0"/>
                        </a:spcBef>
                        <a:spcAft>
                          <a:spcPts val="0"/>
                        </a:spcAft>
                        <a:buNone/>
                      </a:pPr>
                      <a:r>
                        <a:rPr lang="en"/>
                        <a:t>SJF</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5342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6"/>
          <p:cNvPicPr preferRelativeResize="0"/>
          <p:nvPr/>
        </p:nvPicPr>
        <p:blipFill>
          <a:blip r:embed="rId3">
            <a:alphaModFix/>
          </a:blip>
          <a:stretch>
            <a:fillRect/>
          </a:stretch>
        </p:blipFill>
        <p:spPr>
          <a:xfrm>
            <a:off x="304375" y="88775"/>
            <a:ext cx="8585975" cy="50547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idx="1" type="body"/>
          </p:nvPr>
        </p:nvSpPr>
        <p:spPr>
          <a:xfrm>
            <a:off x="311700" y="266325"/>
            <a:ext cx="8520600" cy="216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For</a:t>
            </a:r>
            <a:r>
              <a:rPr b="1" lang="en"/>
              <a:t> FIFO</a:t>
            </a:r>
            <a:r>
              <a:rPr lang="en"/>
              <a:t> scheduling algorithm :  python3 scheduler.py -p FIFO -l 200,400,600 -c</a:t>
            </a:r>
            <a:endParaRPr/>
          </a:p>
          <a:p>
            <a:pPr indent="0" lvl="0" marL="0" rtl="0" algn="l">
              <a:lnSpc>
                <a:spcPct val="100000"/>
              </a:lnSpc>
              <a:spcBef>
                <a:spcPts val="1600"/>
              </a:spcBef>
              <a:spcAft>
                <a:spcPts val="1600"/>
              </a:spcAft>
              <a:buNone/>
            </a:pPr>
            <a:r>
              <a:t/>
            </a:r>
            <a:endParaRPr/>
          </a:p>
        </p:txBody>
      </p:sp>
      <p:graphicFrame>
        <p:nvGraphicFramePr>
          <p:cNvPr id="252" name="Google Shape;252;p47"/>
          <p:cNvGraphicFramePr/>
          <p:nvPr/>
        </p:nvGraphicFramePr>
        <p:xfrm>
          <a:off x="470575" y="85000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Process id </a:t>
                      </a:r>
                      <a:endParaRPr b="1"/>
                    </a:p>
                  </a:txBody>
                  <a:tcPr marT="91425" marB="91425" marR="91425" marL="91425"/>
                </a:tc>
                <a:tc>
                  <a:txBody>
                    <a:bodyPr/>
                    <a:lstStyle/>
                    <a:p>
                      <a:pPr indent="0" lvl="0" marL="0" rtl="0" algn="l">
                        <a:spcBef>
                          <a:spcPts val="0"/>
                        </a:spcBef>
                        <a:spcAft>
                          <a:spcPts val="0"/>
                        </a:spcAft>
                        <a:buNone/>
                      </a:pPr>
                      <a:r>
                        <a:rPr b="1" lang="en"/>
                        <a:t>Wait time</a:t>
                      </a:r>
                      <a:endParaRPr b="1"/>
                    </a:p>
                  </a:txBody>
                  <a:tcPr marT="91425" marB="91425" marR="91425" marL="91425"/>
                </a:tc>
                <a:tc>
                  <a:txBody>
                    <a:bodyPr/>
                    <a:lstStyle/>
                    <a:p>
                      <a:pPr indent="0" lvl="0" marL="0" rtl="0" algn="l">
                        <a:spcBef>
                          <a:spcPts val="0"/>
                        </a:spcBef>
                        <a:spcAft>
                          <a:spcPts val="0"/>
                        </a:spcAft>
                        <a:buNone/>
                      </a:pPr>
                      <a:r>
                        <a:rPr b="1" lang="en"/>
                        <a:t>Response Time</a:t>
                      </a:r>
                      <a:endParaRPr b="1"/>
                    </a:p>
                  </a:txBody>
                  <a:tcPr marT="91425" marB="91425" marR="91425" marL="91425"/>
                </a:tc>
                <a:tc>
                  <a:txBody>
                    <a:bodyPr/>
                    <a:lstStyle/>
                    <a:p>
                      <a:pPr indent="0" lvl="0" marL="0" rtl="0" algn="l">
                        <a:spcBef>
                          <a:spcPts val="0"/>
                        </a:spcBef>
                        <a:spcAft>
                          <a:spcPts val="0"/>
                        </a:spcAft>
                        <a:buNone/>
                      </a:pPr>
                      <a:r>
                        <a:rPr b="1" lang="en"/>
                        <a:t>Turnaround time</a:t>
                      </a:r>
                      <a:endParaRPr b="1"/>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2</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2</a:t>
                      </a:r>
                      <a:r>
                        <a:rPr lang="en"/>
                        <a:t>00</a:t>
                      </a:r>
                      <a:endParaRPr/>
                    </a:p>
                  </a:txBody>
                  <a:tcPr marT="91425" marB="91425" marR="91425" marL="91425"/>
                </a:tc>
                <a:tc>
                  <a:txBody>
                    <a:bodyPr/>
                    <a:lstStyle/>
                    <a:p>
                      <a:pPr indent="0" lvl="0" marL="0" rtl="0" algn="l">
                        <a:spcBef>
                          <a:spcPts val="0"/>
                        </a:spcBef>
                        <a:spcAft>
                          <a:spcPts val="0"/>
                        </a:spcAft>
                        <a:buNone/>
                      </a:pPr>
                      <a:r>
                        <a:rPr lang="en"/>
                        <a:t>2</a:t>
                      </a:r>
                      <a:r>
                        <a:rPr lang="en"/>
                        <a:t>00</a:t>
                      </a:r>
                      <a:endParaRPr/>
                    </a:p>
                  </a:txBody>
                  <a:tcPr marT="91425" marB="91425" marR="91425" marL="91425"/>
                </a:tc>
                <a:tc>
                  <a:txBody>
                    <a:bodyPr/>
                    <a:lstStyle/>
                    <a:p>
                      <a:pPr indent="0" lvl="0" marL="0" rtl="0" algn="l">
                        <a:spcBef>
                          <a:spcPts val="0"/>
                        </a:spcBef>
                        <a:spcAft>
                          <a:spcPts val="0"/>
                        </a:spcAft>
                        <a:buNone/>
                      </a:pPr>
                      <a:r>
                        <a:rPr lang="en"/>
                        <a:t>6</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6</a:t>
                      </a:r>
                      <a:r>
                        <a:rPr lang="en"/>
                        <a:t>00</a:t>
                      </a:r>
                      <a:endParaRPr/>
                    </a:p>
                  </a:txBody>
                  <a:tcPr marT="91425" marB="91425" marR="91425" marL="91425"/>
                </a:tc>
                <a:tc>
                  <a:txBody>
                    <a:bodyPr/>
                    <a:lstStyle/>
                    <a:p>
                      <a:pPr indent="0" lvl="0" marL="0" rtl="0" algn="l">
                        <a:spcBef>
                          <a:spcPts val="0"/>
                        </a:spcBef>
                        <a:spcAft>
                          <a:spcPts val="0"/>
                        </a:spcAft>
                        <a:buNone/>
                      </a:pPr>
                      <a:r>
                        <a:rPr lang="en"/>
                        <a:t>6</a:t>
                      </a:r>
                      <a:r>
                        <a:rPr lang="en"/>
                        <a:t>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sp>
        <p:nvSpPr>
          <p:cNvPr id="253" name="Google Shape;253;p47"/>
          <p:cNvSpPr txBox="1"/>
          <p:nvPr/>
        </p:nvSpPr>
        <p:spPr>
          <a:xfrm>
            <a:off x="393175" y="2571750"/>
            <a:ext cx="8520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For</a:t>
            </a:r>
            <a:r>
              <a:rPr b="1" lang="en" sz="1800"/>
              <a:t> SJF</a:t>
            </a:r>
            <a:r>
              <a:rPr lang="en" sz="1800"/>
              <a:t> Scheduling algorithm:</a:t>
            </a:r>
            <a:r>
              <a:rPr lang="en" sz="1800">
                <a:solidFill>
                  <a:schemeClr val="dk2"/>
                </a:solidFill>
              </a:rPr>
              <a:t>python3 scheduler.py -p SJF -l 200,400,600 -c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54" name="Google Shape;254;p47"/>
          <p:cNvGraphicFramePr/>
          <p:nvPr/>
        </p:nvGraphicFramePr>
        <p:xfrm>
          <a:off x="622775" y="3141425"/>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Process id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Wait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Response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Turnaround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result</a:t>
            </a:r>
            <a:endParaRPr/>
          </a:p>
        </p:txBody>
      </p:sp>
      <p:graphicFrame>
        <p:nvGraphicFramePr>
          <p:cNvPr id="260" name="Google Shape;260;p48"/>
          <p:cNvGraphicFramePr/>
          <p:nvPr/>
        </p:nvGraphicFramePr>
        <p:xfrm>
          <a:off x="952500" y="200025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821875">
                <a:tc>
                  <a:txBody>
                    <a:bodyPr/>
                    <a:lstStyle/>
                    <a:p>
                      <a:pPr indent="0" lvl="0" marL="0" rtl="0" algn="l">
                        <a:spcBef>
                          <a:spcPts val="0"/>
                        </a:spcBef>
                        <a:spcAft>
                          <a:spcPts val="0"/>
                        </a:spcAft>
                        <a:buNone/>
                      </a:pPr>
                      <a:r>
                        <a:rPr b="1" lang="en"/>
                        <a:t>Algorithm</a:t>
                      </a:r>
                      <a:endParaRPr b="1"/>
                    </a:p>
                  </a:txBody>
                  <a:tcPr marT="91425" marB="91425" marR="91425" marL="91425"/>
                </a:tc>
                <a:tc>
                  <a:txBody>
                    <a:bodyPr/>
                    <a:lstStyle/>
                    <a:p>
                      <a:pPr indent="0" lvl="0" marL="0" rtl="0" algn="l">
                        <a:spcBef>
                          <a:spcPts val="0"/>
                        </a:spcBef>
                        <a:spcAft>
                          <a:spcPts val="0"/>
                        </a:spcAft>
                        <a:buNone/>
                      </a:pPr>
                      <a:r>
                        <a:rPr b="1" lang="en"/>
                        <a:t>Average wait time</a:t>
                      </a:r>
                      <a:endParaRPr b="1"/>
                    </a:p>
                  </a:txBody>
                  <a:tcPr marT="91425" marB="91425" marR="91425" marL="91425"/>
                </a:tc>
                <a:tc>
                  <a:txBody>
                    <a:bodyPr/>
                    <a:lstStyle/>
                    <a:p>
                      <a:pPr indent="0" lvl="0" marL="0" rtl="0" algn="l">
                        <a:spcBef>
                          <a:spcPts val="0"/>
                        </a:spcBef>
                        <a:spcAft>
                          <a:spcPts val="0"/>
                        </a:spcAft>
                        <a:buNone/>
                      </a:pPr>
                      <a:r>
                        <a:rPr b="1" lang="en"/>
                        <a:t>Average Response Time</a:t>
                      </a:r>
                      <a:endParaRPr b="1"/>
                    </a:p>
                  </a:txBody>
                  <a:tcPr marT="91425" marB="91425" marR="91425" marL="91425"/>
                </a:tc>
                <a:tc>
                  <a:txBody>
                    <a:bodyPr/>
                    <a:lstStyle/>
                    <a:p>
                      <a:pPr indent="0" lvl="0" marL="0" rtl="0" algn="l">
                        <a:spcBef>
                          <a:spcPts val="0"/>
                        </a:spcBef>
                        <a:spcAft>
                          <a:spcPts val="0"/>
                        </a:spcAft>
                        <a:buNone/>
                      </a:pPr>
                      <a:r>
                        <a:rPr b="1" lang="en"/>
                        <a:t>Average Turnaround Time</a:t>
                      </a:r>
                      <a:endParaRPr b="1"/>
                    </a:p>
                  </a:txBody>
                  <a:tcPr marT="91425" marB="91425" marR="91425" marL="91425"/>
                </a:tc>
              </a:tr>
              <a:tr h="534200">
                <a:tc>
                  <a:txBody>
                    <a:bodyPr/>
                    <a:lstStyle/>
                    <a:p>
                      <a:pPr indent="0" lvl="0" marL="0" rtl="0" algn="l">
                        <a:spcBef>
                          <a:spcPts val="0"/>
                        </a:spcBef>
                        <a:spcAft>
                          <a:spcPts val="0"/>
                        </a:spcAft>
                        <a:buNone/>
                      </a:pPr>
                      <a:r>
                        <a:rPr lang="en"/>
                        <a:t>SJF</a:t>
                      </a:r>
                      <a:endParaRPr/>
                    </a:p>
                  </a:txBody>
                  <a:tcPr marT="91425" marB="91425" marR="91425" marL="91425"/>
                </a:tc>
                <a:tc>
                  <a:txBody>
                    <a:bodyPr/>
                    <a:lstStyle/>
                    <a:p>
                      <a:pPr indent="0" lvl="0" marL="0" rtl="0" algn="l">
                        <a:spcBef>
                          <a:spcPts val="0"/>
                        </a:spcBef>
                        <a:spcAft>
                          <a:spcPts val="0"/>
                        </a:spcAft>
                        <a:buNone/>
                      </a:pPr>
                      <a:r>
                        <a:rPr lang="en"/>
                        <a:t>266.67</a:t>
                      </a:r>
                      <a:endParaRPr/>
                    </a:p>
                  </a:txBody>
                  <a:tcPr marT="91425" marB="91425" marR="91425" marL="91425"/>
                </a:tc>
                <a:tc>
                  <a:txBody>
                    <a:bodyPr/>
                    <a:lstStyle/>
                    <a:p>
                      <a:pPr indent="0" lvl="0" marL="0" rtl="0" algn="l">
                        <a:spcBef>
                          <a:spcPts val="0"/>
                        </a:spcBef>
                        <a:spcAft>
                          <a:spcPts val="0"/>
                        </a:spcAft>
                        <a:buNone/>
                      </a:pPr>
                      <a:r>
                        <a:rPr lang="en"/>
                        <a:t>266.67</a:t>
                      </a:r>
                      <a:endParaRPr/>
                    </a:p>
                  </a:txBody>
                  <a:tcPr marT="91425" marB="91425" marR="91425" marL="91425"/>
                </a:tc>
                <a:tc>
                  <a:txBody>
                    <a:bodyPr/>
                    <a:lstStyle/>
                    <a:p>
                      <a:pPr indent="0" lvl="0" marL="0" rtl="0" algn="l">
                        <a:spcBef>
                          <a:spcPts val="0"/>
                        </a:spcBef>
                        <a:spcAft>
                          <a:spcPts val="0"/>
                        </a:spcAft>
                        <a:buNone/>
                      </a:pPr>
                      <a:r>
                        <a:rPr lang="en"/>
                        <a:t>666.67</a:t>
                      </a:r>
                      <a:endParaRPr/>
                    </a:p>
                  </a:txBody>
                  <a:tcPr marT="91425" marB="91425" marR="91425" marL="91425"/>
                </a:tc>
              </a:tr>
              <a:tr h="5342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rPr lang="en"/>
                        <a:t>266.67</a:t>
                      </a:r>
                      <a:endParaRPr/>
                    </a:p>
                  </a:txBody>
                  <a:tcPr marT="91425" marB="91425" marR="91425" marL="91425"/>
                </a:tc>
                <a:tc>
                  <a:txBody>
                    <a:bodyPr/>
                    <a:lstStyle/>
                    <a:p>
                      <a:pPr indent="0" lvl="0" marL="0" rtl="0" algn="l">
                        <a:spcBef>
                          <a:spcPts val="0"/>
                        </a:spcBef>
                        <a:spcAft>
                          <a:spcPts val="0"/>
                        </a:spcAft>
                        <a:buNone/>
                      </a:pPr>
                      <a:r>
                        <a:rPr lang="en"/>
                        <a:t>266.67</a:t>
                      </a:r>
                      <a:endParaRPr/>
                    </a:p>
                  </a:txBody>
                  <a:tcPr marT="91425" marB="91425" marR="91425" marL="91425"/>
                </a:tc>
                <a:tc>
                  <a:txBody>
                    <a:bodyPr/>
                    <a:lstStyle/>
                    <a:p>
                      <a:pPr indent="0" lvl="0" marL="0" rtl="0" algn="l">
                        <a:spcBef>
                          <a:spcPts val="0"/>
                        </a:spcBef>
                        <a:spcAft>
                          <a:spcPts val="0"/>
                        </a:spcAft>
                        <a:buNone/>
                      </a:pPr>
                      <a:r>
                        <a:rPr lang="en"/>
                        <a:t>666.67</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9"/>
          <p:cNvSpPr txBox="1"/>
          <p:nvPr/>
        </p:nvSpPr>
        <p:spPr>
          <a:xfrm>
            <a:off x="326900" y="239625"/>
            <a:ext cx="8342700" cy="47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For what types of workloads and quantum lengths does </a:t>
            </a:r>
            <a:r>
              <a:rPr b="1" lang="en" sz="1800">
                <a:solidFill>
                  <a:schemeClr val="dk1"/>
                </a:solidFill>
                <a:latin typeface="Comfortaa"/>
                <a:ea typeface="Comfortaa"/>
                <a:cs typeface="Comfortaa"/>
                <a:sym typeface="Comfortaa"/>
              </a:rPr>
              <a:t>SJF</a:t>
            </a:r>
            <a:r>
              <a:rPr lang="en" sz="1800">
                <a:solidFill>
                  <a:schemeClr val="dk1"/>
                </a:solidFill>
                <a:latin typeface="Comfortaa"/>
                <a:ea typeface="Comfortaa"/>
                <a:cs typeface="Comfortaa"/>
                <a:sym typeface="Comfortaa"/>
              </a:rPr>
              <a:t> deliver the same response times as </a:t>
            </a:r>
            <a:r>
              <a:rPr b="1" lang="en" sz="1800">
                <a:solidFill>
                  <a:schemeClr val="dk1"/>
                </a:solidFill>
                <a:latin typeface="Comfortaa"/>
                <a:ea typeface="Comfortaa"/>
                <a:cs typeface="Comfortaa"/>
                <a:sym typeface="Comfortaa"/>
              </a:rPr>
              <a:t>RR</a:t>
            </a:r>
            <a:r>
              <a:rPr lang="en" sz="1800">
                <a:solidFill>
                  <a:schemeClr val="dk1"/>
                </a:solidFill>
                <a:latin typeface="Comfortaa"/>
                <a:ea typeface="Comfortaa"/>
                <a:cs typeface="Comfortaa"/>
                <a:sym typeface="Comfortaa"/>
              </a:rPr>
              <a: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SJF deliver the same response time as RR when the scheduling time quantum of RR is </a:t>
            </a:r>
            <a:r>
              <a:rPr lang="en" sz="1800">
                <a:solidFill>
                  <a:schemeClr val="dk1"/>
                </a:solidFill>
                <a:highlight>
                  <a:srgbClr val="FFFF00"/>
                </a:highlight>
                <a:latin typeface="Comfortaa"/>
                <a:ea typeface="Comfortaa"/>
                <a:cs typeface="Comfortaa"/>
                <a:sym typeface="Comfortaa"/>
              </a:rPr>
              <a:t>greater than</a:t>
            </a:r>
            <a:r>
              <a:rPr lang="en" sz="1800">
                <a:solidFill>
                  <a:schemeClr val="dk1"/>
                </a:solidFill>
                <a:latin typeface="Comfortaa"/>
                <a:ea typeface="Comfortaa"/>
                <a:cs typeface="Comfortaa"/>
                <a:sym typeface="Comfortaa"/>
              </a:rPr>
              <a:t> the largest job. There is no preemption in round robin scheduling which will yield results as that of SJF. This is possible only when the jobs arrive in the process queue in the order of increasing job size.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266" name="Google Shape;266;p49"/>
          <p:cNvSpPr txBox="1"/>
          <p:nvPr/>
        </p:nvSpPr>
        <p:spPr>
          <a:xfrm>
            <a:off x="3931350" y="3040225"/>
            <a:ext cx="19002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 equal to</a:t>
            </a:r>
            <a:endParaRPr/>
          </a:p>
        </p:txBody>
      </p:sp>
      <p:cxnSp>
        <p:nvCxnSpPr>
          <p:cNvPr id="267" name="Google Shape;267;p49"/>
          <p:cNvCxnSpPr/>
          <p:nvPr/>
        </p:nvCxnSpPr>
        <p:spPr>
          <a:xfrm rot="10800000">
            <a:off x="3479300" y="1952700"/>
            <a:ext cx="897600" cy="969600"/>
          </a:xfrm>
          <a:prstGeom prst="straightConnector1">
            <a:avLst/>
          </a:prstGeom>
          <a:noFill/>
          <a:ln cap="flat" cmpd="sng" w="28575">
            <a:solidFill>
              <a:schemeClr val="dk2"/>
            </a:solidFill>
            <a:prstDash val="solid"/>
            <a:round/>
            <a:headEnd len="med" w="med" type="none"/>
            <a:tailEnd len="med" w="med" type="triangle"/>
          </a:ln>
        </p:spPr>
      </p:cxnSp>
      <p:sp>
        <p:nvSpPr>
          <p:cNvPr id="268" name="Google Shape;268;p49"/>
          <p:cNvSpPr txBox="1"/>
          <p:nvPr/>
        </p:nvSpPr>
        <p:spPr>
          <a:xfrm>
            <a:off x="5523525" y="786250"/>
            <a:ext cx="1022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50"/>
          <p:cNvPicPr preferRelativeResize="0"/>
          <p:nvPr/>
        </p:nvPicPr>
        <p:blipFill>
          <a:blip r:embed="rId3">
            <a:alphaModFix/>
          </a:blip>
          <a:stretch>
            <a:fillRect/>
          </a:stretch>
        </p:blipFill>
        <p:spPr>
          <a:xfrm>
            <a:off x="152400" y="152400"/>
            <a:ext cx="8776001" cy="483870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1"/>
          <p:cNvSpPr txBox="1"/>
          <p:nvPr>
            <p:ph idx="1" type="body"/>
          </p:nvPr>
        </p:nvSpPr>
        <p:spPr>
          <a:xfrm>
            <a:off x="311700" y="266325"/>
            <a:ext cx="8520600" cy="216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For</a:t>
            </a:r>
            <a:r>
              <a:rPr b="1" lang="en"/>
              <a:t> SJF</a:t>
            </a:r>
            <a:r>
              <a:rPr lang="en"/>
              <a:t> scheduling algorithm :  python3 scheduler.py -p SJF -l 3</a:t>
            </a:r>
            <a:r>
              <a:rPr lang="en"/>
              <a:t>00,500,700 -c</a:t>
            </a:r>
            <a:endParaRPr/>
          </a:p>
          <a:p>
            <a:pPr indent="0" lvl="0" marL="0" rtl="0" algn="l">
              <a:lnSpc>
                <a:spcPct val="100000"/>
              </a:lnSpc>
              <a:spcBef>
                <a:spcPts val="1600"/>
              </a:spcBef>
              <a:spcAft>
                <a:spcPts val="1600"/>
              </a:spcAft>
              <a:buNone/>
            </a:pPr>
            <a:r>
              <a:t/>
            </a:r>
            <a:endParaRPr/>
          </a:p>
        </p:txBody>
      </p:sp>
      <p:graphicFrame>
        <p:nvGraphicFramePr>
          <p:cNvPr id="279" name="Google Shape;279;p51"/>
          <p:cNvGraphicFramePr/>
          <p:nvPr/>
        </p:nvGraphicFramePr>
        <p:xfrm>
          <a:off x="470575" y="85000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Process id </a:t>
                      </a:r>
                      <a:endParaRPr b="1"/>
                    </a:p>
                  </a:txBody>
                  <a:tcPr marT="91425" marB="91425" marR="91425" marL="91425"/>
                </a:tc>
                <a:tc>
                  <a:txBody>
                    <a:bodyPr/>
                    <a:lstStyle/>
                    <a:p>
                      <a:pPr indent="0" lvl="0" marL="0" rtl="0" algn="l">
                        <a:spcBef>
                          <a:spcPts val="0"/>
                        </a:spcBef>
                        <a:spcAft>
                          <a:spcPts val="0"/>
                        </a:spcAft>
                        <a:buNone/>
                      </a:pPr>
                      <a:r>
                        <a:rPr b="1" lang="en"/>
                        <a:t>Wait time</a:t>
                      </a:r>
                      <a:endParaRPr b="1"/>
                    </a:p>
                  </a:txBody>
                  <a:tcPr marT="91425" marB="91425" marR="91425" marL="91425"/>
                </a:tc>
                <a:tc>
                  <a:txBody>
                    <a:bodyPr/>
                    <a:lstStyle/>
                    <a:p>
                      <a:pPr indent="0" lvl="0" marL="0" rtl="0" algn="l">
                        <a:spcBef>
                          <a:spcPts val="0"/>
                        </a:spcBef>
                        <a:spcAft>
                          <a:spcPts val="0"/>
                        </a:spcAft>
                        <a:buNone/>
                      </a:pPr>
                      <a:r>
                        <a:rPr b="1" lang="en"/>
                        <a:t>Response Time</a:t>
                      </a:r>
                      <a:endParaRPr b="1"/>
                    </a:p>
                  </a:txBody>
                  <a:tcPr marT="91425" marB="91425" marR="91425" marL="91425"/>
                </a:tc>
                <a:tc>
                  <a:txBody>
                    <a:bodyPr/>
                    <a:lstStyle/>
                    <a:p>
                      <a:pPr indent="0" lvl="0" marL="0" rtl="0" algn="l">
                        <a:spcBef>
                          <a:spcPts val="0"/>
                        </a:spcBef>
                        <a:spcAft>
                          <a:spcPts val="0"/>
                        </a:spcAft>
                        <a:buNone/>
                      </a:pPr>
                      <a:r>
                        <a:rPr b="1" lang="en"/>
                        <a:t>Turnaround time</a:t>
                      </a:r>
                      <a:endParaRPr b="1"/>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c>
                  <a:txBody>
                    <a:bodyPr/>
                    <a:lstStyle/>
                    <a:p>
                      <a:pPr indent="0" lvl="0" marL="0" rtl="0" algn="l">
                        <a:spcBef>
                          <a:spcPts val="0"/>
                        </a:spcBef>
                        <a:spcAft>
                          <a:spcPts val="0"/>
                        </a:spcAft>
                        <a:buNone/>
                      </a:pPr>
                      <a:r>
                        <a:rPr lang="en"/>
                        <a:t>3</a:t>
                      </a:r>
                      <a:r>
                        <a:rPr lang="en"/>
                        <a:t>00</a:t>
                      </a:r>
                      <a:endParaRPr/>
                    </a:p>
                  </a:txBody>
                  <a:tcPr marT="91425" marB="91425" marR="91425" marL="91425"/>
                </a:tc>
                <a:tc>
                  <a:txBody>
                    <a:bodyPr/>
                    <a:lstStyle/>
                    <a:p>
                      <a:pPr indent="0" lvl="0" marL="0" rtl="0" algn="l">
                        <a:spcBef>
                          <a:spcPts val="0"/>
                        </a:spcBef>
                        <a:spcAft>
                          <a:spcPts val="0"/>
                        </a:spcAft>
                        <a:buNone/>
                      </a:pPr>
                      <a:r>
                        <a:rPr lang="en"/>
                        <a:t>8</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a:t>
                      </a:r>
                      <a:r>
                        <a:rPr lang="en"/>
                        <a:t>00</a:t>
                      </a:r>
                      <a:endParaRPr/>
                    </a:p>
                  </a:txBody>
                  <a:tcPr marT="91425" marB="91425" marR="91425" marL="91425"/>
                </a:tc>
                <a:tc>
                  <a:txBody>
                    <a:bodyPr/>
                    <a:lstStyle/>
                    <a:p>
                      <a:pPr indent="0" lvl="0" marL="0" rtl="0" algn="l">
                        <a:spcBef>
                          <a:spcPts val="0"/>
                        </a:spcBef>
                        <a:spcAft>
                          <a:spcPts val="0"/>
                        </a:spcAft>
                        <a:buNone/>
                      </a:pPr>
                      <a:r>
                        <a:rPr lang="en"/>
                        <a:t>8</a:t>
                      </a:r>
                      <a:r>
                        <a:rPr lang="en"/>
                        <a:t>00</a:t>
                      </a:r>
                      <a:endParaRPr/>
                    </a:p>
                  </a:txBody>
                  <a:tcPr marT="91425" marB="91425" marR="91425" marL="91425"/>
                </a:tc>
                <a:tc>
                  <a:txBody>
                    <a:bodyPr/>
                    <a:lstStyle/>
                    <a:p>
                      <a:pPr indent="0" lvl="0" marL="0" rtl="0" algn="l">
                        <a:spcBef>
                          <a:spcPts val="0"/>
                        </a:spcBef>
                        <a:spcAft>
                          <a:spcPts val="0"/>
                        </a:spcAft>
                        <a:buNone/>
                      </a:pPr>
                      <a:r>
                        <a:rPr lang="en"/>
                        <a:t>1500</a:t>
                      </a:r>
                      <a:endParaRPr/>
                    </a:p>
                  </a:txBody>
                  <a:tcPr marT="91425" marB="91425" marR="91425" marL="91425"/>
                </a:tc>
              </a:tr>
            </a:tbl>
          </a:graphicData>
        </a:graphic>
      </p:graphicFrame>
      <p:sp>
        <p:nvSpPr>
          <p:cNvPr id="280" name="Google Shape;280;p51"/>
          <p:cNvSpPr txBox="1"/>
          <p:nvPr/>
        </p:nvSpPr>
        <p:spPr>
          <a:xfrm>
            <a:off x="393175" y="2571750"/>
            <a:ext cx="8520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For </a:t>
            </a:r>
            <a:r>
              <a:rPr b="1" lang="en" sz="1700"/>
              <a:t>RR</a:t>
            </a:r>
            <a:r>
              <a:rPr lang="en" sz="1700"/>
              <a:t> Scheduling algorithm:</a:t>
            </a:r>
            <a:r>
              <a:rPr lang="en" sz="1700">
                <a:solidFill>
                  <a:schemeClr val="dk2"/>
                </a:solidFill>
              </a:rPr>
              <a:t>python3 scheduler.py -p RR -l 300,500,700 -q 700 -c</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81" name="Google Shape;281;p51"/>
          <p:cNvGraphicFramePr/>
          <p:nvPr/>
        </p:nvGraphicFramePr>
        <p:xfrm>
          <a:off x="622775" y="3141425"/>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Process id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Wait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Response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Turnaround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31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Compute the response time and turnaround time when running three jobs of length 400 with the SJF and FIFO schedulers.</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74" name="Google Shape;74;p16"/>
          <p:cNvGraphicFramePr/>
          <p:nvPr/>
        </p:nvGraphicFramePr>
        <p:xfrm>
          <a:off x="952500" y="2000250"/>
          <a:ext cx="3000000" cy="3000000"/>
        </p:xfrm>
        <a:graphic>
          <a:graphicData uri="http://schemas.openxmlformats.org/drawingml/2006/table">
            <a:tbl>
              <a:tblPr>
                <a:noFill/>
                <a:tableStyleId>{329864B3-9359-45A7-8223-8F32CEC84B49}</a:tableStyleId>
              </a:tblPr>
              <a:tblGrid>
                <a:gridCol w="1099950"/>
                <a:gridCol w="1431275"/>
                <a:gridCol w="17245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Response time</a:t>
                      </a:r>
                      <a:endParaRPr/>
                    </a:p>
                  </a:txBody>
                  <a:tcPr marT="91425" marB="91425" marR="91425" marL="91425"/>
                </a:tc>
                <a:tc>
                  <a:txBody>
                    <a:bodyPr/>
                    <a:lstStyle/>
                    <a:p>
                      <a:pPr indent="0" lvl="0" marL="0" rtl="0" algn="l">
                        <a:spcBef>
                          <a:spcPts val="0"/>
                        </a:spcBef>
                        <a:spcAft>
                          <a:spcPts val="0"/>
                        </a:spcAft>
                        <a:buNone/>
                      </a:pPr>
                      <a:r>
                        <a:rPr lang="en"/>
                        <a:t>Turnaround Time</a:t>
                      </a:r>
                      <a:endParaRPr/>
                    </a:p>
                  </a:txBody>
                  <a:tcPr marT="91425" marB="91425" marR="91425" marL="91425"/>
                </a:tc>
              </a:tr>
              <a:tr h="396200">
                <a:tc>
                  <a:txBody>
                    <a:bodyPr/>
                    <a:lstStyle/>
                    <a:p>
                      <a:pPr indent="0" lvl="0" marL="0" rtl="0" algn="l">
                        <a:spcBef>
                          <a:spcPts val="0"/>
                        </a:spcBef>
                        <a:spcAft>
                          <a:spcPts val="0"/>
                        </a:spcAft>
                        <a:buNone/>
                      </a:pPr>
                      <a:r>
                        <a:rPr lang="en"/>
                        <a:t>SJF</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FIFO</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txBox="1"/>
          <p:nvPr/>
        </p:nvSpPr>
        <p:spPr>
          <a:xfrm>
            <a:off x="326900" y="239625"/>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6</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What happens to response time with </a:t>
            </a:r>
            <a:r>
              <a:rPr b="1" lang="en" sz="1800">
                <a:solidFill>
                  <a:schemeClr val="dk1"/>
                </a:solidFill>
                <a:latin typeface="Comfortaa"/>
                <a:ea typeface="Comfortaa"/>
                <a:cs typeface="Comfortaa"/>
                <a:sym typeface="Comfortaa"/>
              </a:rPr>
              <a:t>SJF</a:t>
            </a:r>
            <a:r>
              <a:rPr lang="en" sz="1800">
                <a:solidFill>
                  <a:schemeClr val="dk1"/>
                </a:solidFill>
                <a:latin typeface="Comfortaa"/>
                <a:ea typeface="Comfortaa"/>
                <a:cs typeface="Comfortaa"/>
                <a:sym typeface="Comfortaa"/>
              </a:rPr>
              <a:t> as job lengths increase? Can you use scheduler.py to demonstrate the trend?</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When using SJF, when the job lengths increase, then the average response time also increases.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287" name="Google Shape;287;p52"/>
          <p:cNvSpPr txBox="1"/>
          <p:nvPr/>
        </p:nvSpPr>
        <p:spPr>
          <a:xfrm>
            <a:off x="4376875" y="1972225"/>
            <a:ext cx="1022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53"/>
          <p:cNvPicPr preferRelativeResize="0"/>
          <p:nvPr/>
        </p:nvPicPr>
        <p:blipFill>
          <a:blip r:embed="rId3">
            <a:alphaModFix/>
          </a:blip>
          <a:stretch>
            <a:fillRect/>
          </a:stretch>
        </p:blipFill>
        <p:spPr>
          <a:xfrm>
            <a:off x="152400" y="735800"/>
            <a:ext cx="8839200" cy="3969301"/>
          </a:xfrm>
          <a:prstGeom prst="rect">
            <a:avLst/>
          </a:prstGeom>
          <a:noFill/>
          <a:ln>
            <a:noFill/>
          </a:ln>
        </p:spPr>
      </p:pic>
      <p:sp>
        <p:nvSpPr>
          <p:cNvPr id="293" name="Google Shape;293;p53"/>
          <p:cNvSpPr txBox="1"/>
          <p:nvPr/>
        </p:nvSpPr>
        <p:spPr>
          <a:xfrm>
            <a:off x="139500" y="88775"/>
            <a:ext cx="460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EX1:when the job lengths are equal</a:t>
            </a:r>
            <a:endParaRPr b="1"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54"/>
          <p:cNvPicPr preferRelativeResize="0"/>
          <p:nvPr/>
        </p:nvPicPr>
        <p:blipFill>
          <a:blip r:embed="rId3">
            <a:alphaModFix/>
          </a:blip>
          <a:stretch>
            <a:fillRect/>
          </a:stretch>
        </p:blipFill>
        <p:spPr>
          <a:xfrm>
            <a:off x="88975" y="811675"/>
            <a:ext cx="8839200" cy="3856100"/>
          </a:xfrm>
          <a:prstGeom prst="rect">
            <a:avLst/>
          </a:prstGeom>
          <a:noFill/>
          <a:ln>
            <a:noFill/>
          </a:ln>
        </p:spPr>
      </p:pic>
      <p:sp>
        <p:nvSpPr>
          <p:cNvPr id="299" name="Google Shape;299;p54"/>
          <p:cNvSpPr txBox="1"/>
          <p:nvPr/>
        </p:nvSpPr>
        <p:spPr>
          <a:xfrm>
            <a:off x="190225" y="139500"/>
            <a:ext cx="755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EX 2: When job lengths are increased by 100 instructions per job.</a:t>
            </a:r>
            <a:endParaRPr b="1"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55"/>
          <p:cNvPicPr preferRelativeResize="0"/>
          <p:nvPr/>
        </p:nvPicPr>
        <p:blipFill>
          <a:blip r:embed="rId3">
            <a:alphaModFix/>
          </a:blip>
          <a:stretch>
            <a:fillRect/>
          </a:stretch>
        </p:blipFill>
        <p:spPr>
          <a:xfrm>
            <a:off x="304800" y="761175"/>
            <a:ext cx="8839202" cy="4109947"/>
          </a:xfrm>
          <a:prstGeom prst="rect">
            <a:avLst/>
          </a:prstGeom>
          <a:noFill/>
          <a:ln>
            <a:noFill/>
          </a:ln>
        </p:spPr>
      </p:pic>
      <p:sp>
        <p:nvSpPr>
          <p:cNvPr id="305" name="Google Shape;305;p55"/>
          <p:cNvSpPr txBox="1"/>
          <p:nvPr/>
        </p:nvSpPr>
        <p:spPr>
          <a:xfrm>
            <a:off x="279000" y="177550"/>
            <a:ext cx="857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EX 3: When the job lengths are increased by 200 per next instructions.</a:t>
            </a:r>
            <a:endParaRPr b="1"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6"/>
          <p:cNvPicPr preferRelativeResize="0"/>
          <p:nvPr/>
        </p:nvPicPr>
        <p:blipFill>
          <a:blip r:embed="rId3">
            <a:alphaModFix/>
          </a:blip>
          <a:stretch>
            <a:fillRect/>
          </a:stretch>
        </p:blipFill>
        <p:spPr>
          <a:xfrm>
            <a:off x="152400" y="786300"/>
            <a:ext cx="8839201" cy="4058375"/>
          </a:xfrm>
          <a:prstGeom prst="rect">
            <a:avLst/>
          </a:prstGeom>
          <a:noFill/>
          <a:ln>
            <a:noFill/>
          </a:ln>
        </p:spPr>
      </p:pic>
      <p:sp>
        <p:nvSpPr>
          <p:cNvPr id="311" name="Google Shape;311;p56"/>
          <p:cNvSpPr txBox="1"/>
          <p:nvPr/>
        </p:nvSpPr>
        <p:spPr>
          <a:xfrm>
            <a:off x="190225" y="190225"/>
            <a:ext cx="8953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Ex4: when the job lengths are increased by a significant amount of unequal lengths.</a:t>
            </a:r>
            <a:endParaRPr b="1" sz="17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7"/>
          <p:cNvSpPr txBox="1"/>
          <p:nvPr>
            <p:ph idx="1" type="body"/>
          </p:nvPr>
        </p:nvSpPr>
        <p:spPr>
          <a:xfrm>
            <a:off x="311700" y="63400"/>
            <a:ext cx="8520600" cy="237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For</a:t>
            </a:r>
            <a:r>
              <a:rPr b="1" lang="en"/>
              <a:t> SJF</a:t>
            </a:r>
            <a:r>
              <a:rPr lang="en"/>
              <a:t> scheduling algorithm with </a:t>
            </a:r>
            <a:r>
              <a:rPr b="1" lang="en"/>
              <a:t>equal</a:t>
            </a:r>
            <a:r>
              <a:rPr lang="en"/>
              <a:t> job lengths :  </a:t>
            </a:r>
            <a:endParaRPr/>
          </a:p>
          <a:p>
            <a:pPr indent="0" lvl="0" marL="0" rtl="0" algn="l">
              <a:lnSpc>
                <a:spcPct val="100000"/>
              </a:lnSpc>
              <a:spcBef>
                <a:spcPts val="0"/>
              </a:spcBef>
              <a:spcAft>
                <a:spcPts val="0"/>
              </a:spcAft>
              <a:buNone/>
            </a:pPr>
            <a:r>
              <a:rPr lang="en"/>
              <a:t>python3 scheduler.py -p SJF -l 400,400,400 -c</a:t>
            </a:r>
            <a:endParaRPr/>
          </a:p>
          <a:p>
            <a:pPr indent="0" lvl="0" marL="0" rtl="0" algn="l">
              <a:lnSpc>
                <a:spcPct val="100000"/>
              </a:lnSpc>
              <a:spcBef>
                <a:spcPts val="0"/>
              </a:spcBef>
              <a:spcAft>
                <a:spcPts val="1600"/>
              </a:spcAft>
              <a:buNone/>
            </a:pPr>
            <a:r>
              <a:t/>
            </a:r>
            <a:endParaRPr/>
          </a:p>
        </p:txBody>
      </p:sp>
      <p:graphicFrame>
        <p:nvGraphicFramePr>
          <p:cNvPr id="317" name="Google Shape;317;p57"/>
          <p:cNvGraphicFramePr/>
          <p:nvPr/>
        </p:nvGraphicFramePr>
        <p:xfrm>
          <a:off x="470575" y="85000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Process id </a:t>
                      </a:r>
                      <a:endParaRPr b="1"/>
                    </a:p>
                  </a:txBody>
                  <a:tcPr marT="91425" marB="91425" marR="91425" marL="91425"/>
                </a:tc>
                <a:tc>
                  <a:txBody>
                    <a:bodyPr/>
                    <a:lstStyle/>
                    <a:p>
                      <a:pPr indent="0" lvl="0" marL="0" rtl="0" algn="l">
                        <a:spcBef>
                          <a:spcPts val="0"/>
                        </a:spcBef>
                        <a:spcAft>
                          <a:spcPts val="0"/>
                        </a:spcAft>
                        <a:buNone/>
                      </a:pPr>
                      <a:r>
                        <a:rPr b="1" lang="en"/>
                        <a:t>Wait time</a:t>
                      </a:r>
                      <a:endParaRPr b="1"/>
                    </a:p>
                  </a:txBody>
                  <a:tcPr marT="91425" marB="91425" marR="91425" marL="91425"/>
                </a:tc>
                <a:tc>
                  <a:txBody>
                    <a:bodyPr/>
                    <a:lstStyle/>
                    <a:p>
                      <a:pPr indent="0" lvl="0" marL="0" rtl="0" algn="l">
                        <a:spcBef>
                          <a:spcPts val="0"/>
                        </a:spcBef>
                        <a:spcAft>
                          <a:spcPts val="0"/>
                        </a:spcAft>
                        <a:buNone/>
                      </a:pPr>
                      <a:r>
                        <a:rPr b="1" lang="en"/>
                        <a:t>Response Time</a:t>
                      </a:r>
                      <a:endParaRPr b="1"/>
                    </a:p>
                  </a:txBody>
                  <a:tcPr marT="91425" marB="91425" marR="91425" marL="91425"/>
                </a:tc>
                <a:tc>
                  <a:txBody>
                    <a:bodyPr/>
                    <a:lstStyle/>
                    <a:p>
                      <a:pPr indent="0" lvl="0" marL="0" rtl="0" algn="l">
                        <a:spcBef>
                          <a:spcPts val="0"/>
                        </a:spcBef>
                        <a:spcAft>
                          <a:spcPts val="0"/>
                        </a:spcAft>
                        <a:buNone/>
                      </a:pPr>
                      <a:r>
                        <a:rPr b="1" lang="en"/>
                        <a:t>Turnaround time</a:t>
                      </a:r>
                      <a:endParaRPr b="1"/>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40</a:t>
                      </a:r>
                      <a:r>
                        <a:rPr lang="en"/>
                        <a:t>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4</a:t>
                      </a:r>
                      <a:r>
                        <a:rPr lang="en"/>
                        <a:t>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c>
                  <a:txBody>
                    <a:bodyPr/>
                    <a:lstStyle/>
                    <a:p>
                      <a:pPr indent="0" lvl="0" marL="0" rtl="0" algn="l">
                        <a:spcBef>
                          <a:spcPts val="0"/>
                        </a:spcBef>
                        <a:spcAft>
                          <a:spcPts val="0"/>
                        </a:spcAft>
                        <a:buNone/>
                      </a:pPr>
                      <a:r>
                        <a:rPr lang="en"/>
                        <a:t>1200</a:t>
                      </a:r>
                      <a:endParaRPr/>
                    </a:p>
                  </a:txBody>
                  <a:tcPr marT="91425" marB="91425" marR="91425" marL="91425"/>
                </a:tc>
              </a:tr>
            </a:tbl>
          </a:graphicData>
        </a:graphic>
      </p:graphicFrame>
      <p:sp>
        <p:nvSpPr>
          <p:cNvPr id="318" name="Google Shape;318;p57"/>
          <p:cNvSpPr txBox="1"/>
          <p:nvPr/>
        </p:nvSpPr>
        <p:spPr>
          <a:xfrm>
            <a:off x="393175" y="2571750"/>
            <a:ext cx="85206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For </a:t>
            </a:r>
            <a:r>
              <a:rPr b="1" lang="en" sz="1700"/>
              <a:t>SJF</a:t>
            </a:r>
            <a:r>
              <a:rPr lang="en" sz="1700"/>
              <a:t> Scheduling algorithm with an increase of 100 length per job:</a:t>
            </a:r>
            <a:endParaRPr sz="1700"/>
          </a:p>
          <a:p>
            <a:pPr indent="0" lvl="0" marL="0" rtl="0" algn="l">
              <a:spcBef>
                <a:spcPts val="0"/>
              </a:spcBef>
              <a:spcAft>
                <a:spcPts val="0"/>
              </a:spcAft>
              <a:buNone/>
            </a:pPr>
            <a:r>
              <a:rPr lang="en" sz="1700">
                <a:solidFill>
                  <a:schemeClr val="dk2"/>
                </a:solidFill>
              </a:rPr>
              <a:t>python3 scheduler.py -p SJF -l 400,500,600  -c</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19" name="Google Shape;319;p57"/>
          <p:cNvGraphicFramePr/>
          <p:nvPr/>
        </p:nvGraphicFramePr>
        <p:xfrm>
          <a:off x="622775" y="3217525"/>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20100">
                <a:tc>
                  <a:txBody>
                    <a:bodyPr/>
                    <a:lstStyle/>
                    <a:p>
                      <a:pPr indent="0" lvl="0" marL="0" rtl="0" algn="l">
                        <a:spcBef>
                          <a:spcPts val="0"/>
                        </a:spcBef>
                        <a:spcAft>
                          <a:spcPts val="0"/>
                        </a:spcAft>
                        <a:buNone/>
                      </a:pPr>
                      <a:r>
                        <a:rPr b="1" lang="en"/>
                        <a:t>Process id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Wait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Response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Turnaround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8"/>
          <p:cNvSpPr txBox="1"/>
          <p:nvPr>
            <p:ph idx="1" type="body"/>
          </p:nvPr>
        </p:nvSpPr>
        <p:spPr>
          <a:xfrm>
            <a:off x="311700" y="114125"/>
            <a:ext cx="8520600" cy="237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For</a:t>
            </a:r>
            <a:r>
              <a:rPr b="1" lang="en"/>
              <a:t> SJF</a:t>
            </a:r>
            <a:r>
              <a:rPr lang="en"/>
              <a:t> scheduling algorithm </a:t>
            </a:r>
            <a:r>
              <a:rPr lang="en" sz="1700">
                <a:solidFill>
                  <a:schemeClr val="dk1"/>
                </a:solidFill>
              </a:rPr>
              <a:t>with an increase of 200 length per job:</a:t>
            </a:r>
            <a:endParaRPr sz="1700">
              <a:solidFill>
                <a:schemeClr val="dk1"/>
              </a:solidFill>
            </a:endParaRPr>
          </a:p>
          <a:p>
            <a:pPr indent="0" lvl="0" marL="0" rtl="0" algn="l">
              <a:lnSpc>
                <a:spcPct val="100000"/>
              </a:lnSpc>
              <a:spcBef>
                <a:spcPts val="0"/>
              </a:spcBef>
              <a:spcAft>
                <a:spcPts val="0"/>
              </a:spcAft>
              <a:buNone/>
            </a:pPr>
            <a:r>
              <a:t/>
            </a:r>
            <a:endParaRPr b="1"/>
          </a:p>
          <a:p>
            <a:pPr indent="0" lvl="0" marL="0" rtl="0" algn="l">
              <a:lnSpc>
                <a:spcPct val="100000"/>
              </a:lnSpc>
              <a:spcBef>
                <a:spcPts val="0"/>
              </a:spcBef>
              <a:spcAft>
                <a:spcPts val="0"/>
              </a:spcAft>
              <a:buNone/>
            </a:pPr>
            <a:r>
              <a:rPr lang="en"/>
              <a:t>python3 scheduler.py -p SJF -l 400,600,800 -c</a:t>
            </a:r>
            <a:endParaRPr/>
          </a:p>
        </p:txBody>
      </p:sp>
      <p:graphicFrame>
        <p:nvGraphicFramePr>
          <p:cNvPr id="325" name="Google Shape;325;p58"/>
          <p:cNvGraphicFramePr/>
          <p:nvPr/>
        </p:nvGraphicFramePr>
        <p:xfrm>
          <a:off x="457875" y="1040225"/>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Process id </a:t>
                      </a:r>
                      <a:endParaRPr b="1"/>
                    </a:p>
                  </a:txBody>
                  <a:tcPr marT="91425" marB="91425" marR="91425" marL="91425"/>
                </a:tc>
                <a:tc>
                  <a:txBody>
                    <a:bodyPr/>
                    <a:lstStyle/>
                    <a:p>
                      <a:pPr indent="0" lvl="0" marL="0" rtl="0" algn="l">
                        <a:spcBef>
                          <a:spcPts val="0"/>
                        </a:spcBef>
                        <a:spcAft>
                          <a:spcPts val="0"/>
                        </a:spcAft>
                        <a:buNone/>
                      </a:pPr>
                      <a:r>
                        <a:rPr b="1" lang="en"/>
                        <a:t>Wait time</a:t>
                      </a:r>
                      <a:endParaRPr b="1"/>
                    </a:p>
                  </a:txBody>
                  <a:tcPr marT="91425" marB="91425" marR="91425" marL="91425"/>
                </a:tc>
                <a:tc>
                  <a:txBody>
                    <a:bodyPr/>
                    <a:lstStyle/>
                    <a:p>
                      <a:pPr indent="0" lvl="0" marL="0" rtl="0" algn="l">
                        <a:spcBef>
                          <a:spcPts val="0"/>
                        </a:spcBef>
                        <a:spcAft>
                          <a:spcPts val="0"/>
                        </a:spcAft>
                        <a:buNone/>
                      </a:pPr>
                      <a:r>
                        <a:rPr b="1" lang="en"/>
                        <a:t>Response Time</a:t>
                      </a:r>
                      <a:endParaRPr b="1"/>
                    </a:p>
                  </a:txBody>
                  <a:tcPr marT="91425" marB="91425" marR="91425" marL="91425"/>
                </a:tc>
                <a:tc>
                  <a:txBody>
                    <a:bodyPr/>
                    <a:lstStyle/>
                    <a:p>
                      <a:pPr indent="0" lvl="0" marL="0" rtl="0" algn="l">
                        <a:spcBef>
                          <a:spcPts val="0"/>
                        </a:spcBef>
                        <a:spcAft>
                          <a:spcPts val="0"/>
                        </a:spcAft>
                        <a:buNone/>
                      </a:pPr>
                      <a:r>
                        <a:rPr b="1" lang="en"/>
                        <a:t>Turnaround time</a:t>
                      </a:r>
                      <a:endParaRPr b="1"/>
                    </a:p>
                  </a:txBody>
                  <a:tcPr marT="91425" marB="91425" marR="91425" marL="91425"/>
                </a:tc>
              </a:tr>
              <a:tr h="381000">
                <a:tc>
                  <a:txBody>
                    <a:bodyPr/>
                    <a:lstStyle/>
                    <a:p>
                      <a:pPr indent="0" lvl="0" marL="0" rtl="0" algn="l">
                        <a:spcBef>
                          <a:spcPts val="0"/>
                        </a:spcBef>
                        <a:spcAft>
                          <a:spcPts val="0"/>
                        </a:spcAft>
                        <a:buNone/>
                      </a:pPr>
                      <a:r>
                        <a:rPr lang="en"/>
                        <a:t>Process 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r>
              <a:tr h="381000">
                <a:tc>
                  <a:txBody>
                    <a:bodyPr/>
                    <a:lstStyle/>
                    <a:p>
                      <a:pPr indent="0" lvl="0" marL="0" rtl="0" algn="l">
                        <a:spcBef>
                          <a:spcPts val="0"/>
                        </a:spcBef>
                        <a:spcAft>
                          <a:spcPts val="0"/>
                        </a:spcAft>
                        <a:buNone/>
                      </a:pPr>
                      <a:r>
                        <a:rPr lang="en"/>
                        <a:t>Process 2</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10</a:t>
                      </a:r>
                      <a:r>
                        <a:rPr lang="en"/>
                        <a:t>00</a:t>
                      </a:r>
                      <a:endParaRPr/>
                    </a:p>
                  </a:txBody>
                  <a:tcPr marT="91425" marB="91425" marR="91425" marL="91425"/>
                </a:tc>
              </a:tr>
              <a:tr h="381000">
                <a:tc>
                  <a:txBody>
                    <a:bodyPr/>
                    <a:lstStyle/>
                    <a:p>
                      <a:pPr indent="0" lvl="0" marL="0" rtl="0" algn="l">
                        <a:spcBef>
                          <a:spcPts val="0"/>
                        </a:spcBef>
                        <a:spcAft>
                          <a:spcPts val="0"/>
                        </a:spcAft>
                        <a:buNone/>
                      </a:pPr>
                      <a:r>
                        <a:rPr lang="en"/>
                        <a:t>Process 3</a:t>
                      </a:r>
                      <a:endParaRPr/>
                    </a:p>
                  </a:txBody>
                  <a:tcPr marT="91425" marB="91425" marR="91425" marL="91425"/>
                </a:tc>
                <a:tc>
                  <a:txBody>
                    <a:bodyPr/>
                    <a:lstStyle/>
                    <a:p>
                      <a:pPr indent="0" lvl="0" marL="0" rtl="0" algn="l">
                        <a:spcBef>
                          <a:spcPts val="0"/>
                        </a:spcBef>
                        <a:spcAft>
                          <a:spcPts val="0"/>
                        </a:spcAft>
                        <a:buNone/>
                      </a:pPr>
                      <a:r>
                        <a:rPr lang="en"/>
                        <a:t>10</a:t>
                      </a:r>
                      <a:r>
                        <a:rPr lang="en"/>
                        <a:t>00</a:t>
                      </a:r>
                      <a:endParaRPr/>
                    </a:p>
                  </a:txBody>
                  <a:tcPr marT="91425" marB="91425" marR="91425" marL="91425"/>
                </a:tc>
                <a:tc>
                  <a:txBody>
                    <a:bodyPr/>
                    <a:lstStyle/>
                    <a:p>
                      <a:pPr indent="0" lvl="0" marL="0" rtl="0" algn="l">
                        <a:spcBef>
                          <a:spcPts val="0"/>
                        </a:spcBef>
                        <a:spcAft>
                          <a:spcPts val="0"/>
                        </a:spcAft>
                        <a:buNone/>
                      </a:pPr>
                      <a:r>
                        <a:rPr lang="en"/>
                        <a:t>10</a:t>
                      </a:r>
                      <a:r>
                        <a:rPr lang="en"/>
                        <a:t>00</a:t>
                      </a:r>
                      <a:endParaRPr/>
                    </a:p>
                  </a:txBody>
                  <a:tcPr marT="91425" marB="91425" marR="91425" marL="91425"/>
                </a:tc>
                <a:tc>
                  <a:txBody>
                    <a:bodyPr/>
                    <a:lstStyle/>
                    <a:p>
                      <a:pPr indent="0" lvl="0" marL="0" rtl="0" algn="l">
                        <a:spcBef>
                          <a:spcPts val="0"/>
                        </a:spcBef>
                        <a:spcAft>
                          <a:spcPts val="0"/>
                        </a:spcAft>
                        <a:buNone/>
                      </a:pPr>
                      <a:r>
                        <a:rPr lang="en"/>
                        <a:t>1800</a:t>
                      </a:r>
                      <a:endParaRPr/>
                    </a:p>
                  </a:txBody>
                  <a:tcPr marT="91425" marB="91425" marR="91425" marL="91425"/>
                </a:tc>
              </a:tr>
            </a:tbl>
          </a:graphicData>
        </a:graphic>
      </p:graphicFrame>
      <p:sp>
        <p:nvSpPr>
          <p:cNvPr id="326" name="Google Shape;326;p58"/>
          <p:cNvSpPr txBox="1"/>
          <p:nvPr/>
        </p:nvSpPr>
        <p:spPr>
          <a:xfrm>
            <a:off x="393175" y="2571750"/>
            <a:ext cx="85206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For </a:t>
            </a:r>
            <a:r>
              <a:rPr b="1" lang="en" sz="1700"/>
              <a:t>SJF</a:t>
            </a:r>
            <a:r>
              <a:rPr lang="en" sz="1700"/>
              <a:t> Scheduling algorithm with unequal job lengths</a:t>
            </a:r>
            <a:endParaRPr sz="1700"/>
          </a:p>
          <a:p>
            <a:pPr indent="0" lvl="0" marL="0" rtl="0" algn="l">
              <a:spcBef>
                <a:spcPts val="0"/>
              </a:spcBef>
              <a:spcAft>
                <a:spcPts val="0"/>
              </a:spcAft>
              <a:buNone/>
            </a:pPr>
            <a:r>
              <a:rPr lang="en" sz="1700">
                <a:solidFill>
                  <a:schemeClr val="dk2"/>
                </a:solidFill>
              </a:rPr>
              <a:t>python3 scheduler.py -p SJF -l 400,1000,2000  -c</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27" name="Google Shape;327;p58"/>
          <p:cNvGraphicFramePr/>
          <p:nvPr/>
        </p:nvGraphicFramePr>
        <p:xfrm>
          <a:off x="622775" y="3217525"/>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320100">
                <a:tc>
                  <a:txBody>
                    <a:bodyPr/>
                    <a:lstStyle/>
                    <a:p>
                      <a:pPr indent="0" lvl="0" marL="0" rtl="0" algn="l">
                        <a:spcBef>
                          <a:spcPts val="0"/>
                        </a:spcBef>
                        <a:spcAft>
                          <a:spcPts val="0"/>
                        </a:spcAft>
                        <a:buNone/>
                      </a:pPr>
                      <a:r>
                        <a:rPr b="1" lang="en"/>
                        <a:t>Process id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Wait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Response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Turnaround time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Process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34</a:t>
                      </a:r>
                      <a:r>
                        <a:rPr lang="en"/>
                        <a:t>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9"/>
          <p:cNvSpPr txBox="1"/>
          <p:nvPr/>
        </p:nvSpPr>
        <p:spPr>
          <a:xfrm>
            <a:off x="202925" y="215600"/>
            <a:ext cx="4730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Final Result</a:t>
            </a:r>
            <a:endParaRPr b="1" sz="2100"/>
          </a:p>
        </p:txBody>
      </p:sp>
      <p:graphicFrame>
        <p:nvGraphicFramePr>
          <p:cNvPr id="333" name="Google Shape;333;p59"/>
          <p:cNvGraphicFramePr/>
          <p:nvPr/>
        </p:nvGraphicFramePr>
        <p:xfrm>
          <a:off x="1066650" y="1010500"/>
          <a:ext cx="3000000" cy="3000000"/>
        </p:xfrm>
        <a:graphic>
          <a:graphicData uri="http://schemas.openxmlformats.org/drawingml/2006/table">
            <a:tbl>
              <a:tblPr>
                <a:noFill/>
                <a:tableStyleId>{329864B3-9359-45A7-8223-8F32CEC84B49}</a:tableStyleId>
              </a:tblPr>
              <a:tblGrid>
                <a:gridCol w="1809750"/>
                <a:gridCol w="1809750"/>
                <a:gridCol w="1809750"/>
                <a:gridCol w="1809750"/>
              </a:tblGrid>
              <a:tr h="6349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Average wait time</a:t>
                      </a:r>
                      <a:endParaRPr b="1"/>
                    </a:p>
                  </a:txBody>
                  <a:tcPr marT="91425" marB="91425" marR="91425" marL="91425"/>
                </a:tc>
                <a:tc>
                  <a:txBody>
                    <a:bodyPr/>
                    <a:lstStyle/>
                    <a:p>
                      <a:pPr indent="0" lvl="0" marL="0" rtl="0" algn="l">
                        <a:spcBef>
                          <a:spcPts val="0"/>
                        </a:spcBef>
                        <a:spcAft>
                          <a:spcPts val="0"/>
                        </a:spcAft>
                        <a:buNone/>
                      </a:pPr>
                      <a:r>
                        <a:rPr b="1" lang="en"/>
                        <a:t>Average Response time</a:t>
                      </a:r>
                      <a:endParaRPr b="1"/>
                    </a:p>
                  </a:txBody>
                  <a:tcPr marT="91425" marB="91425" marR="91425" marL="91425"/>
                </a:tc>
                <a:tc>
                  <a:txBody>
                    <a:bodyPr/>
                    <a:lstStyle/>
                    <a:p>
                      <a:pPr indent="0" lvl="0" marL="0" rtl="0" algn="l">
                        <a:spcBef>
                          <a:spcPts val="0"/>
                        </a:spcBef>
                        <a:spcAft>
                          <a:spcPts val="0"/>
                        </a:spcAft>
                        <a:buNone/>
                      </a:pPr>
                      <a:r>
                        <a:rPr b="1" lang="en"/>
                        <a:t>Average Turnaround time</a:t>
                      </a:r>
                      <a:endParaRPr b="1"/>
                    </a:p>
                  </a:txBody>
                  <a:tcPr marT="91425" marB="91425" marR="91425" marL="91425"/>
                </a:tc>
              </a:tr>
              <a:tr h="381000">
                <a:tc>
                  <a:txBody>
                    <a:bodyPr/>
                    <a:lstStyle/>
                    <a:p>
                      <a:pPr indent="0" lvl="0" marL="0" rtl="0" algn="l">
                        <a:spcBef>
                          <a:spcPts val="0"/>
                        </a:spcBef>
                        <a:spcAft>
                          <a:spcPts val="0"/>
                        </a:spcAft>
                        <a:buNone/>
                      </a:pPr>
                      <a:r>
                        <a:rPr lang="en"/>
                        <a:t>EX 1</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400</a:t>
                      </a:r>
                      <a:endParaRPr/>
                    </a:p>
                  </a:txBody>
                  <a:tcPr marT="91425" marB="91425" marR="91425" marL="91425"/>
                </a:tc>
                <a:tc>
                  <a:txBody>
                    <a:bodyPr/>
                    <a:lstStyle/>
                    <a:p>
                      <a:pPr indent="0" lvl="0" marL="0" rtl="0" algn="l">
                        <a:spcBef>
                          <a:spcPts val="0"/>
                        </a:spcBef>
                        <a:spcAft>
                          <a:spcPts val="0"/>
                        </a:spcAft>
                        <a:buNone/>
                      </a:pPr>
                      <a:r>
                        <a:rPr lang="en"/>
                        <a:t>800</a:t>
                      </a:r>
                      <a:endParaRPr/>
                    </a:p>
                  </a:txBody>
                  <a:tcPr marT="91425" marB="91425" marR="91425" marL="91425"/>
                </a:tc>
              </a:tr>
              <a:tr h="381000">
                <a:tc>
                  <a:txBody>
                    <a:bodyPr/>
                    <a:lstStyle/>
                    <a:p>
                      <a:pPr indent="0" lvl="0" marL="0" rtl="0" algn="l">
                        <a:spcBef>
                          <a:spcPts val="0"/>
                        </a:spcBef>
                        <a:spcAft>
                          <a:spcPts val="0"/>
                        </a:spcAft>
                        <a:buNone/>
                      </a:pPr>
                      <a:r>
                        <a:rPr lang="en"/>
                        <a:t>EX 2</a:t>
                      </a:r>
                      <a:endParaRPr/>
                    </a:p>
                  </a:txBody>
                  <a:tcPr marT="91425" marB="91425" marR="91425" marL="91425"/>
                </a:tc>
                <a:tc>
                  <a:txBody>
                    <a:bodyPr/>
                    <a:lstStyle/>
                    <a:p>
                      <a:pPr indent="0" lvl="0" marL="0" rtl="0" algn="l">
                        <a:spcBef>
                          <a:spcPts val="0"/>
                        </a:spcBef>
                        <a:spcAft>
                          <a:spcPts val="0"/>
                        </a:spcAft>
                        <a:buNone/>
                      </a:pPr>
                      <a:r>
                        <a:rPr lang="en"/>
                        <a:t>433.33</a:t>
                      </a:r>
                      <a:endParaRPr/>
                    </a:p>
                  </a:txBody>
                  <a:tcPr marT="91425" marB="91425" marR="91425" marL="91425"/>
                </a:tc>
                <a:tc>
                  <a:txBody>
                    <a:bodyPr/>
                    <a:lstStyle/>
                    <a:p>
                      <a:pPr indent="0" lvl="0" marL="0" rtl="0" algn="l">
                        <a:spcBef>
                          <a:spcPts val="0"/>
                        </a:spcBef>
                        <a:spcAft>
                          <a:spcPts val="0"/>
                        </a:spcAft>
                        <a:buNone/>
                      </a:pPr>
                      <a:r>
                        <a:rPr lang="en"/>
                        <a:t>433.33</a:t>
                      </a:r>
                      <a:endParaRPr/>
                    </a:p>
                  </a:txBody>
                  <a:tcPr marT="91425" marB="91425" marR="91425" marL="91425"/>
                </a:tc>
                <a:tc>
                  <a:txBody>
                    <a:bodyPr/>
                    <a:lstStyle/>
                    <a:p>
                      <a:pPr indent="0" lvl="0" marL="0" rtl="0" algn="l">
                        <a:spcBef>
                          <a:spcPts val="0"/>
                        </a:spcBef>
                        <a:spcAft>
                          <a:spcPts val="0"/>
                        </a:spcAft>
                        <a:buNone/>
                      </a:pPr>
                      <a:r>
                        <a:rPr lang="en"/>
                        <a:t>933.33</a:t>
                      </a:r>
                      <a:endParaRPr/>
                    </a:p>
                  </a:txBody>
                  <a:tcPr marT="91425" marB="91425" marR="91425" marL="91425"/>
                </a:tc>
              </a:tr>
              <a:tr h="381000">
                <a:tc>
                  <a:txBody>
                    <a:bodyPr/>
                    <a:lstStyle/>
                    <a:p>
                      <a:pPr indent="0" lvl="0" marL="0" rtl="0" algn="l">
                        <a:spcBef>
                          <a:spcPts val="0"/>
                        </a:spcBef>
                        <a:spcAft>
                          <a:spcPts val="0"/>
                        </a:spcAft>
                        <a:buNone/>
                      </a:pPr>
                      <a:r>
                        <a:rPr lang="en"/>
                        <a:t>EX 3</a:t>
                      </a:r>
                      <a:endParaRPr/>
                    </a:p>
                  </a:txBody>
                  <a:tcPr marT="91425" marB="91425" marR="91425" marL="91425"/>
                </a:tc>
                <a:tc>
                  <a:txBody>
                    <a:bodyPr/>
                    <a:lstStyle/>
                    <a:p>
                      <a:pPr indent="0" lvl="0" marL="0" rtl="0" algn="l">
                        <a:spcBef>
                          <a:spcPts val="0"/>
                        </a:spcBef>
                        <a:spcAft>
                          <a:spcPts val="0"/>
                        </a:spcAft>
                        <a:buNone/>
                      </a:pPr>
                      <a:r>
                        <a:rPr lang="en"/>
                        <a:t>466.67</a:t>
                      </a:r>
                      <a:endParaRPr/>
                    </a:p>
                  </a:txBody>
                  <a:tcPr marT="91425" marB="91425" marR="91425" marL="91425"/>
                </a:tc>
                <a:tc>
                  <a:txBody>
                    <a:bodyPr/>
                    <a:lstStyle/>
                    <a:p>
                      <a:pPr indent="0" lvl="0" marL="0" rtl="0" algn="l">
                        <a:spcBef>
                          <a:spcPts val="0"/>
                        </a:spcBef>
                        <a:spcAft>
                          <a:spcPts val="0"/>
                        </a:spcAft>
                        <a:buNone/>
                      </a:pPr>
                      <a:r>
                        <a:rPr lang="en"/>
                        <a:t>466.67</a:t>
                      </a:r>
                      <a:endParaRPr/>
                    </a:p>
                  </a:txBody>
                  <a:tcPr marT="91425" marB="91425" marR="91425" marL="91425"/>
                </a:tc>
                <a:tc>
                  <a:txBody>
                    <a:bodyPr/>
                    <a:lstStyle/>
                    <a:p>
                      <a:pPr indent="0" lvl="0" marL="0" rtl="0" algn="l">
                        <a:spcBef>
                          <a:spcPts val="0"/>
                        </a:spcBef>
                        <a:spcAft>
                          <a:spcPts val="0"/>
                        </a:spcAft>
                        <a:buNone/>
                      </a:pPr>
                      <a:r>
                        <a:rPr lang="en"/>
                        <a:t>1066.67</a:t>
                      </a:r>
                      <a:endParaRPr/>
                    </a:p>
                  </a:txBody>
                  <a:tcPr marT="91425" marB="91425" marR="91425" marL="91425"/>
                </a:tc>
              </a:tr>
              <a:tr h="381000">
                <a:tc>
                  <a:txBody>
                    <a:bodyPr/>
                    <a:lstStyle/>
                    <a:p>
                      <a:pPr indent="0" lvl="0" marL="0" rtl="0" algn="l">
                        <a:spcBef>
                          <a:spcPts val="0"/>
                        </a:spcBef>
                        <a:spcAft>
                          <a:spcPts val="0"/>
                        </a:spcAft>
                        <a:buNone/>
                      </a:pPr>
                      <a:r>
                        <a:rPr lang="en"/>
                        <a:t>EX 4</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1733.33</a:t>
                      </a:r>
                      <a:endParaRPr/>
                    </a:p>
                  </a:txBody>
                  <a:tcPr marT="91425" marB="91425" marR="91425" marL="91425"/>
                </a:tc>
              </a:tr>
            </a:tbl>
          </a:graphicData>
        </a:graphic>
      </p:graphicFrame>
      <p:sp>
        <p:nvSpPr>
          <p:cNvPr id="334" name="Google Shape;334;p59"/>
          <p:cNvSpPr txBox="1"/>
          <p:nvPr/>
        </p:nvSpPr>
        <p:spPr>
          <a:xfrm>
            <a:off x="583400" y="3538375"/>
            <a:ext cx="779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the above result that t</a:t>
            </a:r>
            <a:r>
              <a:rPr lang="en"/>
              <a:t>he length of the jobs increase, the average response time also starts to increase.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nvSpPr>
        <p:spPr>
          <a:xfrm>
            <a:off x="326900" y="239625"/>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7</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What happens to response time with </a:t>
            </a:r>
            <a:r>
              <a:rPr b="1" lang="en" sz="1800">
                <a:solidFill>
                  <a:schemeClr val="dk1"/>
                </a:solidFill>
                <a:latin typeface="Comfortaa"/>
                <a:ea typeface="Comfortaa"/>
                <a:cs typeface="Comfortaa"/>
                <a:sym typeface="Comfortaa"/>
              </a:rPr>
              <a:t>RR</a:t>
            </a:r>
            <a:r>
              <a:rPr lang="en" sz="1800">
                <a:solidFill>
                  <a:schemeClr val="dk1"/>
                </a:solidFill>
                <a:latin typeface="Comfortaa"/>
                <a:ea typeface="Comfortaa"/>
                <a:cs typeface="Comfortaa"/>
                <a:sym typeface="Comfortaa"/>
              </a:rPr>
              <a:t> as quantum lengths increase?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Provide an equation that gives the worst-case response time, given N jobs.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1"/>
          <p:cNvSpPr txBox="1"/>
          <p:nvPr>
            <p:ph idx="1" type="body"/>
          </p:nvPr>
        </p:nvSpPr>
        <p:spPr>
          <a:xfrm>
            <a:off x="311700" y="291700"/>
            <a:ext cx="8520600" cy="42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RR Scheduling </a:t>
            </a:r>
            <a:r>
              <a:rPr lang="en"/>
              <a:t>algorithm</a:t>
            </a:r>
            <a:r>
              <a:rPr lang="en"/>
              <a:t>, as the quantum length increase then the response times increase.</a:t>
            </a:r>
            <a:endParaRPr/>
          </a:p>
          <a:p>
            <a:pPr indent="0" lvl="0" marL="0" rtl="0" algn="l">
              <a:spcBef>
                <a:spcPts val="1600"/>
              </a:spcBef>
              <a:spcAft>
                <a:spcPts val="0"/>
              </a:spcAft>
              <a:buNone/>
            </a:pPr>
            <a:r>
              <a:rPr b="1" lang="en">
                <a:solidFill>
                  <a:schemeClr val="dk1"/>
                </a:solidFill>
              </a:rPr>
              <a:t>Provide </a:t>
            </a:r>
            <a:r>
              <a:rPr b="1" lang="en">
                <a:solidFill>
                  <a:schemeClr val="dk1"/>
                </a:solidFill>
              </a:rPr>
              <a:t>an equation that gives the worst-case response time, given N jobs.</a:t>
            </a:r>
            <a:endParaRPr b="1">
              <a:solidFill>
                <a:schemeClr val="dk1"/>
              </a:solidFill>
            </a:endParaRPr>
          </a:p>
          <a:p>
            <a:pPr indent="0" lvl="0" marL="0" rtl="0" algn="l">
              <a:spcBef>
                <a:spcPts val="0"/>
              </a:spcBef>
              <a:spcAft>
                <a:spcPts val="0"/>
              </a:spcAft>
              <a:buNone/>
            </a:pPr>
            <a:r>
              <a:rPr lang="en">
                <a:solidFill>
                  <a:schemeClr val="dk1"/>
                </a:solidFill>
              </a:rPr>
              <a:t>The time a process must wait for the next time slice is directly proportional to the number of other processes and the maximum time they can execute.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 the Total processes n,</a:t>
            </a:r>
            <a:endParaRPr>
              <a:solidFill>
                <a:schemeClr val="dk1"/>
              </a:solidFill>
            </a:endParaRPr>
          </a:p>
          <a:p>
            <a:pPr indent="0" lvl="0" marL="0" rtl="0" algn="l">
              <a:spcBef>
                <a:spcPts val="0"/>
              </a:spcBef>
              <a:spcAft>
                <a:spcPts val="0"/>
              </a:spcAft>
              <a:buNone/>
            </a:pPr>
            <a:r>
              <a:rPr lang="en">
                <a:solidFill>
                  <a:schemeClr val="dk1"/>
                </a:solidFill>
              </a:rPr>
              <a:t>Quantum time size 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the process will have to wait for m(n-1) to respond to a request in the worst case scenario</a:t>
            </a:r>
            <a:endParaRPr>
              <a:solidFill>
                <a:schemeClr val="dk1"/>
              </a:solidFill>
            </a:endParaRPr>
          </a:p>
          <a:p>
            <a:pPr indent="0" lvl="0" marL="0" rtl="0" algn="l">
              <a:spcBef>
                <a:spcPts val="0"/>
              </a:spcBef>
              <a:spcAft>
                <a:spcPts val="1600"/>
              </a:spcAft>
              <a:buNone/>
            </a:pPr>
            <a:r>
              <a:t/>
            </a:r>
            <a:endParaRPr/>
          </a:p>
        </p:txBody>
      </p:sp>
      <p:sp>
        <p:nvSpPr>
          <p:cNvPr id="345" name="Google Shape;345;p61"/>
          <p:cNvSpPr txBox="1"/>
          <p:nvPr/>
        </p:nvSpPr>
        <p:spPr>
          <a:xfrm>
            <a:off x="3983775" y="3479225"/>
            <a:ext cx="1022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152400"/>
            <a:ext cx="8839201" cy="412184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62"/>
          <p:cNvPicPr preferRelativeResize="0"/>
          <p:nvPr/>
        </p:nvPicPr>
        <p:blipFill>
          <a:blip r:embed="rId3">
            <a:alphaModFix/>
          </a:blip>
          <a:stretch>
            <a:fillRect/>
          </a:stretch>
        </p:blipFill>
        <p:spPr>
          <a:xfrm>
            <a:off x="152400" y="152400"/>
            <a:ext cx="8839199" cy="335974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63"/>
          <p:cNvPicPr preferRelativeResize="0"/>
          <p:nvPr/>
        </p:nvPicPr>
        <p:blipFill>
          <a:blip r:embed="rId3">
            <a:alphaModFix/>
          </a:blip>
          <a:stretch>
            <a:fillRect/>
          </a:stretch>
        </p:blipFill>
        <p:spPr>
          <a:xfrm>
            <a:off x="152400" y="152400"/>
            <a:ext cx="8839203" cy="413010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64"/>
          <p:cNvPicPr preferRelativeResize="0"/>
          <p:nvPr/>
        </p:nvPicPr>
        <p:blipFill>
          <a:blip r:embed="rId3">
            <a:alphaModFix/>
          </a:blip>
          <a:stretch>
            <a:fillRect/>
          </a:stretch>
        </p:blipFill>
        <p:spPr>
          <a:xfrm>
            <a:off x="152400" y="152400"/>
            <a:ext cx="8839197" cy="339723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65"/>
          <p:cNvPicPr preferRelativeResize="0"/>
          <p:nvPr/>
        </p:nvPicPr>
        <p:blipFill>
          <a:blip r:embed="rId3">
            <a:alphaModFix/>
          </a:blip>
          <a:stretch>
            <a:fillRect/>
          </a:stretch>
        </p:blipFill>
        <p:spPr>
          <a:xfrm>
            <a:off x="152400" y="152400"/>
            <a:ext cx="7349102"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52400" y="152400"/>
            <a:ext cx="8839200" cy="42546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96250"/>
            <a:ext cx="8520600" cy="44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FIFO scheduling algorithm, </a:t>
            </a:r>
            <a:endParaRPr/>
          </a:p>
          <a:p>
            <a:pPr indent="0" lvl="0" marL="0" rtl="0" algn="l">
              <a:spcBef>
                <a:spcPts val="1600"/>
              </a:spcBef>
              <a:spcAft>
                <a:spcPts val="0"/>
              </a:spcAft>
              <a:buNone/>
            </a:pPr>
            <a:r>
              <a:rPr lang="en"/>
              <a:t>Start jobs in the order they arrive(FIFO queue). Run each job until completion.This is  a non-preemptive scheduling algorithm.</a:t>
            </a:r>
            <a:endParaRPr/>
          </a:p>
          <a:p>
            <a:pPr indent="0" lvl="0" marL="0" rtl="0" algn="l">
              <a:spcBef>
                <a:spcPts val="1600"/>
              </a:spcBef>
              <a:spcAft>
                <a:spcPts val="0"/>
              </a:spcAft>
              <a:buNone/>
            </a:pPr>
            <a:r>
              <a:rPr lang="en"/>
              <a:t>To calculate the Response Time and Turnaround time:</a:t>
            </a:r>
            <a:endParaRPr/>
          </a:p>
          <a:p>
            <a:pPr indent="-342900" lvl="0" marL="457200" rtl="0" algn="l">
              <a:spcBef>
                <a:spcPts val="1600"/>
              </a:spcBef>
              <a:spcAft>
                <a:spcPts val="0"/>
              </a:spcAft>
              <a:buSzPts val="1800"/>
              <a:buAutoNum type="alphaLcParenR"/>
            </a:pPr>
            <a:r>
              <a:rPr lang="en"/>
              <a:t>Process 1 have wait as well as response time of 0. </a:t>
            </a:r>
            <a:r>
              <a:rPr lang="en"/>
              <a:t>The</a:t>
            </a:r>
            <a:r>
              <a:rPr lang="en"/>
              <a:t> total turnaround time will be at 400.</a:t>
            </a:r>
            <a:endParaRPr/>
          </a:p>
          <a:p>
            <a:pPr indent="-342900" lvl="0" marL="457200" rtl="0" algn="l">
              <a:spcBef>
                <a:spcPts val="0"/>
              </a:spcBef>
              <a:spcAft>
                <a:spcPts val="0"/>
              </a:spcAft>
              <a:buSzPts val="1800"/>
              <a:buAutoNum type="alphaLcParenR"/>
            </a:pPr>
            <a:r>
              <a:rPr lang="en"/>
              <a:t>After Process 1 execution ends, Process 2 starts the execution process will have wait of 400 and the total turnaround time of 800.</a:t>
            </a:r>
            <a:r>
              <a:rPr lang="en"/>
              <a:t>Response time will be 400 as well.</a:t>
            </a:r>
            <a:endParaRPr/>
          </a:p>
          <a:p>
            <a:pPr indent="-342900" lvl="0" marL="457200" rtl="0" algn="l">
              <a:spcBef>
                <a:spcPts val="0"/>
              </a:spcBef>
              <a:spcAft>
                <a:spcPts val="0"/>
              </a:spcAft>
              <a:buSzPts val="1800"/>
              <a:buAutoNum type="alphaLcParenR"/>
            </a:pPr>
            <a:r>
              <a:rPr lang="en"/>
              <a:t>After process 2 execution ends,</a:t>
            </a:r>
            <a:r>
              <a:rPr lang="en"/>
              <a:t> Process 3 starts the execution process will have wait of 800 and the total turnaround time of 1200.Response time will be 800 as well.</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52400" y="152400"/>
            <a:ext cx="8839198" cy="29917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52400" y="152400"/>
            <a:ext cx="8839202" cy="34651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