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Comforta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uce Irv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Comfortaa-bold.fntdata"/><Relationship Id="rId10" Type="http://schemas.openxmlformats.org/officeDocument/2006/relationships/slide" Target="slides/slide4.xml"/><Relationship Id="rId21" Type="http://schemas.openxmlformats.org/officeDocument/2006/relationships/font" Target="fonts/Comfortaa-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09T00:10:09.231">
    <p:pos x="72" y="100"/>
    <p:text>pass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5fae6aca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5fae6aca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6ba3819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6ba3819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6ba3819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6ba3819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5fae6aca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5fae6aca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5fae6aca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5fae6aca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5fae6aca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5fae6aca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236bbf5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236bbf5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5fae6aca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5fae6aca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236bbf5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236bbf5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5fae6aca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5fae6aca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mailto:chitram2@pdx.edu" TargetMode="External"/><Relationship Id="rId5" Type="http://schemas.openxmlformats.org/officeDocument/2006/relationships/hyperlink" Target="mailto:chitram2@pdx.edu" TargetMode="External"/><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document/d/1nxQyPksFK3yJ3urWJocx6g6ne-NRjQze/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Concurrency Bugs</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lang="en" sz="1200">
                <a:latin typeface="Comfortaa"/>
                <a:ea typeface="Comfortaa"/>
                <a:cs typeface="Comfortaa"/>
                <a:sym typeface="Comfortaa"/>
              </a:rPr>
              <a:t>Email: </a:t>
            </a:r>
            <a:r>
              <a:rPr lang="en" sz="1200" u="sng">
                <a:solidFill>
                  <a:schemeClr val="accent5"/>
                </a:solidFill>
                <a:latin typeface="Comfortaa"/>
                <a:ea typeface="Comfortaa"/>
                <a:cs typeface="Comfortaa"/>
                <a:sym typeface="Comfortaa"/>
                <a:hlinkClick r:id="rId4">
                  <a:extLst>
                    <a:ext uri="{A12FA001-AC4F-418D-AE19-62706E023703}">
                      <ahyp:hlinkClr val="tx"/>
                    </a:ext>
                  </a:extLst>
                </a:hlinkClick>
              </a:rPr>
              <a:t>chitram2@pdx.edu</a:t>
            </a:r>
            <a:r>
              <a:rPr lang="en" sz="1200">
                <a:latin typeface="Comfortaa"/>
                <a:ea typeface="Comfortaa"/>
                <a:cs typeface="Comfortaa"/>
                <a:sym typeface="Comfortaa"/>
              </a:rPr>
              <a:t>  &amp;	</a:t>
            </a:r>
            <a:r>
              <a:rPr lang="en" sz="1200" u="sng">
                <a:solidFill>
                  <a:schemeClr val="accent5"/>
                </a:solidFill>
                <a:latin typeface="Comfortaa"/>
                <a:ea typeface="Comfortaa"/>
                <a:cs typeface="Comfortaa"/>
                <a:sym typeface="Comfortaa"/>
                <a:hlinkClick r:id="rId5">
                  <a:extLst>
                    <a:ext uri="{A12FA001-AC4F-418D-AE19-62706E023703}">
                      <ahyp:hlinkClr val="tx"/>
                    </a:ext>
                  </a:extLst>
                </a:hlinkClick>
              </a:rPr>
              <a:t>ramya3@pdx.edu</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6">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115000" y="159725"/>
            <a:ext cx="984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351825"/>
            <a:ext cx="8520600" cy="42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omfortaa"/>
                <a:ea typeface="Comfortaa"/>
                <a:cs typeface="Comfortaa"/>
                <a:sym typeface="Comfortaa"/>
              </a:rPr>
              <a:t>4B</a:t>
            </a:r>
            <a:r>
              <a:rPr lang="en">
                <a:solidFill>
                  <a:schemeClr val="dk1"/>
                </a:solidFill>
                <a:latin typeface="Comfortaa"/>
                <a:ea typeface="Comfortaa"/>
                <a:cs typeface="Comfortaa"/>
                <a:sym typeface="Comfortaa"/>
              </a:rPr>
              <a:t>: Modify bug4.c to produce a new version, </a:t>
            </a:r>
            <a:r>
              <a:rPr b="1" lang="en">
                <a:solidFill>
                  <a:schemeClr val="dk1"/>
                </a:solidFill>
                <a:latin typeface="Courier New"/>
                <a:ea typeface="Courier New"/>
                <a:cs typeface="Courier New"/>
                <a:sym typeface="Courier New"/>
              </a:rPr>
              <a:t>bug4_2.c</a:t>
            </a:r>
            <a:r>
              <a:rPr lang="en">
                <a:solidFill>
                  <a:schemeClr val="dk1"/>
                </a:solidFill>
                <a:latin typeface="Comfortaa"/>
                <a:ea typeface="Comfortaa"/>
                <a:cs typeface="Comfortaa"/>
                <a:sym typeface="Comfortaa"/>
              </a:rPr>
              <a:t> that runs correctly. Test it thoroughly to convince yourself that your new version is functioning correctly. Upload </a:t>
            </a:r>
            <a:r>
              <a:rPr b="1" lang="en">
                <a:solidFill>
                  <a:schemeClr val="dk1"/>
                </a:solidFill>
                <a:latin typeface="Courier New"/>
                <a:ea typeface="Courier New"/>
                <a:cs typeface="Courier New"/>
                <a:sym typeface="Courier New"/>
              </a:rPr>
              <a:t>bug4_2.c</a:t>
            </a:r>
            <a:r>
              <a:rPr lang="en">
                <a:solidFill>
                  <a:schemeClr val="dk1"/>
                </a:solidFill>
                <a:latin typeface="Comfortaa"/>
                <a:ea typeface="Comfortaa"/>
                <a:cs typeface="Comfortaa"/>
                <a:sym typeface="Comfortaa"/>
              </a:rPr>
              <a:t> to your submission folder and provide a link to it here:   link</a:t>
            </a:r>
            <a:endParaRPr/>
          </a:p>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b="1" lang="en" u="sng">
                <a:solidFill>
                  <a:srgbClr val="000000"/>
                </a:solidFill>
                <a:highlight>
                  <a:schemeClr val="lt1"/>
                </a:highlight>
                <a:hlinkClick r:id="rId3">
                  <a:extLst>
                    <a:ext uri="{A12FA001-AC4F-418D-AE19-62706E023703}">
                      <ahyp:hlinkClr val="tx"/>
                    </a:ext>
                  </a:extLst>
                </a:hlinkClick>
              </a:rPr>
              <a:t>https://docs.google.com/document/d/1nxQyPksFK3yJ3urWJocx6g6ne-NRjQze/edit</a:t>
            </a:r>
            <a:endParaRPr b="1">
              <a:solidFill>
                <a:srgbClr val="000000"/>
              </a:solidFill>
              <a:highlight>
                <a:schemeClr val="lt1"/>
              </a:highlight>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311700" y="255150"/>
            <a:ext cx="8520600" cy="431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00">
                <a:solidFill>
                  <a:srgbClr val="C814C9"/>
                </a:solidFill>
                <a:latin typeface="Menlo"/>
                <a:ea typeface="Menlo"/>
                <a:cs typeface="Menlo"/>
                <a:sym typeface="Menlo"/>
              </a:rPr>
              <a:t>#include </a:t>
            </a:r>
            <a:r>
              <a:rPr lang="en" sz="1100">
                <a:solidFill>
                  <a:srgbClr val="B42419"/>
                </a:solidFill>
                <a:latin typeface="Menlo"/>
                <a:ea typeface="Menlo"/>
                <a:cs typeface="Menlo"/>
                <a:sym typeface="Menlo"/>
              </a:rPr>
              <a:t>&lt;stdio.h&gt;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rgbClr val="C814C9"/>
                </a:solidFill>
                <a:latin typeface="Menlo"/>
                <a:ea typeface="Menlo"/>
                <a:cs typeface="Menlo"/>
                <a:sym typeface="Menlo"/>
              </a:rPr>
              <a:t>#include </a:t>
            </a:r>
            <a:r>
              <a:rPr lang="en" sz="1100">
                <a:solidFill>
                  <a:srgbClr val="B42419"/>
                </a:solidFill>
                <a:latin typeface="Menlo"/>
                <a:ea typeface="Menlo"/>
                <a:cs typeface="Menlo"/>
                <a:sym typeface="Menlo"/>
              </a:rPr>
              <a:t>&lt;stdlib.h&gt;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rgbClr val="C814C9"/>
                </a:solidFill>
                <a:latin typeface="Menlo"/>
                <a:ea typeface="Menlo"/>
                <a:cs typeface="Menlo"/>
                <a:sym typeface="Menlo"/>
              </a:rPr>
              <a:t>#include </a:t>
            </a:r>
            <a:r>
              <a:rPr lang="en" sz="1100">
                <a:solidFill>
                  <a:srgbClr val="B42419"/>
                </a:solidFill>
                <a:latin typeface="Menlo"/>
                <a:ea typeface="Menlo"/>
                <a:cs typeface="Menlo"/>
                <a:sym typeface="Menlo"/>
              </a:rPr>
              <a:t>&lt;pthread.h&gt;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rgbClr val="C814C9"/>
                </a:solidFill>
                <a:latin typeface="Menlo"/>
                <a:ea typeface="Menlo"/>
                <a:cs typeface="Menlo"/>
                <a:sym typeface="Menlo"/>
              </a:rPr>
              <a:t>#include </a:t>
            </a:r>
            <a:r>
              <a:rPr lang="en" sz="1100">
                <a:solidFill>
                  <a:srgbClr val="B42419"/>
                </a:solidFill>
                <a:latin typeface="Menlo"/>
                <a:ea typeface="Menlo"/>
                <a:cs typeface="Menlo"/>
                <a:sym typeface="Menlo"/>
              </a:rPr>
              <a:t>&lt;unistd.h&gt;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rgbClr val="C814C9"/>
                </a:solidFill>
                <a:latin typeface="Menlo"/>
                <a:ea typeface="Menlo"/>
                <a:cs typeface="Menlo"/>
                <a:sym typeface="Menlo"/>
              </a:rPr>
              <a:t>#define SLEEPTIME </a:t>
            </a:r>
            <a:r>
              <a:rPr lang="en" sz="1100">
                <a:solidFill>
                  <a:srgbClr val="B42419"/>
                </a:solidFill>
                <a:latin typeface="Menlo"/>
                <a:ea typeface="Menlo"/>
                <a:cs typeface="Menlo"/>
                <a:sym typeface="Menlo"/>
              </a:rPr>
              <a:t>5</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t/>
            </a:r>
            <a:endParaRPr sz="1100">
              <a:solidFill>
                <a:srgbClr val="2FB41D"/>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rgbClr val="2FB41D"/>
                </a:solidFill>
                <a:latin typeface="Menlo"/>
                <a:ea typeface="Menlo"/>
                <a:cs typeface="Menlo"/>
                <a:sym typeface="Menlo"/>
              </a:rPr>
              <a:t>volatile</a:t>
            </a:r>
            <a:r>
              <a:rPr lang="en" sz="1100">
                <a:solidFill>
                  <a:schemeClr val="dk1"/>
                </a:solidFill>
                <a:latin typeface="Menlo"/>
                <a:ea typeface="Menlo"/>
                <a:cs typeface="Menlo"/>
                <a:sym typeface="Menlo"/>
              </a:rPr>
              <a:t> </a:t>
            </a:r>
            <a:r>
              <a:rPr lang="en" sz="1100">
                <a:solidFill>
                  <a:srgbClr val="2FB41D"/>
                </a:solidFill>
                <a:latin typeface="Menlo"/>
                <a:ea typeface="Menlo"/>
                <a:cs typeface="Menlo"/>
                <a:sym typeface="Menlo"/>
              </a:rPr>
              <a:t>unsigned</a:t>
            </a:r>
            <a:r>
              <a:rPr lang="en" sz="1100">
                <a:solidFill>
                  <a:schemeClr val="dk1"/>
                </a:solidFill>
                <a:latin typeface="Menlo"/>
                <a:ea typeface="Menlo"/>
                <a:cs typeface="Menlo"/>
                <a:sym typeface="Menlo"/>
              </a:rPr>
              <a:t> </a:t>
            </a:r>
            <a:r>
              <a:rPr lang="en" sz="1100">
                <a:solidFill>
                  <a:srgbClr val="2FB41D"/>
                </a:solidFill>
                <a:latin typeface="Menlo"/>
                <a:ea typeface="Menlo"/>
                <a:cs typeface="Menlo"/>
                <a:sym typeface="Menlo"/>
              </a:rPr>
              <a:t>long</a:t>
            </a:r>
            <a:r>
              <a:rPr lang="en" sz="1100">
                <a:solidFill>
                  <a:schemeClr val="dk1"/>
                </a:solidFill>
                <a:latin typeface="Menlo"/>
                <a:ea typeface="Menlo"/>
                <a:cs typeface="Menlo"/>
                <a:sym typeface="Menlo"/>
              </a:rPr>
              <a:t> counter = </a:t>
            </a:r>
            <a:r>
              <a:rPr lang="en" sz="1100">
                <a:solidFill>
                  <a:srgbClr val="B42419"/>
                </a:solidFill>
                <a:latin typeface="Menlo"/>
                <a:ea typeface="Menlo"/>
                <a:cs typeface="Menlo"/>
                <a:sym typeface="Menlo"/>
              </a:rPr>
              <a:t>0</a:t>
            </a: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rgbClr val="2FB41D"/>
                </a:solidFill>
                <a:latin typeface="Menlo"/>
                <a:ea typeface="Menlo"/>
                <a:cs typeface="Menlo"/>
                <a:sym typeface="Menlo"/>
              </a:rPr>
              <a:t>unsigned</a:t>
            </a:r>
            <a:r>
              <a:rPr lang="en" sz="1100">
                <a:solidFill>
                  <a:schemeClr val="dk1"/>
                </a:solidFill>
                <a:latin typeface="Menlo"/>
                <a:ea typeface="Menlo"/>
                <a:cs typeface="Menlo"/>
                <a:sym typeface="Menlo"/>
              </a:rPr>
              <a:t> </a:t>
            </a:r>
            <a:r>
              <a:rPr lang="en" sz="1100">
                <a:solidFill>
                  <a:srgbClr val="2FB41D"/>
                </a:solidFill>
                <a:latin typeface="Menlo"/>
                <a:ea typeface="Menlo"/>
                <a:cs typeface="Menlo"/>
                <a:sym typeface="Menlo"/>
              </a:rPr>
              <a:t>long</a:t>
            </a:r>
            <a:r>
              <a:rPr lang="en" sz="1100">
                <a:solidFill>
                  <a:schemeClr val="dk1"/>
                </a:solidFill>
                <a:latin typeface="Menlo"/>
                <a:ea typeface="Menlo"/>
                <a:cs typeface="Menlo"/>
                <a:sym typeface="Menlo"/>
              </a:rPr>
              <a:t> numloops;</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pthread_mutex_t mutexA = PTHREAD_MUTEX_INITIALIZER;</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pthread_mutex_t mutexB = PTHREAD_MUTEX_INITIALIZER;</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t/>
            </a:r>
            <a:endParaRPr sz="1100">
              <a:solidFill>
                <a:srgbClr val="2FB41D"/>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rgbClr val="2FB41D"/>
                </a:solidFill>
                <a:latin typeface="Menlo"/>
                <a:ea typeface="Menlo"/>
                <a:cs typeface="Menlo"/>
                <a:sym typeface="Menlo"/>
              </a:rPr>
              <a:t>void</a:t>
            </a:r>
            <a:r>
              <a:rPr lang="en" sz="1100">
                <a:solidFill>
                  <a:schemeClr val="dk1"/>
                </a:solidFill>
                <a:latin typeface="Menlo"/>
                <a:ea typeface="Menlo"/>
                <a:cs typeface="Menlo"/>
                <a:sym typeface="Menlo"/>
              </a:rPr>
              <a:t> *dowork1(</a:t>
            </a:r>
            <a:r>
              <a:rPr lang="en" sz="1100">
                <a:solidFill>
                  <a:srgbClr val="2FB41D"/>
                </a:solidFill>
                <a:latin typeface="Menlo"/>
                <a:ea typeface="Menlo"/>
                <a:cs typeface="Menlo"/>
                <a:sym typeface="Menlo"/>
              </a:rPr>
              <a:t>void</a:t>
            </a:r>
            <a:r>
              <a:rPr lang="en" sz="1100">
                <a:solidFill>
                  <a:schemeClr val="dk1"/>
                </a:solidFill>
                <a:latin typeface="Menlo"/>
                <a:ea typeface="Menlo"/>
                <a:cs typeface="Menlo"/>
                <a:sym typeface="Menlo"/>
              </a:rPr>
              <a:t> *param)</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r>
              <a:rPr lang="en" sz="1100">
                <a:solidFill>
                  <a:srgbClr val="C1651C"/>
                </a:solidFill>
                <a:latin typeface="Menlo"/>
                <a:ea typeface="Menlo"/>
                <a:cs typeface="Menlo"/>
                <a:sym typeface="Menlo"/>
              </a:rPr>
              <a:t>for</a:t>
            </a:r>
            <a:r>
              <a:rPr lang="en" sz="1100">
                <a:solidFill>
                  <a:schemeClr val="dk1"/>
                </a:solidFill>
                <a:latin typeface="Menlo"/>
                <a:ea typeface="Menlo"/>
                <a:cs typeface="Menlo"/>
                <a:sym typeface="Menlo"/>
              </a:rPr>
              <a:t> (</a:t>
            </a:r>
            <a:r>
              <a:rPr lang="en" sz="1100">
                <a:solidFill>
                  <a:srgbClr val="2FB41D"/>
                </a:solidFill>
                <a:latin typeface="Menlo"/>
                <a:ea typeface="Menlo"/>
                <a:cs typeface="Menlo"/>
                <a:sym typeface="Menlo"/>
              </a:rPr>
              <a:t>int</a:t>
            </a:r>
            <a:r>
              <a:rPr lang="en" sz="1100">
                <a:solidFill>
                  <a:schemeClr val="dk1"/>
                </a:solidFill>
                <a:latin typeface="Menlo"/>
                <a:ea typeface="Menlo"/>
                <a:cs typeface="Menlo"/>
                <a:sym typeface="Menlo"/>
              </a:rPr>
              <a:t> i = </a:t>
            </a:r>
            <a:r>
              <a:rPr lang="en" sz="1100">
                <a:solidFill>
                  <a:srgbClr val="B42419"/>
                </a:solidFill>
                <a:latin typeface="Menlo"/>
                <a:ea typeface="Menlo"/>
                <a:cs typeface="Menlo"/>
                <a:sym typeface="Menlo"/>
              </a:rPr>
              <a:t>0</a:t>
            </a:r>
            <a:r>
              <a:rPr lang="en" sz="1100">
                <a:solidFill>
                  <a:schemeClr val="dk1"/>
                </a:solidFill>
                <a:latin typeface="Menlo"/>
                <a:ea typeface="Menlo"/>
                <a:cs typeface="Menlo"/>
                <a:sym typeface="Menlo"/>
              </a:rPr>
              <a:t>; i &lt; numloops; i++) {</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pthread_mutex_lock(&amp;mutexA);</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pthread_mutex_lock(&amp;mutexB);</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counter++;</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r>
              <a:rPr lang="en" sz="1100">
                <a:solidFill>
                  <a:srgbClr val="C1651C"/>
                </a:solidFill>
                <a:latin typeface="Menlo"/>
                <a:ea typeface="Menlo"/>
                <a:cs typeface="Menlo"/>
                <a:sym typeface="Menlo"/>
              </a:rPr>
              <a:t>if</a:t>
            </a:r>
            <a:r>
              <a:rPr lang="en" sz="1100">
                <a:solidFill>
                  <a:schemeClr val="dk1"/>
                </a:solidFill>
                <a:latin typeface="Menlo"/>
                <a:ea typeface="Menlo"/>
                <a:cs typeface="Menlo"/>
                <a:sym typeface="Menlo"/>
              </a:rPr>
              <a:t> ((counter % </a:t>
            </a:r>
            <a:r>
              <a:rPr lang="en" sz="1100">
                <a:solidFill>
                  <a:srgbClr val="B42419"/>
                </a:solidFill>
                <a:latin typeface="Menlo"/>
                <a:ea typeface="Menlo"/>
                <a:cs typeface="Menlo"/>
                <a:sym typeface="Menlo"/>
              </a:rPr>
              <a:t>1000000</a:t>
            </a:r>
            <a:r>
              <a:rPr lang="en" sz="1100">
                <a:solidFill>
                  <a:schemeClr val="dk1"/>
                </a:solidFill>
                <a:latin typeface="Menlo"/>
                <a:ea typeface="Menlo"/>
                <a:cs typeface="Menlo"/>
                <a:sym typeface="Menlo"/>
              </a:rPr>
              <a:t>) == </a:t>
            </a:r>
            <a:r>
              <a:rPr lang="en" sz="1100">
                <a:solidFill>
                  <a:srgbClr val="B42419"/>
                </a:solidFill>
                <a:latin typeface="Menlo"/>
                <a:ea typeface="Menlo"/>
                <a:cs typeface="Menlo"/>
                <a:sym typeface="Menlo"/>
              </a:rPr>
              <a:t>0</a:t>
            </a:r>
            <a:r>
              <a:rPr lang="en" sz="1100">
                <a:solidFill>
                  <a:schemeClr val="dk1"/>
                </a:solidFill>
                <a:latin typeface="Menlo"/>
                <a:ea typeface="Menlo"/>
                <a:cs typeface="Menlo"/>
                <a:sym typeface="Menlo"/>
              </a:rPr>
              <a:t>) {</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printf(</a:t>
            </a:r>
            <a:r>
              <a:rPr lang="en" sz="1100">
                <a:solidFill>
                  <a:srgbClr val="B42419"/>
                </a:solidFill>
                <a:latin typeface="Menlo"/>
                <a:ea typeface="Menlo"/>
                <a:cs typeface="Menlo"/>
                <a:sym typeface="Menlo"/>
              </a:rPr>
              <a:t>"WORKER1: </a:t>
            </a:r>
            <a:r>
              <a:rPr lang="en" sz="1100">
                <a:solidFill>
                  <a:srgbClr val="C814C9"/>
                </a:solidFill>
                <a:latin typeface="Menlo"/>
                <a:ea typeface="Menlo"/>
                <a:cs typeface="Menlo"/>
                <a:sym typeface="Menlo"/>
              </a:rPr>
              <a:t>%ld\n</a:t>
            </a:r>
            <a:r>
              <a:rPr lang="en" sz="1100">
                <a:solidFill>
                  <a:srgbClr val="B42419"/>
                </a:solidFill>
                <a:latin typeface="Menlo"/>
                <a:ea typeface="Menlo"/>
                <a:cs typeface="Menlo"/>
                <a:sym typeface="Menlo"/>
              </a:rPr>
              <a:t>"</a:t>
            </a:r>
            <a:r>
              <a:rPr lang="en" sz="1100">
                <a:solidFill>
                  <a:schemeClr val="dk1"/>
                </a:solidFill>
                <a:latin typeface="Menlo"/>
                <a:ea typeface="Menlo"/>
                <a:cs typeface="Menlo"/>
                <a:sym typeface="Menlo"/>
              </a:rPr>
              <a:t>, counter);</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pthread_mutex_unlock(&amp;mutexB);</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pthread_mutex_unlock(&amp;mutexA);</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r>
              <a:rPr lang="en" sz="1100">
                <a:solidFill>
                  <a:srgbClr val="C1651C"/>
                </a:solidFill>
                <a:latin typeface="Menlo"/>
                <a:ea typeface="Menlo"/>
                <a:cs typeface="Menlo"/>
                <a:sym typeface="Menlo"/>
              </a:rPr>
              <a:t>return</a:t>
            </a:r>
            <a:r>
              <a:rPr lang="en" sz="1100">
                <a:solidFill>
                  <a:schemeClr val="dk1"/>
                </a:solidFill>
                <a:latin typeface="Menlo"/>
                <a:ea typeface="Menlo"/>
                <a:cs typeface="Menlo"/>
                <a:sym typeface="Menlo"/>
              </a:rPr>
              <a:t> </a:t>
            </a:r>
            <a:r>
              <a:rPr lang="en" sz="1100">
                <a:solidFill>
                  <a:srgbClr val="B42419"/>
                </a:solidFill>
                <a:latin typeface="Menlo"/>
                <a:ea typeface="Menlo"/>
                <a:cs typeface="Menlo"/>
                <a:sym typeface="Menlo"/>
              </a:rPr>
              <a:t>NULL</a:t>
            </a: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t/>
            </a:r>
            <a:endParaRPr sz="1100">
              <a:solidFill>
                <a:srgbClr val="2FB41D"/>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117" name="Google Shape;117;p23"/>
          <p:cNvSpPr txBox="1"/>
          <p:nvPr/>
        </p:nvSpPr>
        <p:spPr>
          <a:xfrm>
            <a:off x="2293825" y="4236200"/>
            <a:ext cx="57378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 looks good. I like how you nested the mutex locks.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25"/>
            <a:ext cx="85206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00">
                <a:solidFill>
                  <a:srgbClr val="2FB41D"/>
                </a:solidFill>
                <a:latin typeface="Menlo"/>
                <a:ea typeface="Menlo"/>
                <a:cs typeface="Menlo"/>
                <a:sym typeface="Menlo"/>
              </a:rPr>
              <a:t>void</a:t>
            </a:r>
            <a:r>
              <a:rPr lang="en" sz="1100">
                <a:solidFill>
                  <a:schemeClr val="dk1"/>
                </a:solidFill>
                <a:latin typeface="Menlo"/>
                <a:ea typeface="Menlo"/>
                <a:cs typeface="Menlo"/>
                <a:sym typeface="Menlo"/>
              </a:rPr>
              <a:t> *dowork2(</a:t>
            </a:r>
            <a:r>
              <a:rPr lang="en" sz="1100">
                <a:solidFill>
                  <a:srgbClr val="2FB41D"/>
                </a:solidFill>
                <a:latin typeface="Menlo"/>
                <a:ea typeface="Menlo"/>
                <a:cs typeface="Menlo"/>
                <a:sym typeface="Menlo"/>
              </a:rPr>
              <a:t>void</a:t>
            </a:r>
            <a:r>
              <a:rPr lang="en" sz="1100">
                <a:solidFill>
                  <a:schemeClr val="dk1"/>
                </a:solidFill>
                <a:latin typeface="Menlo"/>
                <a:ea typeface="Menlo"/>
                <a:cs typeface="Menlo"/>
                <a:sym typeface="Menlo"/>
              </a:rPr>
              <a:t> *param)</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r>
              <a:rPr lang="en" sz="1100">
                <a:solidFill>
                  <a:srgbClr val="C1651C"/>
                </a:solidFill>
                <a:latin typeface="Menlo"/>
                <a:ea typeface="Menlo"/>
                <a:cs typeface="Menlo"/>
                <a:sym typeface="Menlo"/>
              </a:rPr>
              <a:t>for</a:t>
            </a:r>
            <a:r>
              <a:rPr lang="en" sz="1100">
                <a:solidFill>
                  <a:schemeClr val="dk1"/>
                </a:solidFill>
                <a:latin typeface="Menlo"/>
                <a:ea typeface="Menlo"/>
                <a:cs typeface="Menlo"/>
                <a:sym typeface="Menlo"/>
              </a:rPr>
              <a:t> (</a:t>
            </a:r>
            <a:r>
              <a:rPr lang="en" sz="1100">
                <a:solidFill>
                  <a:srgbClr val="2FB41D"/>
                </a:solidFill>
                <a:latin typeface="Menlo"/>
                <a:ea typeface="Menlo"/>
                <a:cs typeface="Menlo"/>
                <a:sym typeface="Menlo"/>
              </a:rPr>
              <a:t>int</a:t>
            </a:r>
            <a:r>
              <a:rPr lang="en" sz="1100">
                <a:solidFill>
                  <a:schemeClr val="dk1"/>
                </a:solidFill>
                <a:latin typeface="Menlo"/>
                <a:ea typeface="Menlo"/>
                <a:cs typeface="Menlo"/>
                <a:sym typeface="Menlo"/>
              </a:rPr>
              <a:t> i = </a:t>
            </a:r>
            <a:r>
              <a:rPr lang="en" sz="1100">
                <a:solidFill>
                  <a:srgbClr val="B42419"/>
                </a:solidFill>
                <a:latin typeface="Menlo"/>
                <a:ea typeface="Menlo"/>
                <a:cs typeface="Menlo"/>
                <a:sym typeface="Menlo"/>
              </a:rPr>
              <a:t>0</a:t>
            </a:r>
            <a:r>
              <a:rPr lang="en" sz="1100">
                <a:solidFill>
                  <a:schemeClr val="dk1"/>
                </a:solidFill>
                <a:latin typeface="Menlo"/>
                <a:ea typeface="Menlo"/>
                <a:cs typeface="Menlo"/>
                <a:sym typeface="Menlo"/>
              </a:rPr>
              <a:t>; i &lt; numloops; i++) {</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pthread_mutex_lock(&amp;mutexA);</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pthread_mutex_lock(&amp;mutexB);</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counter++;</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r>
              <a:rPr lang="en" sz="1100">
                <a:solidFill>
                  <a:srgbClr val="C1651C"/>
                </a:solidFill>
                <a:latin typeface="Menlo"/>
                <a:ea typeface="Menlo"/>
                <a:cs typeface="Menlo"/>
                <a:sym typeface="Menlo"/>
              </a:rPr>
              <a:t>if</a:t>
            </a:r>
            <a:r>
              <a:rPr lang="en" sz="1100">
                <a:solidFill>
                  <a:schemeClr val="dk1"/>
                </a:solidFill>
                <a:latin typeface="Menlo"/>
                <a:ea typeface="Menlo"/>
                <a:cs typeface="Menlo"/>
                <a:sym typeface="Menlo"/>
              </a:rPr>
              <a:t> ((counter % </a:t>
            </a:r>
            <a:r>
              <a:rPr lang="en" sz="1100">
                <a:solidFill>
                  <a:srgbClr val="B42419"/>
                </a:solidFill>
                <a:latin typeface="Menlo"/>
                <a:ea typeface="Menlo"/>
                <a:cs typeface="Menlo"/>
                <a:sym typeface="Menlo"/>
              </a:rPr>
              <a:t>1000000</a:t>
            </a:r>
            <a:r>
              <a:rPr lang="en" sz="1100">
                <a:solidFill>
                  <a:schemeClr val="dk1"/>
                </a:solidFill>
                <a:latin typeface="Menlo"/>
                <a:ea typeface="Menlo"/>
                <a:cs typeface="Menlo"/>
                <a:sym typeface="Menlo"/>
              </a:rPr>
              <a:t>) == </a:t>
            </a:r>
            <a:r>
              <a:rPr lang="en" sz="1100">
                <a:solidFill>
                  <a:srgbClr val="B42419"/>
                </a:solidFill>
                <a:latin typeface="Menlo"/>
                <a:ea typeface="Menlo"/>
                <a:cs typeface="Menlo"/>
                <a:sym typeface="Menlo"/>
              </a:rPr>
              <a:t>0</a:t>
            </a:r>
            <a:r>
              <a:rPr lang="en" sz="1100">
                <a:solidFill>
                  <a:schemeClr val="dk1"/>
                </a:solidFill>
                <a:latin typeface="Menlo"/>
                <a:ea typeface="Menlo"/>
                <a:cs typeface="Menlo"/>
                <a:sym typeface="Menlo"/>
              </a:rPr>
              <a:t>) {</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printf(</a:t>
            </a:r>
            <a:r>
              <a:rPr lang="en" sz="1100">
                <a:solidFill>
                  <a:srgbClr val="B42419"/>
                </a:solidFill>
                <a:latin typeface="Menlo"/>
                <a:ea typeface="Menlo"/>
                <a:cs typeface="Menlo"/>
                <a:sym typeface="Menlo"/>
              </a:rPr>
              <a:t>"WORKER2: </a:t>
            </a:r>
            <a:r>
              <a:rPr lang="en" sz="1100">
                <a:solidFill>
                  <a:srgbClr val="C814C9"/>
                </a:solidFill>
                <a:latin typeface="Menlo"/>
                <a:ea typeface="Menlo"/>
                <a:cs typeface="Menlo"/>
                <a:sym typeface="Menlo"/>
              </a:rPr>
              <a:t>%ld\n</a:t>
            </a:r>
            <a:r>
              <a:rPr lang="en" sz="1100">
                <a:solidFill>
                  <a:srgbClr val="B42419"/>
                </a:solidFill>
                <a:latin typeface="Menlo"/>
                <a:ea typeface="Menlo"/>
                <a:cs typeface="Menlo"/>
                <a:sym typeface="Menlo"/>
              </a:rPr>
              <a:t>"</a:t>
            </a:r>
            <a:r>
              <a:rPr lang="en" sz="1100">
                <a:solidFill>
                  <a:schemeClr val="dk1"/>
                </a:solidFill>
                <a:latin typeface="Menlo"/>
                <a:ea typeface="Menlo"/>
                <a:cs typeface="Menlo"/>
                <a:sym typeface="Menlo"/>
              </a:rPr>
              <a:t>, counter);</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pthread_mutex_unlock(&amp;mutexB);</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pthread_mutex_unlock(&amp;mutexA);</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r>
              <a:rPr lang="en" sz="1100">
                <a:solidFill>
                  <a:srgbClr val="C1651C"/>
                </a:solidFill>
                <a:latin typeface="Menlo"/>
                <a:ea typeface="Menlo"/>
                <a:cs typeface="Menlo"/>
                <a:sym typeface="Menlo"/>
              </a:rPr>
              <a:t>return</a:t>
            </a:r>
            <a:r>
              <a:rPr lang="en" sz="1100">
                <a:solidFill>
                  <a:schemeClr val="dk1"/>
                </a:solidFill>
                <a:latin typeface="Menlo"/>
                <a:ea typeface="Menlo"/>
                <a:cs typeface="Menlo"/>
                <a:sym typeface="Menlo"/>
              </a:rPr>
              <a:t> </a:t>
            </a:r>
            <a:r>
              <a:rPr lang="en" sz="1100">
                <a:solidFill>
                  <a:srgbClr val="B42419"/>
                </a:solidFill>
                <a:latin typeface="Menlo"/>
                <a:ea typeface="Menlo"/>
                <a:cs typeface="Menlo"/>
                <a:sym typeface="Menlo"/>
              </a:rPr>
              <a:t>NULL</a:t>
            </a: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t/>
            </a:r>
            <a:endParaRPr sz="1100">
              <a:solidFill>
                <a:srgbClr val="2FB41D"/>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rgbClr val="2FB41D"/>
                </a:solidFill>
                <a:latin typeface="Menlo"/>
                <a:ea typeface="Menlo"/>
                <a:cs typeface="Menlo"/>
                <a:sym typeface="Menlo"/>
              </a:rPr>
              <a:t>int</a:t>
            </a:r>
            <a:r>
              <a:rPr lang="en" sz="1100">
                <a:solidFill>
                  <a:schemeClr val="dk1"/>
                </a:solidFill>
                <a:latin typeface="Menlo"/>
                <a:ea typeface="Menlo"/>
                <a:cs typeface="Menlo"/>
                <a:sym typeface="Menlo"/>
              </a:rPr>
              <a:t> main(</a:t>
            </a:r>
            <a:r>
              <a:rPr lang="en" sz="1100">
                <a:solidFill>
                  <a:srgbClr val="2FB41D"/>
                </a:solidFill>
                <a:latin typeface="Menlo"/>
                <a:ea typeface="Menlo"/>
                <a:cs typeface="Menlo"/>
                <a:sym typeface="Menlo"/>
              </a:rPr>
              <a:t>int</a:t>
            </a:r>
            <a:r>
              <a:rPr lang="en" sz="1100">
                <a:solidFill>
                  <a:schemeClr val="dk1"/>
                </a:solidFill>
                <a:latin typeface="Menlo"/>
                <a:ea typeface="Menlo"/>
                <a:cs typeface="Menlo"/>
                <a:sym typeface="Menlo"/>
              </a:rPr>
              <a:t> argc, </a:t>
            </a:r>
            <a:r>
              <a:rPr lang="en" sz="1100">
                <a:solidFill>
                  <a:srgbClr val="2FB41D"/>
                </a:solidFill>
                <a:latin typeface="Menlo"/>
                <a:ea typeface="Menlo"/>
                <a:cs typeface="Menlo"/>
                <a:sym typeface="Menlo"/>
              </a:rPr>
              <a:t>char</a:t>
            </a:r>
            <a:r>
              <a:rPr lang="en" sz="1100">
                <a:solidFill>
                  <a:schemeClr val="dk1"/>
                </a:solidFill>
                <a:latin typeface="Menlo"/>
                <a:ea typeface="Menlo"/>
                <a:cs typeface="Menlo"/>
                <a:sym typeface="Menlo"/>
              </a:rPr>
              <a:t> **argv) {</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r>
              <a:rPr lang="en" sz="1100">
                <a:solidFill>
                  <a:srgbClr val="C1651C"/>
                </a:solidFill>
                <a:latin typeface="Menlo"/>
                <a:ea typeface="Menlo"/>
                <a:cs typeface="Menlo"/>
                <a:sym typeface="Menlo"/>
              </a:rPr>
              <a:t>if</a:t>
            </a:r>
            <a:r>
              <a:rPr lang="en" sz="1100">
                <a:solidFill>
                  <a:schemeClr val="dk1"/>
                </a:solidFill>
                <a:latin typeface="Menlo"/>
                <a:ea typeface="Menlo"/>
                <a:cs typeface="Menlo"/>
                <a:sym typeface="Menlo"/>
              </a:rPr>
              <a:t> (argc != </a:t>
            </a:r>
            <a:r>
              <a:rPr lang="en" sz="1100">
                <a:solidFill>
                  <a:srgbClr val="B42419"/>
                </a:solidFill>
                <a:latin typeface="Menlo"/>
                <a:ea typeface="Menlo"/>
                <a:cs typeface="Menlo"/>
                <a:sym typeface="Menlo"/>
              </a:rPr>
              <a:t>2</a:t>
            </a:r>
            <a:r>
              <a:rPr lang="en" sz="1100">
                <a:solidFill>
                  <a:schemeClr val="dk1"/>
                </a:solidFill>
                <a:latin typeface="Menlo"/>
                <a:ea typeface="Menlo"/>
                <a:cs typeface="Menlo"/>
                <a:sym typeface="Menlo"/>
              </a:rPr>
              <a:t>) {</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fprintf(</a:t>
            </a:r>
            <a:r>
              <a:rPr lang="en" sz="1100">
                <a:solidFill>
                  <a:srgbClr val="B42419"/>
                </a:solidFill>
                <a:latin typeface="Menlo"/>
                <a:ea typeface="Menlo"/>
                <a:cs typeface="Menlo"/>
                <a:sym typeface="Menlo"/>
              </a:rPr>
              <a:t>stderr</a:t>
            </a:r>
            <a:r>
              <a:rPr lang="en" sz="1100">
                <a:solidFill>
                  <a:schemeClr val="dk1"/>
                </a:solidFill>
                <a:latin typeface="Menlo"/>
                <a:ea typeface="Menlo"/>
                <a:cs typeface="Menlo"/>
                <a:sym typeface="Menlo"/>
              </a:rPr>
              <a:t>, </a:t>
            </a:r>
            <a:r>
              <a:rPr lang="en" sz="1100">
                <a:solidFill>
                  <a:srgbClr val="B42419"/>
                </a:solidFill>
                <a:latin typeface="Menlo"/>
                <a:ea typeface="Menlo"/>
                <a:cs typeface="Menlo"/>
                <a:sym typeface="Menlo"/>
              </a:rPr>
              <a:t>"USAGE: </a:t>
            </a:r>
            <a:r>
              <a:rPr lang="en" sz="1100">
                <a:solidFill>
                  <a:srgbClr val="C814C9"/>
                </a:solidFill>
                <a:latin typeface="Menlo"/>
                <a:ea typeface="Menlo"/>
                <a:cs typeface="Menlo"/>
                <a:sym typeface="Menlo"/>
              </a:rPr>
              <a:t>%s</a:t>
            </a:r>
            <a:r>
              <a:rPr lang="en" sz="1100">
                <a:solidFill>
                  <a:srgbClr val="B42419"/>
                </a:solidFill>
                <a:latin typeface="Menlo"/>
                <a:ea typeface="Menlo"/>
                <a:cs typeface="Menlo"/>
                <a:sym typeface="Menlo"/>
              </a:rPr>
              <a:t> &lt;size&gt;</a:t>
            </a:r>
            <a:r>
              <a:rPr lang="en" sz="1100">
                <a:solidFill>
                  <a:srgbClr val="C814C9"/>
                </a:solidFill>
                <a:latin typeface="Menlo"/>
                <a:ea typeface="Menlo"/>
                <a:cs typeface="Menlo"/>
                <a:sym typeface="Menlo"/>
              </a:rPr>
              <a:t>\n</a:t>
            </a:r>
            <a:r>
              <a:rPr lang="en" sz="1100">
                <a:solidFill>
                  <a:srgbClr val="B42419"/>
                </a:solidFill>
                <a:latin typeface="Menlo"/>
                <a:ea typeface="Menlo"/>
                <a:cs typeface="Menlo"/>
                <a:sym typeface="Menlo"/>
              </a:rPr>
              <a:t>"</a:t>
            </a:r>
            <a:r>
              <a:rPr lang="en" sz="1100">
                <a:solidFill>
                  <a:schemeClr val="dk1"/>
                </a:solidFill>
                <a:latin typeface="Menlo"/>
                <a:ea typeface="Menlo"/>
                <a:cs typeface="Menlo"/>
                <a:sym typeface="Menlo"/>
              </a:rPr>
              <a:t>, argv[</a:t>
            </a:r>
            <a:r>
              <a:rPr lang="en" sz="1100">
                <a:solidFill>
                  <a:srgbClr val="B42419"/>
                </a:solidFill>
                <a:latin typeface="Menlo"/>
                <a:ea typeface="Menlo"/>
                <a:cs typeface="Menlo"/>
                <a:sym typeface="Menlo"/>
              </a:rPr>
              <a:t>0</a:t>
            </a: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exit(-</a:t>
            </a:r>
            <a:r>
              <a:rPr lang="en" sz="1100">
                <a:solidFill>
                  <a:srgbClr val="B42419"/>
                </a:solidFill>
                <a:latin typeface="Menlo"/>
                <a:ea typeface="Menlo"/>
                <a:cs typeface="Menlo"/>
                <a:sym typeface="Menlo"/>
              </a:rPr>
              <a:t>1</a:t>
            </a: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numloops = atol( argv[</a:t>
            </a:r>
            <a:r>
              <a:rPr lang="en" sz="1100">
                <a:solidFill>
                  <a:srgbClr val="B42419"/>
                </a:solidFill>
                <a:latin typeface="Menlo"/>
                <a:ea typeface="Menlo"/>
                <a:cs typeface="Menlo"/>
                <a:sym typeface="Menlo"/>
              </a:rPr>
              <a:t>1</a:t>
            </a:r>
            <a:r>
              <a:rPr lang="en" sz="1100">
                <a:solidFill>
                  <a:schemeClr val="dk1"/>
                </a:solidFill>
                <a:latin typeface="Menlo"/>
                <a:ea typeface="Menlo"/>
                <a:cs typeface="Menlo"/>
                <a:sym typeface="Menlo"/>
              </a:rPr>
              <a:t>] );</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pthread_t w1, w2;</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pthread_create(&amp;w1, </a:t>
            </a:r>
            <a:r>
              <a:rPr lang="en" sz="1100">
                <a:solidFill>
                  <a:srgbClr val="B42419"/>
                </a:solidFill>
                <a:latin typeface="Menlo"/>
                <a:ea typeface="Menlo"/>
                <a:cs typeface="Menlo"/>
                <a:sym typeface="Menlo"/>
              </a:rPr>
              <a:t>NULL</a:t>
            </a:r>
            <a:r>
              <a:rPr lang="en" sz="1100">
                <a:solidFill>
                  <a:schemeClr val="dk1"/>
                </a:solidFill>
                <a:latin typeface="Menlo"/>
                <a:ea typeface="Menlo"/>
                <a:cs typeface="Menlo"/>
                <a:sym typeface="Menlo"/>
              </a:rPr>
              <a:t>, dowork1, </a:t>
            </a:r>
            <a:r>
              <a:rPr lang="en" sz="1100">
                <a:solidFill>
                  <a:srgbClr val="B42419"/>
                </a:solidFill>
                <a:latin typeface="Menlo"/>
                <a:ea typeface="Menlo"/>
                <a:cs typeface="Menlo"/>
                <a:sym typeface="Menlo"/>
              </a:rPr>
              <a:t>NULL</a:t>
            </a: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pthread_create(&amp;w2, </a:t>
            </a:r>
            <a:r>
              <a:rPr lang="en" sz="1100">
                <a:solidFill>
                  <a:srgbClr val="B42419"/>
                </a:solidFill>
                <a:latin typeface="Menlo"/>
                <a:ea typeface="Menlo"/>
                <a:cs typeface="Menlo"/>
                <a:sym typeface="Menlo"/>
              </a:rPr>
              <a:t>NULL</a:t>
            </a:r>
            <a:r>
              <a:rPr lang="en" sz="1100">
                <a:solidFill>
                  <a:schemeClr val="dk1"/>
                </a:solidFill>
                <a:latin typeface="Menlo"/>
                <a:ea typeface="Menlo"/>
                <a:cs typeface="Menlo"/>
                <a:sym typeface="Menlo"/>
              </a:rPr>
              <a:t>, dowork2, </a:t>
            </a:r>
            <a:r>
              <a:rPr lang="en" sz="1100">
                <a:solidFill>
                  <a:srgbClr val="B42419"/>
                </a:solidFill>
                <a:latin typeface="Menlo"/>
                <a:ea typeface="Menlo"/>
                <a:cs typeface="Menlo"/>
                <a:sym typeface="Menlo"/>
              </a:rPr>
              <a:t>NULL</a:t>
            </a: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pthread_join(w1, </a:t>
            </a:r>
            <a:r>
              <a:rPr lang="en" sz="1100">
                <a:solidFill>
                  <a:srgbClr val="B42419"/>
                </a:solidFill>
                <a:latin typeface="Menlo"/>
                <a:ea typeface="Menlo"/>
                <a:cs typeface="Menlo"/>
                <a:sym typeface="Menlo"/>
              </a:rPr>
              <a:t>NULL</a:t>
            </a: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pthread_join(w2, </a:t>
            </a:r>
            <a:r>
              <a:rPr lang="en" sz="1100">
                <a:solidFill>
                  <a:srgbClr val="B42419"/>
                </a:solidFill>
                <a:latin typeface="Menlo"/>
                <a:ea typeface="Menlo"/>
                <a:cs typeface="Menlo"/>
                <a:sym typeface="Menlo"/>
              </a:rPr>
              <a:t>NULL</a:t>
            </a: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printf(</a:t>
            </a:r>
            <a:r>
              <a:rPr lang="en" sz="1100">
                <a:solidFill>
                  <a:srgbClr val="B42419"/>
                </a:solidFill>
                <a:latin typeface="Menlo"/>
                <a:ea typeface="Menlo"/>
                <a:cs typeface="Menlo"/>
                <a:sym typeface="Menlo"/>
              </a:rPr>
              <a:t>"FINISHED:  counter == </a:t>
            </a:r>
            <a:r>
              <a:rPr lang="en" sz="1100">
                <a:solidFill>
                  <a:srgbClr val="C814C9"/>
                </a:solidFill>
                <a:latin typeface="Menlo"/>
                <a:ea typeface="Menlo"/>
                <a:cs typeface="Menlo"/>
                <a:sym typeface="Menlo"/>
              </a:rPr>
              <a:t>%ld\n</a:t>
            </a:r>
            <a:r>
              <a:rPr lang="en" sz="1100">
                <a:solidFill>
                  <a:srgbClr val="B42419"/>
                </a:solidFill>
                <a:latin typeface="Menlo"/>
                <a:ea typeface="Menlo"/>
                <a:cs typeface="Menlo"/>
                <a:sym typeface="Menlo"/>
              </a:rPr>
              <a:t>"</a:t>
            </a:r>
            <a:r>
              <a:rPr lang="en" sz="1100">
                <a:solidFill>
                  <a:schemeClr val="dk1"/>
                </a:solidFill>
                <a:latin typeface="Menlo"/>
                <a:ea typeface="Menlo"/>
                <a:cs typeface="Menlo"/>
                <a:sym typeface="Menlo"/>
              </a:rPr>
              <a:t>, counter);</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        </a:t>
            </a:r>
            <a:r>
              <a:rPr lang="en" sz="1100">
                <a:solidFill>
                  <a:srgbClr val="C1651C"/>
                </a:solidFill>
                <a:latin typeface="Menlo"/>
                <a:ea typeface="Menlo"/>
                <a:cs typeface="Menlo"/>
                <a:sym typeface="Menlo"/>
              </a:rPr>
              <a:t>return</a:t>
            </a:r>
            <a:r>
              <a:rPr lang="en" sz="1100">
                <a:solidFill>
                  <a:schemeClr val="dk1"/>
                </a:solidFill>
                <a:latin typeface="Menlo"/>
                <a:ea typeface="Menlo"/>
                <a:cs typeface="Menlo"/>
                <a:sym typeface="Menlo"/>
              </a:rPr>
              <a:t> </a:t>
            </a:r>
            <a:r>
              <a:rPr lang="en" sz="1100">
                <a:solidFill>
                  <a:srgbClr val="B42419"/>
                </a:solidFill>
                <a:latin typeface="Menlo"/>
                <a:ea typeface="Menlo"/>
                <a:cs typeface="Menlo"/>
                <a:sym typeface="Menlo"/>
              </a:rPr>
              <a:t>0</a:t>
            </a:r>
            <a:r>
              <a:rPr lang="en" sz="1100">
                <a:solidFill>
                  <a:schemeClr val="dk1"/>
                </a:solidFill>
                <a:latin typeface="Menlo"/>
                <a:ea typeface="Menlo"/>
                <a:cs typeface="Menlo"/>
                <a:sym typeface="Menlo"/>
              </a:rPr>
              <a:t>;</a:t>
            </a:r>
            <a:endParaRPr sz="1100">
              <a:solidFill>
                <a:schemeClr val="dk1"/>
              </a:solidFill>
              <a:latin typeface="Menlo"/>
              <a:ea typeface="Menlo"/>
              <a:cs typeface="Menlo"/>
              <a:sym typeface="Menlo"/>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Menlo"/>
                <a:ea typeface="Menlo"/>
                <a:cs typeface="Menlo"/>
                <a:sym typeface="Menlo"/>
              </a:rPr>
              <a:t>}</a:t>
            </a:r>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152400" y="152400"/>
            <a:ext cx="6460819" cy="48387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6"/>
          <p:cNvPicPr preferRelativeResize="0"/>
          <p:nvPr/>
        </p:nvPicPr>
        <p:blipFill>
          <a:blip r:embed="rId3">
            <a:alphaModFix/>
          </a:blip>
          <a:stretch>
            <a:fillRect/>
          </a:stretch>
        </p:blipFill>
        <p:spPr>
          <a:xfrm>
            <a:off x="152400" y="152400"/>
            <a:ext cx="5913968"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When you wrote your helloT program, did you encounter (or create) any concurrency bugs? If so, then describe what type of concurrency bug(s) you encountered. Use the terminology from the reading/lecture, i.e., "Data Race", "Deadlock", "Order Violation", etc.</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457200" lvl="0" marL="0" rtl="0" algn="l">
              <a:lnSpc>
                <a:spcPct val="115000"/>
              </a:lnSpc>
              <a:spcBef>
                <a:spcPts val="0"/>
              </a:spcBef>
              <a:spcAft>
                <a:spcPts val="0"/>
              </a:spcAft>
              <a:buClr>
                <a:schemeClr val="dk1"/>
              </a:buClr>
              <a:buSzPts val="1100"/>
              <a:buFont typeface="Arial"/>
              <a:buNone/>
            </a:pPr>
            <a:r>
              <a:rPr lang="en" sz="1800"/>
              <a:t>We got “DATA RACE” condition in which the variable factor is accessed by many threads. The section where factorial is being calculated is also the critical section being accessed by multiple threads at the same time.</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457200" lvl="0" marL="0" rtl="0" algn="l">
              <a:lnSpc>
                <a:spcPct val="115000"/>
              </a:lnSpc>
              <a:spcBef>
                <a:spcPts val="0"/>
              </a:spcBef>
              <a:spcAft>
                <a:spcPts val="0"/>
              </a:spcAft>
              <a:buClr>
                <a:schemeClr val="dk1"/>
              </a:buClr>
              <a:buSzPts val="1100"/>
              <a:buFont typeface="Arial"/>
              <a:buNone/>
            </a:pPr>
            <a:r>
              <a:rPr lang="en" sz="1800"/>
              <a:t>We created a new program helloT2.c where we had introduced a mutex lock which protect the memory for multiple threads accessing it at the same time.</a:t>
            </a:r>
            <a:endParaRPr sz="1800"/>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69" name="Google Shape;69;p15"/>
          <p:cNvSpPr txBox="1"/>
          <p:nvPr/>
        </p:nvSpPr>
        <p:spPr>
          <a:xfrm>
            <a:off x="709250" y="4146775"/>
            <a:ext cx="56802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 I agree that it was a data race. </a:t>
            </a:r>
            <a:r>
              <a:rPr lang="en">
                <a:highlight>
                  <a:srgbClr val="FFFF00"/>
                </a:highlight>
              </a:rPr>
              <a:t>However, I’m not convinced that adding a mutex lock was the best solution.</a:t>
            </a:r>
            <a:endParaRPr>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282725"/>
            <a:ext cx="8520600" cy="140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Data Race is a common condition in concurrency. Order violation is also present in the helloT.c and helloT2.c but some results are calculated earlier than their previous results.For ex: In many cases, Thread2 calculates result earlier than Thread 1:</a:t>
            </a:r>
            <a:endParaRPr/>
          </a:p>
        </p:txBody>
      </p:sp>
      <p:pic>
        <p:nvPicPr>
          <p:cNvPr id="75" name="Google Shape;75;p16"/>
          <p:cNvPicPr preferRelativeResize="0"/>
          <p:nvPr/>
        </p:nvPicPr>
        <p:blipFill>
          <a:blip r:embed="rId3">
            <a:alphaModFix/>
          </a:blip>
          <a:stretch>
            <a:fillRect/>
          </a:stretch>
        </p:blipFill>
        <p:spPr>
          <a:xfrm>
            <a:off x="1648425" y="1794250"/>
            <a:ext cx="4517249" cy="3196850"/>
          </a:xfrm>
          <a:prstGeom prst="rect">
            <a:avLst/>
          </a:prstGeom>
          <a:noFill/>
          <a:ln>
            <a:noFill/>
          </a:ln>
        </p:spPr>
      </p:pic>
      <p:sp>
        <p:nvSpPr>
          <p:cNvPr id="76" name="Google Shape;76;p16"/>
          <p:cNvSpPr txBox="1"/>
          <p:nvPr/>
        </p:nvSpPr>
        <p:spPr>
          <a:xfrm>
            <a:off x="5993300" y="2172400"/>
            <a:ext cx="2875200" cy="10467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 order violation there. There was no requirement that the threads execute in any specific order.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36950"/>
            <a:ext cx="8520600" cy="380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2.</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2000">
                <a:latin typeface="Comfortaa"/>
                <a:ea typeface="Comfortaa"/>
                <a:cs typeface="Comfortaa"/>
                <a:sym typeface="Comfortaa"/>
              </a:rPr>
              <a:t>2A</a:t>
            </a:r>
            <a:r>
              <a:rPr lang="en" sz="1800">
                <a:latin typeface="Comfortaa"/>
                <a:ea typeface="Comfortaa"/>
                <a:cs typeface="Comfortaa"/>
                <a:sym typeface="Comfortaa"/>
              </a:rPr>
              <a:t>. The </a:t>
            </a:r>
            <a:r>
              <a:rPr lang="en" sz="1800">
                <a:latin typeface="Comfortaa"/>
                <a:ea typeface="Comfortaa"/>
                <a:cs typeface="Comfortaa"/>
                <a:sym typeface="Comfortaa"/>
              </a:rPr>
              <a:t>original</a:t>
            </a:r>
            <a:r>
              <a:rPr lang="en" sz="1800">
                <a:latin typeface="Comfortaa"/>
                <a:ea typeface="Comfortaa"/>
                <a:cs typeface="Comfortaa"/>
                <a:sym typeface="Comfortaa"/>
              </a:rPr>
              <a:t> </a:t>
            </a:r>
            <a:r>
              <a:rPr b="1" lang="en" sz="1800">
                <a:latin typeface="Courier New"/>
                <a:ea typeface="Courier New"/>
                <a:cs typeface="Courier New"/>
                <a:sym typeface="Courier New"/>
              </a:rPr>
              <a:t>sum</a:t>
            </a:r>
            <a:r>
              <a:rPr lang="en" sz="1800">
                <a:latin typeface="Comfortaa"/>
                <a:ea typeface="Comfortaa"/>
                <a:cs typeface="Comfortaa"/>
                <a:sym typeface="Comfortaa"/>
              </a:rPr>
              <a:t> program (from the Threads lab assignment) had a concurrency bug.  What type of Concurrency bug did it have?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457200" lvl="0" marL="0" rtl="0" algn="l">
              <a:lnSpc>
                <a:spcPct val="115000"/>
              </a:lnSpc>
              <a:spcBef>
                <a:spcPts val="0"/>
              </a:spcBef>
              <a:spcAft>
                <a:spcPts val="0"/>
              </a:spcAft>
              <a:buClr>
                <a:schemeClr val="dk1"/>
              </a:buClr>
              <a:buSzPts val="1100"/>
              <a:buFont typeface="Arial"/>
              <a:buNone/>
            </a:pPr>
            <a:r>
              <a:rPr lang="en" sz="1800"/>
              <a:t>The original sum program was </a:t>
            </a:r>
            <a:r>
              <a:rPr b="1" lang="en" sz="1800"/>
              <a:t>Data Race</a:t>
            </a:r>
            <a:r>
              <a:rPr lang="en" sz="1800"/>
              <a:t>. Because all the threads were trying to access the same memory location simultaneously leading to faulty read/write operations for the variable which in turn produced faulty results.</a:t>
            </a:r>
            <a:endParaRPr sz="1800"/>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2" name="Google Shape;82;p17"/>
          <p:cNvSpPr txBox="1"/>
          <p:nvPr/>
        </p:nvSpPr>
        <p:spPr>
          <a:xfrm>
            <a:off x="7705675" y="4530125"/>
            <a:ext cx="894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252725"/>
            <a:ext cx="8520600" cy="42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sz="2000">
                <a:solidFill>
                  <a:schemeClr val="dk1"/>
                </a:solidFill>
                <a:latin typeface="Comfortaa"/>
                <a:ea typeface="Comfortaa"/>
                <a:cs typeface="Comfortaa"/>
                <a:sym typeface="Comfortaa"/>
              </a:rPr>
              <a:t>2B</a:t>
            </a:r>
            <a:r>
              <a:rPr lang="en">
                <a:solidFill>
                  <a:schemeClr val="dk1"/>
                </a:solidFill>
                <a:latin typeface="Comfortaa"/>
                <a:ea typeface="Comfortaa"/>
                <a:cs typeface="Comfortaa"/>
                <a:sym typeface="Comfortaa"/>
              </a:rPr>
              <a:t>. You then created </a:t>
            </a:r>
            <a:r>
              <a:rPr b="1" lang="en">
                <a:solidFill>
                  <a:schemeClr val="dk1"/>
                </a:solidFill>
                <a:latin typeface="Courier New"/>
                <a:ea typeface="Courier New"/>
                <a:cs typeface="Courier New"/>
                <a:sym typeface="Courier New"/>
              </a:rPr>
              <a:t>sum2.c</a:t>
            </a:r>
            <a:r>
              <a:rPr lang="en">
                <a:solidFill>
                  <a:schemeClr val="dk1"/>
                </a:solidFill>
                <a:latin typeface="Comfortaa"/>
                <a:ea typeface="Comfortaa"/>
                <a:cs typeface="Comfortaa"/>
                <a:sym typeface="Comfortaa"/>
              </a:rPr>
              <a:t>. What type of Concurrency bug did </a:t>
            </a:r>
            <a:r>
              <a:rPr b="1" lang="en">
                <a:solidFill>
                  <a:schemeClr val="dk1"/>
                </a:solidFill>
                <a:latin typeface="Courier New"/>
                <a:ea typeface="Courier New"/>
                <a:cs typeface="Courier New"/>
                <a:sym typeface="Courier New"/>
              </a:rPr>
              <a:t>sum2</a:t>
            </a:r>
            <a:r>
              <a:rPr lang="en">
                <a:solidFill>
                  <a:schemeClr val="dk1"/>
                </a:solidFill>
                <a:latin typeface="Comfortaa"/>
                <a:ea typeface="Comfortaa"/>
                <a:cs typeface="Comfortaa"/>
                <a:sym typeface="Comfortaa"/>
              </a:rPr>
              <a:t> have?</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	</a:t>
            </a:r>
            <a:r>
              <a:rPr lang="en">
                <a:solidFill>
                  <a:schemeClr val="dk1"/>
                </a:solidFill>
              </a:rPr>
              <a:t>In Sum2 program, we have </a:t>
            </a:r>
            <a:r>
              <a:rPr b="1" lang="en">
                <a:solidFill>
                  <a:schemeClr val="dk1"/>
                </a:solidFill>
              </a:rPr>
              <a:t>Excessive waiting</a:t>
            </a:r>
            <a:r>
              <a:rPr lang="en">
                <a:solidFill>
                  <a:schemeClr val="dk1"/>
                </a:solidFill>
              </a:rPr>
              <a:t> is  a type of concurrency bug. When total is being updated by thread1, other threads will have to wait unnecessarily to update Total.  </a:t>
            </a:r>
            <a:endParaRPr>
              <a:solidFill>
                <a:schemeClr val="dk1"/>
              </a:solidFill>
            </a:endParaRPr>
          </a:p>
        </p:txBody>
      </p:sp>
      <p:sp>
        <p:nvSpPr>
          <p:cNvPr id="88" name="Google Shape;88;p18"/>
          <p:cNvSpPr txBox="1"/>
          <p:nvPr/>
        </p:nvSpPr>
        <p:spPr>
          <a:xfrm>
            <a:off x="7705675" y="4530125"/>
            <a:ext cx="894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3</a:t>
            </a:r>
            <a:r>
              <a:rPr b="1" lang="en" sz="2400">
                <a:latin typeface="Comfortaa"/>
                <a:ea typeface="Comfortaa"/>
                <a:cs typeface="Comfortaa"/>
                <a:sym typeface="Comfortaa"/>
              </a:rPr>
              <a:t>.</a:t>
            </a:r>
            <a:r>
              <a:rPr lang="en" sz="1800">
                <a:latin typeface="Comfortaa"/>
                <a:ea typeface="Comfortaa"/>
                <a:cs typeface="Comfortaa"/>
                <a:sym typeface="Comfortaa"/>
              </a:rPr>
              <a:t> The original </a:t>
            </a:r>
            <a:r>
              <a:rPr b="1" lang="en" sz="1800">
                <a:latin typeface="Courier New"/>
                <a:ea typeface="Courier New"/>
                <a:cs typeface="Courier New"/>
                <a:sym typeface="Courier New"/>
              </a:rPr>
              <a:t>pingpong.c</a:t>
            </a:r>
            <a:r>
              <a:rPr lang="en" sz="1800">
                <a:latin typeface="Comfortaa"/>
                <a:ea typeface="Comfortaa"/>
                <a:cs typeface="Comfortaa"/>
                <a:sym typeface="Comfortaa"/>
              </a:rPr>
              <a:t> source code had a concurrency bug.  What type of Concurrency bug did it have?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r>
              <a:rPr lang="en" sz="1800"/>
              <a:t>pingpong.c program has </a:t>
            </a:r>
            <a:r>
              <a:rPr b="1" lang="en" sz="1800"/>
              <a:t>order violation</a:t>
            </a:r>
            <a:r>
              <a:rPr lang="en" sz="1800"/>
              <a:t> and </a:t>
            </a:r>
            <a:r>
              <a:rPr b="1" lang="en" sz="1800"/>
              <a:t>atomicity violation </a:t>
            </a:r>
            <a:r>
              <a:rPr lang="en" sz="1800"/>
              <a:t>concurrency bugs with order violation is the dominant one.</a:t>
            </a:r>
            <a:endParaRPr sz="1800"/>
          </a:p>
          <a:p>
            <a:pPr indent="457200" lvl="0" marL="0" rtl="0" algn="l">
              <a:lnSpc>
                <a:spcPct val="115000"/>
              </a:lnSpc>
              <a:spcBef>
                <a:spcPts val="0"/>
              </a:spcBef>
              <a:spcAft>
                <a:spcPts val="0"/>
              </a:spcAft>
              <a:buClr>
                <a:schemeClr val="dk1"/>
              </a:buClr>
              <a:buSzPts val="1100"/>
              <a:buFont typeface="Arial"/>
              <a:buNone/>
            </a:pPr>
            <a:r>
              <a:rPr lang="en" sz="1800"/>
              <a:t>When the pingpong.c program is run, then PING appears correctly.Due to the order violation, the desired order of memory access is flipped during concurrent execution. Therefore, pingpong.c results in error after first PING is printed.</a:t>
            </a:r>
            <a:endParaRPr sz="1800"/>
          </a:p>
          <a:p>
            <a:pPr indent="0" lvl="0" marL="0" rtl="0" algn="l">
              <a:lnSpc>
                <a:spcPct val="115000"/>
              </a:lnSpc>
              <a:spcBef>
                <a:spcPts val="0"/>
              </a:spcBef>
              <a:spcAft>
                <a:spcPts val="0"/>
              </a:spcAft>
              <a:buClr>
                <a:schemeClr val="dk1"/>
              </a:buClr>
              <a:buSzPts val="1100"/>
              <a:buFont typeface="Arial"/>
              <a:buNone/>
            </a:pPr>
            <a:r>
              <a:rPr lang="en" sz="1800"/>
              <a:t>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94" name="Google Shape;94;p19"/>
          <p:cNvSpPr txBox="1"/>
          <p:nvPr/>
        </p:nvSpPr>
        <p:spPr>
          <a:xfrm>
            <a:off x="7705675" y="4530125"/>
            <a:ext cx="894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410800" y="222975"/>
            <a:ext cx="8523300" cy="42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Comfortaa"/>
                <a:ea typeface="Comfortaa"/>
                <a:cs typeface="Comfortaa"/>
                <a:sym typeface="Comfortaa"/>
              </a:rPr>
              <a:t>4</a:t>
            </a:r>
            <a:r>
              <a:rPr b="1" lang="en" sz="2400">
                <a:solidFill>
                  <a:schemeClr val="dk1"/>
                </a:solidFill>
                <a:latin typeface="Comfortaa"/>
                <a:ea typeface="Comfortaa"/>
                <a:cs typeface="Comfortaa"/>
                <a:sym typeface="Comfortaa"/>
              </a:rPr>
              <a:t>.</a:t>
            </a:r>
            <a:r>
              <a:rPr lang="en">
                <a:solidFill>
                  <a:schemeClr val="dk1"/>
                </a:solidFill>
                <a:latin typeface="Comfortaa"/>
                <a:ea typeface="Comfortaa"/>
                <a:cs typeface="Comfortaa"/>
                <a:sym typeface="Comfortaa"/>
              </a:rPr>
              <a:t> Build and run the provided </a:t>
            </a:r>
            <a:r>
              <a:rPr b="1" lang="en">
                <a:solidFill>
                  <a:schemeClr val="dk1"/>
                </a:solidFill>
                <a:latin typeface="Courier New"/>
                <a:ea typeface="Courier New"/>
                <a:cs typeface="Courier New"/>
                <a:sym typeface="Courier New"/>
              </a:rPr>
              <a:t>bug4.c</a:t>
            </a:r>
            <a:r>
              <a:rPr lang="en">
                <a:solidFill>
                  <a:schemeClr val="dk1"/>
                </a:solidFill>
                <a:latin typeface="Comfortaa"/>
                <a:ea typeface="Comfortaa"/>
                <a:cs typeface="Comfortaa"/>
                <a:sym typeface="Comfortaa"/>
              </a:rPr>
              <a:t> program which is linked from the course plan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457200" lvl="0" marL="0" rtl="0" algn="l">
              <a:spcBef>
                <a:spcPts val="0"/>
              </a:spcBef>
              <a:spcAft>
                <a:spcPts val="0"/>
              </a:spcAft>
              <a:buNone/>
            </a:pPr>
            <a:r>
              <a:rPr lang="en">
                <a:solidFill>
                  <a:schemeClr val="dk1"/>
                </a:solidFill>
              </a:rPr>
              <a:t>Bug 4. C program stucks, when we ran</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pic>
        <p:nvPicPr>
          <p:cNvPr id="100" name="Google Shape;100;p20"/>
          <p:cNvPicPr preferRelativeResize="0"/>
          <p:nvPr/>
        </p:nvPicPr>
        <p:blipFill>
          <a:blip r:embed="rId3">
            <a:alphaModFix/>
          </a:blip>
          <a:stretch>
            <a:fillRect/>
          </a:stretch>
        </p:blipFill>
        <p:spPr>
          <a:xfrm>
            <a:off x="812650" y="1720150"/>
            <a:ext cx="6679627" cy="170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431100"/>
            <a:ext cx="8520600" cy="37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omfortaa"/>
                <a:ea typeface="Comfortaa"/>
                <a:cs typeface="Comfortaa"/>
                <a:sym typeface="Comfortaa"/>
              </a:rPr>
              <a:t>4A</a:t>
            </a:r>
            <a:r>
              <a:rPr lang="en">
                <a:solidFill>
                  <a:schemeClr val="dk1"/>
                </a:solidFill>
                <a:latin typeface="Comfortaa"/>
                <a:ea typeface="Comfortaa"/>
                <a:cs typeface="Comfortaa"/>
                <a:sym typeface="Comfortaa"/>
              </a:rPr>
              <a:t>: What type of Concurrency bug does </a:t>
            </a:r>
            <a:r>
              <a:rPr b="1" lang="en">
                <a:solidFill>
                  <a:schemeClr val="dk1"/>
                </a:solidFill>
                <a:latin typeface="Courier New"/>
                <a:ea typeface="Courier New"/>
                <a:cs typeface="Courier New"/>
                <a:sym typeface="Courier New"/>
              </a:rPr>
              <a:t>bug4</a:t>
            </a:r>
            <a:r>
              <a:rPr lang="en">
                <a:solidFill>
                  <a:schemeClr val="dk1"/>
                </a:solidFill>
                <a:latin typeface="Comfortaa"/>
                <a:ea typeface="Comfortaa"/>
                <a:cs typeface="Comfortaa"/>
                <a:sym typeface="Comfortaa"/>
              </a:rPr>
              <a:t> have?</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	</a:t>
            </a:r>
            <a:r>
              <a:rPr lang="en">
                <a:solidFill>
                  <a:schemeClr val="dk1"/>
                </a:solidFill>
              </a:rPr>
              <a:t>Bug4.c program has </a:t>
            </a:r>
            <a:r>
              <a:rPr b="1" lang="en">
                <a:solidFill>
                  <a:schemeClr val="dk1"/>
                </a:solidFill>
              </a:rPr>
              <a:t>Deadlock</a:t>
            </a:r>
            <a:r>
              <a:rPr lang="en">
                <a:solidFill>
                  <a:schemeClr val="dk1"/>
                </a:solidFill>
              </a:rPr>
              <a:t> type of concurrency bug.When the two threads are created for two functions with mutex locks A and B,then we can have a deadlock.Because when first thread is run on the function doWork1(), then it acquires Mutex Lock A.By the time First Thread acquires Lock A, the second thread goes to the function doWork2() and it acquires Lock B.</a:t>
            </a:r>
            <a:endParaRPr>
              <a:solidFill>
                <a:schemeClr val="dk1"/>
              </a:solidFill>
            </a:endParaRPr>
          </a:p>
          <a:p>
            <a:pPr indent="457200" lvl="0" marL="0" rtl="0" algn="l">
              <a:lnSpc>
                <a:spcPct val="115000"/>
              </a:lnSpc>
              <a:spcBef>
                <a:spcPts val="0"/>
              </a:spcBef>
              <a:spcAft>
                <a:spcPts val="0"/>
              </a:spcAft>
              <a:buNone/>
            </a:pPr>
            <a:r>
              <a:rPr lang="en">
                <a:solidFill>
                  <a:schemeClr val="dk1"/>
                </a:solidFill>
              </a:rPr>
              <a:t>While the Thread 1 moves forward, it will look for acquiring Lock B, but it is already acquired by the second thread. Hence, it will start waiting for the second thread to unlock the mutex lock B.Similarly, Second thread starts waiting for Lock A to be unlocked by the first Thread. This results in a deadlock.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1600"/>
              </a:spcAft>
              <a:buNone/>
            </a:pPr>
            <a:r>
              <a:t/>
            </a:r>
            <a:endParaRPr/>
          </a:p>
        </p:txBody>
      </p:sp>
      <p:sp>
        <p:nvSpPr>
          <p:cNvPr id="106" name="Google Shape;106;p21"/>
          <p:cNvSpPr txBox="1"/>
          <p:nvPr/>
        </p:nvSpPr>
        <p:spPr>
          <a:xfrm>
            <a:off x="7705675" y="4530125"/>
            <a:ext cx="894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