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Comforta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235E21-E165-4AE4-805C-034314C3BD21}">
  <a:tblStyle styleId="{16235E21-E165-4AE4-805C-034314C3BD2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91D9EDD-3AF9-463B-BAB8-FFA5DF59B7A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omfortaa-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omfortaa-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fd67329a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6fd67329a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6fd67329a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6fd67329a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fd67329a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fd67329a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6fd67329a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6fd67329a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fd67329a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fd67329a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fd67329a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fd67329a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e2c355d2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e2c355d2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5197f80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5197f80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e2c355d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e2c355d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d7d42073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d7d42073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e2c355d2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e2c355d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d24c2e7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d24c2e7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6d24c2e74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d24c2e7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6d24c2e74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6d24c2e74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6d24c2e74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d24c2e74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Memory Management </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a:p>
            <a:pPr indent="0" lvl="0" marL="0" rtl="0" algn="ctr">
              <a:spcBef>
                <a:spcPts val="0"/>
              </a:spcBef>
              <a:spcAft>
                <a:spcPts val="0"/>
              </a:spcAft>
              <a:buNone/>
            </a:pPr>
            <a:r>
              <a:t/>
            </a:r>
            <a:endParaRPr sz="1200">
              <a:latin typeface="Comfortaa"/>
              <a:ea typeface="Comfortaa"/>
              <a:cs typeface="Comfortaa"/>
              <a:sym typeface="Comfortaa"/>
            </a:endParaRPr>
          </a:p>
          <a:p>
            <a:pPr indent="0" lvl="0" marL="0" rtl="0" algn="ctr">
              <a:spcBef>
                <a:spcPts val="0"/>
              </a:spcBef>
              <a:spcAft>
                <a:spcPts val="0"/>
              </a:spcAft>
              <a:buClr>
                <a:schemeClr val="dk1"/>
              </a:buClr>
              <a:buSzPts val="1100"/>
              <a:buFont typeface="Arial"/>
              <a:buNone/>
            </a:pPr>
            <a:r>
              <a:rPr lang="en" sz="1200">
                <a:latin typeface="Comfortaa"/>
                <a:ea typeface="Comfortaa"/>
                <a:cs typeface="Comfortaa"/>
                <a:sym typeface="Comfortaa"/>
              </a:rPr>
              <a:t>Email: chitram2@pdx.edu</a:t>
            </a:r>
            <a:endParaRPr sz="1200">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p:txBody>
      </p:sp>
      <p:sp>
        <p:nvSpPr>
          <p:cNvPr id="56" name="Google Shape;56;p13"/>
          <p:cNvSpPr txBox="1"/>
          <p:nvPr>
            <p:ph idx="1" type="subTitle"/>
          </p:nvPr>
        </p:nvSpPr>
        <p:spPr>
          <a:xfrm>
            <a:off x="772025" y="12050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162475" y="153300"/>
            <a:ext cx="1059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311700" y="149325"/>
            <a:ext cx="8520600" cy="44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chemeClr val="dk1"/>
                </a:solidFill>
              </a:rPr>
              <a:t> </a:t>
            </a:r>
            <a:r>
              <a:rPr lang="en" sz="1350">
                <a:solidFill>
                  <a:srgbClr val="2FB41D"/>
                </a:solidFill>
              </a:rPr>
              <a:t>int</a:t>
            </a:r>
            <a:r>
              <a:rPr lang="en" sz="1350">
                <a:solidFill>
                  <a:schemeClr val="dk1"/>
                </a:solidFill>
              </a:rPr>
              <a:t> *x = malloc(size_in_bytes);</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    </a:t>
            </a:r>
            <a:r>
              <a:rPr lang="en" sz="1350">
                <a:solidFill>
                  <a:srgbClr val="C1651C"/>
                </a:solidFill>
              </a:rPr>
              <a:t>if</a:t>
            </a:r>
            <a:r>
              <a:rPr lang="en" sz="1350">
                <a:solidFill>
                  <a:schemeClr val="dk1"/>
                </a:solidFill>
              </a:rPr>
              <a:t> (x == </a:t>
            </a:r>
            <a:r>
              <a:rPr lang="en" sz="1350">
                <a:solidFill>
                  <a:srgbClr val="B42419"/>
                </a:solidFill>
              </a:rPr>
              <a:t>NULL</a:t>
            </a:r>
            <a:r>
              <a:rPr lang="en" sz="1350">
                <a:solidFill>
                  <a:schemeClr val="dk1"/>
                </a:solidFill>
              </a:rPr>
              <a:t>) {</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    fprintf(</a:t>
            </a:r>
            <a:r>
              <a:rPr lang="en" sz="1350">
                <a:solidFill>
                  <a:srgbClr val="B42419"/>
                </a:solidFill>
              </a:rPr>
              <a:t>stderr</a:t>
            </a:r>
            <a:r>
              <a:rPr lang="en" sz="1350">
                <a:solidFill>
                  <a:schemeClr val="dk1"/>
                </a:solidFill>
              </a:rPr>
              <a:t>, </a:t>
            </a:r>
            <a:r>
              <a:rPr lang="en" sz="1350">
                <a:solidFill>
                  <a:srgbClr val="B42419"/>
                </a:solidFill>
              </a:rPr>
              <a:t>"memory allocation failed</a:t>
            </a:r>
            <a:r>
              <a:rPr lang="en" sz="1350">
                <a:solidFill>
                  <a:srgbClr val="C814C9"/>
                </a:solidFill>
              </a:rPr>
              <a:t>\n</a:t>
            </a:r>
            <a:r>
              <a:rPr lang="en" sz="1350">
                <a:solidFill>
                  <a:srgbClr val="B42419"/>
                </a:solidFill>
              </a:rPr>
              <a:t>"</a:t>
            </a:r>
            <a:r>
              <a:rPr lang="en" sz="1350">
                <a:solidFill>
                  <a:schemeClr val="dk1"/>
                </a:solidFill>
              </a:rPr>
              <a:t>);</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    </a:t>
            </a:r>
            <a:r>
              <a:rPr lang="en" sz="1350">
                <a:solidFill>
                  <a:srgbClr val="C1651C"/>
                </a:solidFill>
              </a:rPr>
              <a:t>return</a:t>
            </a:r>
            <a:r>
              <a:rPr lang="en" sz="1350">
                <a:solidFill>
                  <a:schemeClr val="dk1"/>
                </a:solidFill>
              </a:rPr>
              <a:t> -</a:t>
            </a:r>
            <a:r>
              <a:rPr lang="en" sz="1350">
                <a:solidFill>
                  <a:srgbClr val="B42419"/>
                </a:solidFill>
              </a:rPr>
              <a:t>1</a:t>
            </a:r>
            <a:r>
              <a:rPr lang="en" sz="1350">
                <a:solidFill>
                  <a:schemeClr val="dk1"/>
                </a:solidFill>
              </a:rPr>
              <a:t>;</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    }</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    </a:t>
            </a:r>
            <a:r>
              <a:rPr lang="en" sz="1350">
                <a:solidFill>
                  <a:srgbClr val="2FB41D"/>
                </a:solidFill>
              </a:rPr>
              <a:t>long</a:t>
            </a:r>
            <a:r>
              <a:rPr lang="en" sz="1350">
                <a:solidFill>
                  <a:schemeClr val="dk1"/>
                </a:solidFill>
              </a:rPr>
              <a:t> </a:t>
            </a:r>
            <a:r>
              <a:rPr lang="en" sz="1350">
                <a:solidFill>
                  <a:srgbClr val="2FB41D"/>
                </a:solidFill>
              </a:rPr>
              <a:t>long</a:t>
            </a:r>
            <a:r>
              <a:rPr lang="en" sz="1350">
                <a:solidFill>
                  <a:schemeClr val="dk1"/>
                </a:solidFill>
              </a:rPr>
              <a:t> </a:t>
            </a:r>
            <a:r>
              <a:rPr lang="en" sz="1350">
                <a:solidFill>
                  <a:srgbClr val="2FB41D"/>
                </a:solidFill>
              </a:rPr>
              <a:t>int</a:t>
            </a:r>
            <a:r>
              <a:rPr lang="en" sz="1350">
                <a:solidFill>
                  <a:schemeClr val="dk1"/>
                </a:solidFill>
              </a:rPr>
              <a:t> num = size_in_bytes / </a:t>
            </a:r>
            <a:r>
              <a:rPr lang="en" sz="1350">
                <a:solidFill>
                  <a:srgbClr val="C1651C"/>
                </a:solidFill>
              </a:rPr>
              <a:t>sizeof</a:t>
            </a:r>
            <a:r>
              <a:rPr lang="en" sz="1350">
                <a:solidFill>
                  <a:schemeClr val="dk1"/>
                </a:solidFill>
              </a:rPr>
              <a:t>(</a:t>
            </a:r>
            <a:r>
              <a:rPr lang="en" sz="1350">
                <a:solidFill>
                  <a:srgbClr val="2FB41D"/>
                </a:solidFill>
              </a:rPr>
              <a:t>int</a:t>
            </a:r>
            <a:r>
              <a:rPr lang="en" sz="1350">
                <a:solidFill>
                  <a:schemeClr val="dk1"/>
                </a:solidFill>
              </a:rPr>
              <a:t>);</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    printf(</a:t>
            </a:r>
            <a:r>
              <a:rPr lang="en" sz="1350">
                <a:solidFill>
                  <a:srgbClr val="B42419"/>
                </a:solidFill>
              </a:rPr>
              <a:t>"  number of integers in array: </a:t>
            </a:r>
            <a:r>
              <a:rPr lang="en" sz="1350">
                <a:solidFill>
                  <a:srgbClr val="C814C9"/>
                </a:solidFill>
              </a:rPr>
              <a:t>%lld\n</a:t>
            </a:r>
            <a:r>
              <a:rPr lang="en" sz="1350">
                <a:solidFill>
                  <a:srgbClr val="B42419"/>
                </a:solidFill>
              </a:rPr>
              <a:t>"</a:t>
            </a:r>
            <a:r>
              <a:rPr lang="en" sz="1350">
                <a:solidFill>
                  <a:schemeClr val="dk1"/>
                </a:solidFill>
              </a:rPr>
              <a:t>, num);</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    </a:t>
            </a:r>
            <a:r>
              <a:rPr lang="en" sz="1350">
                <a:solidFill>
                  <a:srgbClr val="2FB41D"/>
                </a:solidFill>
              </a:rPr>
              <a:t>long</a:t>
            </a:r>
            <a:r>
              <a:rPr lang="en" sz="1350">
                <a:solidFill>
                  <a:schemeClr val="dk1"/>
                </a:solidFill>
              </a:rPr>
              <a:t> </a:t>
            </a:r>
            <a:r>
              <a:rPr lang="en" sz="1350">
                <a:solidFill>
                  <a:srgbClr val="2FB41D"/>
                </a:solidFill>
              </a:rPr>
              <a:t>long</a:t>
            </a:r>
            <a:r>
              <a:rPr lang="en" sz="1350">
                <a:solidFill>
                  <a:schemeClr val="dk1"/>
                </a:solidFill>
              </a:rPr>
              <a:t> </a:t>
            </a:r>
            <a:r>
              <a:rPr lang="en" sz="1350">
                <a:solidFill>
                  <a:srgbClr val="2FB41D"/>
                </a:solidFill>
              </a:rPr>
              <a:t>int</a:t>
            </a:r>
            <a:r>
              <a:rPr lang="en" sz="1350">
                <a:solidFill>
                  <a:schemeClr val="dk1"/>
                </a:solidFill>
              </a:rPr>
              <a:t> i = </a:t>
            </a:r>
            <a:r>
              <a:rPr lang="en" sz="1350">
                <a:solidFill>
                  <a:srgbClr val="B42419"/>
                </a:solidFill>
              </a:rPr>
              <a:t>0</a:t>
            </a:r>
            <a:r>
              <a:rPr lang="en" sz="1350">
                <a:solidFill>
                  <a:schemeClr val="dk1"/>
                </a:solidFill>
              </a:rPr>
              <a:t>;</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    </a:t>
            </a:r>
            <a:r>
              <a:rPr lang="en" sz="1350">
                <a:solidFill>
                  <a:srgbClr val="C1651C"/>
                </a:solidFill>
              </a:rPr>
              <a:t>for</a:t>
            </a:r>
            <a:r>
              <a:rPr lang="en" sz="1350">
                <a:solidFill>
                  <a:schemeClr val="dk1"/>
                </a:solidFill>
              </a:rPr>
              <a:t> (i = </a:t>
            </a:r>
            <a:r>
              <a:rPr lang="en" sz="1350">
                <a:solidFill>
                  <a:srgbClr val="B42419"/>
                </a:solidFill>
              </a:rPr>
              <a:t>0</a:t>
            </a:r>
            <a:r>
              <a:rPr lang="en" sz="1350">
                <a:solidFill>
                  <a:schemeClr val="dk1"/>
                </a:solidFill>
              </a:rPr>
              <a:t>; i &lt; num; ++i){</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    x[i] = i + </a:t>
            </a:r>
            <a:r>
              <a:rPr lang="en" sz="1350">
                <a:solidFill>
                  <a:srgbClr val="B42419"/>
                </a:solidFill>
              </a:rPr>
              <a:t>1</a:t>
            </a:r>
            <a:r>
              <a:rPr lang="en" sz="1350">
                <a:solidFill>
                  <a:schemeClr val="dk1"/>
                </a:solidFill>
              </a:rPr>
              <a:t>;</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    }</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    </a:t>
            </a:r>
            <a:r>
              <a:rPr lang="en" sz="1350">
                <a:solidFill>
                  <a:srgbClr val="C1651C"/>
                </a:solidFill>
              </a:rPr>
              <a:t>while</a:t>
            </a:r>
            <a:r>
              <a:rPr lang="en" sz="1350">
                <a:solidFill>
                  <a:schemeClr val="dk1"/>
                </a:solidFill>
              </a:rPr>
              <a:t> (</a:t>
            </a:r>
            <a:r>
              <a:rPr lang="en" sz="1350">
                <a:solidFill>
                  <a:srgbClr val="B42419"/>
                </a:solidFill>
              </a:rPr>
              <a:t>1</a:t>
            </a:r>
            <a:r>
              <a:rPr lang="en" sz="1350">
                <a:solidFill>
                  <a:schemeClr val="dk1"/>
                </a:solidFill>
              </a:rPr>
              <a:t>){</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        </a:t>
            </a:r>
            <a:r>
              <a:rPr lang="en" sz="1350">
                <a:solidFill>
                  <a:srgbClr val="C1651C"/>
                </a:solidFill>
              </a:rPr>
              <a:t>for</a:t>
            </a:r>
            <a:r>
              <a:rPr lang="en" sz="1350">
                <a:solidFill>
                  <a:schemeClr val="dk1"/>
                </a:solidFill>
              </a:rPr>
              <a:t> (i = </a:t>
            </a:r>
            <a:r>
              <a:rPr lang="en" sz="1350">
                <a:solidFill>
                  <a:srgbClr val="B42419"/>
                </a:solidFill>
              </a:rPr>
              <a:t>0</a:t>
            </a:r>
            <a:r>
              <a:rPr lang="en" sz="1350">
                <a:solidFill>
                  <a:schemeClr val="dk1"/>
                </a:solidFill>
              </a:rPr>
              <a:t>; i &lt; num; ++i){</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        </a:t>
            </a:r>
            <a:r>
              <a:rPr lang="en" sz="1350">
                <a:solidFill>
                  <a:schemeClr val="dk1"/>
                </a:solidFill>
              </a:rPr>
              <a:t>x[i] = x[i] + </a:t>
            </a:r>
            <a:r>
              <a:rPr lang="en" sz="1350">
                <a:solidFill>
                  <a:srgbClr val="B42419"/>
                </a:solidFill>
              </a:rPr>
              <a:t>1</a:t>
            </a:r>
            <a:r>
              <a:rPr lang="en" sz="1350">
                <a:solidFill>
                  <a:schemeClr val="dk1"/>
                </a:solidFill>
              </a:rPr>
              <a:t>;</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        }</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    }</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rgbClr val="C1651C"/>
                </a:solidFill>
              </a:rPr>
              <a:t>return</a:t>
            </a:r>
            <a:r>
              <a:rPr lang="en" sz="1350">
                <a:solidFill>
                  <a:schemeClr val="dk1"/>
                </a:solidFill>
              </a:rPr>
              <a:t> </a:t>
            </a:r>
            <a:r>
              <a:rPr lang="en" sz="1350">
                <a:solidFill>
                  <a:srgbClr val="B42419"/>
                </a:solidFill>
              </a:rPr>
              <a:t>0</a:t>
            </a:r>
            <a:r>
              <a:rPr lang="en" sz="1350">
                <a:solidFill>
                  <a:schemeClr val="dk1"/>
                </a:solidFill>
              </a:rPr>
              <a:t>;</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a:t>
            </a:r>
            <a:endParaRPr sz="1350">
              <a:solidFill>
                <a:schemeClr val="dk1"/>
              </a:solidFill>
            </a:endParaRPr>
          </a:p>
          <a:p>
            <a:pPr indent="0" lvl="0" marL="0" rtl="0" algn="l">
              <a:spcBef>
                <a:spcPts val="0"/>
              </a:spcBef>
              <a:spcAft>
                <a:spcPts val="1600"/>
              </a:spcAft>
              <a:buNone/>
            </a:pPr>
            <a:r>
              <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3"/>
          <p:cNvPicPr preferRelativeResize="0"/>
          <p:nvPr/>
        </p:nvPicPr>
        <p:blipFill>
          <a:blip r:embed="rId3">
            <a:alphaModFix/>
          </a:blip>
          <a:stretch>
            <a:fillRect/>
          </a:stretch>
        </p:blipFill>
        <p:spPr>
          <a:xfrm>
            <a:off x="152400" y="152400"/>
            <a:ext cx="5719214" cy="48387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Compiling and running the program</a:t>
            </a:r>
            <a:endParaRPr/>
          </a:p>
        </p:txBody>
      </p:sp>
      <p:sp>
        <p:nvSpPr>
          <p:cNvPr id="117" name="Google Shape;11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4"/>
          <p:cNvPicPr preferRelativeResize="0"/>
          <p:nvPr/>
        </p:nvPicPr>
        <p:blipFill>
          <a:blip r:embed="rId3">
            <a:alphaModFix/>
          </a:blip>
          <a:stretch>
            <a:fillRect/>
          </a:stretch>
        </p:blipFill>
        <p:spPr>
          <a:xfrm>
            <a:off x="670550" y="1636125"/>
            <a:ext cx="7667926" cy="1871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t>Loop will assign the elements and iterate it infinitely till ctrl+c is inputted </a:t>
            </a:r>
            <a:endParaRPr sz="1400"/>
          </a:p>
          <a:p>
            <a:pPr indent="0" lvl="0" marL="0" rtl="0" algn="l">
              <a:spcBef>
                <a:spcPts val="0"/>
              </a:spcBef>
              <a:spcAft>
                <a:spcPts val="0"/>
              </a:spcAft>
              <a:buNone/>
            </a:pPr>
            <a:r>
              <a:t/>
            </a:r>
            <a:endParaRPr/>
          </a:p>
        </p:txBody>
      </p:sp>
      <p:pic>
        <p:nvPicPr>
          <p:cNvPr id="124" name="Google Shape;124;p25"/>
          <p:cNvPicPr preferRelativeResize="0"/>
          <p:nvPr/>
        </p:nvPicPr>
        <p:blipFill>
          <a:blip r:embed="rId3">
            <a:alphaModFix/>
          </a:blip>
          <a:stretch>
            <a:fillRect/>
          </a:stretch>
        </p:blipFill>
        <p:spPr>
          <a:xfrm>
            <a:off x="700550" y="1170125"/>
            <a:ext cx="8291050" cy="3368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nvSpPr>
        <p:spPr>
          <a:xfrm>
            <a:off x="302275" y="348450"/>
            <a:ext cx="8342700" cy="37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Now, while running your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program, also (in a different terminal window, but on the same machine) run the </a:t>
            </a:r>
            <a:r>
              <a:rPr b="1" lang="en" sz="1800">
                <a:solidFill>
                  <a:schemeClr val="dk1"/>
                </a:solidFill>
                <a:latin typeface="Courier New"/>
                <a:ea typeface="Courier New"/>
                <a:cs typeface="Courier New"/>
                <a:sym typeface="Courier New"/>
              </a:rPr>
              <a:t>free</a:t>
            </a:r>
            <a:r>
              <a:rPr lang="en" sz="1800">
                <a:solidFill>
                  <a:schemeClr val="dk1"/>
                </a:solidFill>
                <a:latin typeface="Comfortaa"/>
                <a:ea typeface="Comfortaa"/>
                <a:cs typeface="Comfortaa"/>
                <a:sym typeface="Comfortaa"/>
              </a:rPr>
              <a:t> tool.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 How do the memory usage totals change when your program is running?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B. How about when you terminate the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program? Do the numbers match your expectations? </a:t>
            </a:r>
            <a:endParaRPr sz="1800">
              <a:solidFill>
                <a:schemeClr val="dk1"/>
              </a:solidFill>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311700" y="445025"/>
            <a:ext cx="8520600" cy="79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Comfortaa"/>
                <a:ea typeface="Comfortaa"/>
                <a:cs typeface="Comfortaa"/>
                <a:sym typeface="Comfortaa"/>
              </a:rPr>
              <a:t>A. How do the memory usage totals change when your program is running?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200" u="sng">
                <a:latin typeface="Comfortaa"/>
                <a:ea typeface="Comfortaa"/>
                <a:cs typeface="Comfortaa"/>
                <a:sym typeface="Comfortaa"/>
              </a:rPr>
              <a:t>Memory usage before program execution</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t/>
            </a:r>
            <a:endParaRPr sz="250"/>
          </a:p>
          <a:p>
            <a:pPr indent="0" lvl="0" marL="0" rtl="0" algn="l">
              <a:lnSpc>
                <a:spcPct val="115000"/>
              </a:lnSpc>
              <a:spcBef>
                <a:spcPts val="0"/>
              </a:spcBef>
              <a:spcAft>
                <a:spcPts val="0"/>
              </a:spcAft>
              <a:buNone/>
            </a:pPr>
            <a:r>
              <a:rPr lang="en" sz="1200" u="sng">
                <a:latin typeface="Comfortaa"/>
                <a:ea typeface="Comfortaa"/>
                <a:cs typeface="Comfortaa"/>
                <a:sym typeface="Comfortaa"/>
              </a:rPr>
              <a:t>Memory usage during program execution</a:t>
            </a:r>
            <a:r>
              <a:rPr lang="en" sz="1200">
                <a:latin typeface="Comfortaa"/>
                <a:ea typeface="Comfortaa"/>
                <a:cs typeface="Comfortaa"/>
                <a:sym typeface="Comfortaa"/>
              </a:rPr>
              <a:t> - </a:t>
            </a:r>
            <a:r>
              <a:rPr b="1" lang="en" sz="1200">
                <a:latin typeface="Comfortaa"/>
                <a:ea typeface="Comfortaa"/>
                <a:cs typeface="Comfortaa"/>
                <a:sym typeface="Comfortaa"/>
              </a:rPr>
              <a:t>Used memory increases and free memory decreases. Slight variation in used and free memory from time to time</a:t>
            </a:r>
            <a:endParaRPr b="1" sz="12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p:txBody>
      </p:sp>
      <p:sp>
        <p:nvSpPr>
          <p:cNvPr id="135" name="Google Shape;135;p27"/>
          <p:cNvSpPr txBox="1"/>
          <p:nvPr/>
        </p:nvSpPr>
        <p:spPr>
          <a:xfrm>
            <a:off x="424025" y="3954400"/>
            <a:ext cx="737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6" name="Google Shape;136;p27"/>
          <p:cNvPicPr preferRelativeResize="0"/>
          <p:nvPr/>
        </p:nvPicPr>
        <p:blipFill>
          <a:blip r:embed="rId3">
            <a:alphaModFix/>
          </a:blip>
          <a:stretch>
            <a:fillRect/>
          </a:stretch>
        </p:blipFill>
        <p:spPr>
          <a:xfrm>
            <a:off x="424025" y="1333725"/>
            <a:ext cx="6489499" cy="1348075"/>
          </a:xfrm>
          <a:prstGeom prst="rect">
            <a:avLst/>
          </a:prstGeom>
          <a:noFill/>
          <a:ln>
            <a:noFill/>
          </a:ln>
        </p:spPr>
      </p:pic>
      <p:pic>
        <p:nvPicPr>
          <p:cNvPr id="137" name="Google Shape;137;p27"/>
          <p:cNvPicPr preferRelativeResize="0"/>
          <p:nvPr/>
        </p:nvPicPr>
        <p:blipFill>
          <a:blip r:embed="rId4">
            <a:alphaModFix/>
          </a:blip>
          <a:stretch>
            <a:fillRect/>
          </a:stretch>
        </p:blipFill>
        <p:spPr>
          <a:xfrm>
            <a:off x="424025" y="3313850"/>
            <a:ext cx="6210876" cy="168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B. How about when you terminate the </a:t>
            </a:r>
            <a:r>
              <a:rPr b="1" lang="en" sz="1800">
                <a:latin typeface="Courier New"/>
                <a:ea typeface="Courier New"/>
                <a:cs typeface="Courier New"/>
                <a:sym typeface="Courier New"/>
              </a:rPr>
              <a:t>cs532-memory-user</a:t>
            </a:r>
            <a:r>
              <a:rPr lang="en" sz="1800">
                <a:latin typeface="Comfortaa"/>
                <a:ea typeface="Comfortaa"/>
                <a:cs typeface="Comfortaa"/>
                <a:sym typeface="Comfortaa"/>
              </a:rPr>
              <a:t> program? Do the numbers match your expectations?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200" u="sng">
                <a:latin typeface="Comfortaa"/>
                <a:ea typeface="Comfortaa"/>
                <a:cs typeface="Comfortaa"/>
                <a:sym typeface="Comfortaa"/>
              </a:rPr>
              <a:t>Memory usage after program terminated</a:t>
            </a:r>
            <a:endParaRPr sz="1200"/>
          </a:p>
          <a:p>
            <a:pPr indent="0" lvl="0" marL="0" rtl="0" algn="l">
              <a:spcBef>
                <a:spcPts val="0"/>
              </a:spcBef>
              <a:spcAft>
                <a:spcPts val="0"/>
              </a:spcAft>
              <a:buNone/>
            </a:pPr>
            <a:r>
              <a:rPr lang="en" sz="1200"/>
              <a:t>Used memory decreases and free memory increases. Does not exactly match values from first capture (obtained before running cs-532-memory-user program). But as expected free memory increased after cs-532-memory-user program killed</a:t>
            </a:r>
            <a:endParaRPr sz="1200"/>
          </a:p>
          <a:p>
            <a:pPr indent="0" lvl="0" marL="0" rtl="0" algn="l">
              <a:spcBef>
                <a:spcPts val="0"/>
              </a:spcBef>
              <a:spcAft>
                <a:spcPts val="0"/>
              </a:spcAft>
              <a:buNone/>
            </a:pPr>
            <a:r>
              <a:t/>
            </a:r>
            <a:endParaRPr sz="1200"/>
          </a:p>
        </p:txBody>
      </p:sp>
      <p:pic>
        <p:nvPicPr>
          <p:cNvPr id="143" name="Google Shape;143;p28"/>
          <p:cNvPicPr preferRelativeResize="0"/>
          <p:nvPr/>
        </p:nvPicPr>
        <p:blipFill>
          <a:blip r:embed="rId3">
            <a:alphaModFix/>
          </a:blip>
          <a:stretch>
            <a:fillRect/>
          </a:stretch>
        </p:blipFill>
        <p:spPr>
          <a:xfrm>
            <a:off x="399800" y="1849905"/>
            <a:ext cx="5388901" cy="1531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nvSpPr>
        <p:spPr>
          <a:xfrm>
            <a:off x="302275" y="348450"/>
            <a:ext cx="83427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C</a:t>
            </a:r>
            <a:r>
              <a:rPr lang="en" sz="1800">
                <a:solidFill>
                  <a:schemeClr val="dk1"/>
                </a:solidFill>
                <a:latin typeface="Comfortaa"/>
                <a:ea typeface="Comfortaa"/>
                <a:cs typeface="Comfortaa"/>
                <a:sym typeface="Comfortaa"/>
              </a:rPr>
              <a:t>.  Fill the following table using your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program and the </a:t>
            </a:r>
            <a:r>
              <a:rPr b="1" lang="en" sz="1800">
                <a:solidFill>
                  <a:schemeClr val="dk1"/>
                </a:solidFill>
                <a:latin typeface="Courier New"/>
                <a:ea typeface="Courier New"/>
                <a:cs typeface="Courier New"/>
                <a:sym typeface="Courier New"/>
              </a:rPr>
              <a:t>free</a:t>
            </a:r>
            <a:r>
              <a:rPr lang="en" sz="1800">
                <a:solidFill>
                  <a:schemeClr val="dk1"/>
                </a:solidFill>
                <a:latin typeface="Comfortaa"/>
                <a:ea typeface="Comfortaa"/>
                <a:cs typeface="Comfortaa"/>
                <a:sym typeface="Comfortaa"/>
              </a:rPr>
              <a:t> utility. Record the amount of free memory (in megabytes) before, during and after running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utilizing each corresponding amount of memory.</a:t>
            </a:r>
            <a:endParaRPr sz="1800">
              <a:solidFill>
                <a:schemeClr val="dk1"/>
              </a:solidFill>
              <a:latin typeface="Comfortaa"/>
              <a:ea typeface="Comfortaa"/>
              <a:cs typeface="Comfortaa"/>
              <a:sym typeface="Comfortaa"/>
            </a:endParaRPr>
          </a:p>
        </p:txBody>
      </p:sp>
      <p:graphicFrame>
        <p:nvGraphicFramePr>
          <p:cNvPr id="149" name="Google Shape;149;p29"/>
          <p:cNvGraphicFramePr/>
          <p:nvPr/>
        </p:nvGraphicFramePr>
        <p:xfrm>
          <a:off x="2666775" y="1917585"/>
          <a:ext cx="3000000" cy="3000000"/>
        </p:xfrm>
        <a:graphic>
          <a:graphicData uri="http://schemas.openxmlformats.org/drawingml/2006/table">
            <a:tbl>
              <a:tblPr>
                <a:noFill/>
                <a:tableStyleId>{16235E21-E165-4AE4-805C-034314C3BD21}</a:tableStyleId>
              </a:tblPr>
              <a:tblGrid>
                <a:gridCol w="2383725"/>
                <a:gridCol w="566425"/>
                <a:gridCol w="566425"/>
                <a:gridCol w="554625"/>
              </a:tblGrid>
              <a:tr h="360575">
                <a:tc>
                  <a:txBody>
                    <a:bodyPr/>
                    <a:lstStyle/>
                    <a:p>
                      <a:pPr indent="0" lvl="0" marL="0" rtl="0" algn="l">
                        <a:lnSpc>
                          <a:spcPct val="115000"/>
                        </a:lnSpc>
                        <a:spcBef>
                          <a:spcPts val="0"/>
                        </a:spcBef>
                        <a:spcAft>
                          <a:spcPts val="0"/>
                        </a:spcAft>
                        <a:buNone/>
                      </a:pPr>
                      <a:r>
                        <a:t/>
                      </a:r>
                      <a:endParaRPr/>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before</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during</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after</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295550">
                <a:tc>
                  <a:txBody>
                    <a:bodyPr/>
                    <a:lstStyle/>
                    <a:p>
                      <a:pPr indent="0" lvl="0" marL="0" rtl="0" algn="l">
                        <a:lnSpc>
                          <a:spcPct val="115000"/>
                        </a:lnSpc>
                        <a:spcBef>
                          <a:spcPts val="0"/>
                        </a:spcBef>
                        <a:spcAft>
                          <a:spcPts val="0"/>
                        </a:spcAft>
                        <a:buNone/>
                      </a:pPr>
                      <a:r>
                        <a:rPr lang="en" sz="1000"/>
                        <a:t>10 MB</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34460</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34269</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34314</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295550">
                <a:tc>
                  <a:txBody>
                    <a:bodyPr/>
                    <a:lstStyle/>
                    <a:p>
                      <a:pPr indent="0" lvl="0" marL="0" rtl="0" algn="l">
                        <a:lnSpc>
                          <a:spcPct val="115000"/>
                        </a:lnSpc>
                        <a:spcBef>
                          <a:spcPts val="0"/>
                        </a:spcBef>
                        <a:spcAft>
                          <a:spcPts val="0"/>
                        </a:spcAft>
                        <a:buNone/>
                      </a:pPr>
                      <a:r>
                        <a:rPr lang="en" sz="1000"/>
                        <a:t>100 MB</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34300</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34205</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34293</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295550">
                <a:tc>
                  <a:txBody>
                    <a:bodyPr/>
                    <a:lstStyle/>
                    <a:p>
                      <a:pPr indent="0" lvl="0" marL="0" rtl="0" algn="l">
                        <a:lnSpc>
                          <a:spcPct val="115000"/>
                        </a:lnSpc>
                        <a:spcBef>
                          <a:spcPts val="0"/>
                        </a:spcBef>
                        <a:spcAft>
                          <a:spcPts val="0"/>
                        </a:spcAft>
                        <a:buNone/>
                      </a:pPr>
                      <a:r>
                        <a:rPr lang="en" sz="1000"/>
                        <a:t>1 GB</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34316</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33240</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34303</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295550">
                <a:tc>
                  <a:txBody>
                    <a:bodyPr/>
                    <a:lstStyle/>
                    <a:p>
                      <a:pPr indent="0" lvl="0" marL="0" rtl="0" algn="l">
                        <a:lnSpc>
                          <a:spcPct val="115000"/>
                        </a:lnSpc>
                        <a:spcBef>
                          <a:spcPts val="0"/>
                        </a:spcBef>
                        <a:spcAft>
                          <a:spcPts val="0"/>
                        </a:spcAft>
                        <a:buNone/>
                      </a:pPr>
                      <a:r>
                        <a:rPr lang="en" sz="1000"/>
                        <a:t>10 GB</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34269</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23682</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33952</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827525">
                <a:tc>
                  <a:txBody>
                    <a:bodyPr/>
                    <a:lstStyle/>
                    <a:p>
                      <a:pPr indent="0" lvl="0" marL="0" rtl="0" algn="l">
                        <a:lnSpc>
                          <a:spcPct val="115000"/>
                        </a:lnSpc>
                        <a:spcBef>
                          <a:spcPts val="0"/>
                        </a:spcBef>
                        <a:spcAft>
                          <a:spcPts val="0"/>
                        </a:spcAft>
                        <a:buNone/>
                      </a:pPr>
                      <a:r>
                        <a:rPr lang="en" sz="1000"/>
                        <a:t>100 GB(memory allocation failed</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t>Total memory of system is 61Gb)</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34073</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34589</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34592</a:t>
                      </a:r>
                      <a:endParaRPr sz="1000"/>
                    </a:p>
                  </a:txBody>
                  <a:tcPr marT="9525" marB="9525" marR="47625" marL="47625">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44502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Comfortaa"/>
                <a:ea typeface="Comfortaa"/>
                <a:cs typeface="Comfortaa"/>
                <a:sym typeface="Comfortaa"/>
              </a:rPr>
              <a:t>To use </a:t>
            </a:r>
            <a:r>
              <a:rPr b="1" lang="en" sz="1800">
                <a:latin typeface="Courier New"/>
                <a:ea typeface="Courier New"/>
                <a:cs typeface="Courier New"/>
                <a:sym typeface="Courier New"/>
              </a:rPr>
              <a:t>pmap</a:t>
            </a:r>
            <a:r>
              <a:rPr lang="en" sz="1800">
                <a:latin typeface="Comfortaa"/>
                <a:ea typeface="Comfortaa"/>
                <a:cs typeface="Comfortaa"/>
                <a:sym typeface="Comfortaa"/>
              </a:rPr>
              <a:t>, you must know the ID of the process to monitor. So, first run your </a:t>
            </a:r>
            <a:r>
              <a:rPr b="1" lang="en" sz="1800">
                <a:latin typeface="Courier New"/>
                <a:ea typeface="Courier New"/>
                <a:cs typeface="Courier New"/>
                <a:sym typeface="Courier New"/>
              </a:rPr>
              <a:t>cs532-memory-user</a:t>
            </a:r>
            <a:r>
              <a:rPr lang="en" sz="1800">
                <a:latin typeface="Comfortaa"/>
                <a:ea typeface="Comfortaa"/>
                <a:cs typeface="Comfortaa"/>
                <a:sym typeface="Comfortaa"/>
              </a:rPr>
              <a:t> program in one terminal window (ask it to allocate 100 megabytes). Then, in a separate terminal window, run </a:t>
            </a:r>
            <a:r>
              <a:rPr b="1" lang="en" sz="1800">
                <a:latin typeface="Courier New"/>
                <a:ea typeface="Courier New"/>
                <a:cs typeface="Courier New"/>
                <a:sym typeface="Courier New"/>
              </a:rPr>
              <a:t>ps auxw</a:t>
            </a:r>
            <a:r>
              <a:rPr lang="en" sz="1800">
                <a:latin typeface="Comfortaa"/>
                <a:ea typeface="Comfortaa"/>
                <a:cs typeface="Comfortaa"/>
                <a:sym typeface="Comfortaa"/>
              </a:rPr>
              <a:t> to see a list of all processes. Within that list, find your running </a:t>
            </a:r>
            <a:r>
              <a:rPr b="1" lang="en" sz="1800">
                <a:latin typeface="Courier New"/>
                <a:ea typeface="Courier New"/>
                <a:cs typeface="Courier New"/>
                <a:sym typeface="Courier New"/>
              </a:rPr>
              <a:t>cs532-memory-user</a:t>
            </a:r>
            <a:r>
              <a:rPr lang="en" sz="1800">
                <a:latin typeface="Comfortaa"/>
                <a:ea typeface="Comfortaa"/>
                <a:cs typeface="Comfortaa"/>
                <a:sym typeface="Comfortaa"/>
              </a:rPr>
              <a:t> program and its pid.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Use pmap to print out the memory map of your </a:t>
            </a:r>
            <a:r>
              <a:rPr b="1" lang="en" sz="1800">
                <a:latin typeface="Courier New"/>
                <a:ea typeface="Courier New"/>
                <a:cs typeface="Courier New"/>
                <a:sym typeface="Courier New"/>
              </a:rPr>
              <a:t>cs532-memory-user</a:t>
            </a:r>
            <a:r>
              <a:rPr lang="en" sz="1800">
                <a:latin typeface="Comfortaa"/>
                <a:ea typeface="Comfortaa"/>
                <a:cs typeface="Comfortaa"/>
                <a:sym typeface="Comfortaa"/>
              </a:rPr>
              <a:t> program.</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Output:</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850"/>
              <a:t>USER         PID %CPU %MEM    VSZ   RSS TTY      STAT START   TIME COMMAND</a:t>
            </a:r>
            <a:endParaRPr sz="850"/>
          </a:p>
          <a:p>
            <a:pPr indent="0" lvl="0" marL="0" rtl="0" algn="l">
              <a:lnSpc>
                <a:spcPct val="115000"/>
              </a:lnSpc>
              <a:spcBef>
                <a:spcPts val="0"/>
              </a:spcBef>
              <a:spcAft>
                <a:spcPts val="0"/>
              </a:spcAft>
              <a:buClr>
                <a:schemeClr val="dk1"/>
              </a:buClr>
              <a:buSzPts val="1100"/>
              <a:buFont typeface="Arial"/>
              <a:buNone/>
            </a:pPr>
            <a:r>
              <a:rPr lang="en" sz="850"/>
              <a:t>chitram2 2392414 99.0  0.1 105176 103876 pts/70  R+   23:28   2:33 ./cs532-memory-user 100</a:t>
            </a:r>
            <a:endParaRPr sz="850"/>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445025"/>
            <a:ext cx="8520600" cy="99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4.</a:t>
            </a:r>
            <a:r>
              <a:rPr lang="en" sz="1800">
                <a:latin typeface="Comfortaa"/>
                <a:ea typeface="Comfortaa"/>
                <a:cs typeface="Comfortaa"/>
                <a:sym typeface="Comfortaa"/>
              </a:rPr>
              <a:t>  Copy and paste a screen capture of the first 10 lines of your pmap output.</a:t>
            </a:r>
            <a:endParaRPr/>
          </a:p>
        </p:txBody>
      </p:sp>
      <p:pic>
        <p:nvPicPr>
          <p:cNvPr id="160" name="Google Shape;160;p31"/>
          <p:cNvPicPr preferRelativeResize="0"/>
          <p:nvPr/>
        </p:nvPicPr>
        <p:blipFill>
          <a:blip r:embed="rId3">
            <a:alphaModFix/>
          </a:blip>
          <a:stretch>
            <a:fillRect/>
          </a:stretch>
        </p:blipFill>
        <p:spPr>
          <a:xfrm>
            <a:off x="380150" y="1455450"/>
            <a:ext cx="5114925" cy="3135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nvSpPr>
        <p:spPr>
          <a:xfrm>
            <a:off x="326900" y="239625"/>
            <a:ext cx="8342700" cy="34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5</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 How many mappings make up the process map for your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program?</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mfortaa"/>
                <a:ea typeface="Comfortaa"/>
                <a:cs typeface="Comfortaa"/>
                <a:sym typeface="Comfortaa"/>
              </a:rPr>
              <a:t>23 mappings</a:t>
            </a:r>
            <a:endParaRPr b="1"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B. What is the smallest size of any mapping shown by pmap?</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mfortaa"/>
                <a:ea typeface="Comfortaa"/>
                <a:cs typeface="Comfortaa"/>
                <a:sym typeface="Comfortaa"/>
              </a:rPr>
              <a:t>4 Kb</a:t>
            </a:r>
            <a:endParaRPr b="1"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nvSpPr>
        <p:spPr>
          <a:xfrm>
            <a:off x="326900" y="239625"/>
            <a:ext cx="83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C. List the 5 largest mappings along with their sizes.</a:t>
            </a:r>
            <a:endParaRPr sz="1800">
              <a:solidFill>
                <a:schemeClr val="dk1"/>
              </a:solidFill>
              <a:latin typeface="Comfortaa"/>
              <a:ea typeface="Comfortaa"/>
              <a:cs typeface="Comfortaa"/>
              <a:sym typeface="Comfortaa"/>
            </a:endParaRPr>
          </a:p>
        </p:txBody>
      </p:sp>
      <p:graphicFrame>
        <p:nvGraphicFramePr>
          <p:cNvPr id="171" name="Google Shape;171;p33"/>
          <p:cNvGraphicFramePr/>
          <p:nvPr/>
        </p:nvGraphicFramePr>
        <p:xfrm>
          <a:off x="552400" y="1036550"/>
          <a:ext cx="3000000" cy="3000000"/>
        </p:xfrm>
        <a:graphic>
          <a:graphicData uri="http://schemas.openxmlformats.org/drawingml/2006/table">
            <a:tbl>
              <a:tblPr>
                <a:noFill/>
                <a:tableStyleId>{091D9EDD-3AF9-463B-BAB8-FFA5DF59B7A0}</a:tableStyleId>
              </a:tblPr>
              <a:tblGrid>
                <a:gridCol w="3619500"/>
                <a:gridCol w="3619500"/>
              </a:tblGrid>
              <a:tr h="381000">
                <a:tc>
                  <a:txBody>
                    <a:bodyPr/>
                    <a:lstStyle/>
                    <a:p>
                      <a:pPr indent="0" lvl="0" marL="0" rtl="0" algn="ctr">
                        <a:spcBef>
                          <a:spcPts val="0"/>
                        </a:spcBef>
                        <a:spcAft>
                          <a:spcPts val="0"/>
                        </a:spcAft>
                        <a:buNone/>
                      </a:pPr>
                      <a:r>
                        <a:rPr lang="en" sz="1900"/>
                        <a:t>Mapping name</a:t>
                      </a:r>
                      <a:endParaRPr sz="1900"/>
                    </a:p>
                  </a:txBody>
                  <a:tcPr marT="91425" marB="91425" marR="91425" marL="91425">
                    <a:solidFill>
                      <a:srgbClr val="D9D9D9"/>
                    </a:solidFill>
                  </a:tcPr>
                </a:tc>
                <a:tc>
                  <a:txBody>
                    <a:bodyPr/>
                    <a:lstStyle/>
                    <a:p>
                      <a:pPr indent="0" lvl="0" marL="0" rtl="0" algn="ctr">
                        <a:spcBef>
                          <a:spcPts val="0"/>
                        </a:spcBef>
                        <a:spcAft>
                          <a:spcPts val="0"/>
                        </a:spcAft>
                        <a:buNone/>
                      </a:pPr>
                      <a:r>
                        <a:rPr lang="en" sz="1900"/>
                        <a:t>Size (in kilobytes, as reported by pmap)</a:t>
                      </a:r>
                      <a:endParaRPr sz="1900"/>
                    </a:p>
                  </a:txBody>
                  <a:tcPr marT="91425" marB="91425" marR="91425" marL="91425">
                    <a:solidFill>
                      <a:srgbClr val="D9D9D9"/>
                    </a:solidFill>
                  </a:tcPr>
                </a:tc>
              </a:tr>
              <a:tr h="381000">
                <a:tc>
                  <a:txBody>
                    <a:bodyPr/>
                    <a:lstStyle/>
                    <a:p>
                      <a:pPr indent="0" lvl="0" marL="0" rtl="0" algn="l">
                        <a:spcBef>
                          <a:spcPts val="0"/>
                        </a:spcBef>
                        <a:spcAft>
                          <a:spcPts val="0"/>
                        </a:spcAft>
                        <a:buNone/>
                      </a:pPr>
                      <a:r>
                        <a:rPr lang="en"/>
                        <a:t>anon</a:t>
                      </a:r>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rPr>
                        <a:t>102416K</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libc.so.6</a:t>
                      </a:r>
                      <a:endParaRPr/>
                    </a:p>
                  </a:txBody>
                  <a:tcPr marT="91425" marB="91425" marR="91425" marL="91425"/>
                </a:tc>
                <a:tc>
                  <a:txBody>
                    <a:bodyPr/>
                    <a:lstStyle/>
                    <a:p>
                      <a:pPr indent="0" lvl="0" marL="0" rtl="0" algn="l">
                        <a:spcBef>
                          <a:spcPts val="0"/>
                        </a:spcBef>
                        <a:spcAft>
                          <a:spcPts val="0"/>
                        </a:spcAft>
                        <a:buNone/>
                      </a:pPr>
                      <a:r>
                        <a:rPr lang="en"/>
                        <a:t>1620K</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libc.so.6</a:t>
                      </a:r>
                      <a:endParaRPr/>
                    </a:p>
                  </a:txBody>
                  <a:tcPr marT="91425" marB="91425" marR="91425" marL="91425"/>
                </a:tc>
                <a:tc>
                  <a:txBody>
                    <a:bodyPr/>
                    <a:lstStyle/>
                    <a:p>
                      <a:pPr indent="0" lvl="0" marL="0" rtl="0" algn="l">
                        <a:spcBef>
                          <a:spcPts val="0"/>
                        </a:spcBef>
                        <a:spcAft>
                          <a:spcPts val="0"/>
                        </a:spcAft>
                        <a:buNone/>
                      </a:pPr>
                      <a:r>
                        <a:rPr lang="en"/>
                        <a:t>352K</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libc.so.6</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160K</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ld-linux-x86-64.so.2</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168K</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522825"/>
            <a:ext cx="8520600" cy="47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mfortaa"/>
                <a:ea typeface="Comfortaa"/>
                <a:cs typeface="Comfortaa"/>
                <a:sym typeface="Comfortaa"/>
              </a:rPr>
              <a:t>Linux utilities:</a:t>
            </a:r>
            <a:r>
              <a:rPr b="1" lang="en" sz="3100">
                <a:solidFill>
                  <a:schemeClr val="dk1"/>
                </a:solidFill>
                <a:latin typeface="Courier New"/>
                <a:ea typeface="Courier New"/>
                <a:cs typeface="Courier New"/>
                <a:sym typeface="Courier New"/>
              </a:rPr>
              <a:t> free </a:t>
            </a:r>
            <a:r>
              <a:rPr b="1" lang="en" sz="3100">
                <a:solidFill>
                  <a:schemeClr val="dk1"/>
                </a:solidFill>
                <a:latin typeface="Comfortaa"/>
                <a:ea typeface="Comfortaa"/>
                <a:cs typeface="Comfortaa"/>
                <a:sym typeface="Comfortaa"/>
              </a:rPr>
              <a:t>and</a:t>
            </a:r>
            <a:r>
              <a:rPr b="1" lang="en" sz="3100">
                <a:solidFill>
                  <a:schemeClr val="dk1"/>
                </a:solidFill>
                <a:latin typeface="Courier New"/>
                <a:ea typeface="Courier New"/>
                <a:cs typeface="Courier New"/>
                <a:sym typeface="Courier New"/>
              </a:rPr>
              <a:t> pmap</a:t>
            </a:r>
            <a:endParaRPr b="1" sz="3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For this assignment you will need to use a Linux system such as babbage.cs.pdx.edu so that you can run the tools </a:t>
            </a:r>
            <a:r>
              <a:rPr b="1" lang="en">
                <a:solidFill>
                  <a:schemeClr val="dk1"/>
                </a:solidFill>
                <a:latin typeface="Courier New"/>
                <a:ea typeface="Courier New"/>
                <a:cs typeface="Courier New"/>
                <a:sym typeface="Courier New"/>
              </a:rPr>
              <a:t>free</a:t>
            </a:r>
            <a:r>
              <a:rPr lang="en">
                <a:solidFill>
                  <a:schemeClr val="dk1"/>
                </a:solidFill>
                <a:latin typeface="Comfortaa"/>
                <a:ea typeface="Comfortaa"/>
                <a:cs typeface="Comfortaa"/>
                <a:sym typeface="Comfortaa"/>
              </a:rPr>
              <a:t> and </a:t>
            </a:r>
            <a:r>
              <a:rPr b="1" lang="en">
                <a:solidFill>
                  <a:schemeClr val="dk1"/>
                </a:solidFill>
                <a:latin typeface="Courier New"/>
                <a:ea typeface="Courier New"/>
                <a:cs typeface="Courier New"/>
                <a:sym typeface="Courier New"/>
              </a:rPr>
              <a:t>pmap</a:t>
            </a:r>
            <a:r>
              <a:rPr lang="en">
                <a:solidFill>
                  <a:schemeClr val="dk1"/>
                </a:solidFill>
                <a:latin typeface="Comfortaa"/>
                <a:ea typeface="Comfortaa"/>
                <a:cs typeface="Comfortaa"/>
                <a:sym typeface="Comfortaa"/>
              </a:rPr>
              <a:t>.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When logged into babbage.cs.pdx.edu use the </a:t>
            </a:r>
            <a:r>
              <a:rPr b="1" lang="en">
                <a:solidFill>
                  <a:schemeClr val="dk1"/>
                </a:solidFill>
                <a:latin typeface="Courier New"/>
                <a:ea typeface="Courier New"/>
                <a:cs typeface="Courier New"/>
                <a:sym typeface="Courier New"/>
              </a:rPr>
              <a:t>man</a:t>
            </a:r>
            <a:r>
              <a:rPr lang="en">
                <a:solidFill>
                  <a:schemeClr val="dk1"/>
                </a:solidFill>
                <a:latin typeface="Comfortaa"/>
                <a:ea typeface="Comfortaa"/>
                <a:cs typeface="Comfortaa"/>
                <a:sym typeface="Comfortaa"/>
              </a:rPr>
              <a:t> command to learn about these tools. Specifically, run these commands and study the output: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man 1 free</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man 1 pmap</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You will only need a few of the many features provided by these tools.</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Use </a:t>
            </a:r>
            <a:r>
              <a:rPr b="1" lang="en" sz="1800">
                <a:latin typeface="Courier New"/>
                <a:ea typeface="Courier New"/>
                <a:cs typeface="Courier New"/>
                <a:sym typeface="Courier New"/>
              </a:rPr>
              <a:t>free</a:t>
            </a:r>
            <a:r>
              <a:rPr lang="en" sz="1800">
                <a:latin typeface="Comfortaa"/>
                <a:ea typeface="Comfortaa"/>
                <a:cs typeface="Comfortaa"/>
                <a:sym typeface="Comfortaa"/>
              </a:rPr>
              <a:t> to answer these questions:</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A. How much memory is in your system (in gigabytes)?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B. How much is free?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2"/>
              </a:solidFill>
              <a:latin typeface="Comfortaa"/>
              <a:ea typeface="Comfortaa"/>
              <a:cs typeface="Comfortaa"/>
              <a:sym typeface="Comfortaa"/>
            </a:endParaRPr>
          </a:p>
          <a:p>
            <a:pPr indent="0" lvl="0" marL="0" rtl="0" algn="l">
              <a:spcBef>
                <a:spcPts val="0"/>
              </a:spcBef>
              <a:spcAft>
                <a:spcPts val="0"/>
              </a:spcAft>
              <a:buNone/>
            </a:pPr>
            <a:r>
              <a:rPr lang="en" sz="1800">
                <a:latin typeface="Comfortaa"/>
                <a:ea typeface="Comfortaa"/>
                <a:cs typeface="Comfortaa"/>
                <a:sym typeface="Comfortaa"/>
              </a:rPr>
              <a:t>C. Do these numbers match your intuition?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145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Comfortaa"/>
                <a:ea typeface="Comfortaa"/>
                <a:cs typeface="Comfortaa"/>
                <a:sym typeface="Comfortaa"/>
              </a:rPr>
              <a:t>A. How much memory is in your system (in gigabytes)?</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45720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The total memory in the system is 61GB </a:t>
            </a:r>
            <a:endParaRPr sz="1800">
              <a:latin typeface="Comfortaa"/>
              <a:ea typeface="Comfortaa"/>
              <a:cs typeface="Comfortaa"/>
              <a:sym typeface="Comfortaa"/>
            </a:endParaRPr>
          </a:p>
          <a:p>
            <a:pPr indent="0" lvl="0" marL="0" rtl="0" algn="l">
              <a:spcBef>
                <a:spcPts val="0"/>
              </a:spcBef>
              <a:spcAft>
                <a:spcPts val="0"/>
              </a:spcAft>
              <a:buNone/>
            </a:pPr>
            <a:r>
              <a:t/>
            </a:r>
            <a:endParaRPr/>
          </a:p>
        </p:txBody>
      </p:sp>
      <p:pic>
        <p:nvPicPr>
          <p:cNvPr id="79" name="Google Shape;79;p17"/>
          <p:cNvPicPr preferRelativeResize="0"/>
          <p:nvPr/>
        </p:nvPicPr>
        <p:blipFill>
          <a:blip r:embed="rId3">
            <a:alphaModFix/>
          </a:blip>
          <a:stretch>
            <a:fillRect/>
          </a:stretch>
        </p:blipFill>
        <p:spPr>
          <a:xfrm>
            <a:off x="471000" y="1749725"/>
            <a:ext cx="8272950" cy="210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146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Comfortaa"/>
                <a:ea typeface="Comfortaa"/>
                <a:cs typeface="Comfortaa"/>
                <a:sym typeface="Comfortaa"/>
              </a:rPr>
              <a:t>B. How much is free?</a:t>
            </a:r>
            <a:endParaRPr sz="1800">
              <a:latin typeface="Comfortaa"/>
              <a:ea typeface="Comfortaa"/>
              <a:cs typeface="Comfortaa"/>
              <a:sym typeface="Comfortaa"/>
            </a:endParaRPr>
          </a:p>
          <a:p>
            <a:pPr indent="45720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The free memory in the system is 24GB</a:t>
            </a:r>
            <a:endParaRPr sz="1800">
              <a:latin typeface="Comfortaa"/>
              <a:ea typeface="Comfortaa"/>
              <a:cs typeface="Comfortaa"/>
              <a:sym typeface="Comfortaa"/>
            </a:endParaRPr>
          </a:p>
          <a:p>
            <a:pPr indent="0" lvl="0" marL="0" rtl="0" algn="l">
              <a:spcBef>
                <a:spcPts val="0"/>
              </a:spcBef>
              <a:spcAft>
                <a:spcPts val="0"/>
              </a:spcAft>
              <a:buNone/>
            </a:pPr>
            <a:r>
              <a:t/>
            </a:r>
            <a:endParaRPr/>
          </a:p>
        </p:txBody>
      </p:sp>
      <p:pic>
        <p:nvPicPr>
          <p:cNvPr id="85" name="Google Shape;85;p18"/>
          <p:cNvPicPr preferRelativeResize="0"/>
          <p:nvPr/>
        </p:nvPicPr>
        <p:blipFill>
          <a:blip r:embed="rId3">
            <a:alphaModFix/>
          </a:blip>
          <a:stretch>
            <a:fillRect/>
          </a:stretch>
        </p:blipFill>
        <p:spPr>
          <a:xfrm>
            <a:off x="471000" y="1749725"/>
            <a:ext cx="8272950" cy="210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201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Comfortaa"/>
                <a:ea typeface="Comfortaa"/>
                <a:cs typeface="Comfortaa"/>
                <a:sym typeface="Comfortaa"/>
              </a:rPr>
              <a:t>C. Do these numbers match your intuition?</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These numbers match my  intuition because the memory utilisation is moderate to high to achieve better efficiency in running the processes.</a:t>
            </a:r>
            <a:endParaRPr sz="1800">
              <a:latin typeface="Comfortaa"/>
              <a:ea typeface="Comfortaa"/>
              <a:cs typeface="Comfortaa"/>
              <a:sym typeface="Comfortaa"/>
            </a:endParaRPr>
          </a:p>
        </p:txBody>
      </p:sp>
      <p:pic>
        <p:nvPicPr>
          <p:cNvPr id="91" name="Google Shape;91;p19"/>
          <p:cNvPicPr preferRelativeResize="0"/>
          <p:nvPr/>
        </p:nvPicPr>
        <p:blipFill>
          <a:blip r:embed="rId3">
            <a:alphaModFix/>
          </a:blip>
          <a:stretch>
            <a:fillRect/>
          </a:stretch>
        </p:blipFill>
        <p:spPr>
          <a:xfrm>
            <a:off x="480625" y="2395075"/>
            <a:ext cx="8272950" cy="2105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 Write, compile and run a C program (call it </a:t>
            </a:r>
            <a:r>
              <a:rPr b="1" lang="en" sz="1800">
                <a:latin typeface="Courier New"/>
                <a:ea typeface="Courier New"/>
                <a:cs typeface="Courier New"/>
                <a:sym typeface="Courier New"/>
              </a:rPr>
              <a:t>cs532-memory-user.c</a:t>
            </a:r>
            <a:r>
              <a:rPr lang="en" sz="1800">
                <a:latin typeface="Comfortaa"/>
                <a:ea typeface="Comfortaa"/>
                <a:cs typeface="Comfortaa"/>
                <a:sym typeface="Comfortaa"/>
              </a:rPr>
              <a:t>) that uses a known amount of memory. This program should take one command line argument: the number of megabytes of memory to allocate. When run, it should allocate an array of this size and repeatedly iterate through the array, touching each entry. The program should do this indefinitely until the user stops it with </a:t>
            </a:r>
            <a:r>
              <a:rPr b="1" lang="en" sz="1800">
                <a:latin typeface="Courier New"/>
                <a:ea typeface="Courier New"/>
                <a:cs typeface="Courier New"/>
                <a:sym typeface="Courier New"/>
              </a:rPr>
              <a:t>Ctrl-C</a:t>
            </a:r>
            <a:r>
              <a:rPr lang="en" sz="1800">
                <a:latin typeface="Comfortaa"/>
                <a:ea typeface="Comfortaa"/>
                <a:cs typeface="Comfortaa"/>
                <a:sym typeface="Comfortaa"/>
              </a:rPr>
              <a:t>.</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Add a new slide (or multiple) showing your code. Or copy your code to your </a:t>
            </a:r>
            <a:r>
              <a:rPr lang="en" sz="1800">
                <a:latin typeface="Comfortaa"/>
                <a:ea typeface="Comfortaa"/>
                <a:cs typeface="Comfortaa"/>
                <a:sym typeface="Comfortaa"/>
              </a:rPr>
              <a:t>submissions</a:t>
            </a:r>
            <a:r>
              <a:rPr lang="en" sz="1800">
                <a:latin typeface="Comfortaa"/>
                <a:ea typeface="Comfortaa"/>
                <a:cs typeface="Comfortaa"/>
                <a:sym typeface="Comfortaa"/>
              </a:rPr>
              <a:t> folder and include a link to it &lt;HERE&gt;.</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311700" y="183800"/>
            <a:ext cx="8520600" cy="46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50">
                <a:solidFill>
                  <a:srgbClr val="C814C9"/>
                </a:solidFill>
              </a:rPr>
              <a:t>#include </a:t>
            </a:r>
            <a:r>
              <a:rPr lang="en" sz="1250">
                <a:solidFill>
                  <a:srgbClr val="B42419"/>
                </a:solidFill>
              </a:rPr>
              <a:t>&lt;stdio.h&gt;</a:t>
            </a:r>
            <a:endParaRPr sz="1250">
              <a:solidFill>
                <a:srgbClr val="B42419"/>
              </a:solidFill>
            </a:endParaRPr>
          </a:p>
          <a:p>
            <a:pPr indent="0" lvl="0" marL="0" rtl="0" algn="l">
              <a:spcBef>
                <a:spcPts val="0"/>
              </a:spcBef>
              <a:spcAft>
                <a:spcPts val="0"/>
              </a:spcAft>
              <a:buClr>
                <a:schemeClr val="dk1"/>
              </a:buClr>
              <a:buSzPts val="1100"/>
              <a:buFont typeface="Arial"/>
              <a:buNone/>
            </a:pPr>
            <a:r>
              <a:rPr lang="en" sz="1250">
                <a:solidFill>
                  <a:srgbClr val="C814C9"/>
                </a:solidFill>
              </a:rPr>
              <a:t>#include </a:t>
            </a:r>
            <a:r>
              <a:rPr lang="en" sz="1250">
                <a:solidFill>
                  <a:srgbClr val="B42419"/>
                </a:solidFill>
              </a:rPr>
              <a:t>&lt;stdlib.h&gt;</a:t>
            </a:r>
            <a:endParaRPr sz="1250">
              <a:solidFill>
                <a:srgbClr val="B42419"/>
              </a:solidFill>
            </a:endParaRPr>
          </a:p>
          <a:p>
            <a:pPr indent="0" lvl="0" marL="0" rtl="0" algn="l">
              <a:spcBef>
                <a:spcPts val="0"/>
              </a:spcBef>
              <a:spcAft>
                <a:spcPts val="0"/>
              </a:spcAft>
              <a:buClr>
                <a:schemeClr val="dk1"/>
              </a:buClr>
              <a:buSzPts val="1100"/>
              <a:buFont typeface="Arial"/>
              <a:buNone/>
            </a:pPr>
            <a:r>
              <a:t/>
            </a:r>
            <a:endParaRPr sz="1250">
              <a:solidFill>
                <a:schemeClr val="dk1"/>
              </a:solidFill>
            </a:endParaRPr>
          </a:p>
          <a:p>
            <a:pPr indent="0" lvl="0" marL="0" rtl="0" algn="l">
              <a:spcBef>
                <a:spcPts val="0"/>
              </a:spcBef>
              <a:spcAft>
                <a:spcPts val="0"/>
              </a:spcAft>
              <a:buClr>
                <a:schemeClr val="dk1"/>
              </a:buClr>
              <a:buSzPts val="1100"/>
              <a:buFont typeface="Arial"/>
              <a:buNone/>
            </a:pPr>
            <a:r>
              <a:rPr lang="en" sz="1250">
                <a:solidFill>
                  <a:srgbClr val="2FB41D"/>
                </a:solidFill>
              </a:rPr>
              <a:t>int</a:t>
            </a:r>
            <a:r>
              <a:rPr lang="en" sz="1250">
                <a:solidFill>
                  <a:schemeClr val="dk1"/>
                </a:solidFill>
              </a:rPr>
              <a:t> main (</a:t>
            </a:r>
            <a:r>
              <a:rPr lang="en" sz="1250">
                <a:solidFill>
                  <a:srgbClr val="2FB41D"/>
                </a:solidFill>
              </a:rPr>
              <a:t>int</a:t>
            </a:r>
            <a:r>
              <a:rPr lang="en" sz="1250">
                <a:solidFill>
                  <a:schemeClr val="dk1"/>
                </a:solidFill>
              </a:rPr>
              <a:t> argc, </a:t>
            </a:r>
            <a:r>
              <a:rPr lang="en" sz="1250">
                <a:solidFill>
                  <a:srgbClr val="2FB41D"/>
                </a:solidFill>
              </a:rPr>
              <a:t>char</a:t>
            </a:r>
            <a:r>
              <a:rPr lang="en" sz="1250">
                <a:solidFill>
                  <a:schemeClr val="dk1"/>
                </a:solidFill>
              </a:rPr>
              <a:t> *argv[])</a:t>
            </a:r>
            <a:endParaRPr sz="1250">
              <a:solidFill>
                <a:schemeClr val="dk1"/>
              </a:solidFill>
            </a:endParaRPr>
          </a:p>
          <a:p>
            <a:pPr indent="0" lvl="0" marL="0" rtl="0" algn="l">
              <a:spcBef>
                <a:spcPts val="0"/>
              </a:spcBef>
              <a:spcAft>
                <a:spcPts val="0"/>
              </a:spcAft>
              <a:buClr>
                <a:schemeClr val="dk1"/>
              </a:buClr>
              <a:buSzPts val="1100"/>
              <a:buFont typeface="Arial"/>
              <a:buNone/>
            </a:pPr>
            <a:r>
              <a:rPr lang="en" sz="1250">
                <a:solidFill>
                  <a:schemeClr val="dk1"/>
                </a:solidFill>
              </a:rPr>
              <a:t>{</a:t>
            </a:r>
            <a:endParaRPr sz="1250">
              <a:solidFill>
                <a:schemeClr val="dk1"/>
              </a:solidFill>
            </a:endParaRPr>
          </a:p>
          <a:p>
            <a:pPr indent="0" lvl="0" marL="0" rtl="0" algn="l">
              <a:spcBef>
                <a:spcPts val="0"/>
              </a:spcBef>
              <a:spcAft>
                <a:spcPts val="0"/>
              </a:spcAft>
              <a:buClr>
                <a:schemeClr val="dk1"/>
              </a:buClr>
              <a:buSzPts val="1100"/>
              <a:buFont typeface="Arial"/>
              <a:buNone/>
            </a:pPr>
            <a:r>
              <a:rPr lang="en" sz="1250">
                <a:solidFill>
                  <a:schemeClr val="dk1"/>
                </a:solidFill>
              </a:rPr>
              <a:t>    </a:t>
            </a:r>
            <a:r>
              <a:rPr lang="en" sz="1250">
                <a:solidFill>
                  <a:srgbClr val="C1651C"/>
                </a:solidFill>
              </a:rPr>
              <a:t>if</a:t>
            </a:r>
            <a:r>
              <a:rPr lang="en" sz="1250">
                <a:solidFill>
                  <a:schemeClr val="dk1"/>
                </a:solidFill>
              </a:rPr>
              <a:t> (argc == </a:t>
            </a:r>
            <a:r>
              <a:rPr lang="en" sz="1250">
                <a:solidFill>
                  <a:srgbClr val="B42419"/>
                </a:solidFill>
              </a:rPr>
              <a:t>2</a:t>
            </a:r>
            <a:r>
              <a:rPr lang="en" sz="1250">
                <a:solidFill>
                  <a:schemeClr val="dk1"/>
                </a:solidFill>
              </a:rPr>
              <a:t>){</a:t>
            </a:r>
            <a:endParaRPr sz="1250">
              <a:solidFill>
                <a:schemeClr val="dk1"/>
              </a:solidFill>
            </a:endParaRPr>
          </a:p>
          <a:p>
            <a:pPr indent="0" lvl="0" marL="0" rtl="0" algn="l">
              <a:spcBef>
                <a:spcPts val="0"/>
              </a:spcBef>
              <a:spcAft>
                <a:spcPts val="0"/>
              </a:spcAft>
              <a:buClr>
                <a:schemeClr val="dk1"/>
              </a:buClr>
              <a:buSzPts val="1100"/>
              <a:buFont typeface="Arial"/>
              <a:buNone/>
            </a:pPr>
            <a:r>
              <a:rPr lang="en" sz="1250">
                <a:solidFill>
                  <a:schemeClr val="dk1"/>
                </a:solidFill>
              </a:rPr>
              <a:t>        printf (</a:t>
            </a:r>
            <a:r>
              <a:rPr lang="en" sz="1250">
                <a:solidFill>
                  <a:srgbClr val="B42419"/>
                </a:solidFill>
              </a:rPr>
              <a:t>"The first argument is </a:t>
            </a:r>
            <a:r>
              <a:rPr lang="en" sz="1250">
                <a:solidFill>
                  <a:srgbClr val="C814C9"/>
                </a:solidFill>
              </a:rPr>
              <a:t>%s\n</a:t>
            </a:r>
            <a:r>
              <a:rPr lang="en" sz="1250">
                <a:solidFill>
                  <a:srgbClr val="B42419"/>
                </a:solidFill>
              </a:rPr>
              <a:t>"</a:t>
            </a:r>
            <a:r>
              <a:rPr lang="en" sz="1250">
                <a:solidFill>
                  <a:schemeClr val="dk1"/>
                </a:solidFill>
              </a:rPr>
              <a:t>, argv[</a:t>
            </a:r>
            <a:r>
              <a:rPr lang="en" sz="1250">
                <a:solidFill>
                  <a:srgbClr val="B42419"/>
                </a:solidFill>
              </a:rPr>
              <a:t>0</a:t>
            </a:r>
            <a:r>
              <a:rPr lang="en" sz="1250">
                <a:solidFill>
                  <a:schemeClr val="dk1"/>
                </a:solidFill>
              </a:rPr>
              <a:t>]);</a:t>
            </a:r>
            <a:endParaRPr sz="1250">
              <a:solidFill>
                <a:schemeClr val="dk1"/>
              </a:solidFill>
            </a:endParaRPr>
          </a:p>
          <a:p>
            <a:pPr indent="0" lvl="0" marL="0" rtl="0" algn="l">
              <a:spcBef>
                <a:spcPts val="0"/>
              </a:spcBef>
              <a:spcAft>
                <a:spcPts val="0"/>
              </a:spcAft>
              <a:buClr>
                <a:schemeClr val="dk1"/>
              </a:buClr>
              <a:buSzPts val="1100"/>
              <a:buFont typeface="Arial"/>
              <a:buNone/>
            </a:pPr>
            <a:r>
              <a:rPr lang="en" sz="1250">
                <a:solidFill>
                  <a:schemeClr val="dk1"/>
                </a:solidFill>
              </a:rPr>
              <a:t>        printf (</a:t>
            </a:r>
            <a:r>
              <a:rPr lang="en" sz="1250">
                <a:solidFill>
                  <a:srgbClr val="B42419"/>
                </a:solidFill>
              </a:rPr>
              <a:t>"The second argument is </a:t>
            </a:r>
            <a:r>
              <a:rPr lang="en" sz="1250">
                <a:solidFill>
                  <a:srgbClr val="C814C9"/>
                </a:solidFill>
              </a:rPr>
              <a:t>%s\n</a:t>
            </a:r>
            <a:r>
              <a:rPr lang="en" sz="1250">
                <a:solidFill>
                  <a:srgbClr val="B42419"/>
                </a:solidFill>
              </a:rPr>
              <a:t>"</a:t>
            </a:r>
            <a:r>
              <a:rPr lang="en" sz="1250">
                <a:solidFill>
                  <a:schemeClr val="dk1"/>
                </a:solidFill>
              </a:rPr>
              <a:t>, argv[</a:t>
            </a:r>
            <a:r>
              <a:rPr lang="en" sz="1250">
                <a:solidFill>
                  <a:srgbClr val="B42419"/>
                </a:solidFill>
              </a:rPr>
              <a:t>1</a:t>
            </a:r>
            <a:r>
              <a:rPr lang="en" sz="1250">
                <a:solidFill>
                  <a:schemeClr val="dk1"/>
                </a:solidFill>
              </a:rPr>
              <a:t>]);</a:t>
            </a:r>
            <a:endParaRPr sz="1250">
              <a:solidFill>
                <a:schemeClr val="dk1"/>
              </a:solidFill>
            </a:endParaRPr>
          </a:p>
          <a:p>
            <a:pPr indent="0" lvl="0" marL="0" rtl="0" algn="l">
              <a:spcBef>
                <a:spcPts val="0"/>
              </a:spcBef>
              <a:spcAft>
                <a:spcPts val="0"/>
              </a:spcAft>
              <a:buClr>
                <a:schemeClr val="dk1"/>
              </a:buClr>
              <a:buSzPts val="1100"/>
              <a:buFont typeface="Arial"/>
              <a:buNone/>
            </a:pPr>
            <a:r>
              <a:rPr lang="en" sz="1250">
                <a:solidFill>
                  <a:schemeClr val="dk1"/>
                </a:solidFill>
              </a:rPr>
              <a:t>    }</a:t>
            </a:r>
            <a:endParaRPr sz="1250">
              <a:solidFill>
                <a:schemeClr val="dk1"/>
              </a:solidFill>
            </a:endParaRPr>
          </a:p>
          <a:p>
            <a:pPr indent="0" lvl="0" marL="0" rtl="0" algn="l">
              <a:spcBef>
                <a:spcPts val="0"/>
              </a:spcBef>
              <a:spcAft>
                <a:spcPts val="0"/>
              </a:spcAft>
              <a:buClr>
                <a:schemeClr val="dk1"/>
              </a:buClr>
              <a:buSzPts val="1100"/>
              <a:buFont typeface="Arial"/>
              <a:buNone/>
            </a:pPr>
            <a:r>
              <a:rPr lang="en" sz="1250">
                <a:solidFill>
                  <a:schemeClr val="dk1"/>
                </a:solidFill>
              </a:rPr>
              <a:t>    </a:t>
            </a:r>
            <a:r>
              <a:rPr lang="en" sz="1250">
                <a:solidFill>
                  <a:srgbClr val="C1651C"/>
                </a:solidFill>
              </a:rPr>
              <a:t>else</a:t>
            </a:r>
            <a:r>
              <a:rPr lang="en" sz="1250">
                <a:solidFill>
                  <a:schemeClr val="dk1"/>
                </a:solidFill>
              </a:rPr>
              <a:t> </a:t>
            </a:r>
            <a:r>
              <a:rPr lang="en" sz="1250">
                <a:solidFill>
                  <a:srgbClr val="C1651C"/>
                </a:solidFill>
              </a:rPr>
              <a:t>if</a:t>
            </a:r>
            <a:r>
              <a:rPr lang="en" sz="1250">
                <a:solidFill>
                  <a:schemeClr val="dk1"/>
                </a:solidFill>
              </a:rPr>
              <a:t> (argc &gt; </a:t>
            </a:r>
            <a:r>
              <a:rPr lang="en" sz="1250">
                <a:solidFill>
                  <a:srgbClr val="B42419"/>
                </a:solidFill>
              </a:rPr>
              <a:t>2</a:t>
            </a:r>
            <a:r>
              <a:rPr lang="en" sz="1250">
                <a:solidFill>
                  <a:schemeClr val="dk1"/>
                </a:solidFill>
              </a:rPr>
              <a:t>){</a:t>
            </a:r>
            <a:endParaRPr sz="1250">
              <a:solidFill>
                <a:schemeClr val="dk1"/>
              </a:solidFill>
            </a:endParaRPr>
          </a:p>
          <a:p>
            <a:pPr indent="0" lvl="0" marL="0" rtl="0" algn="l">
              <a:spcBef>
                <a:spcPts val="0"/>
              </a:spcBef>
              <a:spcAft>
                <a:spcPts val="0"/>
              </a:spcAft>
              <a:buClr>
                <a:schemeClr val="dk1"/>
              </a:buClr>
              <a:buSzPts val="1100"/>
              <a:buFont typeface="Arial"/>
              <a:buNone/>
            </a:pPr>
            <a:r>
              <a:rPr lang="en" sz="1250">
                <a:solidFill>
                  <a:schemeClr val="dk1"/>
                </a:solidFill>
              </a:rPr>
              <a:t>        fprintf(</a:t>
            </a:r>
            <a:r>
              <a:rPr lang="en" sz="1250">
                <a:solidFill>
                  <a:srgbClr val="B42419"/>
                </a:solidFill>
              </a:rPr>
              <a:t>stderr</a:t>
            </a:r>
            <a:r>
              <a:rPr lang="en" sz="1250">
                <a:solidFill>
                  <a:schemeClr val="dk1"/>
                </a:solidFill>
              </a:rPr>
              <a:t>, </a:t>
            </a:r>
            <a:r>
              <a:rPr lang="en" sz="1250">
                <a:solidFill>
                  <a:srgbClr val="B42419"/>
                </a:solidFill>
              </a:rPr>
              <a:t>"Too many arguments.</a:t>
            </a:r>
            <a:r>
              <a:rPr lang="en" sz="1250">
                <a:solidFill>
                  <a:srgbClr val="C814C9"/>
                </a:solidFill>
              </a:rPr>
              <a:t>\n</a:t>
            </a:r>
            <a:r>
              <a:rPr lang="en" sz="1250">
                <a:solidFill>
                  <a:srgbClr val="B42419"/>
                </a:solidFill>
              </a:rPr>
              <a:t>"</a:t>
            </a:r>
            <a:r>
              <a:rPr lang="en" sz="1250">
                <a:solidFill>
                  <a:schemeClr val="dk1"/>
                </a:solidFill>
              </a:rPr>
              <a:t>);</a:t>
            </a:r>
            <a:endParaRPr sz="1250">
              <a:solidFill>
                <a:schemeClr val="dk1"/>
              </a:solidFill>
            </a:endParaRPr>
          </a:p>
          <a:p>
            <a:pPr indent="0" lvl="0" marL="0" rtl="0" algn="l">
              <a:spcBef>
                <a:spcPts val="0"/>
              </a:spcBef>
              <a:spcAft>
                <a:spcPts val="0"/>
              </a:spcAft>
              <a:buClr>
                <a:schemeClr val="dk1"/>
              </a:buClr>
              <a:buSzPts val="1100"/>
              <a:buFont typeface="Arial"/>
              <a:buNone/>
            </a:pPr>
            <a:r>
              <a:rPr lang="en" sz="1250">
                <a:solidFill>
                  <a:schemeClr val="dk1"/>
                </a:solidFill>
              </a:rPr>
              <a:t>        </a:t>
            </a:r>
            <a:r>
              <a:rPr lang="en" sz="1250">
                <a:solidFill>
                  <a:srgbClr val="C1651C"/>
                </a:solidFill>
              </a:rPr>
              <a:t>return</a:t>
            </a:r>
            <a:r>
              <a:rPr lang="en" sz="1250">
                <a:solidFill>
                  <a:schemeClr val="dk1"/>
                </a:solidFill>
              </a:rPr>
              <a:t> -</a:t>
            </a:r>
            <a:r>
              <a:rPr lang="en" sz="1250">
                <a:solidFill>
                  <a:srgbClr val="B42419"/>
                </a:solidFill>
              </a:rPr>
              <a:t>1</a:t>
            </a:r>
            <a:r>
              <a:rPr lang="en" sz="1250">
                <a:solidFill>
                  <a:schemeClr val="dk1"/>
                </a:solidFill>
              </a:rPr>
              <a:t>;</a:t>
            </a:r>
            <a:endParaRPr sz="1250">
              <a:solidFill>
                <a:schemeClr val="dk1"/>
              </a:solidFill>
            </a:endParaRPr>
          </a:p>
          <a:p>
            <a:pPr indent="0" lvl="0" marL="0" rtl="0" algn="l">
              <a:spcBef>
                <a:spcPts val="0"/>
              </a:spcBef>
              <a:spcAft>
                <a:spcPts val="0"/>
              </a:spcAft>
              <a:buClr>
                <a:schemeClr val="dk1"/>
              </a:buClr>
              <a:buSzPts val="1100"/>
              <a:buFont typeface="Arial"/>
              <a:buNone/>
            </a:pPr>
            <a:r>
              <a:rPr lang="en" sz="1250">
                <a:solidFill>
                  <a:schemeClr val="dk1"/>
                </a:solidFill>
              </a:rPr>
              <a:t>    }</a:t>
            </a:r>
            <a:endParaRPr sz="1250">
              <a:solidFill>
                <a:schemeClr val="dk1"/>
              </a:solidFill>
            </a:endParaRPr>
          </a:p>
          <a:p>
            <a:pPr indent="0" lvl="0" marL="0" rtl="0" algn="l">
              <a:spcBef>
                <a:spcPts val="0"/>
              </a:spcBef>
              <a:spcAft>
                <a:spcPts val="0"/>
              </a:spcAft>
              <a:buClr>
                <a:schemeClr val="dk1"/>
              </a:buClr>
              <a:buSzPts val="1100"/>
              <a:buFont typeface="Arial"/>
              <a:buNone/>
            </a:pPr>
            <a:r>
              <a:rPr lang="en" sz="1250">
                <a:solidFill>
                  <a:schemeClr val="dk1"/>
                </a:solidFill>
              </a:rPr>
              <a:t>    </a:t>
            </a:r>
            <a:r>
              <a:rPr lang="en" sz="1250">
                <a:solidFill>
                  <a:srgbClr val="C1651C"/>
                </a:solidFill>
              </a:rPr>
              <a:t>else</a:t>
            </a:r>
            <a:r>
              <a:rPr lang="en" sz="1250">
                <a:solidFill>
                  <a:schemeClr val="dk1"/>
                </a:solidFill>
              </a:rPr>
              <a:t>{</a:t>
            </a:r>
            <a:endParaRPr sz="1250">
              <a:solidFill>
                <a:schemeClr val="dk1"/>
              </a:solidFill>
            </a:endParaRPr>
          </a:p>
          <a:p>
            <a:pPr indent="0" lvl="0" marL="0" rtl="0" algn="l">
              <a:spcBef>
                <a:spcPts val="0"/>
              </a:spcBef>
              <a:spcAft>
                <a:spcPts val="0"/>
              </a:spcAft>
              <a:buClr>
                <a:schemeClr val="dk1"/>
              </a:buClr>
              <a:buSzPts val="1100"/>
              <a:buFont typeface="Arial"/>
              <a:buNone/>
            </a:pPr>
            <a:r>
              <a:rPr lang="en" sz="1250">
                <a:solidFill>
                  <a:schemeClr val="dk1"/>
                </a:solidFill>
              </a:rPr>
              <a:t>        fprintf(</a:t>
            </a:r>
            <a:r>
              <a:rPr lang="en" sz="1250">
                <a:solidFill>
                  <a:srgbClr val="B42419"/>
                </a:solidFill>
              </a:rPr>
              <a:t>stderr</a:t>
            </a:r>
            <a:r>
              <a:rPr lang="en" sz="1250">
                <a:solidFill>
                  <a:schemeClr val="dk1"/>
                </a:solidFill>
              </a:rPr>
              <a:t>,</a:t>
            </a:r>
            <a:r>
              <a:rPr lang="en" sz="1250">
                <a:solidFill>
                  <a:srgbClr val="B42419"/>
                </a:solidFill>
              </a:rPr>
              <a:t>"More arguments expected.</a:t>
            </a:r>
            <a:r>
              <a:rPr lang="en" sz="1250">
                <a:solidFill>
                  <a:srgbClr val="C814C9"/>
                </a:solidFill>
              </a:rPr>
              <a:t>\n</a:t>
            </a:r>
            <a:r>
              <a:rPr lang="en" sz="1250">
                <a:solidFill>
                  <a:srgbClr val="B42419"/>
                </a:solidFill>
              </a:rPr>
              <a:t>"</a:t>
            </a:r>
            <a:r>
              <a:rPr lang="en" sz="1250">
                <a:solidFill>
                  <a:schemeClr val="dk1"/>
                </a:solidFill>
              </a:rPr>
              <a:t>);</a:t>
            </a:r>
            <a:endParaRPr sz="1250">
              <a:solidFill>
                <a:schemeClr val="dk1"/>
              </a:solidFill>
            </a:endParaRPr>
          </a:p>
          <a:p>
            <a:pPr indent="0" lvl="0" marL="0" rtl="0" algn="l">
              <a:spcBef>
                <a:spcPts val="0"/>
              </a:spcBef>
              <a:spcAft>
                <a:spcPts val="0"/>
              </a:spcAft>
              <a:buClr>
                <a:schemeClr val="dk1"/>
              </a:buClr>
              <a:buSzPts val="1100"/>
              <a:buFont typeface="Arial"/>
              <a:buNone/>
            </a:pPr>
            <a:r>
              <a:rPr lang="en" sz="1250">
                <a:solidFill>
                  <a:schemeClr val="dk1"/>
                </a:solidFill>
              </a:rPr>
              <a:t>        </a:t>
            </a:r>
            <a:r>
              <a:rPr lang="en" sz="1250">
                <a:solidFill>
                  <a:srgbClr val="C1651C"/>
                </a:solidFill>
              </a:rPr>
              <a:t>return</a:t>
            </a:r>
            <a:r>
              <a:rPr lang="en" sz="1250">
                <a:solidFill>
                  <a:schemeClr val="dk1"/>
                </a:solidFill>
              </a:rPr>
              <a:t> -</a:t>
            </a:r>
            <a:r>
              <a:rPr lang="en" sz="1250">
                <a:solidFill>
                  <a:srgbClr val="B42419"/>
                </a:solidFill>
              </a:rPr>
              <a:t>1</a:t>
            </a:r>
            <a:r>
              <a:rPr lang="en" sz="1250">
                <a:solidFill>
                  <a:schemeClr val="dk1"/>
                </a:solidFill>
              </a:rPr>
              <a:t>;</a:t>
            </a:r>
            <a:endParaRPr sz="1250">
              <a:solidFill>
                <a:schemeClr val="dk1"/>
              </a:solidFill>
            </a:endParaRPr>
          </a:p>
          <a:p>
            <a:pPr indent="0" lvl="0" marL="0" rtl="0" algn="l">
              <a:spcBef>
                <a:spcPts val="0"/>
              </a:spcBef>
              <a:spcAft>
                <a:spcPts val="0"/>
              </a:spcAft>
              <a:buClr>
                <a:schemeClr val="dk1"/>
              </a:buClr>
              <a:buSzPts val="1100"/>
              <a:buFont typeface="Arial"/>
              <a:buNone/>
            </a:pPr>
            <a:r>
              <a:rPr lang="en" sz="1250">
                <a:solidFill>
                  <a:schemeClr val="dk1"/>
                </a:solidFill>
              </a:rPr>
              <a:t>    }</a:t>
            </a:r>
            <a:endParaRPr sz="1250">
              <a:solidFill>
                <a:schemeClr val="dk1"/>
              </a:solidFill>
            </a:endParaRPr>
          </a:p>
          <a:p>
            <a:pPr indent="0" lvl="0" marL="0" rtl="0" algn="l">
              <a:spcBef>
                <a:spcPts val="0"/>
              </a:spcBef>
              <a:spcAft>
                <a:spcPts val="0"/>
              </a:spcAft>
              <a:buClr>
                <a:schemeClr val="dk1"/>
              </a:buClr>
              <a:buSzPts val="1100"/>
              <a:buFont typeface="Arial"/>
              <a:buNone/>
            </a:pPr>
            <a:r>
              <a:rPr lang="en" sz="1250">
                <a:solidFill>
                  <a:schemeClr val="dk1"/>
                </a:solidFill>
              </a:rPr>
              <a:t>    </a:t>
            </a:r>
            <a:r>
              <a:rPr lang="en" sz="1250">
                <a:solidFill>
                  <a:srgbClr val="2FB41D"/>
                </a:solidFill>
              </a:rPr>
              <a:t>long</a:t>
            </a:r>
            <a:r>
              <a:rPr lang="en" sz="1250">
                <a:solidFill>
                  <a:schemeClr val="dk1"/>
                </a:solidFill>
              </a:rPr>
              <a:t> </a:t>
            </a:r>
            <a:r>
              <a:rPr lang="en" sz="1250">
                <a:solidFill>
                  <a:srgbClr val="2FB41D"/>
                </a:solidFill>
              </a:rPr>
              <a:t>long</a:t>
            </a:r>
            <a:r>
              <a:rPr lang="en" sz="1250">
                <a:solidFill>
                  <a:schemeClr val="dk1"/>
                </a:solidFill>
              </a:rPr>
              <a:t> </a:t>
            </a:r>
            <a:r>
              <a:rPr lang="en" sz="1250">
                <a:solidFill>
                  <a:srgbClr val="2FB41D"/>
                </a:solidFill>
              </a:rPr>
              <a:t>int</a:t>
            </a:r>
            <a:r>
              <a:rPr lang="en" sz="1250">
                <a:solidFill>
                  <a:schemeClr val="dk1"/>
                </a:solidFill>
              </a:rPr>
              <a:t> size = (</a:t>
            </a:r>
            <a:r>
              <a:rPr lang="en" sz="1250">
                <a:solidFill>
                  <a:srgbClr val="2FB41D"/>
                </a:solidFill>
              </a:rPr>
              <a:t>long</a:t>
            </a:r>
            <a:r>
              <a:rPr lang="en" sz="1250">
                <a:solidFill>
                  <a:schemeClr val="dk1"/>
                </a:solidFill>
              </a:rPr>
              <a:t> </a:t>
            </a:r>
            <a:r>
              <a:rPr lang="en" sz="1250">
                <a:solidFill>
                  <a:srgbClr val="2FB41D"/>
                </a:solidFill>
              </a:rPr>
              <a:t>long</a:t>
            </a:r>
            <a:r>
              <a:rPr lang="en" sz="1250">
                <a:solidFill>
                  <a:schemeClr val="dk1"/>
                </a:solidFill>
              </a:rPr>
              <a:t> </a:t>
            </a:r>
            <a:r>
              <a:rPr lang="en" sz="1250">
                <a:solidFill>
                  <a:srgbClr val="2FB41D"/>
                </a:solidFill>
              </a:rPr>
              <a:t>int</a:t>
            </a:r>
            <a:r>
              <a:rPr lang="en" sz="1250">
                <a:solidFill>
                  <a:schemeClr val="dk1"/>
                </a:solidFill>
              </a:rPr>
              <a:t>) atoi(argv[</a:t>
            </a:r>
            <a:r>
              <a:rPr lang="en" sz="1250">
                <a:solidFill>
                  <a:srgbClr val="B42419"/>
                </a:solidFill>
              </a:rPr>
              <a:t>1</a:t>
            </a:r>
            <a:r>
              <a:rPr lang="en" sz="1250">
                <a:solidFill>
                  <a:schemeClr val="dk1"/>
                </a:solidFill>
              </a:rPr>
              <a:t>]);</a:t>
            </a:r>
            <a:endParaRPr sz="1250">
              <a:solidFill>
                <a:schemeClr val="dk1"/>
              </a:solidFill>
            </a:endParaRPr>
          </a:p>
          <a:p>
            <a:pPr indent="0" lvl="0" marL="0" rtl="0" algn="l">
              <a:spcBef>
                <a:spcPts val="0"/>
              </a:spcBef>
              <a:spcAft>
                <a:spcPts val="0"/>
              </a:spcAft>
              <a:buClr>
                <a:schemeClr val="dk1"/>
              </a:buClr>
              <a:buSzPts val="1100"/>
              <a:buFont typeface="Arial"/>
              <a:buNone/>
            </a:pPr>
            <a:r>
              <a:rPr lang="en" sz="1250">
                <a:solidFill>
                  <a:schemeClr val="dk1"/>
                </a:solidFill>
              </a:rPr>
              <a:t>    </a:t>
            </a:r>
            <a:r>
              <a:rPr lang="en" sz="1250">
                <a:solidFill>
                  <a:srgbClr val="2FB41D"/>
                </a:solidFill>
              </a:rPr>
              <a:t>long</a:t>
            </a:r>
            <a:r>
              <a:rPr lang="en" sz="1250">
                <a:solidFill>
                  <a:schemeClr val="dk1"/>
                </a:solidFill>
              </a:rPr>
              <a:t> </a:t>
            </a:r>
            <a:r>
              <a:rPr lang="en" sz="1250">
                <a:solidFill>
                  <a:srgbClr val="2FB41D"/>
                </a:solidFill>
              </a:rPr>
              <a:t>long</a:t>
            </a:r>
            <a:r>
              <a:rPr lang="en" sz="1250">
                <a:solidFill>
                  <a:schemeClr val="dk1"/>
                </a:solidFill>
              </a:rPr>
              <a:t> </a:t>
            </a:r>
            <a:r>
              <a:rPr lang="en" sz="1250">
                <a:solidFill>
                  <a:srgbClr val="2FB41D"/>
                </a:solidFill>
              </a:rPr>
              <a:t>int</a:t>
            </a:r>
            <a:r>
              <a:rPr lang="en" sz="1250">
                <a:solidFill>
                  <a:schemeClr val="dk1"/>
                </a:solidFill>
              </a:rPr>
              <a:t> size_in_bytes = size * </a:t>
            </a:r>
            <a:r>
              <a:rPr lang="en" sz="1250">
                <a:solidFill>
                  <a:srgbClr val="B42419"/>
                </a:solidFill>
              </a:rPr>
              <a:t>1024</a:t>
            </a:r>
            <a:r>
              <a:rPr lang="en" sz="1250">
                <a:solidFill>
                  <a:schemeClr val="dk1"/>
                </a:solidFill>
              </a:rPr>
              <a:t> * </a:t>
            </a:r>
            <a:r>
              <a:rPr lang="en" sz="1250">
                <a:solidFill>
                  <a:srgbClr val="B42419"/>
                </a:solidFill>
              </a:rPr>
              <a:t>1024</a:t>
            </a:r>
            <a:r>
              <a:rPr lang="en" sz="1250">
                <a:solidFill>
                  <a:schemeClr val="dk1"/>
                </a:solidFill>
              </a:rPr>
              <a:t>;</a:t>
            </a:r>
            <a:endParaRPr sz="1250">
              <a:solidFill>
                <a:schemeClr val="dk1"/>
              </a:solidFill>
            </a:endParaRPr>
          </a:p>
          <a:p>
            <a:pPr indent="0" lvl="0" marL="0" rtl="0" algn="l">
              <a:spcBef>
                <a:spcPts val="0"/>
              </a:spcBef>
              <a:spcAft>
                <a:spcPts val="0"/>
              </a:spcAft>
              <a:buClr>
                <a:schemeClr val="dk1"/>
              </a:buClr>
              <a:buSzPts val="1100"/>
              <a:buFont typeface="Arial"/>
              <a:buNone/>
            </a:pPr>
            <a:r>
              <a:rPr lang="en" sz="1250">
                <a:solidFill>
                  <a:schemeClr val="dk1"/>
                </a:solidFill>
              </a:rPr>
              <a:t>    printf(</a:t>
            </a:r>
            <a:r>
              <a:rPr lang="en" sz="1250">
                <a:solidFill>
                  <a:srgbClr val="B42419"/>
                </a:solidFill>
              </a:rPr>
              <a:t>"allocating </a:t>
            </a:r>
            <a:r>
              <a:rPr lang="en" sz="1250">
                <a:solidFill>
                  <a:srgbClr val="C814C9"/>
                </a:solidFill>
              </a:rPr>
              <a:t>%lld</a:t>
            </a:r>
            <a:r>
              <a:rPr lang="en" sz="1250">
                <a:solidFill>
                  <a:srgbClr val="B42419"/>
                </a:solidFill>
              </a:rPr>
              <a:t> bytes (</a:t>
            </a:r>
            <a:r>
              <a:rPr lang="en" sz="1250">
                <a:solidFill>
                  <a:srgbClr val="C814C9"/>
                </a:solidFill>
              </a:rPr>
              <a:t>%.2f</a:t>
            </a:r>
            <a:r>
              <a:rPr lang="en" sz="1250">
                <a:solidFill>
                  <a:srgbClr val="B42419"/>
                </a:solidFill>
              </a:rPr>
              <a:t> MB)</a:t>
            </a:r>
            <a:r>
              <a:rPr lang="en" sz="1250">
                <a:solidFill>
                  <a:srgbClr val="C814C9"/>
                </a:solidFill>
              </a:rPr>
              <a:t>\n</a:t>
            </a:r>
            <a:r>
              <a:rPr lang="en" sz="1250">
                <a:solidFill>
                  <a:srgbClr val="B42419"/>
                </a:solidFill>
              </a:rPr>
              <a:t>"</a:t>
            </a:r>
            <a:r>
              <a:rPr lang="en" sz="1250">
                <a:solidFill>
                  <a:schemeClr val="dk1"/>
                </a:solidFill>
              </a:rPr>
              <a:t>,size_in_bytes, size_in_bytes / (</a:t>
            </a:r>
            <a:r>
              <a:rPr lang="en" sz="1250">
                <a:solidFill>
                  <a:srgbClr val="B42419"/>
                </a:solidFill>
              </a:rPr>
              <a:t>1024</a:t>
            </a:r>
            <a:r>
              <a:rPr lang="en" sz="1250">
                <a:solidFill>
                  <a:schemeClr val="dk1"/>
                </a:solidFill>
              </a:rPr>
              <a:t> * </a:t>
            </a:r>
            <a:r>
              <a:rPr lang="en" sz="1250">
                <a:solidFill>
                  <a:srgbClr val="B42419"/>
                </a:solidFill>
              </a:rPr>
              <a:t>1024.0</a:t>
            </a:r>
            <a:r>
              <a:rPr lang="en" sz="1250">
                <a:solidFill>
                  <a:schemeClr val="dk1"/>
                </a:solidFill>
              </a:rPr>
              <a:t>));</a:t>
            </a:r>
            <a:endParaRPr sz="1250">
              <a:solidFill>
                <a:schemeClr val="dk1"/>
              </a:solidFill>
            </a:endParaRPr>
          </a:p>
          <a:p>
            <a:pPr indent="0" lvl="0" marL="0" rtl="0" algn="l">
              <a:spcBef>
                <a:spcPts val="0"/>
              </a:spcBef>
              <a:spcAft>
                <a:spcPts val="0"/>
              </a:spcAft>
              <a:buNone/>
            </a:pPr>
            <a:r>
              <a:rPr lang="en" sz="1250">
                <a:solidFill>
                  <a:schemeClr val="dk1"/>
                </a:solidFill>
              </a:rPr>
              <a:t>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