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Comfortaa"/>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Benjamin Tott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Comfortaa-bold.fntdata"/><Relationship Id="rId21" Type="http://schemas.openxmlformats.org/officeDocument/2006/relationships/slide" Target="slides/slide15.xml"/><Relationship Id="rId43" Type="http://schemas.openxmlformats.org/officeDocument/2006/relationships/font" Target="fonts/Comfortaa-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0-26T03:31:12.181">
    <p:pos x="96" y="737"/>
    <p:text>Just a sidenote, you only need to provide screenshots if the question/slide specifically asks for them - that being said, this is great if you have them! It makes it easier to see what could be going awry when trouble spots pop up</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73655a34a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73655a34a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73655a34a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73655a34a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73655a34a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73655a34a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e50a5a09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e50a5a09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73655a34a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73655a34a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73655a34a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73655a34a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3655a34a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73655a34a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73655a34a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73655a34a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73655a34a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73655a34a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73655a34a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73655a34a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e50a5a09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e50a5a09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6845b01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76845b01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e50a5a09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e50a5a09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73655a34a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73655a34a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73655a34a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73655a34a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73655a34a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73655a34a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73655a34a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73655a34a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73655a34a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73655a34a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e50a5a09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e50a5a09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73655a34a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73655a34a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73655a34a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73655a34a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73655a34a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73655a34a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73655a34a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73655a34a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e2c355d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e2c355d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73655a34a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73655a34a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73655a34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73655a34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3655a34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73655a34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73655a34a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73655a34a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73655a34a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73655a34a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73655a34a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73655a34a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Address Translation</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a:p>
            <a:pPr indent="0" lvl="0" marL="0" rtl="0" algn="ctr">
              <a:spcBef>
                <a:spcPts val="0"/>
              </a:spcBef>
              <a:spcAft>
                <a:spcPts val="0"/>
              </a:spcAft>
              <a:buNone/>
            </a:pPr>
            <a:r>
              <a:t/>
            </a:r>
            <a:endParaRPr sz="1200">
              <a:latin typeface="Comfortaa"/>
              <a:ea typeface="Comfortaa"/>
              <a:cs typeface="Comfortaa"/>
              <a:sym typeface="Comfortaa"/>
            </a:endParaRPr>
          </a:p>
          <a:p>
            <a:pPr indent="0" lvl="0" marL="0" rtl="0" algn="ctr">
              <a:spcBef>
                <a:spcPts val="0"/>
              </a:spcBef>
              <a:spcAft>
                <a:spcPts val="0"/>
              </a:spcAft>
              <a:buClr>
                <a:schemeClr val="dk1"/>
              </a:buClr>
              <a:buSzPts val="1100"/>
              <a:buFont typeface="Arial"/>
              <a:buNone/>
            </a:pPr>
            <a:r>
              <a:rPr lang="en" sz="1200">
                <a:latin typeface="Comfortaa"/>
                <a:ea typeface="Comfortaa"/>
                <a:cs typeface="Comfortaa"/>
                <a:sym typeface="Comfortaa"/>
              </a:rPr>
              <a:t>Email: chitram2@pdx.edu</a:t>
            </a:r>
            <a:endParaRPr sz="1200">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316975" y="230525"/>
            <a:ext cx="11094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2"/>
          <p:cNvPicPr preferRelativeResize="0"/>
          <p:nvPr/>
        </p:nvPicPr>
        <p:blipFill>
          <a:blip r:embed="rId3">
            <a:alphaModFix/>
          </a:blip>
          <a:stretch>
            <a:fillRect/>
          </a:stretch>
        </p:blipFill>
        <p:spPr>
          <a:xfrm>
            <a:off x="152400" y="152400"/>
            <a:ext cx="6838254"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300"/>
              <a:t>c</a:t>
            </a:r>
            <a:r>
              <a:rPr b="1" lang="en" sz="2300"/>
              <a:t>) 	-P 1k -a 4m -p 512m -v -n 0</a:t>
            </a:r>
            <a:endParaRPr/>
          </a:p>
        </p:txBody>
      </p:sp>
      <p:pic>
        <p:nvPicPr>
          <p:cNvPr id="111" name="Google Shape;111;p23"/>
          <p:cNvPicPr preferRelativeResize="0"/>
          <p:nvPr/>
        </p:nvPicPr>
        <p:blipFill>
          <a:blip r:embed="rId3">
            <a:alphaModFix/>
          </a:blip>
          <a:stretch>
            <a:fillRect/>
          </a:stretch>
        </p:blipFill>
        <p:spPr>
          <a:xfrm>
            <a:off x="448825" y="953025"/>
            <a:ext cx="8073799" cy="3935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4"/>
          <p:cNvPicPr preferRelativeResize="0"/>
          <p:nvPr/>
        </p:nvPicPr>
        <p:blipFill>
          <a:blip r:embed="rId3">
            <a:alphaModFix/>
          </a:blip>
          <a:stretch>
            <a:fillRect/>
          </a:stretch>
        </p:blipFill>
        <p:spPr>
          <a:xfrm>
            <a:off x="152400" y="152400"/>
            <a:ext cx="5506391"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(cont)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Then, to understand how linear page table size changes as page size grows, run with each of these parameter settings: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800">
                <a:latin typeface="Courier New"/>
                <a:ea typeface="Courier New"/>
                <a:cs typeface="Courier New"/>
                <a:sym typeface="Courier New"/>
              </a:rPr>
              <a:t>-P 1k -a 1m -p 512m -v -n 0 </a:t>
            </a:r>
            <a:endParaRPr b="1" sz="18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800">
                <a:latin typeface="Courier New"/>
                <a:ea typeface="Courier New"/>
                <a:cs typeface="Courier New"/>
                <a:sym typeface="Courier New"/>
              </a:rPr>
              <a:t>-P 2k -a 1m -p 512m -v -n 0 </a:t>
            </a:r>
            <a:endParaRPr b="1" sz="18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800">
                <a:latin typeface="Courier New"/>
                <a:ea typeface="Courier New"/>
                <a:cs typeface="Courier New"/>
                <a:sym typeface="Courier New"/>
              </a:rPr>
              <a:t>-P 4k -a 1m -p 512m -v -n 0 </a:t>
            </a: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latin typeface="Courier New"/>
                <a:ea typeface="Courier New"/>
                <a:cs typeface="Courier New"/>
                <a:sym typeface="Courier New"/>
              </a:rPr>
              <a:t>a)</a:t>
            </a:r>
            <a:r>
              <a:rPr b="1" lang="en" sz="1800">
                <a:latin typeface="Courier New"/>
                <a:ea typeface="Courier New"/>
                <a:cs typeface="Courier New"/>
                <a:sym typeface="Courier New"/>
              </a:rPr>
              <a:t>-P 1k -a 1m -p 512m -v -n 0</a:t>
            </a:r>
            <a:endParaRPr/>
          </a:p>
        </p:txBody>
      </p:sp>
      <p:pic>
        <p:nvPicPr>
          <p:cNvPr id="127" name="Google Shape;127;p26"/>
          <p:cNvPicPr preferRelativeResize="0"/>
          <p:nvPr/>
        </p:nvPicPr>
        <p:blipFill>
          <a:blip r:embed="rId3">
            <a:alphaModFix/>
          </a:blip>
          <a:stretch>
            <a:fillRect/>
          </a:stretch>
        </p:blipFill>
        <p:spPr>
          <a:xfrm>
            <a:off x="152400" y="1017725"/>
            <a:ext cx="8520601" cy="39733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7"/>
          <p:cNvPicPr preferRelativeResize="0"/>
          <p:nvPr/>
        </p:nvPicPr>
        <p:blipFill>
          <a:blip r:embed="rId3">
            <a:alphaModFix/>
          </a:blip>
          <a:stretch>
            <a:fillRect/>
          </a:stretch>
        </p:blipFill>
        <p:spPr>
          <a:xfrm>
            <a:off x="152400" y="152400"/>
            <a:ext cx="8572399"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latin typeface="Courier New"/>
                <a:ea typeface="Courier New"/>
                <a:cs typeface="Courier New"/>
                <a:sym typeface="Courier New"/>
              </a:rPr>
              <a:t>b) </a:t>
            </a:r>
            <a:r>
              <a:rPr b="1" lang="en" sz="1800">
                <a:latin typeface="Courier New"/>
                <a:ea typeface="Courier New"/>
                <a:cs typeface="Courier New"/>
                <a:sym typeface="Courier New"/>
              </a:rPr>
              <a:t>-P 2k -a 1m -p 512m -v -n 0 </a:t>
            </a:r>
            <a:endParaRPr/>
          </a:p>
        </p:txBody>
      </p:sp>
      <p:pic>
        <p:nvPicPr>
          <p:cNvPr id="138" name="Google Shape;138;p28"/>
          <p:cNvPicPr preferRelativeResize="0"/>
          <p:nvPr/>
        </p:nvPicPr>
        <p:blipFill>
          <a:blip r:embed="rId4">
            <a:alphaModFix/>
          </a:blip>
          <a:stretch>
            <a:fillRect/>
          </a:stretch>
        </p:blipFill>
        <p:spPr>
          <a:xfrm>
            <a:off x="152400" y="1170125"/>
            <a:ext cx="7705501"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9"/>
          <p:cNvPicPr preferRelativeResize="0"/>
          <p:nvPr/>
        </p:nvPicPr>
        <p:blipFill>
          <a:blip r:embed="rId3">
            <a:alphaModFix/>
          </a:blip>
          <a:stretch>
            <a:fillRect/>
          </a:stretch>
        </p:blipFill>
        <p:spPr>
          <a:xfrm>
            <a:off x="152400" y="152400"/>
            <a:ext cx="8153174" cy="4838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latin typeface="Courier New"/>
                <a:ea typeface="Courier New"/>
                <a:cs typeface="Courier New"/>
                <a:sym typeface="Courier New"/>
              </a:rPr>
              <a:t>c)</a:t>
            </a:r>
            <a:r>
              <a:rPr b="1" lang="en" sz="1800">
                <a:latin typeface="Courier New"/>
                <a:ea typeface="Courier New"/>
                <a:cs typeface="Courier New"/>
                <a:sym typeface="Courier New"/>
              </a:rPr>
              <a:t>-P 4k -a 1m -p 512m -v -n 0 </a:t>
            </a: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spcBef>
                <a:spcPts val="0"/>
              </a:spcBef>
              <a:spcAft>
                <a:spcPts val="0"/>
              </a:spcAft>
              <a:buNone/>
            </a:pPr>
            <a:r>
              <a:t/>
            </a:r>
            <a:endParaRPr/>
          </a:p>
        </p:txBody>
      </p:sp>
      <p:pic>
        <p:nvPicPr>
          <p:cNvPr id="149" name="Google Shape;149;p30"/>
          <p:cNvPicPr preferRelativeResize="0"/>
          <p:nvPr/>
        </p:nvPicPr>
        <p:blipFill>
          <a:blip r:embed="rId3">
            <a:alphaModFix/>
          </a:blip>
          <a:stretch>
            <a:fillRect/>
          </a:stretch>
        </p:blipFill>
        <p:spPr>
          <a:xfrm>
            <a:off x="152400" y="1170125"/>
            <a:ext cx="6852182"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31"/>
          <p:cNvPicPr preferRelativeResize="0"/>
          <p:nvPr/>
        </p:nvPicPr>
        <p:blipFill>
          <a:blip r:embed="rId3">
            <a:alphaModFix/>
          </a:blip>
          <a:stretch>
            <a:fillRect/>
          </a:stretch>
        </p:blipFill>
        <p:spPr>
          <a:xfrm>
            <a:off x="152400" y="152400"/>
            <a:ext cx="8473572" cy="48387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2"/>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(cont)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800">
                <a:latin typeface="Comfortaa"/>
                <a:ea typeface="Comfortaa"/>
                <a:cs typeface="Comfortaa"/>
                <a:sym typeface="Comfortaa"/>
              </a:rPr>
              <a:t>A. How does page-table size change as the address space grows?  Is it a linear relationship?</a:t>
            </a:r>
            <a:endParaRPr b="1"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r>
              <a:rPr lang="en" sz="1800">
                <a:solidFill>
                  <a:schemeClr val="dk2"/>
                </a:solidFill>
              </a:rPr>
              <a:t>Page table size increases as the address space grows because we needs more pages to cover the whole address space. It is a linear directly proportional relationship.</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800">
                <a:latin typeface="Comfortaa"/>
                <a:ea typeface="Comfortaa"/>
                <a:cs typeface="Comfortaa"/>
                <a:sym typeface="Comfortaa"/>
              </a:rPr>
              <a:t>B. How does page-table size change as the system page size grows? Is it a linear relationship?</a:t>
            </a:r>
            <a:endParaRPr b="1" sz="1800">
              <a:latin typeface="Comfortaa"/>
              <a:ea typeface="Comfortaa"/>
              <a:cs typeface="Comfortaa"/>
              <a:sym typeface="Comfortaa"/>
            </a:endParaRPr>
          </a:p>
          <a:p>
            <a:pPr indent="457200" lvl="0" marL="0" rtl="0" algn="l">
              <a:lnSpc>
                <a:spcPct val="115000"/>
              </a:lnSpc>
              <a:spcBef>
                <a:spcPts val="0"/>
              </a:spcBef>
              <a:spcAft>
                <a:spcPts val="0"/>
              </a:spcAft>
              <a:buClr>
                <a:schemeClr val="dk1"/>
              </a:buClr>
              <a:buSzPts val="1100"/>
              <a:buFont typeface="Arial"/>
              <a:buNone/>
            </a:pPr>
            <a:r>
              <a:rPr lang="en" sz="1800">
                <a:solidFill>
                  <a:schemeClr val="dk2"/>
                </a:solidFill>
              </a:rPr>
              <a:t>Page table size decreases as the system page size grows because we needs less pages to cover the whole address space. But, </a:t>
            </a:r>
            <a:r>
              <a:rPr lang="en" sz="1800">
                <a:solidFill>
                  <a:schemeClr val="dk2"/>
                </a:solidFill>
              </a:rPr>
              <a:t>It is a </a:t>
            </a:r>
            <a:r>
              <a:rPr b="1" lang="en" sz="1800">
                <a:solidFill>
                  <a:schemeClr val="dk2"/>
                </a:solidFill>
              </a:rPr>
              <a:t>not</a:t>
            </a:r>
            <a:r>
              <a:rPr lang="en" sz="1800">
                <a:solidFill>
                  <a:schemeClr val="dk2"/>
                </a:solidFill>
              </a:rPr>
              <a:t> a linear relationship</a:t>
            </a:r>
            <a:r>
              <a:rPr lang="en" sz="1800">
                <a:solidFill>
                  <a:schemeClr val="dk2"/>
                </a:solidFill>
              </a:rPr>
              <a:t> as seen in the following graph.</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table size vs Page Size (Kb)</a:t>
            </a:r>
            <a:endParaRPr/>
          </a:p>
        </p:txBody>
      </p:sp>
      <p:sp>
        <p:nvSpPr>
          <p:cNvPr id="165" name="Google Shape;16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Y axis - page table size; x axis - page size (kb)</a:t>
            </a:r>
            <a:endParaRPr sz="1200"/>
          </a:p>
        </p:txBody>
      </p:sp>
      <p:pic>
        <p:nvPicPr>
          <p:cNvPr id="166" name="Google Shape;166;p33"/>
          <p:cNvPicPr preferRelativeResize="0"/>
          <p:nvPr/>
        </p:nvPicPr>
        <p:blipFill>
          <a:blip r:embed="rId3">
            <a:alphaModFix/>
          </a:blip>
          <a:stretch>
            <a:fillRect/>
          </a:stretch>
        </p:blipFill>
        <p:spPr>
          <a:xfrm>
            <a:off x="416225" y="1749175"/>
            <a:ext cx="8132598" cy="2799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4"/>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(cont)</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C. It's nice that we can make the page table smaller by increasing the page size, but why not use big pages in general?</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457200" lvl="0" marL="0" rtl="0" algn="l">
              <a:spcBef>
                <a:spcPts val="0"/>
              </a:spcBef>
              <a:spcAft>
                <a:spcPts val="0"/>
              </a:spcAft>
              <a:buNone/>
            </a:pPr>
            <a:r>
              <a:rPr lang="en" sz="1800">
                <a:solidFill>
                  <a:srgbClr val="24292F"/>
                </a:solidFill>
                <a:highlight>
                  <a:srgbClr val="FFFFFF"/>
                </a:highlight>
              </a:rPr>
              <a:t>We should not use really big pages in general because it would be a lot of waste of memory. Because, most processes use very little memory.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5"/>
          <p:cNvSpPr txBox="1"/>
          <p:nvPr>
            <p:ph type="title"/>
          </p:nvPr>
        </p:nvSpPr>
        <p:spPr>
          <a:xfrm>
            <a:off x="311700" y="445025"/>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 Now let’s do some translations. Start with some small examples, and change the number of pages that are allocated to the address space with the -u flag.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For example: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b="1" lang="en" sz="1800">
                <a:latin typeface="Courier New"/>
                <a:ea typeface="Courier New"/>
                <a:cs typeface="Courier New"/>
                <a:sym typeface="Courier New"/>
              </a:rPr>
              <a:t>-P 1k -a 16k -p 32k -v -u 0 </a:t>
            </a:r>
            <a:endParaRPr b="1" sz="1800">
              <a:latin typeface="Courier New"/>
              <a:ea typeface="Courier New"/>
              <a:cs typeface="Courier New"/>
              <a:sym typeface="Courier New"/>
            </a:endParaRPr>
          </a:p>
          <a:p>
            <a:pPr indent="0" lvl="0" marL="0" rtl="0" algn="l">
              <a:lnSpc>
                <a:spcPct val="115000"/>
              </a:lnSpc>
              <a:spcBef>
                <a:spcPts val="0"/>
              </a:spcBef>
              <a:spcAft>
                <a:spcPts val="0"/>
              </a:spcAft>
              <a:buNone/>
            </a:pPr>
            <a:r>
              <a:rPr b="1" lang="en" sz="1800">
                <a:latin typeface="Courier New"/>
                <a:ea typeface="Courier New"/>
                <a:cs typeface="Courier New"/>
                <a:sym typeface="Courier New"/>
              </a:rPr>
              <a:t>-P 1k -a 16k -p 32k -v -u 25 </a:t>
            </a:r>
            <a:endParaRPr b="1" sz="1800">
              <a:latin typeface="Courier New"/>
              <a:ea typeface="Courier New"/>
              <a:cs typeface="Courier New"/>
              <a:sym typeface="Courier New"/>
            </a:endParaRPr>
          </a:p>
          <a:p>
            <a:pPr indent="0" lvl="0" marL="0" rtl="0" algn="l">
              <a:lnSpc>
                <a:spcPct val="115000"/>
              </a:lnSpc>
              <a:spcBef>
                <a:spcPts val="0"/>
              </a:spcBef>
              <a:spcAft>
                <a:spcPts val="0"/>
              </a:spcAft>
              <a:buNone/>
            </a:pPr>
            <a:r>
              <a:rPr b="1" lang="en" sz="1800">
                <a:latin typeface="Courier New"/>
                <a:ea typeface="Courier New"/>
                <a:cs typeface="Courier New"/>
                <a:sym typeface="Courier New"/>
              </a:rPr>
              <a:t>-P 1k -a 16k -p 32k -v -u 50 </a:t>
            </a:r>
            <a:endParaRPr b="1" sz="1800">
              <a:latin typeface="Courier New"/>
              <a:ea typeface="Courier New"/>
              <a:cs typeface="Courier New"/>
              <a:sym typeface="Courier New"/>
            </a:endParaRPr>
          </a:p>
          <a:p>
            <a:pPr indent="0" lvl="0" marL="0" rtl="0" algn="l">
              <a:lnSpc>
                <a:spcPct val="115000"/>
              </a:lnSpc>
              <a:spcBef>
                <a:spcPts val="0"/>
              </a:spcBef>
              <a:spcAft>
                <a:spcPts val="0"/>
              </a:spcAft>
              <a:buNone/>
            </a:pPr>
            <a:r>
              <a:rPr b="1" lang="en" sz="1800">
                <a:latin typeface="Courier New"/>
                <a:ea typeface="Courier New"/>
                <a:cs typeface="Courier New"/>
                <a:sym typeface="Courier New"/>
              </a:rPr>
              <a:t>-P 1k -a 16k -p 32k -v -u 75 </a:t>
            </a:r>
            <a:endParaRPr b="1" sz="1800">
              <a:latin typeface="Courier New"/>
              <a:ea typeface="Courier New"/>
              <a:cs typeface="Courier New"/>
              <a:sym typeface="Courier New"/>
            </a:endParaRPr>
          </a:p>
          <a:p>
            <a:pPr indent="0" lvl="0" marL="0" rtl="0" algn="l">
              <a:lnSpc>
                <a:spcPct val="115000"/>
              </a:lnSpc>
              <a:spcBef>
                <a:spcPts val="0"/>
              </a:spcBef>
              <a:spcAft>
                <a:spcPts val="0"/>
              </a:spcAft>
              <a:buNone/>
            </a:pPr>
            <a:r>
              <a:rPr b="1" lang="en" sz="1800">
                <a:latin typeface="Courier New"/>
                <a:ea typeface="Courier New"/>
                <a:cs typeface="Courier New"/>
                <a:sym typeface="Courier New"/>
              </a:rPr>
              <a:t>-P 1k -a 16k -p 32k -v -u 100 </a:t>
            </a:r>
            <a:endParaRPr b="1" sz="16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6"/>
          <p:cNvPicPr preferRelativeResize="0"/>
          <p:nvPr/>
        </p:nvPicPr>
        <p:blipFill>
          <a:blip r:embed="rId3">
            <a:alphaModFix/>
          </a:blip>
          <a:stretch>
            <a:fillRect/>
          </a:stretch>
        </p:blipFill>
        <p:spPr>
          <a:xfrm>
            <a:off x="152400" y="641925"/>
            <a:ext cx="8520776" cy="4349175"/>
          </a:xfrm>
          <a:prstGeom prst="rect">
            <a:avLst/>
          </a:prstGeom>
          <a:noFill/>
          <a:ln>
            <a:noFill/>
          </a:ln>
        </p:spPr>
      </p:pic>
      <p:sp>
        <p:nvSpPr>
          <p:cNvPr id="182" name="Google Shape;182;p36"/>
          <p:cNvSpPr txBox="1"/>
          <p:nvPr/>
        </p:nvSpPr>
        <p:spPr>
          <a:xfrm>
            <a:off x="152400" y="0"/>
            <a:ext cx="7545900" cy="77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2100">
                <a:solidFill>
                  <a:schemeClr val="dk1"/>
                </a:solidFill>
                <a:latin typeface="Courier New"/>
                <a:ea typeface="Courier New"/>
                <a:cs typeface="Courier New"/>
                <a:sym typeface="Courier New"/>
              </a:rPr>
              <a:t>a)</a:t>
            </a:r>
            <a:r>
              <a:rPr b="1" lang="en" sz="2100">
                <a:solidFill>
                  <a:schemeClr val="dk1"/>
                </a:solidFill>
                <a:latin typeface="Courier New"/>
                <a:ea typeface="Courier New"/>
                <a:cs typeface="Courier New"/>
                <a:sym typeface="Courier New"/>
              </a:rPr>
              <a:t>-P 1k -a 16k -p 32k -v -u 0 </a:t>
            </a:r>
            <a:endParaRPr b="1" sz="2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Courier New"/>
                <a:ea typeface="Courier New"/>
                <a:cs typeface="Courier New"/>
                <a:sym typeface="Courier New"/>
              </a:rPr>
              <a:t>b) -P 1k -a 16k -p 32k -v -u 25 </a:t>
            </a:r>
            <a:endParaRPr sz="3100">
              <a:latin typeface="Courier New"/>
              <a:ea typeface="Courier New"/>
              <a:cs typeface="Courier New"/>
              <a:sym typeface="Courier New"/>
            </a:endParaRPr>
          </a:p>
        </p:txBody>
      </p:sp>
      <p:pic>
        <p:nvPicPr>
          <p:cNvPr id="188" name="Google Shape;188;p37"/>
          <p:cNvPicPr preferRelativeResize="0"/>
          <p:nvPr/>
        </p:nvPicPr>
        <p:blipFill>
          <a:blip r:embed="rId3">
            <a:alphaModFix/>
          </a:blip>
          <a:stretch>
            <a:fillRect/>
          </a:stretch>
        </p:blipFill>
        <p:spPr>
          <a:xfrm>
            <a:off x="813775" y="1017725"/>
            <a:ext cx="6774574" cy="38209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C) -P 1k -a 16k -p 32k -v -u 50</a:t>
            </a:r>
            <a:endParaRPr sz="2900"/>
          </a:p>
        </p:txBody>
      </p:sp>
      <p:pic>
        <p:nvPicPr>
          <p:cNvPr id="194" name="Google Shape;194;p38"/>
          <p:cNvPicPr preferRelativeResize="0"/>
          <p:nvPr/>
        </p:nvPicPr>
        <p:blipFill>
          <a:blip r:embed="rId3">
            <a:alphaModFix/>
          </a:blip>
          <a:stretch>
            <a:fillRect/>
          </a:stretch>
        </p:blipFill>
        <p:spPr>
          <a:xfrm>
            <a:off x="152400" y="1170125"/>
            <a:ext cx="8520601" cy="38209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latin typeface="Courier New"/>
                <a:ea typeface="Courier New"/>
                <a:cs typeface="Courier New"/>
                <a:sym typeface="Courier New"/>
              </a:rPr>
              <a:t>d) </a:t>
            </a:r>
            <a:r>
              <a:rPr b="1" lang="en" sz="2200">
                <a:latin typeface="Courier New"/>
                <a:ea typeface="Courier New"/>
                <a:cs typeface="Courier New"/>
                <a:sym typeface="Courier New"/>
              </a:rPr>
              <a:t>-P 1k -a 16k -p 32k -v -u 75 </a:t>
            </a:r>
            <a:endParaRPr b="1" sz="2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sz="1600">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200" name="Google Shape;200;p39"/>
          <p:cNvPicPr preferRelativeResize="0"/>
          <p:nvPr/>
        </p:nvPicPr>
        <p:blipFill>
          <a:blip r:embed="rId3">
            <a:alphaModFix/>
          </a:blip>
          <a:stretch>
            <a:fillRect/>
          </a:stretch>
        </p:blipFill>
        <p:spPr>
          <a:xfrm>
            <a:off x="152400" y="1170125"/>
            <a:ext cx="8520602" cy="38209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0"/>
          <p:cNvSpPr txBox="1"/>
          <p:nvPr>
            <p:ph type="title"/>
          </p:nvPr>
        </p:nvSpPr>
        <p:spPr>
          <a:xfrm>
            <a:off x="311700" y="5236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latin typeface="Courier New"/>
                <a:ea typeface="Courier New"/>
                <a:cs typeface="Courier New"/>
                <a:sym typeface="Courier New"/>
              </a:rPr>
              <a:t>e)</a:t>
            </a:r>
            <a:r>
              <a:rPr b="1" lang="en" sz="1800">
                <a:latin typeface="Courier New"/>
                <a:ea typeface="Courier New"/>
                <a:cs typeface="Courier New"/>
                <a:sym typeface="Courier New"/>
              </a:rPr>
              <a:t>-P 1k -a 16k -p 32k -v -u 100</a:t>
            </a:r>
            <a:endParaRPr/>
          </a:p>
        </p:txBody>
      </p:sp>
      <p:pic>
        <p:nvPicPr>
          <p:cNvPr id="206" name="Google Shape;206;p40"/>
          <p:cNvPicPr preferRelativeResize="0"/>
          <p:nvPr/>
        </p:nvPicPr>
        <p:blipFill>
          <a:blip r:embed="rId3">
            <a:alphaModFix/>
          </a:blip>
          <a:stretch>
            <a:fillRect/>
          </a:stretch>
        </p:blipFill>
        <p:spPr>
          <a:xfrm>
            <a:off x="377513" y="1183225"/>
            <a:ext cx="8388977" cy="37423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1"/>
          <p:cNvSpPr txBox="1"/>
          <p:nvPr>
            <p:ph type="title"/>
          </p:nvPr>
        </p:nvSpPr>
        <p:spPr>
          <a:xfrm>
            <a:off x="311700" y="445025"/>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lang="en" sz="1800">
                <a:latin typeface="Comfortaa"/>
                <a:ea typeface="Comfortaa"/>
                <a:cs typeface="Comfortaa"/>
                <a:sym typeface="Comfortaa"/>
              </a:rPr>
              <a:t>   (cont)</a:t>
            </a:r>
            <a:r>
              <a:rPr lang="en" sz="1600">
                <a:latin typeface="Comfortaa"/>
                <a:ea typeface="Comfortaa"/>
                <a:cs typeface="Comfortaa"/>
                <a:sym typeface="Comfortaa"/>
              </a:rPr>
              <a:t> </a:t>
            </a:r>
            <a:r>
              <a:rPr lang="en" sz="1600">
                <a:latin typeface="Comfortaa"/>
                <a:ea typeface="Comfortaa"/>
                <a:cs typeface="Comfortaa"/>
                <a:sym typeface="Comfortaa"/>
              </a:rPr>
              <a:t>What happens as you increase the percentage of pages that are allocated in each address space?</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solidFill>
                  <a:srgbClr val="24292F"/>
                </a:solidFill>
              </a:rPr>
              <a:t>1.</a:t>
            </a:r>
            <a:r>
              <a:rPr lang="en" sz="1400">
                <a:solidFill>
                  <a:srgbClr val="24292F"/>
                </a:solidFill>
                <a:highlight>
                  <a:srgbClr val="FFFFFF"/>
                </a:highlight>
              </a:rPr>
              <a:t>Address space is not used (not filled). That’s why every memory access failed to succeed.</a:t>
            </a:r>
            <a:endParaRPr sz="1400">
              <a:solidFill>
                <a:srgbClr val="24292F"/>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400">
                <a:solidFill>
                  <a:srgbClr val="24292F"/>
                </a:solidFill>
              </a:rPr>
              <a:t>2.</a:t>
            </a:r>
            <a:r>
              <a:rPr lang="en" sz="1400">
                <a:solidFill>
                  <a:srgbClr val="24292F"/>
                </a:solidFill>
                <a:highlight>
                  <a:srgbClr val="FFFFFF"/>
                </a:highlight>
              </a:rPr>
              <a:t>Only VA 0x2bc6 is valid.</a:t>
            </a:r>
            <a:endParaRPr sz="1400">
              <a:solidFill>
                <a:srgbClr val="24292F"/>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400">
                <a:solidFill>
                  <a:srgbClr val="24292F"/>
                </a:solidFill>
              </a:rPr>
              <a:t>i.</a:t>
            </a:r>
            <a:r>
              <a:rPr lang="en" sz="1400">
                <a:solidFill>
                  <a:srgbClr val="24292F"/>
                </a:solidFill>
                <a:highlight>
                  <a:srgbClr val="FFFFFF"/>
                </a:highlight>
              </a:rPr>
              <a:t>As address space is 16KB so we would have 14bits in total. However, our page size is 1kb so we need 10 bits to move around in our page. So, the other 4 bits would be used as index to our page table.</a:t>
            </a:r>
            <a:endParaRPr sz="1400">
              <a:solidFill>
                <a:srgbClr val="24292F"/>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400">
                <a:solidFill>
                  <a:srgbClr val="24292F"/>
                </a:solidFill>
              </a:rPr>
              <a:t>ii.</a:t>
            </a:r>
            <a:r>
              <a:rPr lang="en" sz="1400">
                <a:solidFill>
                  <a:srgbClr val="24292F"/>
                </a:solidFill>
                <a:highlight>
                  <a:srgbClr val="FFFFFF"/>
                </a:highlight>
              </a:rPr>
              <a:t>The binary of 0x2bc6 is 10 1011 1100 0110</a:t>
            </a:r>
            <a:endParaRPr sz="1400">
              <a:solidFill>
                <a:srgbClr val="24292F"/>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400">
                <a:solidFill>
                  <a:srgbClr val="24292F"/>
                </a:solidFill>
              </a:rPr>
              <a:t>iii.</a:t>
            </a:r>
            <a:r>
              <a:rPr lang="en" sz="1400">
                <a:solidFill>
                  <a:srgbClr val="24292F"/>
                </a:solidFill>
                <a:highlight>
                  <a:srgbClr val="FFFFFF"/>
                </a:highlight>
              </a:rPr>
              <a:t>So, the VPN is 1010 mean the value of 10th index of Page Table is PPN</a:t>
            </a:r>
            <a:endParaRPr sz="1400">
              <a:solidFill>
                <a:srgbClr val="24292F"/>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400">
                <a:solidFill>
                  <a:srgbClr val="24292F"/>
                </a:solidFill>
              </a:rPr>
              <a:t>iv.</a:t>
            </a:r>
            <a:r>
              <a:rPr lang="en" sz="1400">
                <a:solidFill>
                  <a:srgbClr val="24292F"/>
                </a:solidFill>
                <a:highlight>
                  <a:srgbClr val="FFFFFF"/>
                </a:highlight>
              </a:rPr>
              <a:t>The Offset is 11 1100 0110</a:t>
            </a:r>
            <a:endParaRPr sz="1400">
              <a:solidFill>
                <a:srgbClr val="24292F"/>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400">
                <a:solidFill>
                  <a:srgbClr val="24292F"/>
                </a:solidFill>
              </a:rPr>
              <a:t>v.</a:t>
            </a:r>
            <a:r>
              <a:rPr lang="en" sz="1400">
                <a:solidFill>
                  <a:srgbClr val="24292F"/>
                </a:solidFill>
                <a:highlight>
                  <a:srgbClr val="FFFFFF"/>
                </a:highlight>
              </a:rPr>
              <a:t>By Looking into page table we get 0x13 at 10th index.</a:t>
            </a:r>
            <a:endParaRPr sz="1400">
              <a:solidFill>
                <a:srgbClr val="24292F"/>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400">
                <a:solidFill>
                  <a:srgbClr val="24292F"/>
                </a:solidFill>
              </a:rPr>
              <a:t>a.</a:t>
            </a:r>
            <a:r>
              <a:rPr lang="en" sz="1400">
                <a:solidFill>
                  <a:srgbClr val="24292F"/>
                </a:solidFill>
                <a:highlight>
                  <a:srgbClr val="FFFFFF"/>
                </a:highlight>
              </a:rPr>
              <a:t>However, we have to left shift it 10 times (number of offset bits)</a:t>
            </a:r>
            <a:endParaRPr sz="1400">
              <a:solidFill>
                <a:srgbClr val="24292F"/>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400">
                <a:solidFill>
                  <a:srgbClr val="24292F"/>
                </a:solidFill>
              </a:rPr>
              <a:t>b.</a:t>
            </a:r>
            <a:r>
              <a:rPr lang="en" sz="1400">
                <a:solidFill>
                  <a:srgbClr val="24292F"/>
                </a:solidFill>
                <a:highlight>
                  <a:srgbClr val="FFFFFF"/>
                </a:highlight>
              </a:rPr>
              <a:t>So, it becomes 0100 1100 0000 0000</a:t>
            </a:r>
            <a:endParaRPr sz="1400">
              <a:solidFill>
                <a:srgbClr val="24292F"/>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400">
                <a:solidFill>
                  <a:srgbClr val="24292F"/>
                </a:solidFill>
              </a:rPr>
              <a:t>vi.</a:t>
            </a:r>
            <a:r>
              <a:rPr lang="en" sz="1400">
                <a:solidFill>
                  <a:srgbClr val="24292F"/>
                </a:solidFill>
                <a:highlight>
                  <a:srgbClr val="FFFFFF"/>
                </a:highlight>
              </a:rPr>
              <a:t>Then, we have to OR this with out offset (0011 1100 0110 OR 0100 1100 0000 0000)</a:t>
            </a:r>
            <a:endParaRPr sz="1400">
              <a:solidFill>
                <a:srgbClr val="24292F"/>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400">
                <a:solidFill>
                  <a:srgbClr val="24292F"/>
                </a:solidFill>
              </a:rPr>
              <a:t>vii.</a:t>
            </a:r>
            <a:r>
              <a:rPr lang="en" sz="1400">
                <a:solidFill>
                  <a:srgbClr val="24292F"/>
                </a:solidFill>
                <a:highlight>
                  <a:srgbClr val="FFFFFF"/>
                </a:highlight>
              </a:rPr>
              <a:t>It finally becomes 0x4FC6</a:t>
            </a:r>
            <a:endParaRPr sz="1400">
              <a:solidFill>
                <a:srgbClr val="24292F"/>
              </a:solidFill>
              <a:highlight>
                <a:srgbClr val="FFFFFF"/>
              </a:highlight>
            </a:endParaRPr>
          </a:p>
          <a:p>
            <a:pPr indent="0" lvl="0" marL="0" rtl="0" algn="l">
              <a:lnSpc>
                <a:spcPct val="115000"/>
              </a:lnSpc>
              <a:spcBef>
                <a:spcPts val="0"/>
              </a:spcBef>
              <a:spcAft>
                <a:spcPts val="0"/>
              </a:spcAft>
              <a:buNone/>
            </a:pPr>
            <a:r>
              <a:rPr b="1" lang="en" sz="1400">
                <a:solidFill>
                  <a:srgbClr val="24292F"/>
                </a:solidFill>
                <a:highlight>
                  <a:srgbClr val="FFFFFF"/>
                </a:highlight>
              </a:rPr>
              <a:t>As, the percentage of pages that are allocated or usage of address space is increased more and more memory access operations become valid however free space decreases</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522825"/>
            <a:ext cx="8520600" cy="47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Courier New"/>
                <a:ea typeface="Courier New"/>
                <a:cs typeface="Courier New"/>
                <a:sym typeface="Courier New"/>
              </a:rPr>
              <a:t>paging-linear-translate.py</a:t>
            </a:r>
            <a:endParaRPr sz="31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Find the paging-linear-translate.py program within the </a:t>
            </a:r>
            <a:r>
              <a:rPr b="1" lang="en">
                <a:solidFill>
                  <a:schemeClr val="dk1"/>
                </a:solidFill>
                <a:latin typeface="Courier New"/>
                <a:ea typeface="Courier New"/>
                <a:cs typeface="Courier New"/>
                <a:sym typeface="Courier New"/>
              </a:rPr>
              <a:t>vm-paging</a:t>
            </a:r>
            <a:r>
              <a:rPr lang="en">
                <a:solidFill>
                  <a:schemeClr val="dk1"/>
                </a:solidFill>
                <a:latin typeface="Comfortaa"/>
                <a:ea typeface="Comfortaa"/>
                <a:cs typeface="Comfortaa"/>
                <a:sym typeface="Comfortaa"/>
              </a:rPr>
              <a:t> sub-directory of your </a:t>
            </a:r>
            <a:r>
              <a:rPr b="1" lang="en">
                <a:solidFill>
                  <a:schemeClr val="dk1"/>
                </a:solidFill>
                <a:latin typeface="Courier New"/>
                <a:ea typeface="Courier New"/>
                <a:cs typeface="Courier New"/>
                <a:sym typeface="Courier New"/>
              </a:rPr>
              <a:t>ostep-homework</a:t>
            </a:r>
            <a:r>
              <a:rPr lang="en">
                <a:solidFill>
                  <a:schemeClr val="dk1"/>
                </a:solidFill>
                <a:latin typeface="Comfortaa"/>
                <a:ea typeface="Comfortaa"/>
                <a:cs typeface="Comfortaa"/>
                <a:sym typeface="Comfortaa"/>
              </a:rPr>
              <a:t> directory. This program will help you practice doing address translations from virtual to physical addresses for a single-level page table Operating System.</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a:solidFill>
                  <a:schemeClr val="dk1"/>
                </a:solidFill>
                <a:latin typeface="Comfortaa"/>
                <a:ea typeface="Comfortaa"/>
                <a:cs typeface="Comfortaa"/>
                <a:sym typeface="Comfortaa"/>
              </a:rPr>
              <a:t>Read the </a:t>
            </a:r>
            <a:r>
              <a:rPr b="1" lang="en">
                <a:solidFill>
                  <a:schemeClr val="dk1"/>
                </a:solidFill>
                <a:latin typeface="Courier New"/>
                <a:ea typeface="Courier New"/>
                <a:cs typeface="Courier New"/>
                <a:sym typeface="Courier New"/>
              </a:rPr>
              <a:t>README.md</a:t>
            </a:r>
            <a:r>
              <a:rPr lang="en">
                <a:solidFill>
                  <a:schemeClr val="dk1"/>
                </a:solidFill>
                <a:latin typeface="Comfortaa"/>
                <a:ea typeface="Comfortaa"/>
                <a:cs typeface="Comfortaa"/>
                <a:sym typeface="Comfortaa"/>
              </a:rPr>
              <a:t> file in the sub-directory and run the program with the </a:t>
            </a:r>
            <a:r>
              <a:rPr b="1" lang="en">
                <a:solidFill>
                  <a:schemeClr val="dk1"/>
                </a:solidFill>
                <a:latin typeface="Courier New"/>
                <a:ea typeface="Courier New"/>
                <a:cs typeface="Courier New"/>
                <a:sym typeface="Courier New"/>
              </a:rPr>
              <a:t>--help</a:t>
            </a:r>
            <a:r>
              <a:rPr lang="en">
                <a:solidFill>
                  <a:schemeClr val="dk1"/>
                </a:solidFill>
                <a:latin typeface="Comfortaa"/>
                <a:ea typeface="Comfortaa"/>
                <a:cs typeface="Comfortaa"/>
                <a:sym typeface="Comfortaa"/>
              </a:rPr>
              <a:t> switch to learn more about its functionality.</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2"/>
          <p:cNvSpPr txBox="1"/>
          <p:nvPr/>
        </p:nvSpPr>
        <p:spPr>
          <a:xfrm>
            <a:off x="302275" y="348450"/>
            <a:ext cx="8342700" cy="4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Next, try some different random seeds, and some different (and sometimes quite crazy) address-space parameters, for variety: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800">
                <a:solidFill>
                  <a:schemeClr val="dk1"/>
                </a:solidFill>
                <a:latin typeface="Courier New"/>
                <a:ea typeface="Courier New"/>
                <a:cs typeface="Courier New"/>
                <a:sym typeface="Courier New"/>
              </a:rPr>
              <a:t>-P 8 -a 32 -p 1024 -v -s 1 </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800">
                <a:solidFill>
                  <a:schemeClr val="dk1"/>
                </a:solidFill>
                <a:latin typeface="Courier New"/>
                <a:ea typeface="Courier New"/>
                <a:cs typeface="Courier New"/>
                <a:sym typeface="Courier New"/>
              </a:rPr>
              <a:t>-P 8k -a 32k -p 1m -v -s 2 </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800">
                <a:solidFill>
                  <a:schemeClr val="dk1"/>
                </a:solidFill>
                <a:latin typeface="Courier New"/>
                <a:ea typeface="Courier New"/>
                <a:cs typeface="Courier New"/>
                <a:sym typeface="Courier New"/>
              </a:rPr>
              <a:t>-P 1m -a 256m -p 512m -v -s 3 </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Which of these parameter combinations are unrealistic? Why?</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43"/>
          <p:cNvPicPr preferRelativeResize="0"/>
          <p:nvPr/>
        </p:nvPicPr>
        <p:blipFill>
          <a:blip r:embed="rId3">
            <a:alphaModFix/>
          </a:blip>
          <a:stretch>
            <a:fillRect/>
          </a:stretch>
        </p:blipFill>
        <p:spPr>
          <a:xfrm>
            <a:off x="152400" y="628800"/>
            <a:ext cx="8839200" cy="4192099"/>
          </a:xfrm>
          <a:prstGeom prst="rect">
            <a:avLst/>
          </a:prstGeom>
          <a:noFill/>
          <a:ln>
            <a:noFill/>
          </a:ln>
        </p:spPr>
      </p:pic>
      <p:sp>
        <p:nvSpPr>
          <p:cNvPr id="222" name="Google Shape;222;p43"/>
          <p:cNvSpPr txBox="1"/>
          <p:nvPr/>
        </p:nvSpPr>
        <p:spPr>
          <a:xfrm>
            <a:off x="222700" y="196500"/>
            <a:ext cx="7899600" cy="5079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AutoNum type="alphaLcParenR"/>
            </a:pPr>
            <a:r>
              <a:rPr b="1" lang="en" sz="2100">
                <a:solidFill>
                  <a:schemeClr val="dk1"/>
                </a:solidFill>
                <a:latin typeface="Courier New"/>
                <a:ea typeface="Courier New"/>
                <a:cs typeface="Courier New"/>
                <a:sym typeface="Courier New"/>
              </a:rPr>
              <a:t>-P 8 -a 32 -p 1024 -v -s 1 </a:t>
            </a:r>
            <a:endParaRPr sz="17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100">
                <a:latin typeface="Courier New"/>
                <a:ea typeface="Courier New"/>
                <a:cs typeface="Courier New"/>
                <a:sym typeface="Courier New"/>
              </a:rPr>
              <a:t>b)	</a:t>
            </a:r>
            <a:r>
              <a:rPr b="1" lang="en" sz="2100">
                <a:latin typeface="Courier New"/>
                <a:ea typeface="Courier New"/>
                <a:cs typeface="Courier New"/>
                <a:sym typeface="Courier New"/>
              </a:rPr>
              <a:t>-P 8k -a 32k -p 1m -v -s 2 </a:t>
            </a:r>
            <a:endParaRPr b="1" sz="2100">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228" name="Google Shape;228;p44"/>
          <p:cNvPicPr preferRelativeResize="0"/>
          <p:nvPr/>
        </p:nvPicPr>
        <p:blipFill>
          <a:blip r:embed="rId3">
            <a:alphaModFix/>
          </a:blip>
          <a:stretch>
            <a:fillRect/>
          </a:stretch>
        </p:blipFill>
        <p:spPr>
          <a:xfrm>
            <a:off x="152400" y="1170125"/>
            <a:ext cx="8839204" cy="380672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urier New"/>
                <a:ea typeface="Courier New"/>
                <a:cs typeface="Courier New"/>
                <a:sym typeface="Courier New"/>
              </a:rPr>
              <a:t>c)</a:t>
            </a:r>
            <a:r>
              <a:rPr b="1" lang="en" sz="2400">
                <a:latin typeface="Courier New"/>
                <a:ea typeface="Courier New"/>
                <a:cs typeface="Courier New"/>
                <a:sym typeface="Courier New"/>
              </a:rPr>
              <a:t>-P 1m -a 256m -p 512m -v -s 3 </a:t>
            </a:r>
            <a:endParaRPr sz="3400"/>
          </a:p>
        </p:txBody>
      </p:sp>
      <p:pic>
        <p:nvPicPr>
          <p:cNvPr id="234" name="Google Shape;234;p45"/>
          <p:cNvPicPr preferRelativeResize="0"/>
          <p:nvPr/>
        </p:nvPicPr>
        <p:blipFill>
          <a:blip r:embed="rId3">
            <a:alphaModFix/>
          </a:blip>
          <a:stretch>
            <a:fillRect/>
          </a:stretch>
        </p:blipFill>
        <p:spPr>
          <a:xfrm>
            <a:off x="545425" y="1017725"/>
            <a:ext cx="8286877" cy="382097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Which of these parameter combinations are unrealistic? Why?</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240" name="Google Shape;240;p46"/>
          <p:cNvSpPr txBox="1"/>
          <p:nvPr>
            <p:ph idx="1" type="body"/>
          </p:nvPr>
        </p:nvSpPr>
        <p:spPr>
          <a:xfrm>
            <a:off x="311700" y="1152475"/>
            <a:ext cx="8520600" cy="165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first one is unrealistic as it presents too small sizes of the parameters required to present a viable page table.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7"/>
          <p:cNvSpPr txBox="1"/>
          <p:nvPr>
            <p:ph type="title"/>
          </p:nvPr>
        </p:nvSpPr>
        <p:spPr>
          <a:xfrm>
            <a:off x="311700" y="445025"/>
            <a:ext cx="8520600" cy="427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4.</a:t>
            </a:r>
            <a:r>
              <a:rPr lang="en" sz="1800">
                <a:latin typeface="Comfortaa"/>
                <a:ea typeface="Comfortaa"/>
                <a:cs typeface="Comfortaa"/>
                <a:sym typeface="Comfortaa"/>
              </a:rPr>
              <a:t>  </a:t>
            </a:r>
            <a:r>
              <a:rPr lang="en" sz="1800">
                <a:latin typeface="Comfortaa"/>
                <a:ea typeface="Comfortaa"/>
                <a:cs typeface="Comfortaa"/>
                <a:sym typeface="Comfortaa"/>
              </a:rPr>
              <a:t>Use the program to try out some other problems of your own choice.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Can you find the limits of where the program doesn’t work anymore? For example, what happens if the address-space size is bigger than physical memory?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8"/>
          <p:cNvSpPr txBox="1"/>
          <p:nvPr>
            <p:ph idx="1" type="body"/>
          </p:nvPr>
        </p:nvSpPr>
        <p:spPr>
          <a:xfrm>
            <a:off x="311700" y="426150"/>
            <a:ext cx="8520600" cy="351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When tried with different other parameters, </a:t>
            </a:r>
            <a:r>
              <a:rPr lang="en" sz="1600">
                <a:solidFill>
                  <a:srgbClr val="24292F"/>
                </a:solidFill>
                <a:highlight>
                  <a:srgbClr val="FFFFFF"/>
                </a:highlight>
              </a:rPr>
              <a:t>It won't work when</a:t>
            </a:r>
            <a:endParaRPr sz="1600">
              <a:solidFill>
                <a:srgbClr val="24292F"/>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600">
                <a:solidFill>
                  <a:srgbClr val="24292F"/>
                </a:solidFill>
              </a:rPr>
              <a:t>1.</a:t>
            </a:r>
            <a:r>
              <a:rPr lang="en" sz="1600">
                <a:solidFill>
                  <a:srgbClr val="24292F"/>
                </a:solidFill>
                <a:highlight>
                  <a:srgbClr val="FFFFFF"/>
                </a:highlight>
              </a:rPr>
              <a:t>page size is greater than address-space.</a:t>
            </a:r>
            <a:endParaRPr sz="1600">
              <a:solidFill>
                <a:srgbClr val="24292F"/>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600">
                <a:solidFill>
                  <a:srgbClr val="24292F"/>
                </a:solidFill>
              </a:rPr>
              <a:t>2.</a:t>
            </a:r>
            <a:r>
              <a:rPr lang="en" sz="1600">
                <a:solidFill>
                  <a:srgbClr val="24292F"/>
                </a:solidFill>
                <a:highlight>
                  <a:srgbClr val="FFFFFF"/>
                </a:highlight>
              </a:rPr>
              <a:t>address space size is greater than the physical memory.</a:t>
            </a:r>
            <a:endParaRPr sz="1600">
              <a:solidFill>
                <a:srgbClr val="24292F"/>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600">
                <a:solidFill>
                  <a:srgbClr val="24292F"/>
                </a:solidFill>
              </a:rPr>
              <a:t>3.</a:t>
            </a:r>
            <a:r>
              <a:rPr lang="en" sz="1600">
                <a:solidFill>
                  <a:srgbClr val="24292F"/>
                </a:solidFill>
                <a:highlight>
                  <a:srgbClr val="FFFFFF"/>
                </a:highlight>
              </a:rPr>
              <a:t>physical memory size is not multiple of page size.</a:t>
            </a:r>
            <a:endParaRPr sz="1600">
              <a:solidFill>
                <a:srgbClr val="24292F"/>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600">
                <a:solidFill>
                  <a:srgbClr val="24292F"/>
                </a:solidFill>
              </a:rPr>
              <a:t>4.</a:t>
            </a:r>
            <a:r>
              <a:rPr lang="en" sz="1600">
                <a:solidFill>
                  <a:srgbClr val="24292F"/>
                </a:solidFill>
                <a:highlight>
                  <a:srgbClr val="FFFFFF"/>
                </a:highlight>
              </a:rPr>
              <a:t>address space is not multiple of page size.</a:t>
            </a:r>
            <a:endParaRPr sz="1600">
              <a:solidFill>
                <a:srgbClr val="24292F"/>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600">
                <a:solidFill>
                  <a:srgbClr val="24292F"/>
                </a:solidFill>
              </a:rPr>
              <a:t>5.</a:t>
            </a:r>
            <a:r>
              <a:rPr lang="en" sz="1600">
                <a:solidFill>
                  <a:srgbClr val="24292F"/>
                </a:solidFill>
                <a:highlight>
                  <a:srgbClr val="FFFFFF"/>
                </a:highlight>
              </a:rPr>
              <a:t>page size is negative.</a:t>
            </a:r>
            <a:endParaRPr sz="1600">
              <a:solidFill>
                <a:srgbClr val="24292F"/>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600">
                <a:solidFill>
                  <a:srgbClr val="24292F"/>
                </a:solidFill>
              </a:rPr>
              <a:t>6.</a:t>
            </a:r>
            <a:r>
              <a:rPr lang="en" sz="1600">
                <a:solidFill>
                  <a:srgbClr val="24292F"/>
                </a:solidFill>
                <a:highlight>
                  <a:srgbClr val="FFFFFF"/>
                </a:highlight>
              </a:rPr>
              <a:t>physical memory is negative.</a:t>
            </a:r>
            <a:endParaRPr sz="1600">
              <a:solidFill>
                <a:srgbClr val="24292F"/>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600">
                <a:solidFill>
                  <a:srgbClr val="24292F"/>
                </a:solidFill>
              </a:rPr>
              <a:t>7.</a:t>
            </a:r>
            <a:r>
              <a:rPr lang="en" sz="1600">
                <a:solidFill>
                  <a:srgbClr val="24292F"/>
                </a:solidFill>
                <a:highlight>
                  <a:srgbClr val="FFFFFF"/>
                </a:highlight>
              </a:rPr>
              <a:t>address space is negative.</a:t>
            </a:r>
            <a:endParaRPr sz="1600">
              <a:solidFill>
                <a:srgbClr val="24292F"/>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Use the simulator to study how linear page tables change size given different parameters. Compute the size of linear page tables as different parameters change. Some suggested inputs are below; by using the -v flag, you can see how many page-table entries are filled. First, to understand how linear page table size changes as the address space grows, run with these flags: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800">
                <a:latin typeface="Courier New"/>
                <a:ea typeface="Courier New"/>
                <a:cs typeface="Courier New"/>
                <a:sym typeface="Courier New"/>
              </a:rPr>
              <a:t>-P 1k -a 1m -p 512m -v -n 0 </a:t>
            </a:r>
            <a:endParaRPr b="1" sz="18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800">
                <a:latin typeface="Courier New"/>
                <a:ea typeface="Courier New"/>
                <a:cs typeface="Courier New"/>
                <a:sym typeface="Courier New"/>
              </a:rPr>
              <a:t>-P 1k -a 2m -p 512m -v -n 0 </a:t>
            </a:r>
            <a:endParaRPr b="1" sz="18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800">
                <a:latin typeface="Courier New"/>
                <a:ea typeface="Courier New"/>
                <a:cs typeface="Courier New"/>
                <a:sym typeface="Courier New"/>
              </a:rPr>
              <a:t>-P 1k -a 4m -p 512m -v -n 0 </a:t>
            </a:r>
            <a:endParaRPr b="1" sz="18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31800" lvl="0" marL="457200" rtl="0" algn="l">
              <a:lnSpc>
                <a:spcPct val="115000"/>
              </a:lnSpc>
              <a:spcBef>
                <a:spcPts val="0"/>
              </a:spcBef>
              <a:spcAft>
                <a:spcPts val="0"/>
              </a:spcAft>
              <a:buSzPts val="3200"/>
              <a:buAutoNum type="alphaLcParenR"/>
            </a:pPr>
            <a:r>
              <a:rPr b="1" lang="en" sz="2200"/>
              <a:t>-P 1k -a 1m -p 512m -v -n 0</a:t>
            </a:r>
            <a:endParaRPr b="1" sz="3200"/>
          </a:p>
        </p:txBody>
      </p:sp>
      <p:pic>
        <p:nvPicPr>
          <p:cNvPr id="79" name="Google Shape;79;p17"/>
          <p:cNvPicPr preferRelativeResize="0"/>
          <p:nvPr/>
        </p:nvPicPr>
        <p:blipFill>
          <a:blip r:embed="rId3">
            <a:alphaModFix/>
          </a:blip>
          <a:stretch>
            <a:fillRect/>
          </a:stretch>
        </p:blipFill>
        <p:spPr>
          <a:xfrm>
            <a:off x="1004275" y="1116200"/>
            <a:ext cx="6658558" cy="3820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152400" y="152400"/>
            <a:ext cx="4775450"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928775" y="152400"/>
            <a:ext cx="6813425"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300"/>
              <a:t>b) 	</a:t>
            </a:r>
            <a:r>
              <a:rPr b="1" lang="en" sz="2300"/>
              <a:t>-P 1k -a 2m -p 512m -v -n 0</a:t>
            </a:r>
            <a:endParaRPr b="1" sz="3300"/>
          </a:p>
        </p:txBody>
      </p:sp>
      <p:pic>
        <p:nvPicPr>
          <p:cNvPr id="95" name="Google Shape;95;p20"/>
          <p:cNvPicPr preferRelativeResize="0"/>
          <p:nvPr/>
        </p:nvPicPr>
        <p:blipFill>
          <a:blip r:embed="rId3">
            <a:alphaModFix/>
          </a:blip>
          <a:stretch>
            <a:fillRect/>
          </a:stretch>
        </p:blipFill>
        <p:spPr>
          <a:xfrm>
            <a:off x="853300" y="1127000"/>
            <a:ext cx="6651677" cy="3820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1"/>
          <p:cNvPicPr preferRelativeResize="0"/>
          <p:nvPr/>
        </p:nvPicPr>
        <p:blipFill>
          <a:blip r:embed="rId3">
            <a:alphaModFix/>
          </a:blip>
          <a:stretch>
            <a:fillRect/>
          </a:stretch>
        </p:blipFill>
        <p:spPr>
          <a:xfrm>
            <a:off x="648425" y="98475"/>
            <a:ext cx="7676073" cy="48386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