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3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29"/>
    <p:restoredTop sz="94633"/>
  </p:normalViewPr>
  <p:slideViewPr>
    <p:cSldViewPr snapToGrid="0">
      <p:cViewPr varScale="1">
        <p:scale>
          <a:sx n="196" d="100"/>
          <a:sy n="196" d="100"/>
        </p:scale>
        <p:origin x="1016"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8e0376d54b_9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28e0376d54b_9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8e0376d54b_9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28e0376d54b_9_1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8e0376d54b_9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g28e0376d54b_9_1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8e0376d54b_9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g28e0376d54b_9_1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8e0376d54b_9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28e0376d54b_9_1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8e0376d54b_9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28e0376d54b_9_1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8e0376d54b_9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g28e0376d54b_9_1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8e0376d54b_9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g28e0376d54b_9_1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8e0376d54b_9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g28e0376d54b_9_15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8e0376d54b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8e0376d54b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4e0fd0dcb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4e0fd0dcb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85750" algn="l" rtl="0">
              <a:lnSpc>
                <a:spcPct val="100000"/>
              </a:lnSpc>
              <a:spcBef>
                <a:spcPts val="0"/>
              </a:spcBef>
              <a:spcAft>
                <a:spcPts val="0"/>
              </a:spcAft>
              <a:buClr>
                <a:schemeClr val="dk1"/>
              </a:buClr>
              <a:buSzPts val="900"/>
              <a:buChar char="●"/>
            </a:pPr>
            <a:r>
              <a:rPr lang="en" sz="900">
                <a:solidFill>
                  <a:schemeClr val="dk1"/>
                </a:solidFill>
              </a:rPr>
              <a:t>Autonomous navigation requires accurate robot localization and mapping.</a:t>
            </a:r>
            <a:endParaRPr sz="900">
              <a:solidFill>
                <a:schemeClr val="dk1"/>
              </a:solidFill>
            </a:endParaRPr>
          </a:p>
          <a:p>
            <a:pPr marL="457200" lvl="0" indent="-285750" algn="l" rtl="0">
              <a:lnSpc>
                <a:spcPct val="100000"/>
              </a:lnSpc>
              <a:spcBef>
                <a:spcPts val="0"/>
              </a:spcBef>
              <a:spcAft>
                <a:spcPts val="0"/>
              </a:spcAft>
              <a:buClr>
                <a:schemeClr val="dk1"/>
              </a:buClr>
              <a:buSzPts val="900"/>
              <a:buChar char="●"/>
            </a:pPr>
            <a:r>
              <a:rPr lang="en" sz="900">
                <a:solidFill>
                  <a:schemeClr val="dk1"/>
                </a:solidFill>
              </a:rPr>
              <a:t>Localization is fundamental for robots to determine their position in the environment.</a:t>
            </a:r>
            <a:endParaRPr sz="900">
              <a:solidFill>
                <a:schemeClr val="dk1"/>
              </a:solidFill>
            </a:endParaRPr>
          </a:p>
          <a:p>
            <a:pPr marL="457200" lvl="0" indent="-285750" algn="l" rtl="0">
              <a:lnSpc>
                <a:spcPct val="200000"/>
              </a:lnSpc>
              <a:spcBef>
                <a:spcPts val="0"/>
              </a:spcBef>
              <a:spcAft>
                <a:spcPts val="0"/>
              </a:spcAft>
              <a:buClr>
                <a:schemeClr val="dk1"/>
              </a:buClr>
              <a:buSzPts val="900"/>
              <a:buChar char="●"/>
            </a:pPr>
            <a:r>
              <a:rPr lang="en" sz="900">
                <a:solidFill>
                  <a:schemeClr val="dk1"/>
                </a:solidFill>
              </a:rPr>
              <a:t>Review of state-of-the-art techniques in mobile robot localization and mapping. </a:t>
            </a:r>
            <a:endParaRPr sz="90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8e0376d54b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8e0376d54b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8e0376d54b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8e0376d54b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9385d47d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9385d47d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9385d47d8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9385d47d8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9385d47d8f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9385d47d8f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9385d47d8f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9385d47d8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9385d47d8f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9385d47d8f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93f948d98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93f948d9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93f948d98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93f948d98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93f948d98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93f948d98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8b3cfcd399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8b3cfcd39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93f948d98e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93f948d98e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93f948d98e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93f948d98e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93f948d98e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93f948d98e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93f948d98e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93f948d98e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94a993b17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94a993b1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94a993b17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94a993b1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8e0376d54b_9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28e0376d54b_9_8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8e0376d54b_9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g28e0376d54b_9_9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8e0376d54b_9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28e0376d54b_9_9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8e0376d54b_9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28e0376d54b_9_10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8e0376d54b_9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28e0376d54b_9_10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321025" y="851225"/>
            <a:ext cx="8472900" cy="3386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endParaRPr sz="4755" b="1"/>
          </a:p>
          <a:p>
            <a:pPr marL="0" lvl="0" indent="0" algn="l" rtl="0">
              <a:spcBef>
                <a:spcPts val="0"/>
              </a:spcBef>
              <a:spcAft>
                <a:spcPts val="0"/>
              </a:spcAft>
              <a:buNone/>
            </a:pPr>
            <a:endParaRPr sz="4755" b="1"/>
          </a:p>
          <a:p>
            <a:pPr marL="0" lvl="0" indent="0" algn="ctr" rtl="0">
              <a:spcBef>
                <a:spcPts val="0"/>
              </a:spcBef>
              <a:spcAft>
                <a:spcPts val="0"/>
              </a:spcAft>
              <a:buNone/>
            </a:pPr>
            <a:r>
              <a:rPr lang="en" sz="4755" b="1"/>
              <a:t>Visual Odometry and Visual SLAM in Mobile Robotics</a:t>
            </a:r>
            <a:endParaRPr sz="4755" b="1"/>
          </a:p>
          <a:p>
            <a:pPr marL="0" lvl="0" indent="0" algn="l" rtl="0">
              <a:spcBef>
                <a:spcPts val="0"/>
              </a:spcBef>
              <a:spcAft>
                <a:spcPts val="0"/>
              </a:spcAft>
              <a:buNone/>
            </a:pPr>
            <a:endParaRPr/>
          </a:p>
          <a:p>
            <a:pPr marL="0" lvl="0" indent="0" algn="ctr" rtl="0">
              <a:spcBef>
                <a:spcPts val="0"/>
              </a:spcBef>
              <a:spcAft>
                <a:spcPts val="0"/>
              </a:spcAft>
              <a:buNone/>
            </a:pPr>
            <a:r>
              <a:rPr lang="en" sz="2200"/>
              <a:t>Chitradevi Maruthavanan</a:t>
            </a:r>
            <a:br>
              <a:rPr lang="en" sz="2200"/>
            </a:br>
            <a:r>
              <a:rPr lang="en" sz="2200"/>
              <a:t>Fall 2023</a:t>
            </a:r>
            <a:endParaRPr sz="2200"/>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4"/>
          <p:cNvSpPr txBox="1">
            <a:spLocks noGrp="1"/>
          </p:cNvSpPr>
          <p:nvPr>
            <p:ph type="body" idx="1"/>
          </p:nvPr>
        </p:nvSpPr>
        <p:spPr>
          <a:xfrm>
            <a:off x="628650" y="449425"/>
            <a:ext cx="7886700" cy="4183200"/>
          </a:xfrm>
          <a:prstGeom prst="rect">
            <a:avLst/>
          </a:prstGeom>
          <a:noFill/>
          <a:ln>
            <a:noFill/>
          </a:ln>
        </p:spPr>
        <p:txBody>
          <a:bodyPr spcFirstLastPara="1" wrap="square" lIns="68575" tIns="34275" rIns="68575" bIns="34275" anchor="t" anchorCtr="0">
            <a:normAutofit lnSpcReduction="10000"/>
          </a:bodyPr>
          <a:lstStyle/>
          <a:p>
            <a:pPr marL="177800" lvl="0" indent="-184150" algn="l" rtl="0">
              <a:lnSpc>
                <a:spcPct val="200000"/>
              </a:lnSpc>
              <a:spcBef>
                <a:spcPts val="0"/>
              </a:spcBef>
              <a:spcAft>
                <a:spcPts val="0"/>
              </a:spcAft>
              <a:buClr>
                <a:srgbClr val="131413"/>
              </a:buClr>
              <a:buSzPts val="1500"/>
              <a:buChar char="•"/>
            </a:pPr>
            <a:r>
              <a:rPr lang="en" sz="1500" b="1" dirty="0">
                <a:solidFill>
                  <a:srgbClr val="131413"/>
                </a:solidFill>
                <a:latin typeface="Arial"/>
                <a:ea typeface="Arial"/>
                <a:cs typeface="Arial"/>
                <a:sym typeface="Arial"/>
              </a:rPr>
              <a:t>3D to 2D Motion Estimation</a:t>
            </a:r>
            <a:r>
              <a:rPr lang="en" sz="1500" i="1" dirty="0">
                <a:solidFill>
                  <a:srgbClr val="131413"/>
                </a:solidFill>
                <a:latin typeface="Arial"/>
                <a:ea typeface="Arial"/>
                <a:cs typeface="Arial"/>
                <a:sym typeface="Arial"/>
              </a:rPr>
              <a:t> </a:t>
            </a:r>
            <a:r>
              <a:rPr lang="en" sz="1500" i="0" dirty="0">
                <a:solidFill>
                  <a:srgbClr val="131413"/>
                </a:solidFill>
                <a:latin typeface="Arial"/>
                <a:ea typeface="Arial"/>
                <a:cs typeface="Arial"/>
                <a:sym typeface="Arial"/>
              </a:rPr>
              <a:t>This method is similar to the previous approach but here we have the 2D re-projection error. This has to be minimized to find the required transformation. The cost function for this method is as follows:</a:t>
            </a:r>
            <a:r>
              <a:rPr lang="en" sz="1500" dirty="0">
                <a:latin typeface="Arial"/>
                <a:ea typeface="Arial"/>
                <a:cs typeface="Arial"/>
                <a:sym typeface="Arial"/>
              </a:rPr>
              <a:t> </a:t>
            </a:r>
          </a:p>
          <a:p>
            <a:pPr marL="177800" lvl="0" indent="-184150" algn="l" rtl="0">
              <a:lnSpc>
                <a:spcPct val="200000"/>
              </a:lnSpc>
              <a:spcBef>
                <a:spcPts val="0"/>
              </a:spcBef>
              <a:spcAft>
                <a:spcPts val="0"/>
              </a:spcAft>
              <a:buClr>
                <a:srgbClr val="131413"/>
              </a:buClr>
              <a:buSzPts val="1500"/>
              <a:buChar char="•"/>
            </a:pPr>
            <a:endParaRPr lang="en-US" sz="1500" dirty="0">
              <a:latin typeface="Arial"/>
              <a:ea typeface="Arial"/>
              <a:cs typeface="Arial"/>
              <a:sym typeface="Arial"/>
            </a:endParaRPr>
          </a:p>
          <a:p>
            <a:pPr marL="177800" lvl="0" indent="-38100" algn="l" rtl="0">
              <a:lnSpc>
                <a:spcPct val="90000"/>
              </a:lnSpc>
              <a:spcBef>
                <a:spcPts val="800"/>
              </a:spcBef>
              <a:spcAft>
                <a:spcPts val="0"/>
              </a:spcAft>
              <a:buClr>
                <a:schemeClr val="dk1"/>
              </a:buClr>
              <a:buSzPts val="2100"/>
              <a:buNone/>
            </a:pPr>
            <a:endParaRPr dirty="0"/>
          </a:p>
          <a:p>
            <a:pPr marL="0" lvl="0" indent="0" algn="l" rtl="0">
              <a:lnSpc>
                <a:spcPct val="90000"/>
              </a:lnSpc>
              <a:spcBef>
                <a:spcPts val="800"/>
              </a:spcBef>
              <a:spcAft>
                <a:spcPts val="0"/>
              </a:spcAft>
              <a:buClr>
                <a:srgbClr val="131413"/>
              </a:buClr>
              <a:buSzPts val="1400"/>
              <a:buNone/>
            </a:pPr>
            <a:r>
              <a:rPr lang="en" sz="1100" i="0" dirty="0">
                <a:solidFill>
                  <a:srgbClr val="131413"/>
                </a:solidFill>
                <a:latin typeface="Arial"/>
                <a:ea typeface="Arial"/>
                <a:cs typeface="Arial"/>
                <a:sym typeface="Arial"/>
              </a:rPr>
              <a:t>where, </a:t>
            </a:r>
            <a:endParaRPr sz="1100" dirty="0">
              <a:latin typeface="Arial"/>
              <a:ea typeface="Arial"/>
              <a:cs typeface="Arial"/>
              <a:sym typeface="Arial"/>
            </a:endParaRPr>
          </a:p>
          <a:p>
            <a:pPr marL="520700" lvl="1" indent="-184150" algn="l" rtl="0">
              <a:lnSpc>
                <a:spcPct val="90000"/>
              </a:lnSpc>
              <a:spcBef>
                <a:spcPts val="400"/>
              </a:spcBef>
              <a:spcAft>
                <a:spcPts val="0"/>
              </a:spcAft>
              <a:buClr>
                <a:srgbClr val="131413"/>
              </a:buClr>
              <a:buSzPts val="1100"/>
              <a:buChar char="•"/>
            </a:pPr>
            <a:r>
              <a:rPr lang="en" sz="1100" i="1" dirty="0">
                <a:solidFill>
                  <a:srgbClr val="131413"/>
                </a:solidFill>
                <a:latin typeface="Arial"/>
                <a:ea typeface="Arial"/>
                <a:cs typeface="Arial"/>
                <a:sym typeface="Arial"/>
              </a:rPr>
              <a:t>T </a:t>
            </a:r>
            <a:r>
              <a:rPr lang="en" sz="1100" i="0" dirty="0">
                <a:solidFill>
                  <a:srgbClr val="131413"/>
                </a:solidFill>
                <a:latin typeface="Arial"/>
                <a:ea typeface="Arial"/>
                <a:cs typeface="Arial"/>
                <a:sym typeface="Arial"/>
              </a:rPr>
              <a:t>is the estimated transformation between two consecutive frames</a:t>
            </a:r>
            <a:endParaRPr sz="1100" dirty="0">
              <a:latin typeface="Arial"/>
              <a:ea typeface="Arial"/>
              <a:cs typeface="Arial"/>
              <a:sym typeface="Arial"/>
            </a:endParaRPr>
          </a:p>
          <a:p>
            <a:pPr marL="520700" lvl="1" indent="-184150" algn="l" rtl="0">
              <a:lnSpc>
                <a:spcPct val="90000"/>
              </a:lnSpc>
              <a:spcBef>
                <a:spcPts val="400"/>
              </a:spcBef>
              <a:spcAft>
                <a:spcPts val="0"/>
              </a:spcAft>
              <a:buClr>
                <a:srgbClr val="131413"/>
              </a:buClr>
              <a:buSzPts val="1100"/>
              <a:buChar char="•"/>
            </a:pPr>
            <a:r>
              <a:rPr lang="en" sz="1100" b="1" i="0" dirty="0">
                <a:solidFill>
                  <a:srgbClr val="131413"/>
                </a:solidFill>
                <a:latin typeface="Arial"/>
                <a:ea typeface="Arial"/>
                <a:cs typeface="Arial"/>
                <a:sym typeface="Arial"/>
              </a:rPr>
              <a:t>z </a:t>
            </a:r>
            <a:r>
              <a:rPr lang="en" sz="1100" i="0" dirty="0">
                <a:solidFill>
                  <a:srgbClr val="131413"/>
                </a:solidFill>
                <a:latin typeface="Arial"/>
                <a:ea typeface="Arial"/>
                <a:cs typeface="Arial"/>
                <a:sym typeface="Arial"/>
              </a:rPr>
              <a:t>is the observed feature point in the current frame </a:t>
            </a:r>
            <a:r>
              <a:rPr lang="en" sz="1100" i="1" dirty="0" err="1">
                <a:solidFill>
                  <a:srgbClr val="131413"/>
                </a:solidFill>
                <a:latin typeface="Arial"/>
                <a:ea typeface="Arial"/>
                <a:cs typeface="Arial"/>
                <a:sym typeface="Arial"/>
              </a:rPr>
              <a:t>Fk</a:t>
            </a:r>
            <a:endParaRPr sz="1100" dirty="0">
              <a:solidFill>
                <a:srgbClr val="131413"/>
              </a:solidFill>
              <a:latin typeface="Arial"/>
              <a:ea typeface="Arial"/>
              <a:cs typeface="Arial"/>
              <a:sym typeface="Arial"/>
            </a:endParaRPr>
          </a:p>
          <a:p>
            <a:pPr marL="520700" lvl="1" indent="-184150" algn="l" rtl="0">
              <a:lnSpc>
                <a:spcPct val="90000"/>
              </a:lnSpc>
              <a:spcBef>
                <a:spcPts val="400"/>
              </a:spcBef>
              <a:spcAft>
                <a:spcPts val="0"/>
              </a:spcAft>
              <a:buClr>
                <a:srgbClr val="131413"/>
              </a:buClr>
              <a:buSzPts val="1100"/>
              <a:buChar char="•"/>
            </a:pPr>
            <a:r>
              <a:rPr lang="en" sz="1100" i="0" dirty="0">
                <a:solidFill>
                  <a:srgbClr val="131413"/>
                </a:solidFill>
                <a:latin typeface="Arial"/>
                <a:ea typeface="Arial"/>
                <a:cs typeface="Arial"/>
                <a:sym typeface="Arial"/>
              </a:rPr>
              <a:t> </a:t>
            </a:r>
            <a:r>
              <a:rPr lang="en" sz="1100" i="1" dirty="0">
                <a:solidFill>
                  <a:srgbClr val="131413"/>
                </a:solidFill>
                <a:latin typeface="Arial"/>
                <a:ea typeface="Arial"/>
                <a:cs typeface="Arial"/>
                <a:sym typeface="Arial"/>
              </a:rPr>
              <a:t>f (</a:t>
            </a:r>
            <a:r>
              <a:rPr lang="en" sz="1100" b="1" i="0" dirty="0">
                <a:solidFill>
                  <a:srgbClr val="131413"/>
                </a:solidFill>
                <a:latin typeface="Arial"/>
                <a:ea typeface="Arial"/>
                <a:cs typeface="Arial"/>
                <a:sym typeface="Arial"/>
              </a:rPr>
              <a:t>T</a:t>
            </a:r>
            <a:r>
              <a:rPr lang="en" sz="1100" i="1" dirty="0">
                <a:solidFill>
                  <a:srgbClr val="131413"/>
                </a:solidFill>
                <a:latin typeface="Arial"/>
                <a:ea typeface="Arial"/>
                <a:cs typeface="Arial"/>
                <a:sym typeface="Arial"/>
              </a:rPr>
              <a:t>, </a:t>
            </a:r>
            <a:r>
              <a:rPr lang="en" sz="1100" i="1" dirty="0" err="1">
                <a:solidFill>
                  <a:srgbClr val="131413"/>
                </a:solidFill>
                <a:latin typeface="Arial"/>
                <a:ea typeface="Arial"/>
                <a:cs typeface="Arial"/>
                <a:sym typeface="Arial"/>
              </a:rPr>
              <a:t>X</a:t>
            </a:r>
            <a:r>
              <a:rPr lang="en" sz="1100" i="0" dirty="0" err="1">
                <a:solidFill>
                  <a:srgbClr val="131413"/>
                </a:solidFill>
                <a:latin typeface="Arial"/>
                <a:ea typeface="Arial"/>
                <a:cs typeface="Arial"/>
                <a:sym typeface="Arial"/>
              </a:rPr>
              <a:t>´</a:t>
            </a:r>
            <a:r>
              <a:rPr lang="en" sz="1100" i="1" dirty="0" err="1">
                <a:solidFill>
                  <a:srgbClr val="131413"/>
                </a:solidFill>
                <a:latin typeface="Arial"/>
                <a:ea typeface="Arial"/>
                <a:cs typeface="Arial"/>
                <a:sym typeface="Arial"/>
              </a:rPr>
              <a:t>i</a:t>
            </a:r>
            <a:r>
              <a:rPr lang="en" sz="1100" i="1" dirty="0">
                <a:solidFill>
                  <a:srgbClr val="131413"/>
                </a:solidFill>
                <a:latin typeface="Arial"/>
                <a:ea typeface="Arial"/>
                <a:cs typeface="Arial"/>
                <a:sym typeface="Arial"/>
              </a:rPr>
              <a:t>) </a:t>
            </a:r>
            <a:r>
              <a:rPr lang="en" sz="1100" i="0" dirty="0">
                <a:solidFill>
                  <a:srgbClr val="131413"/>
                </a:solidFill>
                <a:latin typeface="Arial"/>
                <a:ea typeface="Arial"/>
                <a:cs typeface="Arial"/>
                <a:sym typeface="Arial"/>
              </a:rPr>
              <a:t>is the re-projection function of its corresponding 3D feature point in the previous frame </a:t>
            </a:r>
            <a:r>
              <a:rPr lang="en" sz="1100" i="1" dirty="0">
                <a:solidFill>
                  <a:srgbClr val="131413"/>
                </a:solidFill>
                <a:latin typeface="Arial"/>
                <a:ea typeface="Arial"/>
                <a:cs typeface="Arial"/>
                <a:sym typeface="Arial"/>
              </a:rPr>
              <a:t>Fk</a:t>
            </a:r>
            <a:r>
              <a:rPr lang="en" sz="1100" i="0" dirty="0">
                <a:solidFill>
                  <a:srgbClr val="131413"/>
                </a:solidFill>
                <a:latin typeface="Arial"/>
                <a:ea typeface="Arial"/>
                <a:cs typeface="Arial"/>
                <a:sym typeface="Arial"/>
              </a:rPr>
              <a:t>-1 after applying a transformation</a:t>
            </a:r>
            <a:endParaRPr sz="1100" dirty="0">
              <a:latin typeface="Arial"/>
              <a:ea typeface="Arial"/>
              <a:cs typeface="Arial"/>
              <a:sym typeface="Arial"/>
            </a:endParaRPr>
          </a:p>
          <a:p>
            <a:pPr marL="520700" lvl="1" indent="-184150" algn="l" rtl="0">
              <a:lnSpc>
                <a:spcPct val="90000"/>
              </a:lnSpc>
              <a:spcBef>
                <a:spcPts val="400"/>
              </a:spcBef>
              <a:spcAft>
                <a:spcPts val="0"/>
              </a:spcAft>
              <a:buClr>
                <a:srgbClr val="131413"/>
              </a:buClr>
              <a:buSzPts val="1100"/>
              <a:buChar char="•"/>
            </a:pPr>
            <a:r>
              <a:rPr lang="en" sz="1100" i="1" dirty="0" err="1">
                <a:solidFill>
                  <a:srgbClr val="131413"/>
                </a:solidFill>
                <a:latin typeface="Arial"/>
                <a:ea typeface="Arial"/>
                <a:cs typeface="Arial"/>
                <a:sym typeface="Arial"/>
              </a:rPr>
              <a:t>i</a:t>
            </a:r>
            <a:r>
              <a:rPr lang="en" sz="1100" i="1" dirty="0">
                <a:solidFill>
                  <a:srgbClr val="131413"/>
                </a:solidFill>
                <a:latin typeface="Arial"/>
                <a:ea typeface="Arial"/>
                <a:cs typeface="Arial"/>
                <a:sym typeface="Arial"/>
              </a:rPr>
              <a:t> </a:t>
            </a:r>
            <a:r>
              <a:rPr lang="en" sz="1100" i="0" dirty="0">
                <a:solidFill>
                  <a:srgbClr val="131413"/>
                </a:solidFill>
                <a:latin typeface="Arial"/>
                <a:ea typeface="Arial"/>
                <a:cs typeface="Arial"/>
                <a:sym typeface="Arial"/>
              </a:rPr>
              <a:t>is the number of feature pairs.</a:t>
            </a:r>
            <a:endParaRPr sz="1100" dirty="0">
              <a:latin typeface="Arial"/>
              <a:ea typeface="Arial"/>
              <a:cs typeface="Arial"/>
              <a:sym typeface="Arial"/>
            </a:endParaRPr>
          </a:p>
          <a:p>
            <a:pPr marL="342900" lvl="1" indent="0" algn="l" rtl="0">
              <a:lnSpc>
                <a:spcPct val="90000"/>
              </a:lnSpc>
              <a:spcBef>
                <a:spcPts val="400"/>
              </a:spcBef>
              <a:spcAft>
                <a:spcPts val="0"/>
              </a:spcAft>
              <a:buClr>
                <a:srgbClr val="131413"/>
              </a:buClr>
              <a:buSzPts val="1100"/>
              <a:buNone/>
            </a:pPr>
            <a:r>
              <a:rPr lang="en" sz="1100" i="0" dirty="0">
                <a:solidFill>
                  <a:srgbClr val="131413"/>
                </a:solidFill>
                <a:latin typeface="Arial"/>
                <a:ea typeface="Arial"/>
                <a:cs typeface="Arial"/>
                <a:sym typeface="Arial"/>
              </a:rPr>
              <a:t>Again, the minimum number of points required varies based on the number of constraints in the system.</a:t>
            </a:r>
            <a:r>
              <a:rPr lang="en" sz="1100" dirty="0">
                <a:latin typeface="Arial"/>
                <a:ea typeface="Arial"/>
                <a:cs typeface="Arial"/>
                <a:sym typeface="Arial"/>
              </a:rPr>
              <a:t> </a:t>
            </a:r>
            <a:br>
              <a:rPr lang="en" sz="1100" dirty="0">
                <a:latin typeface="Arial"/>
                <a:ea typeface="Arial"/>
                <a:cs typeface="Arial"/>
                <a:sym typeface="Arial"/>
              </a:rPr>
            </a:br>
            <a:br>
              <a:rPr lang="en" dirty="0"/>
            </a:br>
            <a:endParaRPr dirty="0"/>
          </a:p>
        </p:txBody>
      </p:sp>
      <p:pic>
        <p:nvPicPr>
          <p:cNvPr id="182" name="Google Shape;182;p34"/>
          <p:cNvPicPr preferRelativeResize="0"/>
          <p:nvPr/>
        </p:nvPicPr>
        <p:blipFill rotWithShape="1">
          <a:blip r:embed="rId3">
            <a:alphaModFix/>
          </a:blip>
          <a:srcRect/>
          <a:stretch/>
        </p:blipFill>
        <p:spPr>
          <a:xfrm>
            <a:off x="2113925" y="1671400"/>
            <a:ext cx="2329200" cy="838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2800" b="1">
                <a:latin typeface="Arial"/>
                <a:ea typeface="Arial"/>
                <a:cs typeface="Arial"/>
                <a:sym typeface="Arial"/>
              </a:rPr>
              <a:t>Monocular VO System</a:t>
            </a:r>
            <a:endParaRPr sz="2800" b="1">
              <a:latin typeface="Arial"/>
              <a:ea typeface="Arial"/>
              <a:cs typeface="Arial"/>
              <a:sym typeface="Arial"/>
            </a:endParaRPr>
          </a:p>
        </p:txBody>
      </p:sp>
      <p:pic>
        <p:nvPicPr>
          <p:cNvPr id="188" name="Google Shape;188;p35"/>
          <p:cNvPicPr preferRelativeResize="0">
            <a:picLocks noGrp="1"/>
          </p:cNvPicPr>
          <p:nvPr>
            <p:ph type="body" idx="1"/>
          </p:nvPr>
        </p:nvPicPr>
        <p:blipFill rotWithShape="1">
          <a:blip r:embed="rId3">
            <a:alphaModFix/>
          </a:blip>
          <a:srcRect/>
          <a:stretch/>
        </p:blipFill>
        <p:spPr>
          <a:xfrm>
            <a:off x="2872144" y="1369219"/>
            <a:ext cx="3399710" cy="326350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6"/>
          <p:cNvSpPr txBox="1">
            <a:spLocks noGrp="1"/>
          </p:cNvSpPr>
          <p:nvPr>
            <p:ph type="body" idx="1"/>
          </p:nvPr>
        </p:nvSpPr>
        <p:spPr>
          <a:xfrm>
            <a:off x="628650" y="190550"/>
            <a:ext cx="7886700" cy="4849800"/>
          </a:xfrm>
          <a:prstGeom prst="rect">
            <a:avLst/>
          </a:prstGeom>
          <a:noFill/>
          <a:ln>
            <a:noFill/>
          </a:ln>
        </p:spPr>
        <p:txBody>
          <a:bodyPr spcFirstLastPara="1" wrap="square" lIns="68575" tIns="34275" rIns="68575" bIns="34275" anchor="t" anchorCtr="0">
            <a:normAutofit fontScale="77500" lnSpcReduction="20000"/>
          </a:bodyPr>
          <a:lstStyle/>
          <a:p>
            <a:pPr marL="0" lvl="0" indent="0" algn="l" rtl="0">
              <a:lnSpc>
                <a:spcPct val="150000"/>
              </a:lnSpc>
              <a:spcBef>
                <a:spcPts val="0"/>
              </a:spcBef>
              <a:spcAft>
                <a:spcPts val="0"/>
              </a:spcAft>
              <a:buClr>
                <a:srgbClr val="131413"/>
              </a:buClr>
              <a:buSzPct val="100000"/>
              <a:buNone/>
            </a:pPr>
            <a:r>
              <a:rPr lang="en" sz="1400" b="1">
                <a:solidFill>
                  <a:srgbClr val="131413"/>
                </a:solidFill>
                <a:latin typeface="Arial"/>
                <a:ea typeface="Arial"/>
                <a:cs typeface="Arial"/>
                <a:sym typeface="Arial"/>
              </a:rPr>
              <a:t>2D to 2D Motion Estimation</a:t>
            </a:r>
            <a:r>
              <a:rPr lang="en" sz="1400" b="1" i="1">
                <a:solidFill>
                  <a:srgbClr val="131413"/>
                </a:solidFill>
                <a:latin typeface="Arial"/>
                <a:ea typeface="Arial"/>
                <a:cs typeface="Arial"/>
                <a:sym typeface="Arial"/>
              </a:rPr>
              <a:t> </a:t>
            </a:r>
            <a:endParaRPr b="1">
              <a:latin typeface="Arial"/>
              <a:ea typeface="Arial"/>
              <a:cs typeface="Arial"/>
              <a:sym typeface="Arial"/>
            </a:endParaRPr>
          </a:p>
          <a:p>
            <a:pPr marL="177800" lvl="0" indent="-170497" algn="l" rtl="0">
              <a:lnSpc>
                <a:spcPct val="150000"/>
              </a:lnSpc>
              <a:spcBef>
                <a:spcPts val="800"/>
              </a:spcBef>
              <a:spcAft>
                <a:spcPts val="0"/>
              </a:spcAft>
              <a:buClr>
                <a:srgbClr val="131413"/>
              </a:buClr>
              <a:buSzPct val="100000"/>
              <a:buChar char="•"/>
            </a:pPr>
            <a:r>
              <a:rPr lang="en" sz="1400" i="0">
                <a:solidFill>
                  <a:srgbClr val="131413"/>
                </a:solidFill>
                <a:latin typeface="Arial"/>
                <a:ea typeface="Arial"/>
                <a:cs typeface="Arial"/>
                <a:sym typeface="Arial"/>
              </a:rPr>
              <a:t>The 3D to 3D and 3D to 2D approaches are only possible when 3D data are available. This is not always the case, for instance, estimating the relative transformation between the first two calibrated monocular frames where points have not been triangulated yet.</a:t>
            </a:r>
            <a:endParaRPr>
              <a:latin typeface="Arial"/>
              <a:ea typeface="Arial"/>
              <a:cs typeface="Arial"/>
              <a:sym typeface="Arial"/>
            </a:endParaRPr>
          </a:p>
          <a:p>
            <a:pPr marL="177800" lvl="0" indent="-170497" algn="l" rtl="0">
              <a:lnSpc>
                <a:spcPct val="150000"/>
              </a:lnSpc>
              <a:spcBef>
                <a:spcPts val="800"/>
              </a:spcBef>
              <a:spcAft>
                <a:spcPts val="0"/>
              </a:spcAft>
              <a:buClr>
                <a:srgbClr val="131413"/>
              </a:buClr>
              <a:buSzPct val="100000"/>
              <a:buChar char="•"/>
            </a:pPr>
            <a:r>
              <a:rPr lang="en" sz="1400" i="0">
                <a:solidFill>
                  <a:srgbClr val="131413"/>
                </a:solidFill>
                <a:latin typeface="Arial"/>
                <a:ea typeface="Arial"/>
                <a:cs typeface="Arial"/>
                <a:sym typeface="Arial"/>
              </a:rPr>
              <a:t>In this case, the </a:t>
            </a:r>
            <a:r>
              <a:rPr lang="en" sz="1400" b="1" i="0">
                <a:solidFill>
                  <a:srgbClr val="131413"/>
                </a:solidFill>
                <a:latin typeface="Arial"/>
                <a:ea typeface="Arial"/>
                <a:cs typeface="Arial"/>
                <a:sym typeface="Arial"/>
              </a:rPr>
              <a:t>epipolar geometry</a:t>
            </a:r>
            <a:r>
              <a:rPr lang="en" sz="1400" i="0">
                <a:solidFill>
                  <a:srgbClr val="131413"/>
                </a:solidFill>
                <a:latin typeface="Arial"/>
                <a:ea typeface="Arial"/>
                <a:cs typeface="Arial"/>
                <a:sym typeface="Arial"/>
              </a:rPr>
              <a:t> is exploited to estimate this transformation. An example of the epipolar geometry is illustrated in next slide. The figure shows two cameras, separated by a </a:t>
            </a:r>
            <a:r>
              <a:rPr lang="en" sz="1400" b="1" i="0">
                <a:solidFill>
                  <a:srgbClr val="131413"/>
                </a:solidFill>
                <a:latin typeface="Arial"/>
                <a:ea typeface="Arial"/>
                <a:cs typeface="Arial"/>
                <a:sym typeface="Arial"/>
              </a:rPr>
              <a:t>rotation </a:t>
            </a:r>
            <a:r>
              <a:rPr lang="en" sz="1400" i="0">
                <a:solidFill>
                  <a:srgbClr val="131413"/>
                </a:solidFill>
                <a:latin typeface="Arial"/>
                <a:ea typeface="Arial"/>
                <a:cs typeface="Arial"/>
                <a:sym typeface="Arial"/>
              </a:rPr>
              <a:t>and a </a:t>
            </a:r>
            <a:r>
              <a:rPr lang="en" sz="1400" b="1" i="0">
                <a:solidFill>
                  <a:srgbClr val="131413"/>
                </a:solidFill>
                <a:latin typeface="Arial"/>
                <a:ea typeface="Arial"/>
                <a:cs typeface="Arial"/>
                <a:sym typeface="Arial"/>
              </a:rPr>
              <a:t>translation</a:t>
            </a:r>
            <a:r>
              <a:rPr lang="en" sz="1400" i="0">
                <a:solidFill>
                  <a:srgbClr val="131413"/>
                </a:solidFill>
                <a:latin typeface="Arial"/>
                <a:ea typeface="Arial"/>
                <a:cs typeface="Arial"/>
                <a:sym typeface="Arial"/>
              </a:rPr>
              <a:t>, viewing the same 3D point. Each camera captures a 2D image of the 3D world. </a:t>
            </a:r>
            <a:endParaRPr>
              <a:latin typeface="Arial"/>
              <a:ea typeface="Arial"/>
              <a:cs typeface="Arial"/>
              <a:sym typeface="Arial"/>
            </a:endParaRPr>
          </a:p>
          <a:p>
            <a:pPr marL="177800" lvl="0" indent="-170497" algn="l" rtl="0">
              <a:lnSpc>
                <a:spcPct val="150000"/>
              </a:lnSpc>
              <a:spcBef>
                <a:spcPts val="800"/>
              </a:spcBef>
              <a:spcAft>
                <a:spcPts val="0"/>
              </a:spcAft>
              <a:buClr>
                <a:srgbClr val="131413"/>
              </a:buClr>
              <a:buSzPct val="100000"/>
              <a:buChar char="•"/>
            </a:pPr>
            <a:r>
              <a:rPr lang="en" sz="1400" i="0">
                <a:solidFill>
                  <a:srgbClr val="131413"/>
                </a:solidFill>
                <a:latin typeface="Arial"/>
                <a:ea typeface="Arial"/>
                <a:cs typeface="Arial"/>
                <a:sym typeface="Arial"/>
              </a:rPr>
              <a:t>This conversion from 3D to 2D is referred to as a perspective </a:t>
            </a:r>
            <a:endParaRPr>
              <a:latin typeface="Arial"/>
              <a:ea typeface="Arial"/>
              <a:cs typeface="Arial"/>
              <a:sym typeface="Arial"/>
            </a:endParaRPr>
          </a:p>
          <a:p>
            <a:pPr marL="177800" lvl="0" indent="-170497" algn="l" rtl="0">
              <a:lnSpc>
                <a:spcPct val="150000"/>
              </a:lnSpc>
              <a:spcBef>
                <a:spcPts val="800"/>
              </a:spcBef>
              <a:spcAft>
                <a:spcPts val="0"/>
              </a:spcAft>
              <a:buClr>
                <a:srgbClr val="131413"/>
              </a:buClr>
              <a:buSzPct val="100000"/>
              <a:buChar char="•"/>
            </a:pPr>
            <a:r>
              <a:rPr lang="en" sz="1400" i="0">
                <a:solidFill>
                  <a:srgbClr val="131413"/>
                </a:solidFill>
                <a:latin typeface="Arial"/>
                <a:ea typeface="Arial"/>
                <a:cs typeface="Arial"/>
                <a:sym typeface="Arial"/>
              </a:rPr>
              <a:t>The epipolar constraint used in this approach is written as:</a:t>
            </a:r>
            <a:r>
              <a:rPr lang="en">
                <a:latin typeface="Arial"/>
                <a:ea typeface="Arial"/>
                <a:cs typeface="Arial"/>
                <a:sym typeface="Arial"/>
              </a:rPr>
              <a:t> </a:t>
            </a:r>
            <a:endParaRPr>
              <a:latin typeface="Arial"/>
              <a:ea typeface="Arial"/>
              <a:cs typeface="Arial"/>
              <a:sym typeface="Arial"/>
            </a:endParaRPr>
          </a:p>
          <a:p>
            <a:pPr marL="0" lvl="0" indent="0" algn="l" rtl="0">
              <a:lnSpc>
                <a:spcPct val="150000"/>
              </a:lnSpc>
              <a:spcBef>
                <a:spcPts val="800"/>
              </a:spcBef>
              <a:spcAft>
                <a:spcPts val="0"/>
              </a:spcAft>
              <a:buClr>
                <a:srgbClr val="131413"/>
              </a:buClr>
              <a:buSzPct val="100000"/>
              <a:buNone/>
            </a:pPr>
            <a:r>
              <a:rPr lang="en" sz="1400" b="1" i="0">
                <a:solidFill>
                  <a:srgbClr val="131413"/>
                </a:solidFill>
                <a:latin typeface="Arial"/>
                <a:ea typeface="Arial"/>
                <a:cs typeface="Arial"/>
                <a:sym typeface="Arial"/>
              </a:rPr>
              <a:t>	q</a:t>
            </a:r>
            <a:r>
              <a:rPr lang="en" sz="1400" i="0">
                <a:solidFill>
                  <a:srgbClr val="131413"/>
                </a:solidFill>
                <a:latin typeface="Arial"/>
                <a:ea typeface="Arial"/>
                <a:cs typeface="Arial"/>
                <a:sym typeface="Arial"/>
              </a:rPr>
              <a:t>′⊤</a:t>
            </a:r>
            <a:r>
              <a:rPr lang="en" sz="1400" b="1" i="0">
                <a:solidFill>
                  <a:srgbClr val="131413"/>
                </a:solidFill>
                <a:latin typeface="Arial"/>
                <a:ea typeface="Arial"/>
                <a:cs typeface="Arial"/>
                <a:sym typeface="Arial"/>
              </a:rPr>
              <a:t>Eq </a:t>
            </a:r>
            <a:r>
              <a:rPr lang="en" sz="1400" i="0">
                <a:solidFill>
                  <a:srgbClr val="131413"/>
                </a:solidFill>
                <a:latin typeface="Arial"/>
                <a:ea typeface="Arial"/>
                <a:cs typeface="Arial"/>
                <a:sym typeface="Arial"/>
              </a:rPr>
              <a:t>= 0</a:t>
            </a:r>
            <a:r>
              <a:rPr lang="en">
                <a:latin typeface="Arial"/>
                <a:ea typeface="Arial"/>
                <a:cs typeface="Arial"/>
                <a:sym typeface="Arial"/>
              </a:rPr>
              <a:t> </a:t>
            </a:r>
            <a:br>
              <a:rPr lang="en">
                <a:latin typeface="Arial"/>
                <a:ea typeface="Arial"/>
                <a:cs typeface="Arial"/>
                <a:sym typeface="Arial"/>
              </a:rPr>
            </a:br>
            <a:r>
              <a:rPr lang="en">
                <a:latin typeface="Arial"/>
                <a:ea typeface="Arial"/>
                <a:cs typeface="Arial"/>
                <a:sym typeface="Arial"/>
              </a:rPr>
              <a:t>    </a:t>
            </a:r>
            <a:r>
              <a:rPr lang="en" sz="1400" i="0">
                <a:solidFill>
                  <a:srgbClr val="131413"/>
                </a:solidFill>
                <a:latin typeface="Arial"/>
                <a:ea typeface="Arial"/>
                <a:cs typeface="Arial"/>
                <a:sym typeface="Arial"/>
              </a:rPr>
              <a:t>where </a:t>
            </a:r>
            <a:r>
              <a:rPr lang="en" sz="1400" b="1" i="0">
                <a:solidFill>
                  <a:srgbClr val="131413"/>
                </a:solidFill>
                <a:latin typeface="Arial"/>
                <a:ea typeface="Arial"/>
                <a:cs typeface="Arial"/>
                <a:sym typeface="Arial"/>
              </a:rPr>
              <a:t>q </a:t>
            </a:r>
            <a:r>
              <a:rPr lang="en" sz="1400" i="0">
                <a:solidFill>
                  <a:srgbClr val="131413"/>
                </a:solidFill>
                <a:latin typeface="Arial"/>
                <a:ea typeface="Arial"/>
                <a:cs typeface="Arial"/>
                <a:sym typeface="Arial"/>
              </a:rPr>
              <a:t>and </a:t>
            </a:r>
            <a:r>
              <a:rPr lang="en" sz="1400" b="1" i="0">
                <a:solidFill>
                  <a:srgbClr val="131413"/>
                </a:solidFill>
                <a:latin typeface="Arial"/>
                <a:ea typeface="Arial"/>
                <a:cs typeface="Arial"/>
                <a:sym typeface="Arial"/>
              </a:rPr>
              <a:t>q</a:t>
            </a:r>
            <a:r>
              <a:rPr lang="en" sz="1400" i="0">
                <a:solidFill>
                  <a:srgbClr val="131413"/>
                </a:solidFill>
                <a:latin typeface="Arial"/>
                <a:ea typeface="Arial"/>
                <a:cs typeface="Arial"/>
                <a:sym typeface="Arial"/>
              </a:rPr>
              <a:t>′ are the corresponding homogeneous image points in two consecutive frames and </a:t>
            </a:r>
            <a:r>
              <a:rPr lang="en" sz="1400" b="1" i="0">
                <a:solidFill>
                  <a:srgbClr val="131413"/>
                </a:solidFill>
                <a:latin typeface="Arial"/>
                <a:ea typeface="Arial"/>
                <a:cs typeface="Arial"/>
                <a:sym typeface="Arial"/>
              </a:rPr>
              <a:t>E </a:t>
            </a:r>
            <a:r>
              <a:rPr lang="en" sz="1400" i="0">
                <a:solidFill>
                  <a:srgbClr val="131413"/>
                </a:solidFill>
                <a:latin typeface="Arial"/>
                <a:ea typeface="Arial"/>
                <a:cs typeface="Arial"/>
                <a:sym typeface="Arial"/>
              </a:rPr>
              <a:t>is the essential matrix</a:t>
            </a:r>
            <a:endParaRPr sz="1400" i="0">
              <a:solidFill>
                <a:srgbClr val="131413"/>
              </a:solidFill>
              <a:latin typeface="Arial"/>
              <a:ea typeface="Arial"/>
              <a:cs typeface="Arial"/>
              <a:sym typeface="Arial"/>
            </a:endParaRPr>
          </a:p>
          <a:p>
            <a:pPr marL="0" lvl="0" indent="457200" algn="l" rtl="0">
              <a:lnSpc>
                <a:spcPct val="150000"/>
              </a:lnSpc>
              <a:spcBef>
                <a:spcPts val="800"/>
              </a:spcBef>
              <a:spcAft>
                <a:spcPts val="0"/>
              </a:spcAft>
              <a:buClr>
                <a:srgbClr val="131413"/>
              </a:buClr>
              <a:buSzPct val="100000"/>
              <a:buNone/>
            </a:pPr>
            <a:r>
              <a:rPr lang="en" sz="1400" b="1" i="0">
                <a:solidFill>
                  <a:srgbClr val="131413"/>
                </a:solidFill>
                <a:latin typeface="Arial"/>
                <a:ea typeface="Arial"/>
                <a:cs typeface="Arial"/>
                <a:sym typeface="Arial"/>
              </a:rPr>
              <a:t>E </a:t>
            </a:r>
            <a:r>
              <a:rPr lang="en" sz="1400" i="0">
                <a:solidFill>
                  <a:srgbClr val="131413"/>
                </a:solidFill>
                <a:latin typeface="Arial"/>
                <a:ea typeface="Arial"/>
                <a:cs typeface="Arial"/>
                <a:sym typeface="Arial"/>
              </a:rPr>
              <a:t>= [</a:t>
            </a:r>
            <a:r>
              <a:rPr lang="en" sz="1400" b="1" i="0">
                <a:solidFill>
                  <a:srgbClr val="131413"/>
                </a:solidFill>
                <a:latin typeface="Arial"/>
                <a:ea typeface="Arial"/>
                <a:cs typeface="Arial"/>
                <a:sym typeface="Arial"/>
              </a:rPr>
              <a:t>t</a:t>
            </a:r>
            <a:r>
              <a:rPr lang="en" sz="1400" i="0">
                <a:solidFill>
                  <a:srgbClr val="131413"/>
                </a:solidFill>
                <a:latin typeface="Arial"/>
                <a:ea typeface="Arial"/>
                <a:cs typeface="Arial"/>
                <a:sym typeface="Arial"/>
              </a:rPr>
              <a:t>]×</a:t>
            </a:r>
            <a:r>
              <a:rPr lang="en" sz="1400" b="1" i="0">
                <a:solidFill>
                  <a:srgbClr val="131413"/>
                </a:solidFill>
                <a:latin typeface="Arial"/>
                <a:ea typeface="Arial"/>
                <a:cs typeface="Arial"/>
                <a:sym typeface="Arial"/>
              </a:rPr>
              <a:t>R </a:t>
            </a:r>
            <a:r>
              <a:rPr lang="en" sz="1400" i="0">
                <a:solidFill>
                  <a:srgbClr val="131413"/>
                </a:solidFill>
                <a:latin typeface="Arial"/>
                <a:ea typeface="Arial"/>
                <a:cs typeface="Arial"/>
                <a:sym typeface="Arial"/>
              </a:rPr>
              <a:t>(4)</a:t>
            </a:r>
            <a:endParaRPr>
              <a:latin typeface="Arial"/>
              <a:ea typeface="Arial"/>
              <a:cs typeface="Arial"/>
              <a:sym typeface="Arial"/>
            </a:endParaRPr>
          </a:p>
          <a:p>
            <a:pPr marL="0" lvl="0" indent="0" algn="l" rtl="0">
              <a:lnSpc>
                <a:spcPct val="150000"/>
              </a:lnSpc>
              <a:spcBef>
                <a:spcPts val="800"/>
              </a:spcBef>
              <a:spcAft>
                <a:spcPts val="0"/>
              </a:spcAft>
              <a:buClr>
                <a:srgbClr val="131413"/>
              </a:buClr>
              <a:buSzPct val="100000"/>
              <a:buNone/>
            </a:pPr>
            <a:r>
              <a:rPr lang="en" sz="1400" i="0">
                <a:solidFill>
                  <a:srgbClr val="131413"/>
                </a:solidFill>
                <a:latin typeface="Arial"/>
                <a:ea typeface="Arial"/>
                <a:cs typeface="Arial"/>
                <a:sym typeface="Arial"/>
              </a:rPr>
              <a:t> 	where </a:t>
            </a:r>
            <a:r>
              <a:rPr lang="en" sz="1400" i="1">
                <a:solidFill>
                  <a:srgbClr val="131413"/>
                </a:solidFill>
                <a:latin typeface="Arial"/>
                <a:ea typeface="Arial"/>
                <a:cs typeface="Arial"/>
                <a:sym typeface="Arial"/>
              </a:rPr>
              <a:t>R </a:t>
            </a:r>
            <a:r>
              <a:rPr lang="en" sz="1400" i="0">
                <a:solidFill>
                  <a:srgbClr val="131413"/>
                </a:solidFill>
                <a:latin typeface="Arial"/>
                <a:ea typeface="Arial"/>
                <a:cs typeface="Arial"/>
                <a:sym typeface="Arial"/>
              </a:rPr>
              <a:t>is the rotation matrix, </a:t>
            </a:r>
            <a:r>
              <a:rPr lang="en" sz="1400" b="1" i="0">
                <a:solidFill>
                  <a:srgbClr val="131413"/>
                </a:solidFill>
                <a:latin typeface="Arial"/>
                <a:ea typeface="Arial"/>
                <a:cs typeface="Arial"/>
                <a:sym typeface="Arial"/>
              </a:rPr>
              <a:t>t </a:t>
            </a:r>
            <a:r>
              <a:rPr lang="en" sz="1400" i="0">
                <a:solidFill>
                  <a:srgbClr val="131413"/>
                </a:solidFill>
                <a:latin typeface="Arial"/>
                <a:ea typeface="Arial"/>
                <a:cs typeface="Arial"/>
                <a:sym typeface="Arial"/>
              </a:rPr>
              <a:t>is the translation matrix and [</a:t>
            </a:r>
            <a:r>
              <a:rPr lang="en" sz="1400" b="1" i="0">
                <a:solidFill>
                  <a:srgbClr val="131413"/>
                </a:solidFill>
                <a:latin typeface="Arial"/>
                <a:ea typeface="Arial"/>
                <a:cs typeface="Arial"/>
                <a:sym typeface="Arial"/>
              </a:rPr>
              <a:t>t</a:t>
            </a:r>
            <a:r>
              <a:rPr lang="en" sz="1400" i="0">
                <a:solidFill>
                  <a:srgbClr val="131413"/>
                </a:solidFill>
                <a:latin typeface="Arial"/>
                <a:ea typeface="Arial"/>
                <a:cs typeface="Arial"/>
                <a:sym typeface="Arial"/>
              </a:rPr>
              <a:t>]× is the skew symmetric matrix</a:t>
            </a:r>
            <a:br>
              <a:rPr lang="en">
                <a:latin typeface="Arial"/>
                <a:ea typeface="Arial"/>
                <a:cs typeface="Arial"/>
                <a:sym typeface="Arial"/>
              </a:rPr>
            </a:br>
            <a:br>
              <a:rPr lang="en">
                <a:latin typeface="Arial"/>
                <a:ea typeface="Arial"/>
                <a:cs typeface="Arial"/>
                <a:sym typeface="Arial"/>
              </a:rPr>
            </a:br>
            <a:endParaRPr>
              <a:latin typeface="Arial"/>
              <a:ea typeface="Arial"/>
              <a:cs typeface="Arial"/>
              <a:sym typeface="Arial"/>
            </a:endParaRPr>
          </a:p>
        </p:txBody>
      </p:sp>
      <p:pic>
        <p:nvPicPr>
          <p:cNvPr id="194" name="Google Shape;194;p36"/>
          <p:cNvPicPr preferRelativeResize="0"/>
          <p:nvPr/>
        </p:nvPicPr>
        <p:blipFill rotWithShape="1">
          <a:blip r:embed="rId3">
            <a:alphaModFix/>
          </a:blip>
          <a:srcRect/>
          <a:stretch/>
        </p:blipFill>
        <p:spPr>
          <a:xfrm>
            <a:off x="791625" y="4265699"/>
            <a:ext cx="835925" cy="774600"/>
          </a:xfrm>
          <a:prstGeom prst="rect">
            <a:avLst/>
          </a:prstGeom>
          <a:noFill/>
          <a:ln>
            <a:noFill/>
          </a:ln>
        </p:spPr>
      </p:pic>
      <p:pic>
        <p:nvPicPr>
          <p:cNvPr id="195" name="Google Shape;195;p36"/>
          <p:cNvPicPr preferRelativeResize="0"/>
          <p:nvPr/>
        </p:nvPicPr>
        <p:blipFill rotWithShape="1">
          <a:blip r:embed="rId4">
            <a:alphaModFix/>
          </a:blip>
          <a:srcRect/>
          <a:stretch/>
        </p:blipFill>
        <p:spPr>
          <a:xfrm>
            <a:off x="2006350" y="4265699"/>
            <a:ext cx="2043400" cy="774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7"/>
          <p:cNvSpPr txBox="1">
            <a:spLocks noGrp="1"/>
          </p:cNvSpPr>
          <p:nvPr>
            <p:ph type="title"/>
          </p:nvPr>
        </p:nvSpPr>
        <p:spPr>
          <a:xfrm>
            <a:off x="628650" y="221600"/>
            <a:ext cx="7886700" cy="436800"/>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rgbClr val="131413"/>
              </a:buClr>
              <a:buSzPct val="100000"/>
              <a:buFont typeface="Times"/>
              <a:buNone/>
            </a:pPr>
            <a:r>
              <a:rPr lang="en" sz="3300" b="1">
                <a:solidFill>
                  <a:srgbClr val="131413"/>
                </a:solidFill>
                <a:latin typeface="Times"/>
                <a:ea typeface="Times"/>
                <a:cs typeface="Times"/>
                <a:sym typeface="Times"/>
              </a:rPr>
              <a:t>2D to 2D Motion Estimation</a:t>
            </a:r>
            <a:br>
              <a:rPr lang="en" sz="3300" b="0" i="1">
                <a:solidFill>
                  <a:srgbClr val="131413"/>
                </a:solidFill>
                <a:latin typeface="Times"/>
                <a:ea typeface="Times"/>
                <a:cs typeface="Times"/>
                <a:sym typeface="Times"/>
              </a:rPr>
            </a:br>
            <a:endParaRPr i="1"/>
          </a:p>
        </p:txBody>
      </p:sp>
      <p:pic>
        <p:nvPicPr>
          <p:cNvPr id="201" name="Google Shape;201;p37"/>
          <p:cNvPicPr preferRelativeResize="0">
            <a:picLocks noGrp="1"/>
          </p:cNvPicPr>
          <p:nvPr>
            <p:ph type="body" idx="1"/>
          </p:nvPr>
        </p:nvPicPr>
        <p:blipFill rotWithShape="1">
          <a:blip r:embed="rId3">
            <a:alphaModFix/>
          </a:blip>
          <a:srcRect/>
          <a:stretch/>
        </p:blipFill>
        <p:spPr>
          <a:xfrm>
            <a:off x="2570086" y="658503"/>
            <a:ext cx="3252199" cy="426718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8"/>
          <p:cNvSpPr txBox="1">
            <a:spLocks noGrp="1"/>
          </p:cNvSpPr>
          <p:nvPr>
            <p:ph type="title"/>
          </p:nvPr>
        </p:nvSpPr>
        <p:spPr>
          <a:xfrm>
            <a:off x="628650" y="273848"/>
            <a:ext cx="7886700" cy="641700"/>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chemeClr val="dk1"/>
              </a:buClr>
              <a:buSzPct val="117857"/>
              <a:buFont typeface="Calibri"/>
              <a:buNone/>
            </a:pPr>
            <a:r>
              <a:rPr lang="en" sz="2800" b="1">
                <a:latin typeface="Arial"/>
                <a:ea typeface="Arial"/>
                <a:cs typeface="Arial"/>
                <a:sym typeface="Arial"/>
              </a:rPr>
              <a:t>Stereo Vision vs Monocular Vision	</a:t>
            </a:r>
            <a:br>
              <a:rPr lang="en" sz="2800" b="1">
                <a:latin typeface="Arial"/>
                <a:ea typeface="Arial"/>
                <a:cs typeface="Arial"/>
                <a:sym typeface="Arial"/>
              </a:rPr>
            </a:br>
            <a:endParaRPr sz="2800" b="1">
              <a:latin typeface="Arial"/>
              <a:ea typeface="Arial"/>
              <a:cs typeface="Arial"/>
              <a:sym typeface="Arial"/>
            </a:endParaRPr>
          </a:p>
        </p:txBody>
      </p:sp>
      <p:sp>
        <p:nvSpPr>
          <p:cNvPr id="207" name="Google Shape;207;p38"/>
          <p:cNvSpPr txBox="1">
            <a:spLocks noGrp="1"/>
          </p:cNvSpPr>
          <p:nvPr>
            <p:ph type="body" idx="1"/>
          </p:nvPr>
        </p:nvSpPr>
        <p:spPr>
          <a:xfrm>
            <a:off x="628650" y="697975"/>
            <a:ext cx="8156700" cy="3914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Clr>
                <a:srgbClr val="131413"/>
              </a:buClr>
              <a:buSzPts val="1400"/>
              <a:buNone/>
            </a:pPr>
            <a:r>
              <a:rPr lang="en" sz="1600" b="1">
                <a:solidFill>
                  <a:srgbClr val="131413"/>
                </a:solidFill>
                <a:latin typeface="Arial"/>
                <a:ea typeface="Arial"/>
                <a:cs typeface="Arial"/>
                <a:sym typeface="Arial"/>
              </a:rPr>
              <a:t>Stereo Visual Odometry </a:t>
            </a:r>
            <a:endParaRPr sz="1600" b="1">
              <a:latin typeface="Arial"/>
              <a:ea typeface="Arial"/>
              <a:cs typeface="Arial"/>
              <a:sym typeface="Arial"/>
            </a:endParaRPr>
          </a:p>
          <a:p>
            <a:pPr marL="177800" lvl="0" indent="-190500" algn="l" rtl="0">
              <a:lnSpc>
                <a:spcPct val="115000"/>
              </a:lnSpc>
              <a:spcBef>
                <a:spcPts val="800"/>
              </a:spcBef>
              <a:spcAft>
                <a:spcPts val="0"/>
              </a:spcAft>
              <a:buClr>
                <a:srgbClr val="131413"/>
              </a:buClr>
              <a:buSzPts val="1400"/>
              <a:buChar char="•"/>
            </a:pPr>
            <a:r>
              <a:rPr lang="en" sz="1400" i="0">
                <a:solidFill>
                  <a:srgbClr val="131413"/>
                </a:solidFill>
                <a:latin typeface="Arial"/>
                <a:ea typeface="Arial"/>
                <a:cs typeface="Arial"/>
                <a:sym typeface="Arial"/>
              </a:rPr>
              <a:t>In stereo vision, </a:t>
            </a:r>
            <a:r>
              <a:rPr lang="en" sz="1400" b="1" i="0">
                <a:solidFill>
                  <a:srgbClr val="131413"/>
                </a:solidFill>
                <a:latin typeface="Arial"/>
                <a:ea typeface="Arial"/>
                <a:cs typeface="Arial"/>
                <a:sym typeface="Arial"/>
              </a:rPr>
              <a:t>3D information is reconstructed by triangulation</a:t>
            </a:r>
            <a:r>
              <a:rPr lang="en" sz="1400" i="0">
                <a:solidFill>
                  <a:srgbClr val="131413"/>
                </a:solidFill>
                <a:latin typeface="Arial"/>
                <a:ea typeface="Arial"/>
                <a:cs typeface="Arial"/>
                <a:sym typeface="Arial"/>
              </a:rPr>
              <a:t> in a single time-step by simultaneously observing the features in the left and right images that are spatially separated by a known baseline distance.</a:t>
            </a:r>
            <a:endParaRPr sz="1400">
              <a:latin typeface="Arial"/>
              <a:ea typeface="Arial"/>
              <a:cs typeface="Arial"/>
              <a:sym typeface="Arial"/>
            </a:endParaRPr>
          </a:p>
          <a:p>
            <a:pPr marL="177800" lvl="0" indent="-190500" algn="l" rtl="0">
              <a:lnSpc>
                <a:spcPct val="115000"/>
              </a:lnSpc>
              <a:spcBef>
                <a:spcPts val="800"/>
              </a:spcBef>
              <a:spcAft>
                <a:spcPts val="0"/>
              </a:spcAft>
              <a:buClr>
                <a:srgbClr val="131413"/>
              </a:buClr>
              <a:buSzPts val="1400"/>
              <a:buChar char="•"/>
            </a:pPr>
            <a:r>
              <a:rPr lang="en" sz="1400" i="0">
                <a:solidFill>
                  <a:srgbClr val="131413"/>
                </a:solidFill>
                <a:latin typeface="Arial"/>
                <a:ea typeface="Arial"/>
                <a:cs typeface="Arial"/>
                <a:sym typeface="Arial"/>
              </a:rPr>
              <a:t>In Stereo VO, </a:t>
            </a:r>
            <a:r>
              <a:rPr lang="en" sz="1400" b="1" i="0">
                <a:solidFill>
                  <a:srgbClr val="131413"/>
                </a:solidFill>
                <a:latin typeface="Arial"/>
                <a:ea typeface="Arial"/>
                <a:cs typeface="Arial"/>
                <a:sym typeface="Arial"/>
              </a:rPr>
              <a:t>motion is estimated by observing features in two successive frames</a:t>
            </a:r>
            <a:r>
              <a:rPr lang="en" sz="1400" i="0">
                <a:solidFill>
                  <a:srgbClr val="131413"/>
                </a:solidFill>
                <a:latin typeface="Arial"/>
                <a:ea typeface="Arial"/>
                <a:cs typeface="Arial"/>
                <a:sym typeface="Arial"/>
              </a:rPr>
              <a:t> (in both right and left images). </a:t>
            </a:r>
            <a:endParaRPr sz="1400">
              <a:solidFill>
                <a:srgbClr val="131413"/>
              </a:solidFill>
              <a:latin typeface="Arial"/>
              <a:ea typeface="Arial"/>
              <a:cs typeface="Arial"/>
              <a:sym typeface="Arial"/>
            </a:endParaRPr>
          </a:p>
          <a:p>
            <a:pPr marL="0" lvl="0" indent="0" algn="l" rtl="0">
              <a:lnSpc>
                <a:spcPct val="115000"/>
              </a:lnSpc>
              <a:spcBef>
                <a:spcPts val="800"/>
              </a:spcBef>
              <a:spcAft>
                <a:spcPts val="0"/>
              </a:spcAft>
              <a:buClr>
                <a:srgbClr val="131413"/>
              </a:buClr>
              <a:buSzPts val="1400"/>
              <a:buNone/>
            </a:pPr>
            <a:r>
              <a:rPr lang="en" sz="1600" b="1">
                <a:solidFill>
                  <a:srgbClr val="131413"/>
                </a:solidFill>
                <a:latin typeface="Arial"/>
                <a:ea typeface="Arial"/>
                <a:cs typeface="Arial"/>
                <a:sym typeface="Arial"/>
              </a:rPr>
              <a:t>Monocular Visual Odometry </a:t>
            </a:r>
            <a:endParaRPr sz="1600" b="1">
              <a:latin typeface="Arial"/>
              <a:ea typeface="Arial"/>
              <a:cs typeface="Arial"/>
              <a:sym typeface="Arial"/>
            </a:endParaRPr>
          </a:p>
          <a:p>
            <a:pPr marL="177800" lvl="0" indent="-190500" algn="l" rtl="0">
              <a:lnSpc>
                <a:spcPct val="115000"/>
              </a:lnSpc>
              <a:spcBef>
                <a:spcPts val="800"/>
              </a:spcBef>
              <a:spcAft>
                <a:spcPts val="0"/>
              </a:spcAft>
              <a:buClr>
                <a:srgbClr val="131413"/>
              </a:buClr>
              <a:buSzPts val="1400"/>
              <a:buChar char="•"/>
            </a:pPr>
            <a:r>
              <a:rPr lang="en" sz="1400" i="0">
                <a:solidFill>
                  <a:srgbClr val="131413"/>
                </a:solidFill>
                <a:latin typeface="Arial"/>
                <a:ea typeface="Arial"/>
                <a:cs typeface="Arial"/>
                <a:sym typeface="Arial"/>
              </a:rPr>
              <a:t>For the reconstruction of feature points in 3D via triangulation, they are required to be observed in successive frames (time separated frames). </a:t>
            </a:r>
            <a:endParaRPr sz="1400">
              <a:latin typeface="Arial"/>
              <a:ea typeface="Arial"/>
              <a:cs typeface="Arial"/>
              <a:sym typeface="Arial"/>
            </a:endParaRPr>
          </a:p>
          <a:p>
            <a:pPr marL="177800" lvl="0" indent="-190500" algn="l" rtl="0">
              <a:lnSpc>
                <a:spcPct val="115000"/>
              </a:lnSpc>
              <a:spcBef>
                <a:spcPts val="800"/>
              </a:spcBef>
              <a:spcAft>
                <a:spcPts val="0"/>
              </a:spcAft>
              <a:buClr>
                <a:srgbClr val="131413"/>
              </a:buClr>
              <a:buSzPts val="1400"/>
              <a:buChar char="•"/>
            </a:pPr>
            <a:r>
              <a:rPr lang="en" sz="1400" i="0">
                <a:solidFill>
                  <a:srgbClr val="131413"/>
                </a:solidFill>
                <a:latin typeface="Arial"/>
                <a:ea typeface="Arial"/>
                <a:cs typeface="Arial"/>
                <a:sym typeface="Arial"/>
              </a:rPr>
              <a:t>In monocular VO, feature points need to be observed </a:t>
            </a:r>
            <a:r>
              <a:rPr lang="en" sz="1400" b="1" i="0">
                <a:solidFill>
                  <a:srgbClr val="131413"/>
                </a:solidFill>
                <a:latin typeface="Arial"/>
                <a:ea typeface="Arial"/>
                <a:cs typeface="Arial"/>
                <a:sym typeface="Arial"/>
              </a:rPr>
              <a:t>in at least three different frames</a:t>
            </a:r>
            <a:r>
              <a:rPr lang="en" sz="1400" i="0">
                <a:solidFill>
                  <a:srgbClr val="131413"/>
                </a:solidFill>
                <a:latin typeface="Arial"/>
                <a:ea typeface="Arial"/>
                <a:cs typeface="Arial"/>
                <a:sym typeface="Arial"/>
              </a:rPr>
              <a:t> (observe features in the first frame, re-observed and triangulate into 3D points in the second frame, and calculate the transformation in the third frame). </a:t>
            </a:r>
            <a:endParaRPr sz="1400">
              <a:latin typeface="Arial"/>
              <a:ea typeface="Arial"/>
              <a:cs typeface="Arial"/>
              <a:sym typeface="Arial"/>
            </a:endParaRPr>
          </a:p>
          <a:p>
            <a:pPr marL="177800" lvl="0" indent="0" algn="l" rtl="0">
              <a:lnSpc>
                <a:spcPct val="115000"/>
              </a:lnSpc>
              <a:spcBef>
                <a:spcPts val="800"/>
              </a:spcBef>
              <a:spcAft>
                <a:spcPts val="0"/>
              </a:spcAft>
              <a:buNone/>
            </a:pPr>
            <a:br>
              <a:rPr lang="en" sz="1200">
                <a:latin typeface="Arial"/>
                <a:ea typeface="Arial"/>
                <a:cs typeface="Arial"/>
                <a:sym typeface="Arial"/>
              </a:rPr>
            </a:br>
            <a:br>
              <a:rPr lang="en" sz="1200">
                <a:latin typeface="Arial"/>
                <a:ea typeface="Arial"/>
                <a:cs typeface="Arial"/>
                <a:sym typeface="Arial"/>
              </a:rPr>
            </a:br>
            <a:endParaRPr sz="12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9"/>
          <p:cNvSpPr txBox="1">
            <a:spLocks noGrp="1"/>
          </p:cNvSpPr>
          <p:nvPr>
            <p:ph type="title"/>
          </p:nvPr>
        </p:nvSpPr>
        <p:spPr>
          <a:xfrm>
            <a:off x="188475" y="0"/>
            <a:ext cx="8326800" cy="6255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2700" b="1">
                <a:latin typeface="Arial"/>
                <a:ea typeface="Arial"/>
                <a:cs typeface="Arial"/>
                <a:sym typeface="Arial"/>
              </a:rPr>
              <a:t>Mapping	</a:t>
            </a:r>
            <a:endParaRPr sz="2700" b="1">
              <a:latin typeface="Arial"/>
              <a:ea typeface="Arial"/>
              <a:cs typeface="Arial"/>
              <a:sym typeface="Arial"/>
            </a:endParaRPr>
          </a:p>
        </p:txBody>
      </p:sp>
      <p:sp>
        <p:nvSpPr>
          <p:cNvPr id="213" name="Google Shape;213;p39"/>
          <p:cNvSpPr txBox="1">
            <a:spLocks noGrp="1"/>
          </p:cNvSpPr>
          <p:nvPr>
            <p:ph type="body" idx="1"/>
          </p:nvPr>
        </p:nvSpPr>
        <p:spPr>
          <a:xfrm>
            <a:off x="271325" y="687600"/>
            <a:ext cx="8543400" cy="4303500"/>
          </a:xfrm>
          <a:prstGeom prst="rect">
            <a:avLst/>
          </a:prstGeom>
          <a:noFill/>
          <a:ln>
            <a:noFill/>
          </a:ln>
        </p:spPr>
        <p:txBody>
          <a:bodyPr spcFirstLastPara="1" wrap="square" lIns="68575" tIns="34275" rIns="68575" bIns="34275" anchor="t" anchorCtr="0">
            <a:noAutofit/>
          </a:bodyPr>
          <a:lstStyle/>
          <a:p>
            <a:pPr marL="177800" lvl="0" indent="-203200" algn="l" rtl="0">
              <a:lnSpc>
                <a:spcPct val="150000"/>
              </a:lnSpc>
              <a:spcBef>
                <a:spcPts val="0"/>
              </a:spcBef>
              <a:spcAft>
                <a:spcPts val="0"/>
              </a:spcAft>
              <a:buClr>
                <a:srgbClr val="131413"/>
              </a:buClr>
              <a:buSzPts val="1400"/>
              <a:buChar char="•"/>
            </a:pPr>
            <a:r>
              <a:rPr lang="en" sz="1400" i="0" dirty="0">
                <a:solidFill>
                  <a:srgbClr val="131413"/>
                </a:solidFill>
                <a:latin typeface="Arial"/>
                <a:ea typeface="Arial"/>
                <a:cs typeface="Arial"/>
                <a:sym typeface="Arial"/>
              </a:rPr>
              <a:t>In most real-world robotics applications, maps of the environment in which the mobile robot is required to localize and navigate are not available. In general, </a:t>
            </a:r>
            <a:r>
              <a:rPr lang="en" sz="1400" b="1" i="0" dirty="0">
                <a:solidFill>
                  <a:srgbClr val="131413"/>
                </a:solidFill>
                <a:latin typeface="Arial"/>
                <a:ea typeface="Arial"/>
                <a:cs typeface="Arial"/>
                <a:sym typeface="Arial"/>
              </a:rPr>
              <a:t>mapping the environment is considered to be a challenging task</a:t>
            </a:r>
            <a:r>
              <a:rPr lang="en" sz="1400" i="0" dirty="0">
                <a:solidFill>
                  <a:srgbClr val="131413"/>
                </a:solidFill>
                <a:latin typeface="Arial"/>
                <a:ea typeface="Arial"/>
                <a:cs typeface="Arial"/>
                <a:sym typeface="Arial"/>
              </a:rPr>
              <a:t>. The most commonly used mapping representations are as follows</a:t>
            </a:r>
            <a:r>
              <a:rPr lang="en" sz="1400" dirty="0">
                <a:latin typeface="Arial"/>
                <a:ea typeface="Arial"/>
                <a:cs typeface="Arial"/>
                <a:sym typeface="Arial"/>
              </a:rPr>
              <a:t> </a:t>
            </a:r>
            <a:endParaRPr sz="1400" dirty="0">
              <a:latin typeface="Arial"/>
              <a:ea typeface="Arial"/>
              <a:cs typeface="Arial"/>
              <a:sym typeface="Arial"/>
            </a:endParaRPr>
          </a:p>
          <a:p>
            <a:pPr marL="0" lvl="0" indent="0" algn="l" rtl="0">
              <a:lnSpc>
                <a:spcPct val="150000"/>
              </a:lnSpc>
              <a:spcBef>
                <a:spcPts val="800"/>
              </a:spcBef>
              <a:spcAft>
                <a:spcPts val="0"/>
              </a:spcAft>
              <a:buClr>
                <a:srgbClr val="131413"/>
              </a:buClr>
              <a:buSzPts val="980"/>
              <a:buNone/>
            </a:pPr>
            <a:r>
              <a:rPr lang="en" sz="1400" b="1" i="0" dirty="0">
                <a:solidFill>
                  <a:srgbClr val="131413"/>
                </a:solidFill>
                <a:latin typeface="Arial"/>
                <a:ea typeface="Arial"/>
                <a:cs typeface="Arial"/>
                <a:sym typeface="Arial"/>
              </a:rPr>
              <a:t>Metric Maps</a:t>
            </a:r>
            <a:endParaRPr sz="1400" dirty="0">
              <a:latin typeface="Arial"/>
              <a:ea typeface="Arial"/>
              <a:cs typeface="Arial"/>
              <a:sym typeface="Arial"/>
            </a:endParaRPr>
          </a:p>
          <a:p>
            <a:pPr marL="177800" lvl="0" indent="-203200" algn="l" rtl="0">
              <a:lnSpc>
                <a:spcPct val="150000"/>
              </a:lnSpc>
              <a:spcBef>
                <a:spcPts val="800"/>
              </a:spcBef>
              <a:spcAft>
                <a:spcPts val="0"/>
              </a:spcAft>
              <a:buClr>
                <a:srgbClr val="131413"/>
              </a:buClr>
              <a:buSzPts val="1400"/>
              <a:buChar char="•"/>
            </a:pPr>
            <a:r>
              <a:rPr lang="en" sz="1400" i="0" dirty="0">
                <a:solidFill>
                  <a:srgbClr val="131413"/>
                </a:solidFill>
                <a:latin typeface="Arial"/>
                <a:ea typeface="Arial"/>
                <a:cs typeface="Arial"/>
                <a:sym typeface="Arial"/>
              </a:rPr>
              <a:t>In metric maps, the environment is represented in terms of </a:t>
            </a:r>
            <a:r>
              <a:rPr lang="en" sz="1400" b="1" i="0" dirty="0">
                <a:solidFill>
                  <a:srgbClr val="131413"/>
                </a:solidFill>
                <a:latin typeface="Arial"/>
                <a:ea typeface="Arial"/>
                <a:cs typeface="Arial"/>
                <a:sym typeface="Arial"/>
              </a:rPr>
              <a:t>geometric relations between the objects and a fixed reference</a:t>
            </a:r>
            <a:r>
              <a:rPr lang="en" sz="1400" i="0" dirty="0">
                <a:solidFill>
                  <a:srgbClr val="131413"/>
                </a:solidFill>
                <a:latin typeface="Arial"/>
                <a:ea typeface="Arial"/>
                <a:cs typeface="Arial"/>
                <a:sym typeface="Arial"/>
              </a:rPr>
              <a:t> frame. The most common forms of metric maps are:</a:t>
            </a:r>
            <a:r>
              <a:rPr lang="en" sz="1400" dirty="0">
                <a:latin typeface="Arial"/>
                <a:ea typeface="Arial"/>
                <a:cs typeface="Arial"/>
                <a:sym typeface="Arial"/>
              </a:rPr>
              <a:t> </a:t>
            </a:r>
            <a:endParaRPr sz="1400" dirty="0">
              <a:latin typeface="Arial"/>
              <a:ea typeface="Arial"/>
              <a:cs typeface="Arial"/>
              <a:sym typeface="Arial"/>
            </a:endParaRPr>
          </a:p>
          <a:p>
            <a:pPr marL="0" lvl="0" indent="0" algn="l" rtl="0">
              <a:lnSpc>
                <a:spcPct val="150000"/>
              </a:lnSpc>
              <a:spcBef>
                <a:spcPts val="800"/>
              </a:spcBef>
              <a:spcAft>
                <a:spcPts val="0"/>
              </a:spcAft>
              <a:buClr>
                <a:srgbClr val="131413"/>
              </a:buClr>
              <a:buSzPts val="980"/>
              <a:buNone/>
            </a:pPr>
            <a:r>
              <a:rPr lang="en" sz="1400" b="1" dirty="0">
                <a:solidFill>
                  <a:srgbClr val="131413"/>
                </a:solidFill>
                <a:latin typeface="Arial"/>
                <a:ea typeface="Arial"/>
                <a:cs typeface="Arial"/>
                <a:sym typeface="Arial"/>
              </a:rPr>
              <a:t>Feature Maps</a:t>
            </a:r>
            <a:endParaRPr sz="1400" b="1" dirty="0">
              <a:latin typeface="Arial"/>
              <a:ea typeface="Arial"/>
              <a:cs typeface="Arial"/>
              <a:sym typeface="Arial"/>
            </a:endParaRPr>
          </a:p>
          <a:p>
            <a:pPr marL="177800" lvl="0" indent="-203200" algn="l" rtl="0">
              <a:lnSpc>
                <a:spcPct val="150000"/>
              </a:lnSpc>
              <a:spcBef>
                <a:spcPts val="800"/>
              </a:spcBef>
              <a:spcAft>
                <a:spcPts val="0"/>
              </a:spcAft>
              <a:buClr>
                <a:srgbClr val="131413"/>
              </a:buClr>
              <a:buSzPts val="1400"/>
              <a:buChar char="•"/>
            </a:pPr>
            <a:r>
              <a:rPr lang="en" sz="1400" i="0" dirty="0">
                <a:solidFill>
                  <a:srgbClr val="131413"/>
                </a:solidFill>
                <a:latin typeface="Arial"/>
                <a:ea typeface="Arial"/>
                <a:cs typeface="Arial"/>
                <a:sym typeface="Arial"/>
              </a:rPr>
              <a:t>Feature maps represent the environment in a form of </a:t>
            </a:r>
            <a:r>
              <a:rPr lang="en" sz="1400" b="1" i="0" dirty="0">
                <a:solidFill>
                  <a:srgbClr val="131413"/>
                </a:solidFill>
                <a:latin typeface="Arial"/>
                <a:ea typeface="Arial"/>
                <a:cs typeface="Arial"/>
                <a:sym typeface="Arial"/>
              </a:rPr>
              <a:t>sparse geometric shapes such as points and straight lines.</a:t>
            </a:r>
            <a:r>
              <a:rPr lang="en" sz="1400" i="0" dirty="0">
                <a:solidFill>
                  <a:srgbClr val="131413"/>
                </a:solidFill>
                <a:latin typeface="Arial"/>
                <a:ea typeface="Arial"/>
                <a:cs typeface="Arial"/>
                <a:sym typeface="Arial"/>
              </a:rPr>
              <a:t> </a:t>
            </a:r>
            <a:endParaRPr sz="1400" i="0" dirty="0">
              <a:solidFill>
                <a:srgbClr val="131413"/>
              </a:solidFill>
              <a:latin typeface="Arial"/>
              <a:ea typeface="Arial"/>
              <a:cs typeface="Arial"/>
              <a:sym typeface="Arial"/>
            </a:endParaRPr>
          </a:p>
          <a:p>
            <a:pPr marL="177800" lvl="0" indent="-203200" algn="l" rtl="0">
              <a:lnSpc>
                <a:spcPct val="150000"/>
              </a:lnSpc>
              <a:spcBef>
                <a:spcPts val="800"/>
              </a:spcBef>
              <a:spcAft>
                <a:spcPts val="0"/>
              </a:spcAft>
              <a:buClr>
                <a:srgbClr val="131413"/>
              </a:buClr>
              <a:buSzPts val="1400"/>
              <a:buChar char="•"/>
            </a:pPr>
            <a:r>
              <a:rPr lang="en" sz="1400" i="0" dirty="0">
                <a:solidFill>
                  <a:srgbClr val="131413"/>
                </a:solidFill>
                <a:latin typeface="Arial"/>
                <a:ea typeface="Arial"/>
                <a:cs typeface="Arial"/>
                <a:sym typeface="Arial"/>
              </a:rPr>
              <a:t>Localization is performed by observing and detecting features and comparing those with the </a:t>
            </a:r>
            <a:r>
              <a:rPr lang="en" sz="1400" dirty="0">
                <a:solidFill>
                  <a:srgbClr val="131413"/>
                </a:solidFill>
                <a:latin typeface="Arial"/>
                <a:ea typeface="Arial"/>
                <a:cs typeface="Arial"/>
                <a:sym typeface="Arial"/>
              </a:rPr>
              <a:t>previously stored </a:t>
            </a:r>
            <a:r>
              <a:rPr lang="en" sz="1400" i="0" dirty="0">
                <a:solidFill>
                  <a:srgbClr val="131413"/>
                </a:solidFill>
                <a:latin typeface="Arial"/>
                <a:ea typeface="Arial"/>
                <a:cs typeface="Arial"/>
                <a:sym typeface="Arial"/>
              </a:rPr>
              <a:t>features.</a:t>
            </a:r>
            <a:br>
              <a:rPr lang="en" sz="1400" dirty="0">
                <a:latin typeface="Arial"/>
                <a:ea typeface="Arial"/>
                <a:cs typeface="Arial"/>
                <a:sym typeface="Arial"/>
              </a:rPr>
            </a:br>
            <a:br>
              <a:rPr lang="en" sz="1670" dirty="0"/>
            </a:br>
            <a:br>
              <a:rPr lang="en" sz="1670" dirty="0"/>
            </a:br>
            <a:br>
              <a:rPr lang="en" sz="1670" dirty="0"/>
            </a:br>
            <a:endParaRPr sz="167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0"/>
          <p:cNvSpPr txBox="1">
            <a:spLocks noGrp="1"/>
          </p:cNvSpPr>
          <p:nvPr>
            <p:ph type="body" idx="1"/>
          </p:nvPr>
        </p:nvSpPr>
        <p:spPr>
          <a:xfrm>
            <a:off x="126350" y="0"/>
            <a:ext cx="8833200" cy="4995600"/>
          </a:xfrm>
          <a:prstGeom prst="rect">
            <a:avLst/>
          </a:prstGeom>
          <a:noFill/>
          <a:ln>
            <a:noFill/>
          </a:ln>
        </p:spPr>
        <p:txBody>
          <a:bodyPr spcFirstLastPara="1" wrap="square" lIns="68575" tIns="34275" rIns="68575" bIns="34275" anchor="t" anchorCtr="0">
            <a:normAutofit fontScale="25000" lnSpcReduction="20000"/>
          </a:bodyPr>
          <a:lstStyle/>
          <a:p>
            <a:pPr marL="0" lvl="0" indent="0" algn="l" rtl="0">
              <a:lnSpc>
                <a:spcPct val="115000"/>
              </a:lnSpc>
              <a:spcBef>
                <a:spcPts val="800"/>
              </a:spcBef>
              <a:spcAft>
                <a:spcPts val="0"/>
              </a:spcAft>
              <a:buClr>
                <a:srgbClr val="131413"/>
              </a:buClr>
              <a:buSzPts val="245"/>
              <a:buNone/>
            </a:pPr>
            <a:r>
              <a:rPr lang="en" sz="5136" b="1">
                <a:solidFill>
                  <a:srgbClr val="131413"/>
                </a:solidFill>
                <a:latin typeface="Arial"/>
                <a:ea typeface="Arial"/>
                <a:cs typeface="Arial"/>
                <a:sym typeface="Arial"/>
              </a:rPr>
              <a:t>Occupancy Grids</a:t>
            </a:r>
            <a:endParaRPr sz="5136" b="1">
              <a:latin typeface="Arial"/>
              <a:ea typeface="Arial"/>
              <a:cs typeface="Arial"/>
              <a:sym typeface="Arial"/>
            </a:endParaRPr>
          </a:p>
          <a:p>
            <a:pPr marL="177800" lvl="0" indent="-195840" algn="l" rtl="0">
              <a:lnSpc>
                <a:spcPct val="115000"/>
              </a:lnSpc>
              <a:spcBef>
                <a:spcPts val="800"/>
              </a:spcBef>
              <a:spcAft>
                <a:spcPts val="0"/>
              </a:spcAft>
              <a:buClr>
                <a:srgbClr val="131413"/>
              </a:buClr>
              <a:buSzPct val="100000"/>
              <a:buChar char="•"/>
            </a:pPr>
            <a:r>
              <a:rPr lang="en" sz="5136">
                <a:solidFill>
                  <a:srgbClr val="131413"/>
                </a:solidFill>
                <a:latin typeface="Arial"/>
                <a:ea typeface="Arial"/>
                <a:cs typeface="Arial"/>
                <a:sym typeface="Arial"/>
              </a:rPr>
              <a:t>Occupancy Grid maps are represented by </a:t>
            </a:r>
            <a:r>
              <a:rPr lang="en" sz="5136" b="1">
                <a:solidFill>
                  <a:srgbClr val="131413"/>
                </a:solidFill>
                <a:latin typeface="Arial"/>
                <a:ea typeface="Arial"/>
                <a:cs typeface="Arial"/>
                <a:sym typeface="Arial"/>
              </a:rPr>
              <a:t>an array of cells</a:t>
            </a:r>
            <a:r>
              <a:rPr lang="en" sz="5136">
                <a:solidFill>
                  <a:srgbClr val="131413"/>
                </a:solidFill>
                <a:latin typeface="Arial"/>
                <a:ea typeface="Arial"/>
                <a:cs typeface="Arial"/>
                <a:sym typeface="Arial"/>
              </a:rPr>
              <a:t> in which each cell (or pixel in an image) represents a region of the environment. </a:t>
            </a:r>
            <a:endParaRPr sz="5136">
              <a:solidFill>
                <a:srgbClr val="131413"/>
              </a:solidFill>
              <a:latin typeface="Arial"/>
              <a:ea typeface="Arial"/>
              <a:cs typeface="Arial"/>
              <a:sym typeface="Arial"/>
            </a:endParaRPr>
          </a:p>
          <a:p>
            <a:pPr marL="177800" lvl="0" indent="-195840" algn="l" rtl="0">
              <a:lnSpc>
                <a:spcPct val="115000"/>
              </a:lnSpc>
              <a:spcBef>
                <a:spcPts val="800"/>
              </a:spcBef>
              <a:spcAft>
                <a:spcPts val="0"/>
              </a:spcAft>
              <a:buClr>
                <a:srgbClr val="131413"/>
              </a:buClr>
              <a:buSzPct val="100000"/>
              <a:buChar char="•"/>
            </a:pPr>
            <a:r>
              <a:rPr lang="en" sz="5136">
                <a:solidFill>
                  <a:srgbClr val="131413"/>
                </a:solidFill>
                <a:latin typeface="Arial"/>
                <a:ea typeface="Arial"/>
                <a:cs typeface="Arial"/>
                <a:sym typeface="Arial"/>
              </a:rPr>
              <a:t>Unlike feature maps which are concerned about the geometric shape or type of the objects, </a:t>
            </a:r>
            <a:r>
              <a:rPr lang="en" sz="5136" b="1">
                <a:solidFill>
                  <a:srgbClr val="131413"/>
                </a:solidFill>
                <a:latin typeface="Arial"/>
                <a:ea typeface="Arial"/>
                <a:cs typeface="Arial"/>
                <a:sym typeface="Arial"/>
              </a:rPr>
              <a:t>occupancy grids are only concerned about the occupancy probability of each cell. </a:t>
            </a:r>
            <a:endParaRPr sz="5136" b="1">
              <a:solidFill>
                <a:srgbClr val="131413"/>
              </a:solidFill>
              <a:latin typeface="Arial"/>
              <a:ea typeface="Arial"/>
              <a:cs typeface="Arial"/>
              <a:sym typeface="Arial"/>
            </a:endParaRPr>
          </a:p>
          <a:p>
            <a:pPr marL="177800" lvl="0" indent="-195840" algn="l" rtl="0">
              <a:lnSpc>
                <a:spcPct val="115000"/>
              </a:lnSpc>
              <a:spcBef>
                <a:spcPts val="800"/>
              </a:spcBef>
              <a:spcAft>
                <a:spcPts val="0"/>
              </a:spcAft>
              <a:buClr>
                <a:srgbClr val="131413"/>
              </a:buClr>
              <a:buSzPct val="100000"/>
              <a:buChar char="•"/>
            </a:pPr>
            <a:r>
              <a:rPr lang="en" sz="5136">
                <a:solidFill>
                  <a:srgbClr val="131413"/>
                </a:solidFill>
                <a:latin typeface="Arial"/>
                <a:ea typeface="Arial"/>
                <a:cs typeface="Arial"/>
                <a:sym typeface="Arial"/>
              </a:rPr>
              <a:t>This probability value ranges between 0 (not occupied) and 1 (occupied).</a:t>
            </a:r>
            <a:r>
              <a:rPr lang="en" sz="5136">
                <a:latin typeface="Arial"/>
                <a:ea typeface="Arial"/>
                <a:cs typeface="Arial"/>
                <a:sym typeface="Arial"/>
              </a:rPr>
              <a:t> </a:t>
            </a:r>
            <a:br>
              <a:rPr lang="en" sz="5136">
                <a:latin typeface="Arial"/>
                <a:ea typeface="Arial"/>
                <a:cs typeface="Arial"/>
                <a:sym typeface="Arial"/>
              </a:rPr>
            </a:br>
            <a:endParaRPr sz="5136" b="1">
              <a:solidFill>
                <a:srgbClr val="131413"/>
              </a:solidFill>
              <a:latin typeface="Arial"/>
              <a:ea typeface="Arial"/>
              <a:cs typeface="Arial"/>
              <a:sym typeface="Arial"/>
            </a:endParaRPr>
          </a:p>
          <a:p>
            <a:pPr marL="0" lvl="0" indent="0" algn="l" rtl="0">
              <a:lnSpc>
                <a:spcPct val="115000"/>
              </a:lnSpc>
              <a:spcBef>
                <a:spcPts val="0"/>
              </a:spcBef>
              <a:spcAft>
                <a:spcPts val="0"/>
              </a:spcAft>
              <a:buClr>
                <a:srgbClr val="131413"/>
              </a:buClr>
              <a:buSzPct val="27256"/>
              <a:buNone/>
            </a:pPr>
            <a:r>
              <a:rPr lang="en" sz="5136" b="1" i="0">
                <a:solidFill>
                  <a:srgbClr val="131413"/>
                </a:solidFill>
                <a:latin typeface="Arial"/>
                <a:ea typeface="Arial"/>
                <a:cs typeface="Arial"/>
                <a:sym typeface="Arial"/>
              </a:rPr>
              <a:t>Topological Maps</a:t>
            </a:r>
            <a:endParaRPr sz="5136">
              <a:latin typeface="Arial"/>
              <a:ea typeface="Arial"/>
              <a:cs typeface="Arial"/>
              <a:sym typeface="Arial"/>
            </a:endParaRPr>
          </a:p>
          <a:p>
            <a:pPr marL="177800" lvl="0" indent="-170440" algn="l" rtl="0">
              <a:lnSpc>
                <a:spcPct val="115000"/>
              </a:lnSpc>
              <a:spcBef>
                <a:spcPts val="800"/>
              </a:spcBef>
              <a:spcAft>
                <a:spcPts val="0"/>
              </a:spcAft>
              <a:buClr>
                <a:srgbClr val="131413"/>
              </a:buClr>
              <a:buSzPct val="100000"/>
              <a:buChar char="•"/>
            </a:pPr>
            <a:r>
              <a:rPr lang="en" sz="5136" i="0">
                <a:solidFill>
                  <a:srgbClr val="131413"/>
                </a:solidFill>
                <a:latin typeface="Arial"/>
                <a:ea typeface="Arial"/>
                <a:cs typeface="Arial"/>
                <a:sym typeface="Arial"/>
              </a:rPr>
              <a:t>In contrast to metric maps which are concerned about the geometric relations between places or landmarks,</a:t>
            </a:r>
            <a:r>
              <a:rPr lang="en" sz="5136" b="1" i="0">
                <a:solidFill>
                  <a:srgbClr val="131413"/>
                </a:solidFill>
                <a:latin typeface="Arial"/>
                <a:ea typeface="Arial"/>
                <a:cs typeface="Arial"/>
                <a:sym typeface="Arial"/>
              </a:rPr>
              <a:t> topological maps are only concerned about adjacency information between objects</a:t>
            </a:r>
            <a:r>
              <a:rPr lang="en" sz="5136" i="0">
                <a:solidFill>
                  <a:srgbClr val="131413"/>
                </a:solidFill>
                <a:latin typeface="Arial"/>
                <a:ea typeface="Arial"/>
                <a:cs typeface="Arial"/>
                <a:sym typeface="Arial"/>
              </a:rPr>
              <a:t> and avoid metric information as far as possible. </a:t>
            </a:r>
            <a:endParaRPr sz="5136">
              <a:solidFill>
                <a:srgbClr val="131413"/>
              </a:solidFill>
              <a:latin typeface="Arial"/>
              <a:ea typeface="Arial"/>
              <a:cs typeface="Arial"/>
              <a:sym typeface="Arial"/>
            </a:endParaRPr>
          </a:p>
          <a:p>
            <a:pPr marL="177800" lvl="0" indent="-170440" algn="l" rtl="0">
              <a:lnSpc>
                <a:spcPct val="115000"/>
              </a:lnSpc>
              <a:spcBef>
                <a:spcPts val="800"/>
              </a:spcBef>
              <a:spcAft>
                <a:spcPts val="0"/>
              </a:spcAft>
              <a:buClr>
                <a:srgbClr val="131413"/>
              </a:buClr>
              <a:buSzPct val="100000"/>
              <a:buChar char="•"/>
            </a:pPr>
            <a:r>
              <a:rPr lang="en" sz="5136" i="0">
                <a:solidFill>
                  <a:srgbClr val="131413"/>
                </a:solidFill>
                <a:latin typeface="Arial"/>
                <a:ea typeface="Arial"/>
                <a:cs typeface="Arial"/>
                <a:sym typeface="Arial"/>
              </a:rPr>
              <a:t>Topological maps are usually represented by a graph in which </a:t>
            </a:r>
            <a:r>
              <a:rPr lang="en" sz="5136" b="1" i="0">
                <a:solidFill>
                  <a:srgbClr val="131413"/>
                </a:solidFill>
                <a:latin typeface="Arial"/>
                <a:ea typeface="Arial"/>
                <a:cs typeface="Arial"/>
                <a:sym typeface="Arial"/>
              </a:rPr>
              <a:t>nodes define places or landmarks</a:t>
            </a:r>
            <a:r>
              <a:rPr lang="en" sz="5136" i="0">
                <a:solidFill>
                  <a:srgbClr val="131413"/>
                </a:solidFill>
                <a:latin typeface="Arial"/>
                <a:ea typeface="Arial"/>
                <a:cs typeface="Arial"/>
                <a:sym typeface="Arial"/>
              </a:rPr>
              <a:t> and contain distinctive information about them and connecting arcs</a:t>
            </a:r>
            <a:r>
              <a:rPr lang="en" sz="5136">
                <a:latin typeface="Arial"/>
                <a:ea typeface="Arial"/>
                <a:cs typeface="Arial"/>
                <a:sym typeface="Arial"/>
              </a:rPr>
              <a:t> </a:t>
            </a:r>
            <a:r>
              <a:rPr lang="en" sz="5136" i="0">
                <a:solidFill>
                  <a:srgbClr val="131413"/>
                </a:solidFill>
                <a:latin typeface="Arial"/>
                <a:ea typeface="Arial"/>
                <a:cs typeface="Arial"/>
                <a:sym typeface="Arial"/>
              </a:rPr>
              <a:t>that </a:t>
            </a:r>
            <a:r>
              <a:rPr lang="en" sz="5136">
                <a:solidFill>
                  <a:srgbClr val="131413"/>
                </a:solidFill>
                <a:latin typeface="Arial"/>
                <a:ea typeface="Arial"/>
                <a:cs typeface="Arial"/>
                <a:sym typeface="Arial"/>
              </a:rPr>
              <a:t>indicate </a:t>
            </a:r>
            <a:r>
              <a:rPr lang="en" sz="5136" i="0">
                <a:solidFill>
                  <a:srgbClr val="131413"/>
                </a:solidFill>
                <a:latin typeface="Arial"/>
                <a:ea typeface="Arial"/>
                <a:cs typeface="Arial"/>
                <a:sym typeface="Arial"/>
              </a:rPr>
              <a:t>adjacency information between the connected nodes. </a:t>
            </a:r>
            <a:endParaRPr sz="5136" i="0">
              <a:solidFill>
                <a:srgbClr val="131413"/>
              </a:solidFill>
              <a:latin typeface="Arial"/>
              <a:ea typeface="Arial"/>
              <a:cs typeface="Arial"/>
              <a:sym typeface="Arial"/>
            </a:endParaRPr>
          </a:p>
          <a:p>
            <a:pPr marL="177800" lvl="0" indent="-170440" algn="l" rtl="0">
              <a:lnSpc>
                <a:spcPct val="115000"/>
              </a:lnSpc>
              <a:spcBef>
                <a:spcPts val="800"/>
              </a:spcBef>
              <a:spcAft>
                <a:spcPts val="0"/>
              </a:spcAft>
              <a:buClr>
                <a:srgbClr val="131413"/>
              </a:buClr>
              <a:buSzPct val="100000"/>
              <a:buChar char="•"/>
            </a:pPr>
            <a:r>
              <a:rPr lang="en" sz="5136" i="0">
                <a:solidFill>
                  <a:srgbClr val="131413"/>
                </a:solidFill>
                <a:latin typeface="Arial"/>
                <a:ea typeface="Arial"/>
                <a:cs typeface="Arial"/>
                <a:sym typeface="Arial"/>
              </a:rPr>
              <a:t>Topological maps are particularly useful in representing a large environment</a:t>
            </a:r>
            <a:endParaRPr sz="5136">
              <a:solidFill>
                <a:srgbClr val="131413"/>
              </a:solidFill>
              <a:latin typeface="Arial"/>
              <a:ea typeface="Arial"/>
              <a:cs typeface="Arial"/>
              <a:sym typeface="Arial"/>
            </a:endParaRPr>
          </a:p>
          <a:p>
            <a:pPr marL="177800" lvl="0" indent="0" algn="l" rtl="0">
              <a:lnSpc>
                <a:spcPct val="115000"/>
              </a:lnSpc>
              <a:spcBef>
                <a:spcPts val="800"/>
              </a:spcBef>
              <a:spcAft>
                <a:spcPts val="0"/>
              </a:spcAft>
              <a:buNone/>
            </a:pPr>
            <a:endParaRPr sz="5136">
              <a:solidFill>
                <a:srgbClr val="131413"/>
              </a:solidFill>
              <a:latin typeface="Arial"/>
              <a:ea typeface="Arial"/>
              <a:cs typeface="Arial"/>
              <a:sym typeface="Arial"/>
            </a:endParaRPr>
          </a:p>
          <a:p>
            <a:pPr marL="0" lvl="0" indent="0" algn="l" rtl="0">
              <a:lnSpc>
                <a:spcPct val="115000"/>
              </a:lnSpc>
              <a:spcBef>
                <a:spcPts val="800"/>
              </a:spcBef>
              <a:spcAft>
                <a:spcPts val="0"/>
              </a:spcAft>
              <a:buNone/>
            </a:pPr>
            <a:r>
              <a:rPr lang="en" sz="5136" b="1" i="0">
                <a:solidFill>
                  <a:srgbClr val="131413"/>
                </a:solidFill>
                <a:latin typeface="Arial"/>
                <a:ea typeface="Arial"/>
                <a:cs typeface="Arial"/>
                <a:sym typeface="Arial"/>
              </a:rPr>
              <a:t>Hybrid Maps (Metric + Topological)</a:t>
            </a:r>
            <a:endParaRPr sz="5136">
              <a:latin typeface="Arial"/>
              <a:ea typeface="Arial"/>
              <a:cs typeface="Arial"/>
              <a:sym typeface="Arial"/>
            </a:endParaRPr>
          </a:p>
          <a:p>
            <a:pPr marL="177800" lvl="0" indent="-170440" algn="l" rtl="0">
              <a:lnSpc>
                <a:spcPct val="115000"/>
              </a:lnSpc>
              <a:spcBef>
                <a:spcPts val="800"/>
              </a:spcBef>
              <a:spcAft>
                <a:spcPts val="0"/>
              </a:spcAft>
              <a:buClr>
                <a:srgbClr val="131413"/>
              </a:buClr>
              <a:buSzPct val="100000"/>
              <a:buChar char="•"/>
            </a:pPr>
            <a:r>
              <a:rPr lang="en" sz="5136" i="0">
                <a:solidFill>
                  <a:srgbClr val="131413"/>
                </a:solidFill>
                <a:latin typeface="Arial"/>
                <a:ea typeface="Arial"/>
                <a:cs typeface="Arial"/>
                <a:sym typeface="Arial"/>
              </a:rPr>
              <a:t>In general, </a:t>
            </a:r>
            <a:r>
              <a:rPr lang="en" sz="5136" b="1" i="0">
                <a:solidFill>
                  <a:srgbClr val="131413"/>
                </a:solidFill>
                <a:latin typeface="Arial"/>
                <a:ea typeface="Arial"/>
                <a:cs typeface="Arial"/>
                <a:sym typeface="Arial"/>
              </a:rPr>
              <a:t>metric maps result in more accurate localization</a:t>
            </a:r>
            <a:r>
              <a:rPr lang="en" sz="5136" i="0">
                <a:solidFill>
                  <a:srgbClr val="131413"/>
                </a:solidFill>
                <a:latin typeface="Arial"/>
                <a:ea typeface="Arial"/>
                <a:cs typeface="Arial"/>
                <a:sym typeface="Arial"/>
              </a:rPr>
              <a:t>, whereas topological maps results in an abstract representation of the environment which is more useful for path planning methods. </a:t>
            </a:r>
            <a:endParaRPr sz="5136" i="0">
              <a:solidFill>
                <a:srgbClr val="131413"/>
              </a:solidFill>
              <a:latin typeface="Arial"/>
              <a:ea typeface="Arial"/>
              <a:cs typeface="Arial"/>
              <a:sym typeface="Arial"/>
            </a:endParaRPr>
          </a:p>
          <a:p>
            <a:pPr marL="177800" lvl="0" indent="-170440" algn="l" rtl="0">
              <a:lnSpc>
                <a:spcPct val="115000"/>
              </a:lnSpc>
              <a:spcBef>
                <a:spcPts val="800"/>
              </a:spcBef>
              <a:spcAft>
                <a:spcPts val="0"/>
              </a:spcAft>
              <a:buClr>
                <a:srgbClr val="131413"/>
              </a:buClr>
              <a:buSzPct val="100000"/>
              <a:buFont typeface="Times"/>
              <a:buChar char="•"/>
            </a:pPr>
            <a:r>
              <a:rPr lang="en" sz="5136">
                <a:solidFill>
                  <a:srgbClr val="131413"/>
                </a:solidFill>
                <a:latin typeface="Arial"/>
                <a:ea typeface="Arial"/>
                <a:cs typeface="Arial"/>
                <a:sym typeface="Arial"/>
              </a:rPr>
              <a:t>Combination of both these features lead to a </a:t>
            </a:r>
            <a:r>
              <a:rPr lang="en" sz="5136" b="1">
                <a:solidFill>
                  <a:srgbClr val="131413"/>
                </a:solidFill>
                <a:latin typeface="Arial"/>
                <a:ea typeface="Arial"/>
                <a:cs typeface="Arial"/>
                <a:sym typeface="Arial"/>
              </a:rPr>
              <a:t>improved navigation</a:t>
            </a:r>
            <a:r>
              <a:rPr lang="en" sz="5136">
                <a:solidFill>
                  <a:srgbClr val="131413"/>
                </a:solidFill>
                <a:latin typeface="Arial"/>
                <a:ea typeface="Arial"/>
                <a:cs typeface="Arial"/>
                <a:sym typeface="Arial"/>
              </a:rPr>
              <a:t>.</a:t>
            </a:r>
            <a:endParaRPr sz="5136">
              <a:solidFill>
                <a:srgbClr val="131413"/>
              </a:solidFill>
              <a:latin typeface="Arial"/>
              <a:ea typeface="Arial"/>
              <a:cs typeface="Arial"/>
              <a:sym typeface="Arial"/>
            </a:endParaRPr>
          </a:p>
          <a:p>
            <a:pPr marL="177800" lvl="0" indent="0" algn="l" rtl="0">
              <a:lnSpc>
                <a:spcPct val="90000"/>
              </a:lnSpc>
              <a:spcBef>
                <a:spcPts val="800"/>
              </a:spcBef>
              <a:spcAft>
                <a:spcPts val="0"/>
              </a:spcAft>
              <a:buNone/>
            </a:pPr>
            <a:endParaRPr sz="1400">
              <a:solidFill>
                <a:srgbClr val="131413"/>
              </a:solidFill>
              <a:latin typeface="Times"/>
              <a:ea typeface="Times"/>
              <a:cs typeface="Times"/>
              <a:sym typeface="Times"/>
            </a:endParaRPr>
          </a:p>
          <a:p>
            <a:pPr marL="0" lvl="0" indent="0" algn="l" rtl="0">
              <a:lnSpc>
                <a:spcPct val="90000"/>
              </a:lnSpc>
              <a:spcBef>
                <a:spcPts val="800"/>
              </a:spcBef>
              <a:spcAft>
                <a:spcPts val="0"/>
              </a:spcAft>
              <a:buNone/>
            </a:pPr>
            <a:br>
              <a:rPr lang="en"/>
            </a:b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2800" b="1">
                <a:latin typeface="Arial"/>
                <a:ea typeface="Arial"/>
                <a:cs typeface="Arial"/>
                <a:sym typeface="Arial"/>
              </a:rPr>
              <a:t>Mapping</a:t>
            </a:r>
            <a:endParaRPr sz="2800" b="1">
              <a:latin typeface="Arial"/>
              <a:ea typeface="Arial"/>
              <a:cs typeface="Arial"/>
              <a:sym typeface="Arial"/>
            </a:endParaRPr>
          </a:p>
        </p:txBody>
      </p:sp>
      <p:pic>
        <p:nvPicPr>
          <p:cNvPr id="224" name="Google Shape;224;p41"/>
          <p:cNvPicPr preferRelativeResize="0"/>
          <p:nvPr/>
        </p:nvPicPr>
        <p:blipFill>
          <a:blip r:embed="rId3">
            <a:alphaModFix/>
          </a:blip>
          <a:stretch>
            <a:fillRect/>
          </a:stretch>
        </p:blipFill>
        <p:spPr>
          <a:xfrm>
            <a:off x="2009575" y="1391391"/>
            <a:ext cx="4405889" cy="357068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2"/>
          <p:cNvSpPr txBox="1">
            <a:spLocks noGrp="1"/>
          </p:cNvSpPr>
          <p:nvPr>
            <p:ph type="title"/>
          </p:nvPr>
        </p:nvSpPr>
        <p:spPr>
          <a:xfrm>
            <a:off x="84925" y="0"/>
            <a:ext cx="8430300" cy="656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2800" b="1">
                <a:latin typeface="Arial"/>
                <a:ea typeface="Arial"/>
                <a:cs typeface="Arial"/>
                <a:sym typeface="Arial"/>
              </a:rPr>
              <a:t>SLAM</a:t>
            </a:r>
            <a:endParaRPr sz="2800" b="1">
              <a:latin typeface="Arial"/>
              <a:ea typeface="Arial"/>
              <a:cs typeface="Arial"/>
              <a:sym typeface="Arial"/>
            </a:endParaRPr>
          </a:p>
        </p:txBody>
      </p:sp>
      <p:sp>
        <p:nvSpPr>
          <p:cNvPr id="230" name="Google Shape;230;p42"/>
          <p:cNvSpPr txBox="1">
            <a:spLocks noGrp="1"/>
          </p:cNvSpPr>
          <p:nvPr>
            <p:ph type="body" idx="1"/>
          </p:nvPr>
        </p:nvSpPr>
        <p:spPr>
          <a:xfrm>
            <a:off x="136700" y="656700"/>
            <a:ext cx="8812500" cy="4341600"/>
          </a:xfrm>
          <a:prstGeom prst="rect">
            <a:avLst/>
          </a:prstGeom>
          <a:noFill/>
          <a:ln>
            <a:noFill/>
          </a:ln>
        </p:spPr>
        <p:txBody>
          <a:bodyPr spcFirstLastPara="1" wrap="square" lIns="68575" tIns="34275" rIns="68575" bIns="34275" anchor="t" anchorCtr="0">
            <a:noAutofit/>
          </a:bodyPr>
          <a:lstStyle/>
          <a:p>
            <a:pPr marL="177800" lvl="0" indent="-177800" algn="l" rtl="0">
              <a:lnSpc>
                <a:spcPct val="115000"/>
              </a:lnSpc>
              <a:spcBef>
                <a:spcPts val="0"/>
              </a:spcBef>
              <a:spcAft>
                <a:spcPts val="0"/>
              </a:spcAft>
              <a:buClr>
                <a:srgbClr val="131413"/>
              </a:buClr>
              <a:buSzPts val="1200"/>
              <a:buChar char="•"/>
            </a:pPr>
            <a:r>
              <a:rPr lang="en" sz="1200" i="0">
                <a:solidFill>
                  <a:srgbClr val="131413"/>
                </a:solidFill>
                <a:latin typeface="Arial"/>
                <a:ea typeface="Arial"/>
                <a:cs typeface="Arial"/>
                <a:sym typeface="Arial"/>
              </a:rPr>
              <a:t>SLAM is an attempt to solve both of those problems (localization and mapping) at the same time. SLAM approaches have been categorized into </a:t>
            </a:r>
            <a:r>
              <a:rPr lang="en" sz="1200" b="1" i="0">
                <a:solidFill>
                  <a:srgbClr val="131413"/>
                </a:solidFill>
                <a:latin typeface="Arial"/>
                <a:ea typeface="Arial"/>
                <a:cs typeface="Arial"/>
                <a:sym typeface="Arial"/>
              </a:rPr>
              <a:t>filtering approaches</a:t>
            </a:r>
            <a:r>
              <a:rPr lang="en" sz="1200" i="0">
                <a:solidFill>
                  <a:srgbClr val="131413"/>
                </a:solidFill>
                <a:latin typeface="Arial"/>
                <a:ea typeface="Arial"/>
                <a:cs typeface="Arial"/>
                <a:sym typeface="Arial"/>
              </a:rPr>
              <a:t> (such as EKF-SLAM and particle filter based SLAM) and </a:t>
            </a:r>
            <a:r>
              <a:rPr lang="en" sz="1200" b="1" i="0">
                <a:solidFill>
                  <a:srgbClr val="131413"/>
                </a:solidFill>
                <a:latin typeface="Arial"/>
                <a:ea typeface="Arial"/>
                <a:cs typeface="Arial"/>
                <a:sym typeface="Arial"/>
              </a:rPr>
              <a:t>smoothing approaches</a:t>
            </a:r>
            <a:r>
              <a:rPr lang="en" sz="1200" i="0">
                <a:solidFill>
                  <a:srgbClr val="131413"/>
                </a:solidFill>
                <a:latin typeface="Arial"/>
                <a:ea typeface="Arial"/>
                <a:cs typeface="Arial"/>
                <a:sym typeface="Arial"/>
              </a:rPr>
              <a:t> (such as GraphSLAM, RGB-D SLAM, Smoothing and Mapping).</a:t>
            </a:r>
            <a:r>
              <a:rPr lang="en" sz="1200">
                <a:latin typeface="Arial"/>
                <a:ea typeface="Arial"/>
                <a:cs typeface="Arial"/>
                <a:sym typeface="Arial"/>
              </a:rPr>
              <a:t> </a:t>
            </a:r>
            <a:endParaRPr sz="1200">
              <a:latin typeface="Arial"/>
              <a:ea typeface="Arial"/>
              <a:cs typeface="Arial"/>
              <a:sym typeface="Arial"/>
            </a:endParaRPr>
          </a:p>
          <a:p>
            <a:pPr marL="177800" lvl="0" indent="-177800" algn="l" rtl="0">
              <a:lnSpc>
                <a:spcPct val="115000"/>
              </a:lnSpc>
              <a:spcBef>
                <a:spcPts val="800"/>
              </a:spcBef>
              <a:spcAft>
                <a:spcPts val="0"/>
              </a:spcAft>
              <a:buClr>
                <a:srgbClr val="131413"/>
              </a:buClr>
              <a:buSzPts val="1200"/>
              <a:buChar char="•"/>
            </a:pPr>
            <a:r>
              <a:rPr lang="en" sz="1200" i="0">
                <a:solidFill>
                  <a:srgbClr val="131413"/>
                </a:solidFill>
                <a:latin typeface="Arial"/>
                <a:ea typeface="Arial"/>
                <a:cs typeface="Arial"/>
                <a:sym typeface="Arial"/>
              </a:rPr>
              <a:t>The EKF-SLAM is divided into two main stages: prediction and correction</a:t>
            </a:r>
            <a:endParaRPr sz="1200">
              <a:solidFill>
                <a:srgbClr val="131413"/>
              </a:solidFill>
              <a:latin typeface="Arial"/>
              <a:ea typeface="Arial"/>
              <a:cs typeface="Arial"/>
              <a:sym typeface="Arial"/>
            </a:endParaRPr>
          </a:p>
          <a:p>
            <a:pPr marL="177800" lvl="0" indent="-177800" algn="l" rtl="0">
              <a:lnSpc>
                <a:spcPct val="115000"/>
              </a:lnSpc>
              <a:spcBef>
                <a:spcPts val="800"/>
              </a:spcBef>
              <a:spcAft>
                <a:spcPts val="0"/>
              </a:spcAft>
              <a:buClr>
                <a:srgbClr val="131413"/>
              </a:buClr>
              <a:buSzPts val="1200"/>
              <a:buChar char="•"/>
            </a:pPr>
            <a:r>
              <a:rPr lang="en" sz="1200" i="0">
                <a:solidFill>
                  <a:srgbClr val="131413"/>
                </a:solidFill>
                <a:latin typeface="Arial"/>
                <a:ea typeface="Arial"/>
                <a:cs typeface="Arial"/>
                <a:sym typeface="Arial"/>
              </a:rPr>
              <a:t>In the prediction</a:t>
            </a:r>
            <a:r>
              <a:rPr lang="en" sz="1200" b="1" i="0">
                <a:solidFill>
                  <a:srgbClr val="131413"/>
                </a:solidFill>
                <a:latin typeface="Arial"/>
                <a:ea typeface="Arial"/>
                <a:cs typeface="Arial"/>
                <a:sym typeface="Arial"/>
              </a:rPr>
              <a:t> </a:t>
            </a:r>
            <a:r>
              <a:rPr lang="en" sz="1200" i="0">
                <a:solidFill>
                  <a:srgbClr val="131413"/>
                </a:solidFill>
                <a:latin typeface="Arial"/>
                <a:ea typeface="Arial"/>
                <a:cs typeface="Arial"/>
                <a:sym typeface="Arial"/>
              </a:rPr>
              <a:t>step, the future position of the robot is estimated (predicted) based on the robot’s current position and the control input that is applied to change the robot’s position from time step </a:t>
            </a:r>
            <a:r>
              <a:rPr lang="en" sz="1200" i="1">
                <a:solidFill>
                  <a:srgbClr val="131413"/>
                </a:solidFill>
                <a:latin typeface="Arial"/>
                <a:ea typeface="Arial"/>
                <a:cs typeface="Arial"/>
                <a:sym typeface="Arial"/>
              </a:rPr>
              <a:t>k </a:t>
            </a:r>
            <a:r>
              <a:rPr lang="en" sz="1200" i="0">
                <a:solidFill>
                  <a:srgbClr val="131413"/>
                </a:solidFill>
                <a:latin typeface="Arial"/>
                <a:ea typeface="Arial"/>
                <a:cs typeface="Arial"/>
                <a:sym typeface="Arial"/>
              </a:rPr>
              <a:t>to </a:t>
            </a:r>
            <a:r>
              <a:rPr lang="en" sz="1200" i="1">
                <a:solidFill>
                  <a:srgbClr val="131413"/>
                </a:solidFill>
                <a:latin typeface="Arial"/>
                <a:ea typeface="Arial"/>
                <a:cs typeface="Arial"/>
                <a:sym typeface="Arial"/>
              </a:rPr>
              <a:t>k </a:t>
            </a:r>
            <a:r>
              <a:rPr lang="en" sz="1200" i="0">
                <a:solidFill>
                  <a:srgbClr val="131413"/>
                </a:solidFill>
                <a:latin typeface="Arial"/>
                <a:ea typeface="Arial"/>
                <a:cs typeface="Arial"/>
                <a:sym typeface="Arial"/>
              </a:rPr>
              <a:t>+1. </a:t>
            </a:r>
            <a:endParaRPr sz="1200" i="0">
              <a:solidFill>
                <a:srgbClr val="131413"/>
              </a:solidFill>
              <a:latin typeface="Arial"/>
              <a:ea typeface="Arial"/>
              <a:cs typeface="Arial"/>
              <a:sym typeface="Arial"/>
            </a:endParaRPr>
          </a:p>
          <a:p>
            <a:pPr marL="177800" lvl="0" indent="-177800" algn="l" rtl="0">
              <a:lnSpc>
                <a:spcPct val="115000"/>
              </a:lnSpc>
              <a:spcBef>
                <a:spcPts val="800"/>
              </a:spcBef>
              <a:spcAft>
                <a:spcPts val="0"/>
              </a:spcAft>
              <a:buClr>
                <a:srgbClr val="131413"/>
              </a:buClr>
              <a:buSzPts val="1200"/>
              <a:buChar char="•"/>
            </a:pPr>
            <a:r>
              <a:rPr lang="en" sz="1200" i="0">
                <a:solidFill>
                  <a:srgbClr val="131413"/>
                </a:solidFill>
                <a:latin typeface="Arial"/>
                <a:ea typeface="Arial"/>
                <a:cs typeface="Arial"/>
                <a:sym typeface="Arial"/>
              </a:rPr>
              <a:t>The general </a:t>
            </a:r>
            <a:r>
              <a:rPr lang="en" sz="1200" b="1" i="0">
                <a:solidFill>
                  <a:srgbClr val="131413"/>
                </a:solidFill>
                <a:latin typeface="Arial"/>
                <a:ea typeface="Arial"/>
                <a:cs typeface="Arial"/>
                <a:sym typeface="Arial"/>
              </a:rPr>
              <a:t>motion model</a:t>
            </a:r>
            <a:r>
              <a:rPr lang="en" sz="1200" i="0">
                <a:solidFill>
                  <a:srgbClr val="131413"/>
                </a:solidFill>
                <a:latin typeface="Arial"/>
                <a:ea typeface="Arial"/>
                <a:cs typeface="Arial"/>
                <a:sym typeface="Arial"/>
              </a:rPr>
              <a:t> equation can be formulated as:</a:t>
            </a:r>
            <a:endParaRPr sz="1200">
              <a:latin typeface="Arial"/>
              <a:ea typeface="Arial"/>
              <a:cs typeface="Arial"/>
              <a:sym typeface="Arial"/>
            </a:endParaRPr>
          </a:p>
          <a:p>
            <a:pPr marL="177800" lvl="0" indent="279400" algn="l" rtl="0">
              <a:lnSpc>
                <a:spcPct val="115000"/>
              </a:lnSpc>
              <a:spcBef>
                <a:spcPts val="800"/>
              </a:spcBef>
              <a:spcAft>
                <a:spcPts val="0"/>
              </a:spcAft>
              <a:buNone/>
            </a:pPr>
            <a:r>
              <a:rPr lang="en" sz="1200" b="1" i="0">
                <a:solidFill>
                  <a:srgbClr val="131413"/>
                </a:solidFill>
                <a:latin typeface="Arial"/>
                <a:ea typeface="Arial"/>
                <a:cs typeface="Arial"/>
                <a:sym typeface="Arial"/>
              </a:rPr>
              <a:t>Xk</a:t>
            </a:r>
            <a:r>
              <a:rPr lang="en" sz="1200" i="0">
                <a:solidFill>
                  <a:srgbClr val="131413"/>
                </a:solidFill>
                <a:latin typeface="Arial"/>
                <a:ea typeface="Arial"/>
                <a:cs typeface="Arial"/>
                <a:sym typeface="Arial"/>
              </a:rPr>
              <a:t>+</a:t>
            </a:r>
            <a:r>
              <a:rPr lang="en" sz="1200" b="1" i="0">
                <a:solidFill>
                  <a:srgbClr val="131413"/>
                </a:solidFill>
                <a:latin typeface="Arial"/>
                <a:ea typeface="Arial"/>
                <a:cs typeface="Arial"/>
                <a:sym typeface="Arial"/>
              </a:rPr>
              <a:t>1 </a:t>
            </a:r>
            <a:r>
              <a:rPr lang="en" sz="1200" i="0">
                <a:solidFill>
                  <a:srgbClr val="131413"/>
                </a:solidFill>
                <a:latin typeface="Arial"/>
                <a:ea typeface="Arial"/>
                <a:cs typeface="Arial"/>
                <a:sym typeface="Arial"/>
              </a:rPr>
              <a:t>= </a:t>
            </a:r>
            <a:r>
              <a:rPr lang="en" sz="1200" i="1">
                <a:solidFill>
                  <a:srgbClr val="131413"/>
                </a:solidFill>
                <a:latin typeface="Arial"/>
                <a:ea typeface="Arial"/>
                <a:cs typeface="Arial"/>
                <a:sym typeface="Arial"/>
              </a:rPr>
              <a:t>f (</a:t>
            </a:r>
            <a:r>
              <a:rPr lang="en" sz="1200" b="1" i="0">
                <a:solidFill>
                  <a:srgbClr val="131413"/>
                </a:solidFill>
                <a:latin typeface="Arial"/>
                <a:ea typeface="Arial"/>
                <a:cs typeface="Arial"/>
                <a:sym typeface="Arial"/>
              </a:rPr>
              <a:t>Xk</a:t>
            </a:r>
            <a:r>
              <a:rPr lang="en" sz="1200" i="1">
                <a:solidFill>
                  <a:srgbClr val="131413"/>
                </a:solidFill>
                <a:latin typeface="Arial"/>
                <a:ea typeface="Arial"/>
                <a:cs typeface="Arial"/>
                <a:sym typeface="Arial"/>
              </a:rPr>
              <a:t>, </a:t>
            </a:r>
            <a:r>
              <a:rPr lang="en" sz="1200" b="1" i="0">
                <a:solidFill>
                  <a:srgbClr val="131413"/>
                </a:solidFill>
                <a:latin typeface="Arial"/>
                <a:ea typeface="Arial"/>
                <a:cs typeface="Arial"/>
                <a:sym typeface="Arial"/>
              </a:rPr>
              <a:t>Uk</a:t>
            </a:r>
            <a:r>
              <a:rPr lang="en" sz="1200" i="1">
                <a:solidFill>
                  <a:srgbClr val="131413"/>
                </a:solidFill>
                <a:latin typeface="Arial"/>
                <a:ea typeface="Arial"/>
                <a:cs typeface="Arial"/>
                <a:sym typeface="Arial"/>
              </a:rPr>
              <a:t>) </a:t>
            </a:r>
            <a:r>
              <a:rPr lang="en" sz="1200" i="0">
                <a:solidFill>
                  <a:srgbClr val="131413"/>
                </a:solidFill>
                <a:latin typeface="Arial"/>
                <a:ea typeface="Arial"/>
                <a:cs typeface="Arial"/>
                <a:sym typeface="Arial"/>
              </a:rPr>
              <a:t>+ </a:t>
            </a:r>
            <a:r>
              <a:rPr lang="en" sz="1200" b="1" i="0">
                <a:solidFill>
                  <a:srgbClr val="131413"/>
                </a:solidFill>
                <a:latin typeface="Arial"/>
                <a:ea typeface="Arial"/>
                <a:cs typeface="Arial"/>
                <a:sym typeface="Arial"/>
              </a:rPr>
              <a:t>Wk</a:t>
            </a:r>
            <a:endParaRPr sz="1200">
              <a:latin typeface="Arial"/>
              <a:ea typeface="Arial"/>
              <a:cs typeface="Arial"/>
              <a:sym typeface="Arial"/>
            </a:endParaRPr>
          </a:p>
          <a:p>
            <a:pPr marL="177800" lvl="0" indent="0" algn="l" rtl="0">
              <a:lnSpc>
                <a:spcPct val="115000"/>
              </a:lnSpc>
              <a:spcBef>
                <a:spcPts val="800"/>
              </a:spcBef>
              <a:spcAft>
                <a:spcPts val="0"/>
              </a:spcAft>
              <a:buNone/>
            </a:pPr>
            <a:r>
              <a:rPr lang="en" sz="1200" i="0">
                <a:solidFill>
                  <a:srgbClr val="131413"/>
                </a:solidFill>
                <a:latin typeface="Arial"/>
                <a:ea typeface="Arial"/>
                <a:cs typeface="Arial"/>
                <a:sym typeface="Arial"/>
              </a:rPr>
              <a:t>where </a:t>
            </a:r>
            <a:r>
              <a:rPr lang="en" sz="1200" b="1" i="0">
                <a:solidFill>
                  <a:srgbClr val="131413"/>
                </a:solidFill>
                <a:latin typeface="Arial"/>
                <a:ea typeface="Arial"/>
                <a:cs typeface="Arial"/>
                <a:sym typeface="Arial"/>
              </a:rPr>
              <a:t>Xk</a:t>
            </a:r>
            <a:r>
              <a:rPr lang="en" sz="1200" i="0">
                <a:solidFill>
                  <a:srgbClr val="131413"/>
                </a:solidFill>
                <a:latin typeface="Arial"/>
                <a:ea typeface="Arial"/>
                <a:cs typeface="Arial"/>
                <a:sym typeface="Arial"/>
              </a:rPr>
              <a:t>+</a:t>
            </a:r>
            <a:r>
              <a:rPr lang="en" sz="1200" b="1" i="0">
                <a:solidFill>
                  <a:srgbClr val="131413"/>
                </a:solidFill>
                <a:latin typeface="Arial"/>
                <a:ea typeface="Arial"/>
                <a:cs typeface="Arial"/>
                <a:sym typeface="Arial"/>
              </a:rPr>
              <a:t>1 </a:t>
            </a:r>
            <a:r>
              <a:rPr lang="en" sz="1200" i="0">
                <a:solidFill>
                  <a:srgbClr val="131413"/>
                </a:solidFill>
                <a:latin typeface="Arial"/>
                <a:ea typeface="Arial"/>
                <a:cs typeface="Arial"/>
                <a:sym typeface="Arial"/>
              </a:rPr>
              <a:t>is an estimate of the robot’s future position,</a:t>
            </a:r>
            <a:endParaRPr sz="1200">
              <a:solidFill>
                <a:srgbClr val="131413"/>
              </a:solidFill>
              <a:latin typeface="Arial"/>
              <a:ea typeface="Arial"/>
              <a:cs typeface="Arial"/>
              <a:sym typeface="Arial"/>
            </a:endParaRPr>
          </a:p>
          <a:p>
            <a:pPr marL="177800" lvl="0" indent="0" algn="l" rtl="0">
              <a:lnSpc>
                <a:spcPct val="115000"/>
              </a:lnSpc>
              <a:spcBef>
                <a:spcPts val="800"/>
              </a:spcBef>
              <a:spcAft>
                <a:spcPts val="0"/>
              </a:spcAft>
              <a:buNone/>
            </a:pPr>
            <a:r>
              <a:rPr lang="en" sz="1200" i="1">
                <a:solidFill>
                  <a:srgbClr val="131413"/>
                </a:solidFill>
                <a:latin typeface="Arial"/>
                <a:ea typeface="Arial"/>
                <a:cs typeface="Arial"/>
                <a:sym typeface="Arial"/>
              </a:rPr>
              <a:t>f (</a:t>
            </a:r>
            <a:r>
              <a:rPr lang="en" sz="1200" b="1" i="0">
                <a:solidFill>
                  <a:srgbClr val="131413"/>
                </a:solidFill>
                <a:latin typeface="Arial"/>
                <a:ea typeface="Arial"/>
                <a:cs typeface="Arial"/>
                <a:sym typeface="Arial"/>
              </a:rPr>
              <a:t>Xk</a:t>
            </a:r>
            <a:r>
              <a:rPr lang="en" sz="1200" i="1">
                <a:solidFill>
                  <a:srgbClr val="131413"/>
                </a:solidFill>
                <a:latin typeface="Arial"/>
                <a:ea typeface="Arial"/>
                <a:cs typeface="Arial"/>
                <a:sym typeface="Arial"/>
              </a:rPr>
              <a:t>, </a:t>
            </a:r>
            <a:r>
              <a:rPr lang="en" sz="1200" b="1" i="0">
                <a:solidFill>
                  <a:srgbClr val="131413"/>
                </a:solidFill>
                <a:latin typeface="Arial"/>
                <a:ea typeface="Arial"/>
                <a:cs typeface="Arial"/>
                <a:sym typeface="Arial"/>
              </a:rPr>
              <a:t>Uk</a:t>
            </a:r>
            <a:r>
              <a:rPr lang="en" sz="1200" i="1">
                <a:solidFill>
                  <a:srgbClr val="131413"/>
                </a:solidFill>
                <a:latin typeface="Arial"/>
                <a:ea typeface="Arial"/>
                <a:cs typeface="Arial"/>
                <a:sym typeface="Arial"/>
              </a:rPr>
              <a:t>) </a:t>
            </a:r>
            <a:r>
              <a:rPr lang="en" sz="1200" i="0">
                <a:solidFill>
                  <a:srgbClr val="131413"/>
                </a:solidFill>
                <a:latin typeface="Arial"/>
                <a:ea typeface="Arial"/>
                <a:cs typeface="Arial"/>
                <a:sym typeface="Arial"/>
              </a:rPr>
              <a:t>is a function of the current estimate of the robot’s position</a:t>
            </a:r>
            <a:endParaRPr sz="1200" i="0">
              <a:solidFill>
                <a:srgbClr val="131413"/>
              </a:solidFill>
              <a:latin typeface="Arial"/>
              <a:ea typeface="Arial"/>
              <a:cs typeface="Arial"/>
              <a:sym typeface="Arial"/>
            </a:endParaRPr>
          </a:p>
          <a:p>
            <a:pPr marL="177800" lvl="0" indent="0" algn="l" rtl="0">
              <a:lnSpc>
                <a:spcPct val="115000"/>
              </a:lnSpc>
              <a:spcBef>
                <a:spcPts val="800"/>
              </a:spcBef>
              <a:spcAft>
                <a:spcPts val="0"/>
              </a:spcAft>
              <a:buNone/>
            </a:pPr>
            <a:r>
              <a:rPr lang="en" sz="1200" i="0">
                <a:solidFill>
                  <a:srgbClr val="131413"/>
                </a:solidFill>
                <a:latin typeface="Arial"/>
                <a:ea typeface="Arial"/>
                <a:cs typeface="Arial"/>
                <a:sym typeface="Arial"/>
              </a:rPr>
              <a:t>Uk the control input that is applied to change the robot’s position from time step </a:t>
            </a:r>
            <a:r>
              <a:rPr lang="en" sz="1200" i="1">
                <a:solidFill>
                  <a:srgbClr val="131413"/>
                </a:solidFill>
                <a:latin typeface="Arial"/>
                <a:ea typeface="Arial"/>
                <a:cs typeface="Arial"/>
                <a:sym typeface="Arial"/>
              </a:rPr>
              <a:t>k </a:t>
            </a:r>
            <a:r>
              <a:rPr lang="en" sz="1200" i="0">
                <a:solidFill>
                  <a:srgbClr val="131413"/>
                </a:solidFill>
                <a:latin typeface="Arial"/>
                <a:ea typeface="Arial"/>
                <a:cs typeface="Arial"/>
                <a:sym typeface="Arial"/>
              </a:rPr>
              <a:t>to </a:t>
            </a:r>
            <a:r>
              <a:rPr lang="en" sz="1200" i="1">
                <a:solidFill>
                  <a:srgbClr val="131413"/>
                </a:solidFill>
                <a:latin typeface="Arial"/>
                <a:ea typeface="Arial"/>
                <a:cs typeface="Arial"/>
                <a:sym typeface="Arial"/>
              </a:rPr>
              <a:t>k </a:t>
            </a:r>
            <a:r>
              <a:rPr lang="en" sz="1200" i="0">
                <a:solidFill>
                  <a:srgbClr val="131413"/>
                </a:solidFill>
                <a:latin typeface="Arial"/>
                <a:ea typeface="Arial"/>
                <a:cs typeface="Arial"/>
                <a:sym typeface="Arial"/>
              </a:rPr>
              <a:t>+ 1 </a:t>
            </a:r>
            <a:endParaRPr sz="1200">
              <a:solidFill>
                <a:srgbClr val="131413"/>
              </a:solidFill>
              <a:latin typeface="Arial"/>
              <a:ea typeface="Arial"/>
              <a:cs typeface="Arial"/>
              <a:sym typeface="Arial"/>
            </a:endParaRPr>
          </a:p>
          <a:p>
            <a:pPr marL="0" lvl="0" indent="0" algn="l" rtl="0">
              <a:lnSpc>
                <a:spcPct val="115000"/>
              </a:lnSpc>
              <a:spcBef>
                <a:spcPts val="800"/>
              </a:spcBef>
              <a:spcAft>
                <a:spcPts val="0"/>
              </a:spcAft>
              <a:buNone/>
            </a:pPr>
            <a:r>
              <a:rPr lang="en" sz="1200">
                <a:solidFill>
                  <a:srgbClr val="131413"/>
                </a:solidFill>
                <a:latin typeface="Arial"/>
                <a:ea typeface="Arial"/>
                <a:cs typeface="Arial"/>
                <a:sym typeface="Arial"/>
              </a:rPr>
              <a:t>      </a:t>
            </a:r>
            <a:r>
              <a:rPr lang="en" sz="1200" b="1" i="0">
                <a:solidFill>
                  <a:srgbClr val="131413"/>
                </a:solidFill>
                <a:latin typeface="Arial"/>
                <a:ea typeface="Arial"/>
                <a:cs typeface="Arial"/>
                <a:sym typeface="Arial"/>
              </a:rPr>
              <a:t>Wk </a:t>
            </a:r>
            <a:r>
              <a:rPr lang="en" sz="1200" i="0">
                <a:solidFill>
                  <a:srgbClr val="131413"/>
                </a:solidFill>
                <a:latin typeface="Arial"/>
                <a:ea typeface="Arial"/>
                <a:cs typeface="Arial"/>
                <a:sym typeface="Arial"/>
              </a:rPr>
              <a:t>is the process uncertainty that is assumed to be uncorrelated </a:t>
            </a:r>
            <a:r>
              <a:rPr lang="en" sz="1200" b="1" i="0">
                <a:solidFill>
                  <a:srgbClr val="131413"/>
                </a:solidFill>
                <a:latin typeface="Arial"/>
                <a:ea typeface="Arial"/>
                <a:cs typeface="Arial"/>
                <a:sym typeface="Arial"/>
              </a:rPr>
              <a:t>zero mean Gaussian noise</a:t>
            </a:r>
            <a:r>
              <a:rPr lang="en" sz="1200" i="0">
                <a:solidFill>
                  <a:srgbClr val="131413"/>
                </a:solidFill>
                <a:latin typeface="Arial"/>
                <a:ea typeface="Arial"/>
                <a:cs typeface="Arial"/>
                <a:sym typeface="Arial"/>
              </a:rPr>
              <a:t> with covariance </a:t>
            </a:r>
            <a:r>
              <a:rPr lang="en" sz="1200" b="1" i="0">
                <a:solidFill>
                  <a:srgbClr val="131413"/>
                </a:solidFill>
                <a:latin typeface="Arial"/>
                <a:ea typeface="Arial"/>
                <a:cs typeface="Arial"/>
                <a:sym typeface="Arial"/>
              </a:rPr>
              <a:t>Q</a:t>
            </a:r>
            <a:r>
              <a:rPr lang="en" sz="1200" i="0">
                <a:solidFill>
                  <a:srgbClr val="131413"/>
                </a:solidFill>
                <a:latin typeface="Arial"/>
                <a:ea typeface="Arial"/>
                <a:cs typeface="Arial"/>
                <a:sym typeface="Arial"/>
              </a:rPr>
              <a:t>.</a:t>
            </a:r>
            <a:endParaRPr sz="1200">
              <a:latin typeface="Arial"/>
              <a:ea typeface="Arial"/>
              <a:cs typeface="Arial"/>
              <a:sym typeface="Arial"/>
            </a:endParaRPr>
          </a:p>
          <a:p>
            <a:pPr marL="177800" lvl="0" indent="-177800" algn="l" rtl="0">
              <a:lnSpc>
                <a:spcPct val="115000"/>
              </a:lnSpc>
              <a:spcBef>
                <a:spcPts val="800"/>
              </a:spcBef>
              <a:spcAft>
                <a:spcPts val="0"/>
              </a:spcAft>
              <a:buClr>
                <a:srgbClr val="131413"/>
              </a:buClr>
              <a:buSzPts val="1200"/>
              <a:buChar char="•"/>
            </a:pPr>
            <a:r>
              <a:rPr lang="en" sz="1200" i="0">
                <a:solidFill>
                  <a:srgbClr val="131413"/>
                </a:solidFill>
                <a:latin typeface="Arial"/>
                <a:ea typeface="Arial"/>
                <a:cs typeface="Arial"/>
                <a:sym typeface="Arial"/>
              </a:rPr>
              <a:t>The general </a:t>
            </a:r>
            <a:r>
              <a:rPr lang="en" sz="1200" b="1" i="0">
                <a:solidFill>
                  <a:srgbClr val="131413"/>
                </a:solidFill>
                <a:latin typeface="Arial"/>
                <a:ea typeface="Arial"/>
                <a:cs typeface="Arial"/>
                <a:sym typeface="Arial"/>
              </a:rPr>
              <a:t>measurement (observation) model</a:t>
            </a:r>
            <a:r>
              <a:rPr lang="en" sz="1200" i="0">
                <a:solidFill>
                  <a:srgbClr val="131413"/>
                </a:solidFill>
                <a:latin typeface="Arial"/>
                <a:ea typeface="Arial"/>
                <a:cs typeface="Arial"/>
                <a:sym typeface="Arial"/>
              </a:rPr>
              <a:t> can be formulated as:</a:t>
            </a:r>
            <a:endParaRPr sz="1200">
              <a:latin typeface="Arial"/>
              <a:ea typeface="Arial"/>
              <a:cs typeface="Arial"/>
              <a:sym typeface="Arial"/>
            </a:endParaRPr>
          </a:p>
          <a:p>
            <a:pPr marL="177800" lvl="0" indent="279400" algn="l" rtl="0">
              <a:lnSpc>
                <a:spcPct val="115000"/>
              </a:lnSpc>
              <a:spcBef>
                <a:spcPts val="800"/>
              </a:spcBef>
              <a:spcAft>
                <a:spcPts val="0"/>
              </a:spcAft>
              <a:buNone/>
            </a:pPr>
            <a:r>
              <a:rPr lang="en" sz="1200" b="1" i="0">
                <a:solidFill>
                  <a:srgbClr val="131413"/>
                </a:solidFill>
                <a:latin typeface="Arial"/>
                <a:ea typeface="Arial"/>
                <a:cs typeface="Arial"/>
                <a:sym typeface="Arial"/>
              </a:rPr>
              <a:t>z </a:t>
            </a:r>
            <a:r>
              <a:rPr lang="en" sz="1200" i="0">
                <a:solidFill>
                  <a:srgbClr val="131413"/>
                </a:solidFill>
                <a:latin typeface="Arial"/>
                <a:ea typeface="Arial"/>
                <a:cs typeface="Arial"/>
                <a:sym typeface="Arial"/>
              </a:rPr>
              <a:t>= </a:t>
            </a:r>
            <a:r>
              <a:rPr lang="en" sz="1200" i="1">
                <a:solidFill>
                  <a:srgbClr val="131413"/>
                </a:solidFill>
                <a:latin typeface="Arial"/>
                <a:ea typeface="Arial"/>
                <a:cs typeface="Arial"/>
                <a:sym typeface="Arial"/>
              </a:rPr>
              <a:t>h(</a:t>
            </a:r>
            <a:r>
              <a:rPr lang="en" sz="1200" b="1" i="0">
                <a:solidFill>
                  <a:srgbClr val="131413"/>
                </a:solidFill>
                <a:latin typeface="Arial"/>
                <a:ea typeface="Arial"/>
                <a:cs typeface="Arial"/>
                <a:sym typeface="Arial"/>
              </a:rPr>
              <a:t>Xk</a:t>
            </a:r>
            <a:r>
              <a:rPr lang="en" sz="1200" i="1">
                <a:solidFill>
                  <a:srgbClr val="131413"/>
                </a:solidFill>
                <a:latin typeface="Arial"/>
                <a:ea typeface="Arial"/>
                <a:cs typeface="Arial"/>
                <a:sym typeface="Arial"/>
              </a:rPr>
              <a:t>) </a:t>
            </a:r>
            <a:r>
              <a:rPr lang="en" sz="1200" i="0">
                <a:solidFill>
                  <a:srgbClr val="131413"/>
                </a:solidFill>
                <a:latin typeface="Arial"/>
                <a:ea typeface="Arial"/>
                <a:cs typeface="Arial"/>
                <a:sym typeface="Arial"/>
              </a:rPr>
              <a:t>+ </a:t>
            </a:r>
            <a:r>
              <a:rPr lang="en" sz="1200" b="1" i="0">
                <a:solidFill>
                  <a:srgbClr val="131413"/>
                </a:solidFill>
                <a:latin typeface="Arial"/>
                <a:ea typeface="Arial"/>
                <a:cs typeface="Arial"/>
                <a:sym typeface="Arial"/>
              </a:rPr>
              <a:t>Vk</a:t>
            </a:r>
            <a:endParaRPr sz="1200">
              <a:latin typeface="Arial"/>
              <a:ea typeface="Arial"/>
              <a:cs typeface="Arial"/>
              <a:sym typeface="Arial"/>
            </a:endParaRPr>
          </a:p>
          <a:p>
            <a:pPr marL="177800" lvl="0" indent="0" algn="l" rtl="0">
              <a:lnSpc>
                <a:spcPct val="115000"/>
              </a:lnSpc>
              <a:spcBef>
                <a:spcPts val="800"/>
              </a:spcBef>
              <a:spcAft>
                <a:spcPts val="0"/>
              </a:spcAft>
              <a:buNone/>
            </a:pPr>
            <a:r>
              <a:rPr lang="en" sz="1200" i="0">
                <a:solidFill>
                  <a:srgbClr val="131413"/>
                </a:solidFill>
                <a:latin typeface="Arial"/>
                <a:ea typeface="Arial"/>
                <a:cs typeface="Arial"/>
                <a:sym typeface="Arial"/>
              </a:rPr>
              <a:t>where </a:t>
            </a:r>
            <a:r>
              <a:rPr lang="en" sz="1200" b="1" i="0">
                <a:solidFill>
                  <a:srgbClr val="131413"/>
                </a:solidFill>
                <a:latin typeface="Arial"/>
                <a:ea typeface="Arial"/>
                <a:cs typeface="Arial"/>
                <a:sym typeface="Arial"/>
              </a:rPr>
              <a:t>z </a:t>
            </a:r>
            <a:r>
              <a:rPr lang="en" sz="1200" i="0">
                <a:solidFill>
                  <a:srgbClr val="131413"/>
                </a:solidFill>
                <a:latin typeface="Arial"/>
                <a:ea typeface="Arial"/>
                <a:cs typeface="Arial"/>
                <a:sym typeface="Arial"/>
              </a:rPr>
              <a:t>is the noisy measurement, </a:t>
            </a:r>
            <a:r>
              <a:rPr lang="en" sz="1200" i="1">
                <a:solidFill>
                  <a:srgbClr val="131413"/>
                </a:solidFill>
                <a:latin typeface="Arial"/>
                <a:ea typeface="Arial"/>
                <a:cs typeface="Arial"/>
                <a:sym typeface="Arial"/>
              </a:rPr>
              <a:t>h(</a:t>
            </a:r>
            <a:r>
              <a:rPr lang="en" sz="1200" b="1" i="0">
                <a:solidFill>
                  <a:srgbClr val="131413"/>
                </a:solidFill>
                <a:latin typeface="Arial"/>
                <a:ea typeface="Arial"/>
                <a:cs typeface="Arial"/>
                <a:sym typeface="Arial"/>
              </a:rPr>
              <a:t>Xk</a:t>
            </a:r>
            <a:r>
              <a:rPr lang="en" sz="1200" i="1">
                <a:solidFill>
                  <a:srgbClr val="131413"/>
                </a:solidFill>
                <a:latin typeface="Arial"/>
                <a:ea typeface="Arial"/>
                <a:cs typeface="Arial"/>
                <a:sym typeface="Arial"/>
              </a:rPr>
              <a:t>) </a:t>
            </a:r>
            <a:r>
              <a:rPr lang="en" sz="1200" i="0">
                <a:solidFill>
                  <a:srgbClr val="131413"/>
                </a:solidFill>
                <a:latin typeface="Arial"/>
                <a:ea typeface="Arial"/>
                <a:cs typeface="Arial"/>
                <a:sym typeface="Arial"/>
              </a:rPr>
              <a:t>is the observation function and </a:t>
            </a:r>
            <a:r>
              <a:rPr lang="en" sz="1200" b="1" i="0">
                <a:solidFill>
                  <a:srgbClr val="131413"/>
                </a:solidFill>
                <a:latin typeface="Arial"/>
                <a:ea typeface="Arial"/>
                <a:cs typeface="Arial"/>
                <a:sym typeface="Arial"/>
              </a:rPr>
              <a:t>Vk </a:t>
            </a:r>
            <a:r>
              <a:rPr lang="en" sz="1200" i="0">
                <a:solidFill>
                  <a:srgbClr val="131413"/>
                </a:solidFill>
                <a:latin typeface="Arial"/>
                <a:ea typeface="Arial"/>
                <a:cs typeface="Arial"/>
                <a:sym typeface="Arial"/>
              </a:rPr>
              <a:t>is the measurement noise</a:t>
            </a:r>
            <a:endParaRPr sz="12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3"/>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1100"/>
              <a:buFont typeface="Arial"/>
              <a:buNone/>
            </a:pPr>
            <a:r>
              <a:rPr lang="en" sz="2800" b="1">
                <a:latin typeface="Arial"/>
                <a:ea typeface="Arial"/>
                <a:cs typeface="Arial"/>
                <a:sym typeface="Arial"/>
              </a:rPr>
              <a:t>Fundamental Components in V-SLAM and VO</a:t>
            </a:r>
            <a:endParaRPr sz="2800" b="1">
              <a:latin typeface="Arial"/>
              <a:ea typeface="Arial"/>
              <a:cs typeface="Arial"/>
              <a:sym typeface="Arial"/>
            </a:endParaRPr>
          </a:p>
          <a:p>
            <a:pPr marL="0" lvl="0" indent="0" algn="l" rtl="0">
              <a:spcBef>
                <a:spcPts val="0"/>
              </a:spcBef>
              <a:spcAft>
                <a:spcPts val="0"/>
              </a:spcAft>
              <a:buNone/>
            </a:pPr>
            <a:endParaRPr sz="2800" b="1">
              <a:latin typeface="Arial"/>
              <a:ea typeface="Arial"/>
              <a:cs typeface="Arial"/>
              <a:sym typeface="Arial"/>
            </a:endParaRPr>
          </a:p>
        </p:txBody>
      </p:sp>
      <p:sp>
        <p:nvSpPr>
          <p:cNvPr id="236" name="Google Shape;236;p43"/>
          <p:cNvSpPr txBox="1">
            <a:spLocks noGrp="1"/>
          </p:cNvSpPr>
          <p:nvPr>
            <p:ph type="body" idx="1"/>
          </p:nvPr>
        </p:nvSpPr>
        <p:spPr>
          <a:xfrm>
            <a:off x="628650" y="1037401"/>
            <a:ext cx="7886700" cy="3595200"/>
          </a:xfrm>
          <a:prstGeom prst="rect">
            <a:avLst/>
          </a:prstGeom>
        </p:spPr>
        <p:txBody>
          <a:bodyPr spcFirstLastPara="1" wrap="square" lIns="68575" tIns="34275" rIns="68575" bIns="34275" anchor="t" anchorCtr="0">
            <a:normAutofit/>
          </a:bodyPr>
          <a:lstStyle/>
          <a:p>
            <a:pPr marL="0" lvl="0" indent="0" algn="l" rtl="0">
              <a:lnSpc>
                <a:spcPct val="150000"/>
              </a:lnSpc>
              <a:spcBef>
                <a:spcPts val="800"/>
              </a:spcBef>
              <a:spcAft>
                <a:spcPts val="0"/>
              </a:spcAft>
              <a:buNone/>
            </a:pPr>
            <a:r>
              <a:rPr lang="en" sz="1400" b="1">
                <a:latin typeface="Arial"/>
                <a:ea typeface="Arial"/>
                <a:cs typeface="Arial"/>
                <a:sym typeface="Arial"/>
              </a:rPr>
              <a:t>Camera Modeling and Calibration - Perspective Projection</a:t>
            </a:r>
            <a:endParaRPr sz="1400" b="1">
              <a:latin typeface="Arial"/>
              <a:ea typeface="Arial"/>
              <a:cs typeface="Arial"/>
              <a:sym typeface="Arial"/>
            </a:endParaRPr>
          </a:p>
          <a:p>
            <a:pPr marL="457200" lvl="0" indent="-317500" algn="l" rtl="0">
              <a:lnSpc>
                <a:spcPct val="150000"/>
              </a:lnSpc>
              <a:spcBef>
                <a:spcPts val="800"/>
              </a:spcBef>
              <a:spcAft>
                <a:spcPts val="0"/>
              </a:spcAft>
              <a:buSzPts val="1400"/>
              <a:buFont typeface="Times"/>
              <a:buChar char="•"/>
            </a:pPr>
            <a:r>
              <a:rPr lang="en" sz="1400">
                <a:latin typeface="Arial"/>
                <a:ea typeface="Arial"/>
                <a:cs typeface="Arial"/>
                <a:sym typeface="Arial"/>
              </a:rPr>
              <a:t>The basic and most common model is the </a:t>
            </a:r>
            <a:r>
              <a:rPr lang="en" sz="1400" b="1">
                <a:latin typeface="Arial"/>
                <a:ea typeface="Arial"/>
                <a:cs typeface="Arial"/>
                <a:sym typeface="Arial"/>
              </a:rPr>
              <a:t>perspective camera model. </a:t>
            </a:r>
            <a:endParaRPr sz="1400" b="1">
              <a:latin typeface="Arial"/>
              <a:ea typeface="Arial"/>
              <a:cs typeface="Arial"/>
              <a:sym typeface="Arial"/>
            </a:endParaRPr>
          </a:p>
          <a:p>
            <a:pPr marL="457200" lvl="0" indent="-317500" algn="l" rtl="0">
              <a:lnSpc>
                <a:spcPct val="150000"/>
              </a:lnSpc>
              <a:spcBef>
                <a:spcPts val="0"/>
              </a:spcBef>
              <a:spcAft>
                <a:spcPts val="0"/>
              </a:spcAft>
              <a:buSzPts val="1400"/>
              <a:buChar char="•"/>
            </a:pPr>
            <a:r>
              <a:rPr lang="en" sz="1400">
                <a:latin typeface="Arial"/>
                <a:ea typeface="Arial"/>
                <a:cs typeface="Arial"/>
                <a:sym typeface="Arial"/>
              </a:rPr>
              <a:t>Perspective is the property that objects that are far away appear smaller than closer objects, which is the case with human vision and most real world cameras. </a:t>
            </a:r>
            <a:endParaRPr sz="1400">
              <a:latin typeface="Arial"/>
              <a:ea typeface="Arial"/>
              <a:cs typeface="Arial"/>
              <a:sym typeface="Arial"/>
            </a:endParaRPr>
          </a:p>
          <a:p>
            <a:pPr marL="457200" lvl="0" indent="-317500" algn="l" rtl="0">
              <a:lnSpc>
                <a:spcPct val="150000"/>
              </a:lnSpc>
              <a:spcBef>
                <a:spcPts val="0"/>
              </a:spcBef>
              <a:spcAft>
                <a:spcPts val="0"/>
              </a:spcAft>
              <a:buSzPts val="1400"/>
              <a:buChar char="•"/>
            </a:pPr>
            <a:r>
              <a:rPr lang="en" sz="1400">
                <a:latin typeface="Arial"/>
                <a:ea typeface="Arial"/>
                <a:cs typeface="Arial"/>
                <a:sym typeface="Arial"/>
              </a:rPr>
              <a:t>The most common model for perspective projection is the pinhole camera model which assumes that the image is formed by the intersecting light rays from the objects passing through the center of the projection with the image plane. </a:t>
            </a:r>
            <a:endParaRPr sz="1400">
              <a:latin typeface="Arial"/>
              <a:ea typeface="Arial"/>
              <a:cs typeface="Arial"/>
              <a:sym typeface="Arial"/>
            </a:endParaRPr>
          </a:p>
          <a:p>
            <a:pPr marL="0" lvl="0" indent="0" algn="l" rtl="0">
              <a:lnSpc>
                <a:spcPct val="150000"/>
              </a:lnSpc>
              <a:spcBef>
                <a:spcPts val="800"/>
              </a:spcBef>
              <a:spcAft>
                <a:spcPts val="0"/>
              </a:spcAft>
              <a:buClr>
                <a:schemeClr val="dk1"/>
              </a:buClr>
              <a:buSzPts val="1100"/>
              <a:buFont typeface="Arial"/>
              <a:buNone/>
            </a:pPr>
            <a:endParaRPr sz="1400">
              <a:latin typeface="Arial"/>
              <a:ea typeface="Arial"/>
              <a:cs typeface="Arial"/>
              <a:sym typeface="Arial"/>
            </a:endParaRPr>
          </a:p>
          <a:p>
            <a:pPr marL="0" lvl="0" indent="0" algn="l" rtl="0">
              <a:lnSpc>
                <a:spcPct val="150000"/>
              </a:lnSpc>
              <a:spcBef>
                <a:spcPts val="800"/>
              </a:spcBef>
              <a:spcAft>
                <a:spcPts val="0"/>
              </a:spcAft>
              <a:buNone/>
            </a:pPr>
            <a:endParaRPr sz="1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311700" y="194975"/>
            <a:ext cx="8520600" cy="5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b="1"/>
              <a:t>Abstract</a:t>
            </a:r>
            <a:endParaRPr sz="2820" b="1"/>
          </a:p>
        </p:txBody>
      </p:sp>
      <p:sp>
        <p:nvSpPr>
          <p:cNvPr id="135" name="Google Shape;135;p26"/>
          <p:cNvSpPr txBox="1">
            <a:spLocks noGrp="1"/>
          </p:cNvSpPr>
          <p:nvPr>
            <p:ph type="body" idx="1"/>
          </p:nvPr>
        </p:nvSpPr>
        <p:spPr>
          <a:xfrm>
            <a:off x="311700" y="755375"/>
            <a:ext cx="8520600" cy="4134900"/>
          </a:xfrm>
          <a:prstGeom prst="rect">
            <a:avLst/>
          </a:prstGeom>
        </p:spPr>
        <p:txBody>
          <a:bodyPr spcFirstLastPara="1" wrap="square" lIns="91425" tIns="91425" rIns="91425" bIns="91425" anchor="t" anchorCtr="0">
            <a:normAutofit fontScale="25000" lnSpcReduction="20000"/>
          </a:bodyPr>
          <a:lstStyle/>
          <a:p>
            <a:pPr marL="457200" lvl="0" indent="-323850" algn="l" rtl="0">
              <a:lnSpc>
                <a:spcPct val="200000"/>
              </a:lnSpc>
              <a:spcBef>
                <a:spcPts val="0"/>
              </a:spcBef>
              <a:spcAft>
                <a:spcPts val="0"/>
              </a:spcAft>
              <a:buClr>
                <a:schemeClr val="dk1"/>
              </a:buClr>
              <a:buSzPct val="100000"/>
              <a:buChar char="●"/>
            </a:pPr>
            <a:r>
              <a:rPr lang="en" sz="6000">
                <a:solidFill>
                  <a:schemeClr val="dk1"/>
                </a:solidFill>
              </a:rPr>
              <a:t>To support new researchers in the field of robotics and autonomous systems, particularly those interested in robot localization and mapping.</a:t>
            </a:r>
            <a:endParaRPr sz="6000">
              <a:solidFill>
                <a:schemeClr val="dk1"/>
              </a:solidFill>
            </a:endParaRPr>
          </a:p>
          <a:p>
            <a:pPr marL="457200" lvl="0" indent="-323850" algn="l" rtl="0">
              <a:lnSpc>
                <a:spcPct val="200000"/>
              </a:lnSpc>
              <a:spcBef>
                <a:spcPts val="0"/>
              </a:spcBef>
              <a:spcAft>
                <a:spcPts val="0"/>
              </a:spcAft>
              <a:buClr>
                <a:schemeClr val="dk1"/>
              </a:buClr>
              <a:buSzPct val="100000"/>
              <a:buChar char="●"/>
            </a:pPr>
            <a:r>
              <a:rPr lang="en" sz="6000">
                <a:solidFill>
                  <a:schemeClr val="dk1"/>
                </a:solidFill>
              </a:rPr>
              <a:t>It covers a range of techniques, from basic methods like wheel odometry and dead reckoning to advanced Visual Odometry (VO) and Simultaneous Localization and Mapping (SLAM). </a:t>
            </a:r>
            <a:endParaRPr sz="6000">
              <a:solidFill>
                <a:schemeClr val="dk1"/>
              </a:solidFill>
            </a:endParaRPr>
          </a:p>
          <a:p>
            <a:pPr marL="457200" lvl="0" indent="-323850" algn="l" rtl="0">
              <a:lnSpc>
                <a:spcPct val="200000"/>
              </a:lnSpc>
              <a:spcBef>
                <a:spcPts val="0"/>
              </a:spcBef>
              <a:spcAft>
                <a:spcPts val="0"/>
              </a:spcAft>
              <a:buClr>
                <a:schemeClr val="dk1"/>
              </a:buClr>
              <a:buSzPct val="100000"/>
              <a:buChar char="●"/>
            </a:pPr>
            <a:r>
              <a:rPr lang="en" sz="6000">
                <a:solidFill>
                  <a:schemeClr val="dk1"/>
                </a:solidFill>
              </a:rPr>
              <a:t>VO is discussed in both monocular and stereo vision systems using feature matching/tracking and optical flow techniques. Common SLAM methods such as Extended Kalman Filter SLAM (EKF-SLAM), Particle Filter, and the latest RGB-D SLAM are compared.</a:t>
            </a:r>
            <a:endParaRPr sz="6000">
              <a:solidFill>
                <a:schemeClr val="dk1"/>
              </a:solidFill>
            </a:endParaRPr>
          </a:p>
          <a:p>
            <a:pPr marL="457200" lvl="0" indent="-323850" algn="l" rtl="0">
              <a:lnSpc>
                <a:spcPct val="200000"/>
              </a:lnSpc>
              <a:spcBef>
                <a:spcPts val="0"/>
              </a:spcBef>
              <a:spcAft>
                <a:spcPts val="0"/>
              </a:spcAft>
              <a:buClr>
                <a:schemeClr val="dk1"/>
              </a:buClr>
              <a:buSzPct val="100000"/>
              <a:buChar char="●"/>
            </a:pPr>
            <a:r>
              <a:rPr lang="en" sz="6000">
                <a:solidFill>
                  <a:schemeClr val="dk1"/>
                </a:solidFill>
              </a:rPr>
              <a:t>The paper also provide the insights into the foundational techniques for these methods, including feature extraction (e.g., SIFT, SURF, FAST), feature matching, outlier removal, and data association techniques.</a:t>
            </a:r>
            <a:endParaRPr sz="6000">
              <a:solidFill>
                <a:schemeClr val="dk1"/>
              </a:solidFill>
            </a:endParaRPr>
          </a:p>
          <a:p>
            <a:pPr marL="457200" lvl="0" indent="0" algn="l" rtl="0">
              <a:lnSpc>
                <a:spcPct val="200000"/>
              </a:lnSpc>
              <a:spcBef>
                <a:spcPts val="0"/>
              </a:spcBef>
              <a:spcAft>
                <a:spcPts val="0"/>
              </a:spcAft>
              <a:buNone/>
            </a:pPr>
            <a:endParaRPr sz="6000">
              <a:solidFill>
                <a:schemeClr val="dk1"/>
              </a:solidFill>
            </a:endParaRPr>
          </a:p>
          <a:p>
            <a:pPr marL="457200" lvl="0" indent="0" algn="l" rtl="0">
              <a:lnSpc>
                <a:spcPct val="200000"/>
              </a:lnSpc>
              <a:spcBef>
                <a:spcPts val="1200"/>
              </a:spcBef>
              <a:spcAft>
                <a:spcPts val="0"/>
              </a:spcAft>
              <a:buNone/>
            </a:pPr>
            <a:endParaRPr sz="6000">
              <a:solidFill>
                <a:schemeClr val="dk1"/>
              </a:solidFill>
            </a:endParaRPr>
          </a:p>
          <a:p>
            <a:pPr marL="457200" lvl="0" indent="0" algn="l" rtl="0">
              <a:spcBef>
                <a:spcPts val="1200"/>
              </a:spcBef>
              <a:spcAft>
                <a:spcPts val="0"/>
              </a:spcAft>
              <a:buNone/>
            </a:pPr>
            <a:endParaRPr>
              <a:solidFill>
                <a:schemeClr val="dk1"/>
              </a:solidFill>
            </a:endParaRPr>
          </a:p>
          <a:p>
            <a:pPr marL="457200" lvl="0" indent="0" algn="l" rtl="0">
              <a:spcBef>
                <a:spcPts val="1200"/>
              </a:spcBef>
              <a:spcAft>
                <a:spcPts val="1200"/>
              </a:spcAft>
              <a:buNone/>
            </a:pP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4"/>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b="1"/>
              <a:t>Perspective Projection</a:t>
            </a:r>
            <a:endParaRPr b="1"/>
          </a:p>
        </p:txBody>
      </p:sp>
      <p:sp>
        <p:nvSpPr>
          <p:cNvPr id="242" name="Google Shape;242;p44"/>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Clr>
                <a:schemeClr val="dk1"/>
              </a:buClr>
              <a:buSzPts val="1100"/>
              <a:buFont typeface="Arial"/>
              <a:buNone/>
            </a:pPr>
            <a:r>
              <a:rPr lang="en" sz="1100">
                <a:latin typeface="Arial"/>
                <a:ea typeface="Arial"/>
                <a:cs typeface="Arial"/>
                <a:sym typeface="Arial"/>
              </a:rPr>
              <a:t>The pinhole perspective projection equation can be written as:</a:t>
            </a:r>
            <a:endParaRPr sz="1100">
              <a:latin typeface="Arial"/>
              <a:ea typeface="Arial"/>
              <a:cs typeface="Arial"/>
              <a:sym typeface="Arial"/>
            </a:endParaRPr>
          </a:p>
          <a:p>
            <a:pPr marL="0" lvl="0" indent="0" algn="l" rtl="0">
              <a:spcBef>
                <a:spcPts val="800"/>
              </a:spcBef>
              <a:spcAft>
                <a:spcPts val="0"/>
              </a:spcAft>
              <a:buNone/>
            </a:pPr>
            <a:endParaRPr sz="1100">
              <a:latin typeface="Arial"/>
              <a:ea typeface="Arial"/>
              <a:cs typeface="Arial"/>
              <a:sym typeface="Arial"/>
            </a:endParaRPr>
          </a:p>
          <a:p>
            <a:pPr marL="0" lvl="0" indent="0" algn="l" rtl="0">
              <a:spcBef>
                <a:spcPts val="800"/>
              </a:spcBef>
              <a:spcAft>
                <a:spcPts val="0"/>
              </a:spcAft>
              <a:buClr>
                <a:schemeClr val="dk1"/>
              </a:buClr>
              <a:buSzPts val="1100"/>
              <a:buFont typeface="Arial"/>
              <a:buNone/>
            </a:pPr>
            <a:endParaRPr sz="1100">
              <a:latin typeface="Arial"/>
              <a:ea typeface="Arial"/>
              <a:cs typeface="Arial"/>
              <a:sym typeface="Arial"/>
            </a:endParaRPr>
          </a:p>
          <a:p>
            <a:pPr marL="0" lvl="0" indent="0" algn="l" rtl="0">
              <a:spcBef>
                <a:spcPts val="800"/>
              </a:spcBef>
              <a:spcAft>
                <a:spcPts val="0"/>
              </a:spcAft>
              <a:buNone/>
            </a:pPr>
            <a:endParaRPr sz="1100">
              <a:latin typeface="Arial"/>
              <a:ea typeface="Arial"/>
              <a:cs typeface="Arial"/>
              <a:sym typeface="Arial"/>
            </a:endParaRPr>
          </a:p>
          <a:p>
            <a:pPr marL="0" lvl="0" indent="0" algn="l" rtl="0">
              <a:spcBef>
                <a:spcPts val="800"/>
              </a:spcBef>
              <a:spcAft>
                <a:spcPts val="0"/>
              </a:spcAft>
              <a:buNone/>
            </a:pPr>
            <a:r>
              <a:rPr lang="en" sz="1100">
                <a:latin typeface="Arial"/>
                <a:ea typeface="Arial"/>
                <a:cs typeface="Arial"/>
                <a:sym typeface="Arial"/>
              </a:rPr>
              <a:t>where u and v are the 2D image coordinates of a 3D point with coordinates X, Y and Z</a:t>
            </a:r>
            <a:endParaRPr sz="1100">
              <a:latin typeface="Arial"/>
              <a:ea typeface="Arial"/>
              <a:cs typeface="Arial"/>
              <a:sym typeface="Arial"/>
            </a:endParaRPr>
          </a:p>
          <a:p>
            <a:pPr marL="0" lvl="0" indent="0" algn="l" rtl="0">
              <a:spcBef>
                <a:spcPts val="800"/>
              </a:spcBef>
              <a:spcAft>
                <a:spcPts val="0"/>
              </a:spcAft>
              <a:buNone/>
            </a:pPr>
            <a:r>
              <a:rPr lang="en" sz="1100">
                <a:latin typeface="Arial"/>
                <a:ea typeface="Arial"/>
                <a:cs typeface="Arial"/>
                <a:sym typeface="Arial"/>
              </a:rPr>
              <a:t>The 3D point is projected onto the image plane. </a:t>
            </a:r>
            <a:endParaRPr sz="1100">
              <a:latin typeface="Arial"/>
              <a:ea typeface="Arial"/>
              <a:cs typeface="Arial"/>
              <a:sym typeface="Arial"/>
            </a:endParaRPr>
          </a:p>
          <a:p>
            <a:pPr marL="0" lvl="0" indent="0" algn="l" rtl="0">
              <a:spcBef>
                <a:spcPts val="800"/>
              </a:spcBef>
              <a:spcAft>
                <a:spcPts val="0"/>
              </a:spcAft>
              <a:buNone/>
            </a:pPr>
            <a:r>
              <a:rPr lang="en" sz="1100">
                <a:latin typeface="Arial"/>
                <a:ea typeface="Arial"/>
                <a:cs typeface="Arial"/>
                <a:sym typeface="Arial"/>
              </a:rPr>
              <a:t>λ is a depth factor</a:t>
            </a:r>
            <a:endParaRPr sz="1100">
              <a:latin typeface="Arial"/>
              <a:ea typeface="Arial"/>
              <a:cs typeface="Arial"/>
              <a:sym typeface="Arial"/>
            </a:endParaRPr>
          </a:p>
          <a:p>
            <a:pPr marL="0" lvl="0" indent="0" algn="l" rtl="0">
              <a:spcBef>
                <a:spcPts val="800"/>
              </a:spcBef>
              <a:spcAft>
                <a:spcPts val="0"/>
              </a:spcAft>
              <a:buNone/>
            </a:pPr>
            <a:r>
              <a:rPr lang="en" sz="1100">
                <a:latin typeface="Arial"/>
                <a:ea typeface="Arial"/>
                <a:cs typeface="Arial"/>
                <a:sym typeface="Arial"/>
              </a:rPr>
              <a:t>K is the intrinsic calibration matrix and contains the intrinsic parameters</a:t>
            </a:r>
            <a:endParaRPr sz="1100">
              <a:latin typeface="Arial"/>
              <a:ea typeface="Arial"/>
              <a:cs typeface="Arial"/>
              <a:sym typeface="Arial"/>
            </a:endParaRPr>
          </a:p>
          <a:p>
            <a:pPr marL="0" lvl="0" indent="0" algn="l" rtl="0">
              <a:spcBef>
                <a:spcPts val="800"/>
              </a:spcBef>
              <a:spcAft>
                <a:spcPts val="0"/>
              </a:spcAft>
              <a:buNone/>
            </a:pPr>
            <a:r>
              <a:rPr lang="en" sz="1100">
                <a:latin typeface="Arial"/>
                <a:ea typeface="Arial"/>
                <a:cs typeface="Arial"/>
                <a:sym typeface="Arial"/>
              </a:rPr>
              <a:t>Intrinsic parameters are as below:</a:t>
            </a:r>
            <a:endParaRPr sz="1100">
              <a:latin typeface="Arial"/>
              <a:ea typeface="Arial"/>
              <a:cs typeface="Arial"/>
              <a:sym typeface="Arial"/>
            </a:endParaRPr>
          </a:p>
          <a:p>
            <a:pPr marL="0" lvl="0" indent="0" algn="l" rtl="0">
              <a:spcBef>
                <a:spcPts val="800"/>
              </a:spcBef>
              <a:spcAft>
                <a:spcPts val="0"/>
              </a:spcAft>
              <a:buNone/>
            </a:pPr>
            <a:r>
              <a:rPr lang="en" sz="1100">
                <a:latin typeface="Arial"/>
                <a:ea typeface="Arial"/>
                <a:cs typeface="Arial"/>
                <a:sym typeface="Arial"/>
              </a:rPr>
              <a:t>f</a:t>
            </a:r>
            <a:r>
              <a:rPr lang="en" sz="800">
                <a:latin typeface="Arial"/>
                <a:ea typeface="Arial"/>
                <a:cs typeface="Arial"/>
                <a:sym typeface="Arial"/>
              </a:rPr>
              <a:t>x </a:t>
            </a:r>
            <a:r>
              <a:rPr lang="en" sz="1100">
                <a:latin typeface="Arial"/>
                <a:ea typeface="Arial"/>
                <a:cs typeface="Arial"/>
                <a:sym typeface="Arial"/>
              </a:rPr>
              <a:t>and f</a:t>
            </a:r>
            <a:r>
              <a:rPr lang="en" sz="800">
                <a:latin typeface="Arial"/>
                <a:ea typeface="Arial"/>
                <a:cs typeface="Arial"/>
                <a:sym typeface="Arial"/>
              </a:rPr>
              <a:t>y </a:t>
            </a:r>
            <a:r>
              <a:rPr lang="en" sz="1100">
                <a:latin typeface="Arial"/>
                <a:ea typeface="Arial"/>
                <a:cs typeface="Arial"/>
                <a:sym typeface="Arial"/>
              </a:rPr>
              <a:t>are the focal lengths in the x and y directions</a:t>
            </a:r>
            <a:endParaRPr sz="1100">
              <a:latin typeface="Arial"/>
              <a:ea typeface="Arial"/>
              <a:cs typeface="Arial"/>
              <a:sym typeface="Arial"/>
            </a:endParaRPr>
          </a:p>
          <a:p>
            <a:pPr marL="0" lvl="0" indent="0" algn="l" rtl="0">
              <a:spcBef>
                <a:spcPts val="800"/>
              </a:spcBef>
              <a:spcAft>
                <a:spcPts val="0"/>
              </a:spcAft>
              <a:buClr>
                <a:schemeClr val="dk1"/>
              </a:buClr>
              <a:buSzPts val="1100"/>
              <a:buFont typeface="Arial"/>
              <a:buNone/>
            </a:pPr>
            <a:r>
              <a:rPr lang="en" sz="1100">
                <a:latin typeface="Arial"/>
                <a:ea typeface="Arial"/>
                <a:cs typeface="Arial"/>
                <a:sym typeface="Arial"/>
              </a:rPr>
              <a:t>c</a:t>
            </a:r>
            <a:r>
              <a:rPr lang="en" sz="800">
                <a:latin typeface="Arial"/>
                <a:ea typeface="Arial"/>
                <a:cs typeface="Arial"/>
                <a:sym typeface="Arial"/>
              </a:rPr>
              <a:t>x </a:t>
            </a:r>
            <a:r>
              <a:rPr lang="en" sz="1100">
                <a:latin typeface="Arial"/>
                <a:ea typeface="Arial"/>
                <a:cs typeface="Arial"/>
                <a:sym typeface="Arial"/>
              </a:rPr>
              <a:t>and c</a:t>
            </a:r>
            <a:r>
              <a:rPr lang="en" sz="800">
                <a:latin typeface="Arial"/>
                <a:ea typeface="Arial"/>
                <a:cs typeface="Arial"/>
                <a:sym typeface="Arial"/>
              </a:rPr>
              <a:t>y </a:t>
            </a:r>
            <a:r>
              <a:rPr lang="en" sz="1100">
                <a:latin typeface="Arial"/>
                <a:ea typeface="Arial"/>
                <a:cs typeface="Arial"/>
                <a:sym typeface="Arial"/>
              </a:rPr>
              <a:t>are the 2D coordinates of the projection center</a:t>
            </a:r>
            <a:endParaRPr sz="1100">
              <a:latin typeface="Arial"/>
              <a:ea typeface="Arial"/>
              <a:cs typeface="Arial"/>
              <a:sym typeface="Arial"/>
            </a:endParaRPr>
          </a:p>
          <a:p>
            <a:pPr marL="0" lvl="0" indent="0" algn="l" rtl="0">
              <a:spcBef>
                <a:spcPts val="800"/>
              </a:spcBef>
              <a:spcAft>
                <a:spcPts val="0"/>
              </a:spcAft>
              <a:buNone/>
            </a:pPr>
            <a:endParaRPr/>
          </a:p>
        </p:txBody>
      </p:sp>
      <p:pic>
        <p:nvPicPr>
          <p:cNvPr id="243" name="Google Shape;243;p44"/>
          <p:cNvPicPr preferRelativeResize="0"/>
          <p:nvPr/>
        </p:nvPicPr>
        <p:blipFill>
          <a:blip r:embed="rId3">
            <a:alphaModFix/>
          </a:blip>
          <a:stretch>
            <a:fillRect/>
          </a:stretch>
        </p:blipFill>
        <p:spPr>
          <a:xfrm>
            <a:off x="1629769" y="1640894"/>
            <a:ext cx="2071676" cy="63340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5"/>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dirty="0"/>
              <a:t>Perspective Projection</a:t>
            </a:r>
            <a:endParaRPr dirty="0"/>
          </a:p>
        </p:txBody>
      </p:sp>
      <p:pic>
        <p:nvPicPr>
          <p:cNvPr id="249" name="Google Shape;249;p45"/>
          <p:cNvPicPr preferRelativeResize="0"/>
          <p:nvPr/>
        </p:nvPicPr>
        <p:blipFill>
          <a:blip r:embed="rId3">
            <a:alphaModFix/>
          </a:blip>
          <a:stretch>
            <a:fillRect/>
          </a:stretch>
        </p:blipFill>
        <p:spPr>
          <a:xfrm>
            <a:off x="1490163" y="1132009"/>
            <a:ext cx="3526450" cy="3502950"/>
          </a:xfrm>
          <a:prstGeom prst="rect">
            <a:avLst/>
          </a:prstGeom>
          <a:noFill/>
          <a:ln>
            <a:noFill/>
          </a:ln>
        </p:spPr>
      </p:pic>
      <p:pic>
        <p:nvPicPr>
          <p:cNvPr id="3" name="Picture 2">
            <a:extLst>
              <a:ext uri="{FF2B5EF4-FFF2-40B4-BE49-F238E27FC236}">
                <a16:creationId xmlns:a16="http://schemas.microsoft.com/office/drawing/2014/main" id="{6A47DAD1-C151-F72B-FABD-6FF51A30BEF9}"/>
              </a:ext>
            </a:extLst>
          </p:cNvPr>
          <p:cNvPicPr>
            <a:picLocks noChangeAspect="1"/>
          </p:cNvPicPr>
          <p:nvPr/>
        </p:nvPicPr>
        <p:blipFill>
          <a:blip r:embed="rId4"/>
          <a:stretch>
            <a:fillRect/>
          </a:stretch>
        </p:blipFill>
        <p:spPr>
          <a:xfrm>
            <a:off x="5660903" y="2883484"/>
            <a:ext cx="2499767" cy="1805387"/>
          </a:xfrm>
          <a:prstGeom prst="rect">
            <a:avLst/>
          </a:prstGeom>
        </p:spPr>
      </p:pic>
      <p:pic>
        <p:nvPicPr>
          <p:cNvPr id="4" name="Picture 3">
            <a:extLst>
              <a:ext uri="{FF2B5EF4-FFF2-40B4-BE49-F238E27FC236}">
                <a16:creationId xmlns:a16="http://schemas.microsoft.com/office/drawing/2014/main" id="{0245F0F1-E218-6522-BDF1-BEAD7DCCB299}"/>
              </a:ext>
            </a:extLst>
          </p:cNvPr>
          <p:cNvPicPr>
            <a:picLocks noChangeAspect="1"/>
          </p:cNvPicPr>
          <p:nvPr/>
        </p:nvPicPr>
        <p:blipFill>
          <a:blip r:embed="rId5"/>
          <a:stretch>
            <a:fillRect/>
          </a:stretch>
        </p:blipFill>
        <p:spPr>
          <a:xfrm>
            <a:off x="5660902" y="971550"/>
            <a:ext cx="2499767" cy="1600200"/>
          </a:xfrm>
          <a:prstGeom prst="rect">
            <a:avLst/>
          </a:prstGeom>
        </p:spPr>
      </p:pic>
      <p:sp>
        <p:nvSpPr>
          <p:cNvPr id="5" name="TextBox 4">
            <a:extLst>
              <a:ext uri="{FF2B5EF4-FFF2-40B4-BE49-F238E27FC236}">
                <a16:creationId xmlns:a16="http://schemas.microsoft.com/office/drawing/2014/main" id="{C3FA333D-39CA-4AAE-EA83-4BC7A8A25614}"/>
              </a:ext>
            </a:extLst>
          </p:cNvPr>
          <p:cNvSpPr txBox="1"/>
          <p:nvPr/>
        </p:nvSpPr>
        <p:spPr>
          <a:xfrm>
            <a:off x="5575299" y="2536166"/>
            <a:ext cx="2163848" cy="307777"/>
          </a:xfrm>
          <a:prstGeom prst="rect">
            <a:avLst/>
          </a:prstGeom>
          <a:noFill/>
        </p:spPr>
        <p:txBody>
          <a:bodyPr wrap="square" rtlCol="0">
            <a:spAutoFit/>
          </a:bodyPr>
          <a:lstStyle/>
          <a:p>
            <a:r>
              <a:rPr lang="en-US" dirty="0"/>
              <a:t>Pinhole Camera</a:t>
            </a:r>
          </a:p>
        </p:txBody>
      </p:sp>
      <p:sp>
        <p:nvSpPr>
          <p:cNvPr id="6" name="TextBox 5">
            <a:extLst>
              <a:ext uri="{FF2B5EF4-FFF2-40B4-BE49-F238E27FC236}">
                <a16:creationId xmlns:a16="http://schemas.microsoft.com/office/drawing/2014/main" id="{4795B803-A976-699E-1D87-E9FBE0D8CEDA}"/>
              </a:ext>
            </a:extLst>
          </p:cNvPr>
          <p:cNvSpPr txBox="1"/>
          <p:nvPr/>
        </p:nvSpPr>
        <p:spPr>
          <a:xfrm>
            <a:off x="5575299" y="4687442"/>
            <a:ext cx="3443057" cy="307777"/>
          </a:xfrm>
          <a:prstGeom prst="rect">
            <a:avLst/>
          </a:prstGeom>
          <a:noFill/>
        </p:spPr>
        <p:txBody>
          <a:bodyPr wrap="square" rtlCol="0">
            <a:spAutoFit/>
          </a:bodyPr>
          <a:lstStyle/>
          <a:p>
            <a:r>
              <a:rPr lang="en-US" dirty="0"/>
              <a:t>Pinhole Camera(Perspective Projection)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6"/>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b="1"/>
              <a:t>Intrinsic Camera Calibration	</a:t>
            </a:r>
            <a:endParaRPr b="1"/>
          </a:p>
        </p:txBody>
      </p:sp>
      <p:sp>
        <p:nvSpPr>
          <p:cNvPr id="255" name="Google Shape;255;p46"/>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fontScale="77500" lnSpcReduction="20000"/>
          </a:bodyPr>
          <a:lstStyle/>
          <a:p>
            <a:pPr marL="457200" lvl="0" indent="-290830" algn="l" rtl="0">
              <a:lnSpc>
                <a:spcPct val="150000"/>
              </a:lnSpc>
              <a:spcBef>
                <a:spcPts val="800"/>
              </a:spcBef>
              <a:spcAft>
                <a:spcPts val="0"/>
              </a:spcAft>
              <a:buSzPct val="66666"/>
              <a:buFont typeface="Times"/>
              <a:buChar char="•"/>
            </a:pPr>
            <a:r>
              <a:rPr lang="en">
                <a:latin typeface="Times"/>
                <a:ea typeface="Times"/>
                <a:cs typeface="Times"/>
                <a:sym typeface="Times"/>
              </a:rPr>
              <a:t>Camera calibration is the process of finding the quantities internal to the camera (intrinsic parameters) that affect the imaging process such as the </a:t>
            </a:r>
            <a:r>
              <a:rPr lang="en" b="1">
                <a:latin typeface="Times"/>
                <a:ea typeface="Times"/>
                <a:cs typeface="Times"/>
                <a:sym typeface="Times"/>
              </a:rPr>
              <a:t>image center, focal length and lens distortion parameters. </a:t>
            </a:r>
            <a:endParaRPr b="1">
              <a:latin typeface="Times"/>
              <a:ea typeface="Times"/>
              <a:cs typeface="Times"/>
              <a:sym typeface="Times"/>
            </a:endParaRPr>
          </a:p>
          <a:p>
            <a:pPr marL="457200" lvl="0" indent="-290830" algn="l" rtl="0">
              <a:lnSpc>
                <a:spcPct val="150000"/>
              </a:lnSpc>
              <a:spcBef>
                <a:spcPts val="0"/>
              </a:spcBef>
              <a:spcAft>
                <a:spcPts val="0"/>
              </a:spcAft>
              <a:buSzPct val="66666"/>
              <a:buFont typeface="Times"/>
              <a:buChar char="•"/>
            </a:pPr>
            <a:r>
              <a:rPr lang="en">
                <a:latin typeface="Times"/>
                <a:ea typeface="Times"/>
                <a:cs typeface="Times"/>
                <a:sym typeface="Times"/>
              </a:rPr>
              <a:t>Precise camera calibration is required due to having camera production errors and lower quality lenses.</a:t>
            </a:r>
            <a:endParaRPr>
              <a:latin typeface="Times"/>
              <a:ea typeface="Times"/>
              <a:cs typeface="Times"/>
              <a:sym typeface="Times"/>
            </a:endParaRPr>
          </a:p>
          <a:p>
            <a:pPr marL="457200" lvl="0" indent="-290830" algn="l" rtl="0">
              <a:lnSpc>
                <a:spcPct val="150000"/>
              </a:lnSpc>
              <a:spcBef>
                <a:spcPts val="0"/>
              </a:spcBef>
              <a:spcAft>
                <a:spcPts val="0"/>
              </a:spcAft>
              <a:buSzPct val="66666"/>
              <a:buFont typeface="Times"/>
              <a:buChar char="•"/>
            </a:pPr>
            <a:r>
              <a:rPr lang="en">
                <a:latin typeface="Times"/>
                <a:ea typeface="Times"/>
                <a:cs typeface="Times"/>
                <a:sym typeface="Times"/>
              </a:rPr>
              <a:t>The most popular method uses a </a:t>
            </a:r>
            <a:r>
              <a:rPr lang="en" b="1">
                <a:latin typeface="Times"/>
                <a:ea typeface="Times"/>
                <a:cs typeface="Times"/>
                <a:sym typeface="Times"/>
              </a:rPr>
              <a:t>planar checkerboard pattern with known 3D geometry.</a:t>
            </a:r>
            <a:r>
              <a:rPr lang="en">
                <a:latin typeface="Times"/>
                <a:ea typeface="Times"/>
                <a:cs typeface="Times"/>
                <a:sym typeface="Times"/>
              </a:rPr>
              <a:t> </a:t>
            </a:r>
            <a:endParaRPr>
              <a:latin typeface="Times"/>
              <a:ea typeface="Times"/>
              <a:cs typeface="Times"/>
              <a:sym typeface="Times"/>
            </a:endParaRPr>
          </a:p>
          <a:p>
            <a:pPr marL="457200" lvl="0" indent="-290830" algn="l" rtl="0">
              <a:lnSpc>
                <a:spcPct val="150000"/>
              </a:lnSpc>
              <a:spcBef>
                <a:spcPts val="0"/>
              </a:spcBef>
              <a:spcAft>
                <a:spcPts val="0"/>
              </a:spcAft>
              <a:buSzPct val="66666"/>
              <a:buFont typeface="Times"/>
              <a:buChar char="•"/>
            </a:pPr>
            <a:r>
              <a:rPr lang="en">
                <a:latin typeface="Times"/>
                <a:ea typeface="Times"/>
                <a:cs typeface="Times"/>
                <a:sym typeface="Times"/>
              </a:rPr>
              <a:t>The user is required to take several images of the checkerboard at varying poses and covering the field of view of the camera as much as possible. </a:t>
            </a:r>
            <a:endParaRPr>
              <a:latin typeface="Times"/>
              <a:ea typeface="Times"/>
              <a:cs typeface="Times"/>
              <a:sym typeface="Times"/>
            </a:endParaRPr>
          </a:p>
          <a:p>
            <a:pPr marL="457200" lvl="0" indent="-290830" algn="l" rtl="0">
              <a:lnSpc>
                <a:spcPct val="150000"/>
              </a:lnSpc>
              <a:spcBef>
                <a:spcPts val="0"/>
              </a:spcBef>
              <a:spcAft>
                <a:spcPts val="0"/>
              </a:spcAft>
              <a:buSzPct val="66666"/>
              <a:buFont typeface="Times"/>
              <a:buChar char="•"/>
            </a:pPr>
            <a:r>
              <a:rPr lang="en">
                <a:latin typeface="Times"/>
                <a:ea typeface="Times"/>
                <a:cs typeface="Times"/>
                <a:sym typeface="Times"/>
              </a:rPr>
              <a:t>The parameters are estimated by solving a LS minimization problem</a:t>
            </a:r>
            <a:endParaRPr>
              <a:latin typeface="Times"/>
              <a:ea typeface="Times"/>
              <a:cs typeface="Times"/>
              <a:sym typeface="Times"/>
            </a:endParaRPr>
          </a:p>
          <a:p>
            <a:pPr marL="457200" lvl="0" indent="0" algn="l" rtl="0">
              <a:spcBef>
                <a:spcPts val="800"/>
              </a:spcBef>
              <a:spcAft>
                <a:spcPts val="0"/>
              </a:spcAft>
              <a:buNone/>
            </a:pPr>
            <a:endParaRPr>
              <a:latin typeface="Times"/>
              <a:ea typeface="Times"/>
              <a:cs typeface="Times"/>
              <a:sym typeface="Time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7"/>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b="1"/>
              <a:t>Feature Extraction and Matching	</a:t>
            </a:r>
            <a:endParaRPr b="1"/>
          </a:p>
        </p:txBody>
      </p:sp>
      <p:sp>
        <p:nvSpPr>
          <p:cNvPr id="261" name="Google Shape;261;p47"/>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fontScale="70000" lnSpcReduction="20000"/>
          </a:bodyPr>
          <a:lstStyle/>
          <a:p>
            <a:pPr marL="457200" lvl="0" indent="-290830" algn="l" rtl="0">
              <a:lnSpc>
                <a:spcPct val="150000"/>
              </a:lnSpc>
              <a:spcBef>
                <a:spcPts val="800"/>
              </a:spcBef>
              <a:spcAft>
                <a:spcPts val="0"/>
              </a:spcAft>
              <a:buSzPct val="66666"/>
              <a:buFont typeface="Times"/>
              <a:buChar char="•"/>
            </a:pPr>
            <a:r>
              <a:rPr lang="en" dirty="0">
                <a:latin typeface="Times"/>
                <a:ea typeface="Times"/>
                <a:cs typeface="Times"/>
                <a:sym typeface="Times"/>
              </a:rPr>
              <a:t>Vision sensors have attracted a lot of interest from researchers over the years as they provide images that are rich in information. In most cases, </a:t>
            </a:r>
            <a:r>
              <a:rPr lang="en" b="1" dirty="0">
                <a:latin typeface="Times"/>
                <a:ea typeface="Times"/>
                <a:cs typeface="Times"/>
                <a:sym typeface="Times"/>
              </a:rPr>
              <a:t>raw images need to be processed</a:t>
            </a:r>
            <a:r>
              <a:rPr lang="en" dirty="0">
                <a:latin typeface="Times"/>
                <a:ea typeface="Times"/>
                <a:cs typeface="Times"/>
                <a:sym typeface="Times"/>
              </a:rPr>
              <a:t> in order to extract the useful information. </a:t>
            </a:r>
            <a:endParaRPr dirty="0">
              <a:latin typeface="Times"/>
              <a:ea typeface="Times"/>
              <a:cs typeface="Times"/>
              <a:sym typeface="Times"/>
            </a:endParaRPr>
          </a:p>
          <a:p>
            <a:pPr marL="457200" lvl="0" indent="-290830" algn="l" rtl="0">
              <a:lnSpc>
                <a:spcPct val="150000"/>
              </a:lnSpc>
              <a:spcBef>
                <a:spcPts val="0"/>
              </a:spcBef>
              <a:spcAft>
                <a:spcPts val="0"/>
              </a:spcAft>
              <a:buSzPct val="66666"/>
              <a:buFont typeface="Times"/>
              <a:buChar char="•"/>
            </a:pPr>
            <a:r>
              <a:rPr lang="en" dirty="0">
                <a:latin typeface="Times"/>
                <a:ea typeface="Times"/>
                <a:cs typeface="Times"/>
                <a:sym typeface="Times"/>
              </a:rPr>
              <a:t>Features that are of interest range from simple point features such as </a:t>
            </a:r>
            <a:r>
              <a:rPr lang="en" b="1" dirty="0">
                <a:latin typeface="Times"/>
                <a:ea typeface="Times"/>
                <a:cs typeface="Times"/>
                <a:sym typeface="Times"/>
              </a:rPr>
              <a:t>corners </a:t>
            </a:r>
            <a:r>
              <a:rPr lang="en" dirty="0">
                <a:latin typeface="Times"/>
                <a:ea typeface="Times"/>
                <a:cs typeface="Times"/>
                <a:sym typeface="Times"/>
              </a:rPr>
              <a:t>to more elaborate features such as </a:t>
            </a:r>
            <a:r>
              <a:rPr lang="en" b="1" dirty="0">
                <a:latin typeface="Times"/>
                <a:ea typeface="Times"/>
                <a:cs typeface="Times"/>
                <a:sym typeface="Times"/>
              </a:rPr>
              <a:t>edges and blobs and even complex objects</a:t>
            </a:r>
            <a:r>
              <a:rPr lang="en" dirty="0">
                <a:latin typeface="Times"/>
                <a:ea typeface="Times"/>
                <a:cs typeface="Times"/>
                <a:sym typeface="Times"/>
              </a:rPr>
              <a:t> such as doorways and windows. </a:t>
            </a:r>
            <a:endParaRPr dirty="0">
              <a:latin typeface="Times"/>
              <a:ea typeface="Times"/>
              <a:cs typeface="Times"/>
              <a:sym typeface="Times"/>
            </a:endParaRPr>
          </a:p>
          <a:p>
            <a:pPr marL="457200" lvl="0" indent="-290830" algn="l" rtl="0">
              <a:lnSpc>
                <a:spcPct val="150000"/>
              </a:lnSpc>
              <a:spcBef>
                <a:spcPts val="0"/>
              </a:spcBef>
              <a:spcAft>
                <a:spcPts val="0"/>
              </a:spcAft>
              <a:buSzPct val="66666"/>
              <a:buFont typeface="Times"/>
              <a:buChar char="•"/>
            </a:pPr>
            <a:r>
              <a:rPr lang="en" b="1" dirty="0">
                <a:latin typeface="Times"/>
                <a:ea typeface="Times"/>
                <a:cs typeface="Times"/>
                <a:sym typeface="Times"/>
              </a:rPr>
              <a:t>Feature tracking</a:t>
            </a:r>
            <a:r>
              <a:rPr lang="en" dirty="0">
                <a:latin typeface="Times"/>
                <a:ea typeface="Times"/>
                <a:cs typeface="Times"/>
                <a:sym typeface="Times"/>
              </a:rPr>
              <a:t> is the process of finding the correspondences between such features in adjacent frames and is useful when small variations in motions occur between two frames. </a:t>
            </a:r>
            <a:endParaRPr dirty="0">
              <a:latin typeface="Times"/>
              <a:ea typeface="Times"/>
              <a:cs typeface="Times"/>
              <a:sym typeface="Times"/>
            </a:endParaRPr>
          </a:p>
          <a:p>
            <a:pPr marL="457200" lvl="0" indent="-290830" algn="l" rtl="0">
              <a:lnSpc>
                <a:spcPct val="150000"/>
              </a:lnSpc>
              <a:spcBef>
                <a:spcPts val="0"/>
              </a:spcBef>
              <a:spcAft>
                <a:spcPts val="0"/>
              </a:spcAft>
              <a:buSzPct val="66666"/>
              <a:buFont typeface="Times"/>
              <a:buChar char="•"/>
            </a:pPr>
            <a:r>
              <a:rPr lang="en" dirty="0">
                <a:latin typeface="Times"/>
                <a:ea typeface="Times"/>
                <a:cs typeface="Times"/>
                <a:sym typeface="Times"/>
              </a:rPr>
              <a:t>Conversely, </a:t>
            </a:r>
            <a:r>
              <a:rPr lang="en" b="1" dirty="0">
                <a:latin typeface="Times"/>
                <a:ea typeface="Times"/>
                <a:cs typeface="Times"/>
                <a:sym typeface="Times"/>
              </a:rPr>
              <a:t>feature matching</a:t>
            </a:r>
            <a:r>
              <a:rPr lang="en" dirty="0">
                <a:latin typeface="Times"/>
                <a:ea typeface="Times"/>
                <a:cs typeface="Times"/>
                <a:sym typeface="Times"/>
              </a:rPr>
              <a:t> is the process of individually extracting features and matching them over multiple frames. </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8"/>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1100"/>
              <a:buFont typeface="Arial"/>
              <a:buNone/>
            </a:pPr>
            <a:r>
              <a:rPr lang="en" sz="2800" b="1">
                <a:latin typeface="Arial"/>
                <a:ea typeface="Arial"/>
                <a:cs typeface="Arial"/>
                <a:sym typeface="Arial"/>
              </a:rPr>
              <a:t>Feature Extraction - Harris Corner Detector Method</a:t>
            </a:r>
            <a:endParaRPr sz="2800" b="1">
              <a:latin typeface="Arial"/>
              <a:ea typeface="Arial"/>
              <a:cs typeface="Arial"/>
              <a:sym typeface="Arial"/>
            </a:endParaRPr>
          </a:p>
        </p:txBody>
      </p:sp>
      <p:sp>
        <p:nvSpPr>
          <p:cNvPr id="267" name="Google Shape;267;p48"/>
          <p:cNvSpPr txBox="1">
            <a:spLocks noGrp="1"/>
          </p:cNvSpPr>
          <p:nvPr>
            <p:ph type="body" idx="1"/>
          </p:nvPr>
        </p:nvSpPr>
        <p:spPr>
          <a:xfrm>
            <a:off x="628650" y="1369226"/>
            <a:ext cx="8047800" cy="3534900"/>
          </a:xfrm>
          <a:prstGeom prst="rect">
            <a:avLst/>
          </a:prstGeom>
        </p:spPr>
        <p:txBody>
          <a:bodyPr spcFirstLastPara="1" wrap="square" lIns="68575" tIns="34275" rIns="68575" bIns="34275" anchor="t" anchorCtr="0">
            <a:normAutofit/>
          </a:bodyPr>
          <a:lstStyle/>
          <a:p>
            <a:pPr marL="457200" lvl="0" indent="-317500" algn="l" rtl="0">
              <a:lnSpc>
                <a:spcPct val="150000"/>
              </a:lnSpc>
              <a:spcBef>
                <a:spcPts val="800"/>
              </a:spcBef>
              <a:spcAft>
                <a:spcPts val="0"/>
              </a:spcAft>
              <a:buSzPts val="1400"/>
              <a:buFont typeface="Times"/>
              <a:buChar char="•"/>
            </a:pPr>
            <a:r>
              <a:rPr lang="en" sz="1400">
                <a:latin typeface="Arial"/>
                <a:ea typeface="Arial"/>
                <a:cs typeface="Arial"/>
                <a:sym typeface="Arial"/>
              </a:rPr>
              <a:t>As per this method a </a:t>
            </a:r>
            <a:r>
              <a:rPr lang="en" sz="1400" b="1">
                <a:latin typeface="Arial"/>
                <a:ea typeface="Arial"/>
                <a:cs typeface="Arial"/>
                <a:sym typeface="Arial"/>
              </a:rPr>
              <a:t>uniform region</a:t>
            </a:r>
            <a:r>
              <a:rPr lang="en" sz="1400">
                <a:latin typeface="Arial"/>
                <a:ea typeface="Arial"/>
                <a:cs typeface="Arial"/>
                <a:sym typeface="Arial"/>
              </a:rPr>
              <a:t> is defined to have </a:t>
            </a:r>
            <a:r>
              <a:rPr lang="en" sz="1400" b="1">
                <a:latin typeface="Arial"/>
                <a:ea typeface="Arial"/>
                <a:cs typeface="Arial"/>
                <a:sym typeface="Arial"/>
              </a:rPr>
              <a:t>no change in image intensities</a:t>
            </a:r>
            <a:r>
              <a:rPr lang="en" sz="1400">
                <a:latin typeface="Arial"/>
                <a:ea typeface="Arial"/>
                <a:cs typeface="Arial"/>
                <a:sym typeface="Arial"/>
              </a:rPr>
              <a:t> between adjacent regions in all directions</a:t>
            </a:r>
            <a:endParaRPr sz="1400">
              <a:latin typeface="Arial"/>
              <a:ea typeface="Arial"/>
              <a:cs typeface="Arial"/>
              <a:sym typeface="Arial"/>
            </a:endParaRPr>
          </a:p>
          <a:p>
            <a:pPr marL="457200" lvl="0" indent="-317500" algn="l" rtl="0">
              <a:lnSpc>
                <a:spcPct val="150000"/>
              </a:lnSpc>
              <a:spcBef>
                <a:spcPts val="0"/>
              </a:spcBef>
              <a:spcAft>
                <a:spcPts val="0"/>
              </a:spcAft>
              <a:buSzPts val="1400"/>
              <a:buFont typeface="Times"/>
              <a:buChar char="•"/>
            </a:pPr>
            <a:r>
              <a:rPr lang="en" sz="1400">
                <a:latin typeface="Arial"/>
                <a:ea typeface="Arial"/>
                <a:cs typeface="Arial"/>
                <a:sym typeface="Arial"/>
              </a:rPr>
              <a:t>In case of </a:t>
            </a:r>
            <a:r>
              <a:rPr lang="en" sz="1400" b="1">
                <a:latin typeface="Arial"/>
                <a:ea typeface="Arial"/>
                <a:cs typeface="Arial"/>
                <a:sym typeface="Arial"/>
              </a:rPr>
              <a:t>edges and corners</a:t>
            </a:r>
            <a:r>
              <a:rPr lang="en" sz="1400">
                <a:latin typeface="Arial"/>
                <a:ea typeface="Arial"/>
                <a:cs typeface="Arial"/>
                <a:sym typeface="Arial"/>
              </a:rPr>
              <a:t> there are </a:t>
            </a:r>
            <a:r>
              <a:rPr lang="en" sz="1400" b="1">
                <a:latin typeface="Arial"/>
                <a:ea typeface="Arial"/>
                <a:cs typeface="Arial"/>
                <a:sym typeface="Arial"/>
              </a:rPr>
              <a:t>significant variation</a:t>
            </a:r>
            <a:r>
              <a:rPr lang="en" sz="1400">
                <a:latin typeface="Arial"/>
                <a:ea typeface="Arial"/>
                <a:cs typeface="Arial"/>
                <a:sym typeface="Arial"/>
              </a:rPr>
              <a:t> between adjacent regions in all directions </a:t>
            </a:r>
            <a:endParaRPr sz="1400">
              <a:latin typeface="Arial"/>
              <a:ea typeface="Arial"/>
              <a:cs typeface="Arial"/>
              <a:sym typeface="Arial"/>
            </a:endParaRPr>
          </a:p>
          <a:p>
            <a:pPr marL="457200" lvl="0" indent="0" algn="l" rtl="0">
              <a:spcBef>
                <a:spcPts val="800"/>
              </a:spcBef>
              <a:spcAft>
                <a:spcPts val="0"/>
              </a:spcAft>
              <a:buNone/>
            </a:pPr>
            <a:endParaRPr/>
          </a:p>
        </p:txBody>
      </p:sp>
      <p:pic>
        <p:nvPicPr>
          <p:cNvPr id="268" name="Google Shape;268;p48"/>
          <p:cNvPicPr preferRelativeResize="0"/>
          <p:nvPr/>
        </p:nvPicPr>
        <p:blipFill>
          <a:blip r:embed="rId3">
            <a:alphaModFix/>
          </a:blip>
          <a:stretch>
            <a:fillRect/>
          </a:stretch>
        </p:blipFill>
        <p:spPr>
          <a:xfrm>
            <a:off x="3133975" y="2687575"/>
            <a:ext cx="2513875" cy="2216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9"/>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1100"/>
              <a:buFont typeface="Arial"/>
              <a:buNone/>
            </a:pPr>
            <a:r>
              <a:rPr lang="en" b="1"/>
              <a:t>Feature Extraction - FAST Corners Method</a:t>
            </a:r>
            <a:endParaRPr b="1"/>
          </a:p>
        </p:txBody>
      </p:sp>
      <p:sp>
        <p:nvSpPr>
          <p:cNvPr id="274" name="Google Shape;274;p49"/>
          <p:cNvSpPr txBox="1">
            <a:spLocks noGrp="1"/>
          </p:cNvSpPr>
          <p:nvPr>
            <p:ph type="body" idx="1"/>
          </p:nvPr>
        </p:nvSpPr>
        <p:spPr>
          <a:xfrm>
            <a:off x="680425" y="987925"/>
            <a:ext cx="7886700" cy="3951600"/>
          </a:xfrm>
          <a:prstGeom prst="rect">
            <a:avLst/>
          </a:prstGeom>
        </p:spPr>
        <p:txBody>
          <a:bodyPr spcFirstLastPara="1" wrap="square" lIns="68575" tIns="34275" rIns="68575" bIns="34275" anchor="t" anchorCtr="0">
            <a:normAutofit/>
          </a:bodyPr>
          <a:lstStyle/>
          <a:p>
            <a:pPr marL="457200" lvl="0" indent="-323850" algn="l" rtl="0">
              <a:lnSpc>
                <a:spcPct val="115000"/>
              </a:lnSpc>
              <a:spcBef>
                <a:spcPts val="800"/>
              </a:spcBef>
              <a:spcAft>
                <a:spcPts val="0"/>
              </a:spcAft>
              <a:buSzPts val="1500"/>
              <a:buChar char="•"/>
            </a:pPr>
            <a:r>
              <a:rPr lang="en" sz="1200">
                <a:latin typeface="Arial"/>
                <a:ea typeface="Arial"/>
                <a:cs typeface="Arial"/>
                <a:sym typeface="Arial"/>
              </a:rPr>
              <a:t>Features From Accelerated Segment Test (FAST) is a </a:t>
            </a:r>
            <a:r>
              <a:rPr lang="en" sz="1200" b="1">
                <a:latin typeface="Arial"/>
                <a:ea typeface="Arial"/>
                <a:cs typeface="Arial"/>
                <a:sym typeface="Arial"/>
              </a:rPr>
              <a:t>corner detector</a:t>
            </a:r>
            <a:r>
              <a:rPr lang="en" sz="1200">
                <a:latin typeface="Arial"/>
                <a:ea typeface="Arial"/>
                <a:cs typeface="Arial"/>
                <a:sym typeface="Arial"/>
              </a:rPr>
              <a:t> in which a circle with a circumference of 16 pixels is placed around the center pixel. </a:t>
            </a:r>
            <a:endParaRPr sz="1200">
              <a:latin typeface="Arial"/>
              <a:ea typeface="Arial"/>
              <a:cs typeface="Arial"/>
              <a:sym typeface="Arial"/>
            </a:endParaRPr>
          </a:p>
          <a:p>
            <a:pPr marL="457200" lvl="0" indent="-323850" algn="l" rtl="0">
              <a:lnSpc>
                <a:spcPct val="115000"/>
              </a:lnSpc>
              <a:spcBef>
                <a:spcPts val="0"/>
              </a:spcBef>
              <a:spcAft>
                <a:spcPts val="0"/>
              </a:spcAft>
              <a:buSzPts val="1500"/>
              <a:buChar char="•"/>
            </a:pPr>
            <a:r>
              <a:rPr lang="en" sz="1200">
                <a:latin typeface="Arial"/>
                <a:ea typeface="Arial"/>
                <a:cs typeface="Arial"/>
                <a:sym typeface="Arial"/>
              </a:rPr>
              <a:t>The brightness value of each pixel in this circle is compared to the center pixel. A region is defined as uniform, an edge or a corner based on </a:t>
            </a:r>
            <a:r>
              <a:rPr lang="en" sz="1200" b="1">
                <a:latin typeface="Arial"/>
                <a:ea typeface="Arial"/>
                <a:cs typeface="Arial"/>
                <a:sym typeface="Arial"/>
              </a:rPr>
              <a:t>the percentage of neighboring pixels with similar intensities to the center pixel</a:t>
            </a:r>
            <a:r>
              <a:rPr lang="en" sz="1200">
                <a:latin typeface="Arial"/>
                <a:ea typeface="Arial"/>
                <a:cs typeface="Arial"/>
                <a:sym typeface="Arial"/>
              </a:rPr>
              <a:t>. </a:t>
            </a:r>
            <a:endParaRPr sz="1200">
              <a:latin typeface="Arial"/>
              <a:ea typeface="Arial"/>
              <a:cs typeface="Arial"/>
              <a:sym typeface="Arial"/>
            </a:endParaRPr>
          </a:p>
          <a:p>
            <a:pPr marL="457200" lvl="0" indent="-323850" algn="l" rtl="0">
              <a:lnSpc>
                <a:spcPct val="115000"/>
              </a:lnSpc>
              <a:spcBef>
                <a:spcPts val="0"/>
              </a:spcBef>
              <a:spcAft>
                <a:spcPts val="0"/>
              </a:spcAft>
              <a:buSzPts val="1500"/>
              <a:buChar char="•"/>
            </a:pPr>
            <a:r>
              <a:rPr lang="en" sz="1200">
                <a:latin typeface="Arial"/>
                <a:ea typeface="Arial"/>
                <a:cs typeface="Arial"/>
                <a:sym typeface="Arial"/>
              </a:rPr>
              <a:t>FAST is known to be one of the </a:t>
            </a:r>
            <a:r>
              <a:rPr lang="en" sz="1200" b="1">
                <a:latin typeface="Arial"/>
                <a:ea typeface="Arial"/>
                <a:cs typeface="Arial"/>
                <a:sym typeface="Arial"/>
              </a:rPr>
              <a:t>most computationally efficient feature extraction methods</a:t>
            </a:r>
            <a:endParaRPr sz="1200" b="1">
              <a:latin typeface="Arial"/>
              <a:ea typeface="Arial"/>
              <a:cs typeface="Arial"/>
              <a:sym typeface="Arial"/>
            </a:endParaRPr>
          </a:p>
          <a:p>
            <a:pPr marL="457200" lvl="0" indent="0" algn="l" rtl="0">
              <a:spcBef>
                <a:spcPts val="800"/>
              </a:spcBef>
              <a:spcAft>
                <a:spcPts val="0"/>
              </a:spcAft>
              <a:buNone/>
            </a:pPr>
            <a:endParaRPr/>
          </a:p>
        </p:txBody>
      </p:sp>
      <p:pic>
        <p:nvPicPr>
          <p:cNvPr id="275" name="Google Shape;275;p49"/>
          <p:cNvPicPr preferRelativeResize="0"/>
          <p:nvPr/>
        </p:nvPicPr>
        <p:blipFill>
          <a:blip r:embed="rId3">
            <a:alphaModFix/>
          </a:blip>
          <a:stretch>
            <a:fillRect/>
          </a:stretch>
        </p:blipFill>
        <p:spPr>
          <a:xfrm>
            <a:off x="3017900" y="2529273"/>
            <a:ext cx="2957150" cy="2489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0"/>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1100"/>
              <a:buFont typeface="Arial"/>
              <a:buNone/>
            </a:pPr>
            <a:r>
              <a:rPr lang="en"/>
              <a:t>Feature Extraction - SIFT Method</a:t>
            </a:r>
            <a:endParaRPr/>
          </a:p>
          <a:p>
            <a:pPr marL="0" lvl="0" indent="0" algn="l" rtl="0">
              <a:spcBef>
                <a:spcPts val="0"/>
              </a:spcBef>
              <a:spcAft>
                <a:spcPts val="0"/>
              </a:spcAft>
              <a:buNone/>
            </a:pPr>
            <a:endParaRPr/>
          </a:p>
        </p:txBody>
      </p:sp>
      <p:sp>
        <p:nvSpPr>
          <p:cNvPr id="281" name="Google Shape;281;p50"/>
          <p:cNvSpPr txBox="1">
            <a:spLocks noGrp="1"/>
          </p:cNvSpPr>
          <p:nvPr>
            <p:ph type="body" idx="1"/>
          </p:nvPr>
        </p:nvSpPr>
        <p:spPr>
          <a:xfrm>
            <a:off x="628650" y="915425"/>
            <a:ext cx="7960800" cy="4075800"/>
          </a:xfrm>
          <a:prstGeom prst="rect">
            <a:avLst/>
          </a:prstGeom>
        </p:spPr>
        <p:txBody>
          <a:bodyPr spcFirstLastPara="1" wrap="square" lIns="68575" tIns="34275" rIns="68575" bIns="34275" anchor="t" anchorCtr="0">
            <a:normAutofit/>
          </a:bodyPr>
          <a:lstStyle/>
          <a:p>
            <a:pPr marL="457200" lvl="0" indent="-317500" algn="l" rtl="0">
              <a:lnSpc>
                <a:spcPct val="115000"/>
              </a:lnSpc>
              <a:spcBef>
                <a:spcPts val="800"/>
              </a:spcBef>
              <a:spcAft>
                <a:spcPts val="0"/>
              </a:spcAft>
              <a:buSzPts val="1400"/>
              <a:buChar char="•"/>
            </a:pPr>
            <a:r>
              <a:rPr lang="en" sz="1400">
                <a:latin typeface="Arial"/>
                <a:ea typeface="Arial"/>
                <a:cs typeface="Arial"/>
                <a:sym typeface="Arial"/>
              </a:rPr>
              <a:t>Scale Invariant Feature Transform (SIFT) is recognized by many as one of the </a:t>
            </a:r>
            <a:r>
              <a:rPr lang="en" sz="1400" b="1">
                <a:latin typeface="Arial"/>
                <a:ea typeface="Arial"/>
                <a:cs typeface="Arial"/>
                <a:sym typeface="Arial"/>
              </a:rPr>
              <a:t>most robust feature extraction techniques currently available</a:t>
            </a:r>
            <a:r>
              <a:rPr lang="en" sz="1400">
                <a:latin typeface="Arial"/>
                <a:ea typeface="Arial"/>
                <a:cs typeface="Arial"/>
                <a:sym typeface="Arial"/>
              </a:rPr>
              <a:t>. </a:t>
            </a:r>
            <a:endParaRPr sz="1400">
              <a:latin typeface="Arial"/>
              <a:ea typeface="Arial"/>
              <a:cs typeface="Arial"/>
              <a:sym typeface="Arial"/>
            </a:endParaRPr>
          </a:p>
          <a:p>
            <a:pPr marL="457200" lvl="0" indent="-317500" algn="l" rtl="0">
              <a:lnSpc>
                <a:spcPct val="115000"/>
              </a:lnSpc>
              <a:spcBef>
                <a:spcPts val="0"/>
              </a:spcBef>
              <a:spcAft>
                <a:spcPts val="0"/>
              </a:spcAft>
              <a:buSzPts val="1400"/>
              <a:buChar char="•"/>
            </a:pPr>
            <a:r>
              <a:rPr lang="en" sz="1400">
                <a:latin typeface="Arial"/>
                <a:ea typeface="Arial"/>
                <a:cs typeface="Arial"/>
                <a:sym typeface="Arial"/>
              </a:rPr>
              <a:t>SIFT is a </a:t>
            </a:r>
            <a:r>
              <a:rPr lang="en" sz="1400" b="1">
                <a:latin typeface="Arial"/>
                <a:ea typeface="Arial"/>
                <a:cs typeface="Arial"/>
                <a:sym typeface="Arial"/>
              </a:rPr>
              <a:t>blob detector</a:t>
            </a:r>
            <a:r>
              <a:rPr lang="en" sz="1400">
                <a:latin typeface="Arial"/>
                <a:ea typeface="Arial"/>
                <a:cs typeface="Arial"/>
                <a:sym typeface="Arial"/>
              </a:rPr>
              <a:t> in which a blob can be defined as an image pattern that differs from its immediate neighborhood in terms of intensity, color and texture.</a:t>
            </a:r>
            <a:endParaRPr sz="1400">
              <a:latin typeface="Arial"/>
              <a:ea typeface="Arial"/>
              <a:cs typeface="Arial"/>
              <a:sym typeface="Arial"/>
            </a:endParaRPr>
          </a:p>
          <a:p>
            <a:pPr marL="457200" lvl="0" indent="-317500" algn="l" rtl="0">
              <a:lnSpc>
                <a:spcPct val="115000"/>
              </a:lnSpc>
              <a:spcBef>
                <a:spcPts val="0"/>
              </a:spcBef>
              <a:spcAft>
                <a:spcPts val="0"/>
              </a:spcAft>
              <a:buSzPts val="1400"/>
              <a:buChar char="•"/>
            </a:pPr>
            <a:r>
              <a:rPr lang="en" sz="1400">
                <a:latin typeface="Arial"/>
                <a:ea typeface="Arial"/>
                <a:cs typeface="Arial"/>
                <a:sym typeface="Arial"/>
              </a:rPr>
              <a:t>The main downside of this method is that it is computationally expensive. </a:t>
            </a:r>
            <a:endParaRPr sz="1400">
              <a:latin typeface="Arial"/>
              <a:ea typeface="Arial"/>
              <a:cs typeface="Arial"/>
              <a:sym typeface="Arial"/>
            </a:endParaRPr>
          </a:p>
          <a:p>
            <a:pPr marL="457200" lvl="0" indent="0" algn="l" rtl="0">
              <a:lnSpc>
                <a:spcPct val="115000"/>
              </a:lnSpc>
              <a:spcBef>
                <a:spcPts val="800"/>
              </a:spcBef>
              <a:spcAft>
                <a:spcPts val="0"/>
              </a:spcAft>
              <a:buNone/>
            </a:pPr>
            <a:endParaRPr sz="1400">
              <a:latin typeface="Arial"/>
              <a:ea typeface="Arial"/>
              <a:cs typeface="Arial"/>
              <a:sym typeface="Arial"/>
            </a:endParaRPr>
          </a:p>
        </p:txBody>
      </p:sp>
      <p:pic>
        <p:nvPicPr>
          <p:cNvPr id="282" name="Google Shape;282;p50"/>
          <p:cNvPicPr preferRelativeResize="0"/>
          <p:nvPr/>
        </p:nvPicPr>
        <p:blipFill>
          <a:blip r:embed="rId3">
            <a:alphaModFix/>
          </a:blip>
          <a:stretch>
            <a:fillRect/>
          </a:stretch>
        </p:blipFill>
        <p:spPr>
          <a:xfrm>
            <a:off x="3120750" y="2247150"/>
            <a:ext cx="2682500" cy="2394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1"/>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2800" b="1">
                <a:latin typeface="Arial"/>
                <a:ea typeface="Arial"/>
                <a:cs typeface="Arial"/>
                <a:sym typeface="Arial"/>
              </a:rPr>
              <a:t>RGB-D SLAM</a:t>
            </a:r>
            <a:endParaRPr sz="2800" b="1">
              <a:latin typeface="Arial"/>
              <a:ea typeface="Arial"/>
              <a:cs typeface="Arial"/>
              <a:sym typeface="Arial"/>
            </a:endParaRPr>
          </a:p>
        </p:txBody>
      </p:sp>
      <p:sp>
        <p:nvSpPr>
          <p:cNvPr id="288" name="Google Shape;288;p51"/>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457200" lvl="0" indent="-317500" algn="l" rtl="0">
              <a:lnSpc>
                <a:spcPct val="150000"/>
              </a:lnSpc>
              <a:spcBef>
                <a:spcPts val="800"/>
              </a:spcBef>
              <a:spcAft>
                <a:spcPts val="0"/>
              </a:spcAft>
              <a:buSzPts val="1400"/>
              <a:buFont typeface="Times"/>
              <a:buChar char="•"/>
            </a:pPr>
            <a:r>
              <a:rPr lang="en" sz="1400">
                <a:latin typeface="Arial"/>
                <a:ea typeface="Arial"/>
                <a:cs typeface="Arial"/>
                <a:sym typeface="Arial"/>
              </a:rPr>
              <a:t>RGB-D SLAM (or RGB-D mapping) is a V-SLAM method that uses </a:t>
            </a:r>
            <a:r>
              <a:rPr lang="en" sz="1400" b="1">
                <a:latin typeface="Arial"/>
                <a:ea typeface="Arial"/>
                <a:cs typeface="Arial"/>
                <a:sym typeface="Arial"/>
              </a:rPr>
              <a:t>RGB-D sensors for localization and mapping</a:t>
            </a:r>
            <a:r>
              <a:rPr lang="en" sz="1400">
                <a:latin typeface="Arial"/>
                <a:ea typeface="Arial"/>
                <a:cs typeface="Arial"/>
                <a:sym typeface="Arial"/>
              </a:rPr>
              <a:t>. RGBD sensors are ones that provide </a:t>
            </a:r>
            <a:r>
              <a:rPr lang="en" sz="1400" b="1">
                <a:latin typeface="Arial"/>
                <a:ea typeface="Arial"/>
                <a:cs typeface="Arial"/>
                <a:sym typeface="Arial"/>
              </a:rPr>
              <a:t>depth information</a:t>
            </a:r>
            <a:r>
              <a:rPr lang="en" sz="1400">
                <a:latin typeface="Arial"/>
                <a:ea typeface="Arial"/>
                <a:cs typeface="Arial"/>
                <a:sym typeface="Arial"/>
              </a:rPr>
              <a:t> in addition to the color information.</a:t>
            </a:r>
            <a:endParaRPr sz="1400">
              <a:latin typeface="Arial"/>
              <a:ea typeface="Arial"/>
              <a:cs typeface="Arial"/>
              <a:sym typeface="Arial"/>
            </a:endParaRPr>
          </a:p>
          <a:p>
            <a:pPr marL="457200" lvl="0" indent="-317500" algn="l" rtl="0">
              <a:lnSpc>
                <a:spcPct val="150000"/>
              </a:lnSpc>
              <a:spcBef>
                <a:spcPts val="0"/>
              </a:spcBef>
              <a:spcAft>
                <a:spcPts val="0"/>
              </a:spcAft>
              <a:buSzPts val="1400"/>
              <a:buChar char="•"/>
            </a:pPr>
            <a:r>
              <a:rPr lang="en" sz="1400">
                <a:latin typeface="Arial"/>
                <a:ea typeface="Arial"/>
                <a:cs typeface="Arial"/>
                <a:sym typeface="Arial"/>
              </a:rPr>
              <a:t>The more recent RGB-D cameras such as the Kinect are based on the structured light approach which capture RGB color images and provide pixel depth information.</a:t>
            </a:r>
            <a:endParaRPr sz="1400">
              <a:latin typeface="Arial"/>
              <a:ea typeface="Arial"/>
              <a:cs typeface="Arial"/>
              <a:sym typeface="Arial"/>
            </a:endParaRPr>
          </a:p>
          <a:p>
            <a:pPr marL="457200" lvl="0" indent="-317500" algn="l" rtl="0">
              <a:lnSpc>
                <a:spcPct val="150000"/>
              </a:lnSpc>
              <a:spcBef>
                <a:spcPts val="0"/>
              </a:spcBef>
              <a:spcAft>
                <a:spcPts val="0"/>
              </a:spcAft>
              <a:buSzPts val="1400"/>
              <a:buFont typeface="Times"/>
              <a:buChar char="•"/>
            </a:pPr>
            <a:r>
              <a:rPr lang="en" sz="1400">
                <a:latin typeface="Arial"/>
                <a:ea typeface="Arial"/>
                <a:cs typeface="Arial"/>
                <a:sym typeface="Arial"/>
              </a:rPr>
              <a:t>The aim of RGB-D SLAM is to obtain a </a:t>
            </a:r>
            <a:r>
              <a:rPr lang="en" sz="1400" b="1">
                <a:latin typeface="Arial"/>
                <a:ea typeface="Arial"/>
                <a:cs typeface="Arial"/>
                <a:sym typeface="Arial"/>
              </a:rPr>
              <a:t>dense 3D representation</a:t>
            </a:r>
            <a:r>
              <a:rPr lang="en" sz="1400">
                <a:latin typeface="Arial"/>
                <a:ea typeface="Arial"/>
                <a:cs typeface="Arial"/>
                <a:sym typeface="Arial"/>
              </a:rPr>
              <a:t> of the environment while keeping track of the camera pose at the same time. </a:t>
            </a:r>
            <a:endParaRPr sz="1400">
              <a:latin typeface="Arial"/>
              <a:ea typeface="Arial"/>
              <a:cs typeface="Arial"/>
              <a:sym typeface="Arial"/>
            </a:endParaRPr>
          </a:p>
          <a:p>
            <a:pPr marL="457200" lvl="0" indent="0" algn="l" rtl="0">
              <a:lnSpc>
                <a:spcPct val="150000"/>
              </a:lnSpc>
              <a:spcBef>
                <a:spcPts val="800"/>
              </a:spcBef>
              <a:spcAft>
                <a:spcPts val="0"/>
              </a:spcAft>
              <a:buNone/>
            </a:pPr>
            <a:endParaRPr sz="140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2"/>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1100"/>
              <a:buFont typeface="Arial"/>
              <a:buNone/>
            </a:pPr>
            <a:r>
              <a:rPr lang="en"/>
              <a:t>Feature Extraction, Matching and Refinement</a:t>
            </a:r>
            <a:endParaRPr/>
          </a:p>
          <a:p>
            <a:pPr marL="0" lvl="0" indent="0" algn="l" rtl="0">
              <a:spcBef>
                <a:spcPts val="0"/>
              </a:spcBef>
              <a:spcAft>
                <a:spcPts val="0"/>
              </a:spcAft>
              <a:buNone/>
            </a:pPr>
            <a:endParaRPr/>
          </a:p>
        </p:txBody>
      </p:sp>
      <p:sp>
        <p:nvSpPr>
          <p:cNvPr id="294" name="Google Shape;294;p52"/>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fontScale="62500" lnSpcReduction="20000"/>
          </a:bodyPr>
          <a:lstStyle/>
          <a:p>
            <a:pPr marL="457200" lvl="0" indent="-315912" algn="l" rtl="0">
              <a:lnSpc>
                <a:spcPct val="150000"/>
              </a:lnSpc>
              <a:spcBef>
                <a:spcPts val="800"/>
              </a:spcBef>
              <a:spcAft>
                <a:spcPts val="0"/>
              </a:spcAft>
              <a:buSzPct val="100000"/>
              <a:buFont typeface="Times"/>
              <a:buChar char="•"/>
            </a:pPr>
            <a:r>
              <a:rPr lang="en" sz="2500">
                <a:latin typeface="Times"/>
                <a:ea typeface="Times"/>
                <a:cs typeface="Times"/>
                <a:sym typeface="Times"/>
              </a:rPr>
              <a:t>The first step is to extract and match features across sequential images. </a:t>
            </a:r>
            <a:endParaRPr sz="2500">
              <a:latin typeface="Times"/>
              <a:ea typeface="Times"/>
              <a:cs typeface="Times"/>
              <a:sym typeface="Times"/>
            </a:endParaRPr>
          </a:p>
          <a:p>
            <a:pPr marL="457200" lvl="0" indent="-315912" algn="l" rtl="0">
              <a:lnSpc>
                <a:spcPct val="150000"/>
              </a:lnSpc>
              <a:spcBef>
                <a:spcPts val="0"/>
              </a:spcBef>
              <a:spcAft>
                <a:spcPts val="0"/>
              </a:spcAft>
              <a:buSzPct val="100000"/>
              <a:buFont typeface="Times"/>
              <a:buChar char="•"/>
            </a:pPr>
            <a:r>
              <a:rPr lang="en" sz="2500">
                <a:latin typeface="Times"/>
                <a:ea typeface="Times"/>
                <a:cs typeface="Times"/>
                <a:sym typeface="Times"/>
              </a:rPr>
              <a:t>In feature extraction points of interest such as edges and corners are detected in the images. </a:t>
            </a:r>
            <a:endParaRPr sz="2500">
              <a:latin typeface="Times"/>
              <a:ea typeface="Times"/>
              <a:cs typeface="Times"/>
              <a:sym typeface="Times"/>
            </a:endParaRPr>
          </a:p>
          <a:p>
            <a:pPr marL="457200" lvl="0" indent="-315912" algn="l" rtl="0">
              <a:lnSpc>
                <a:spcPct val="150000"/>
              </a:lnSpc>
              <a:spcBef>
                <a:spcPts val="0"/>
              </a:spcBef>
              <a:spcAft>
                <a:spcPts val="0"/>
              </a:spcAft>
              <a:buSzPct val="100000"/>
              <a:buFont typeface="Times"/>
              <a:buChar char="•"/>
            </a:pPr>
            <a:r>
              <a:rPr lang="en" sz="2500">
                <a:latin typeface="Times"/>
                <a:ea typeface="Times"/>
                <a:cs typeface="Times"/>
                <a:sym typeface="Times"/>
              </a:rPr>
              <a:t>The depth information provided by the RGB-D camera are then used to obtain these points in 3D (point clouds).</a:t>
            </a:r>
            <a:endParaRPr sz="2500">
              <a:latin typeface="Times"/>
              <a:ea typeface="Times"/>
              <a:cs typeface="Times"/>
              <a:sym typeface="Times"/>
            </a:endParaRPr>
          </a:p>
          <a:p>
            <a:pPr marL="457200" lvl="0" indent="-315912" algn="l" rtl="0">
              <a:lnSpc>
                <a:spcPct val="150000"/>
              </a:lnSpc>
              <a:spcBef>
                <a:spcPts val="0"/>
              </a:spcBef>
              <a:spcAft>
                <a:spcPts val="0"/>
              </a:spcAft>
              <a:buSzPct val="100000"/>
              <a:buFont typeface="Times"/>
              <a:buChar char="•"/>
            </a:pPr>
            <a:r>
              <a:rPr lang="en" sz="2500">
                <a:latin typeface="Times"/>
                <a:ea typeface="Times"/>
                <a:cs typeface="Times"/>
                <a:sym typeface="Times"/>
              </a:rPr>
              <a:t>Matching extracted features between sequential frames is then performed using an appropriate DA (Data Association) technique</a:t>
            </a:r>
            <a:endParaRPr sz="2500">
              <a:latin typeface="Times"/>
              <a:ea typeface="Times"/>
              <a:cs typeface="Times"/>
              <a:sym typeface="Times"/>
            </a:endParaRPr>
          </a:p>
          <a:p>
            <a:pPr marL="457200" lvl="0" indent="-315912" algn="l" rtl="0">
              <a:lnSpc>
                <a:spcPct val="150000"/>
              </a:lnSpc>
              <a:spcBef>
                <a:spcPts val="0"/>
              </a:spcBef>
              <a:spcAft>
                <a:spcPts val="0"/>
              </a:spcAft>
              <a:buSzPct val="100000"/>
              <a:buFont typeface="Times"/>
              <a:buChar char="•"/>
            </a:pPr>
            <a:r>
              <a:rPr lang="en" sz="2500">
                <a:latin typeface="Times"/>
                <a:ea typeface="Times"/>
                <a:cs typeface="Times"/>
                <a:sym typeface="Times"/>
              </a:rPr>
              <a:t>The </a:t>
            </a:r>
            <a:r>
              <a:rPr lang="en" sz="2500" b="1">
                <a:latin typeface="Times"/>
                <a:ea typeface="Times"/>
                <a:cs typeface="Times"/>
                <a:sym typeface="Times"/>
              </a:rPr>
              <a:t>ICP (Iterative Closest Point)</a:t>
            </a:r>
            <a:r>
              <a:rPr lang="en" sz="2500">
                <a:latin typeface="Times"/>
                <a:ea typeface="Times"/>
                <a:cs typeface="Times"/>
                <a:sym typeface="Times"/>
              </a:rPr>
              <a:t> is a common technique in computer vision for aligning 3D points obtained by different frames. ICP iteratively aligns the closest points (found using a fast nearest neighbor approach) in two clouds of points until convergence.</a:t>
            </a:r>
            <a:endParaRPr sz="2500">
              <a:latin typeface="Times"/>
              <a:ea typeface="Times"/>
              <a:cs typeface="Times"/>
              <a:sym typeface="Times"/>
            </a:endParaRPr>
          </a:p>
          <a:p>
            <a:pPr marL="0" lvl="0" indent="0" algn="l" rtl="0">
              <a:spcBef>
                <a:spcPts val="800"/>
              </a:spcBef>
              <a:spcAft>
                <a:spcPts val="0"/>
              </a:spcAft>
              <a:buNone/>
            </a:pPr>
            <a:endParaRPr sz="1100">
              <a:latin typeface="Arial"/>
              <a:ea typeface="Arial"/>
              <a:cs typeface="Arial"/>
              <a:sym typeface="Arial"/>
            </a:endParaRPr>
          </a:p>
          <a:p>
            <a:pPr marL="457200" lvl="0" indent="0" algn="l" rtl="0">
              <a:spcBef>
                <a:spcPts val="80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53"/>
          <p:cNvSpPr txBox="1">
            <a:spLocks noGrp="1"/>
          </p:cNvSpPr>
          <p:nvPr>
            <p:ph type="title"/>
          </p:nvPr>
        </p:nvSpPr>
        <p:spPr>
          <a:xfrm>
            <a:off x="628650" y="284198"/>
            <a:ext cx="7886700" cy="6246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Clr>
                <a:schemeClr val="dk1"/>
              </a:buClr>
              <a:buSzPct val="33333"/>
              <a:buFont typeface="Arial"/>
              <a:buNone/>
            </a:pPr>
            <a:r>
              <a:rPr lang="en"/>
              <a:t>Global Transformation</a:t>
            </a:r>
            <a:endParaRPr/>
          </a:p>
          <a:p>
            <a:pPr marL="0" lvl="0" indent="0" algn="l" rtl="0">
              <a:spcBef>
                <a:spcPts val="0"/>
              </a:spcBef>
              <a:spcAft>
                <a:spcPts val="0"/>
              </a:spcAft>
              <a:buNone/>
            </a:pPr>
            <a:endParaRPr/>
          </a:p>
        </p:txBody>
      </p:sp>
      <p:sp>
        <p:nvSpPr>
          <p:cNvPr id="300" name="Google Shape;300;p53"/>
          <p:cNvSpPr txBox="1">
            <a:spLocks noGrp="1"/>
          </p:cNvSpPr>
          <p:nvPr>
            <p:ph type="body" idx="1"/>
          </p:nvPr>
        </p:nvSpPr>
        <p:spPr>
          <a:xfrm>
            <a:off x="628650" y="780825"/>
            <a:ext cx="7886700" cy="3851700"/>
          </a:xfrm>
          <a:prstGeom prst="rect">
            <a:avLst/>
          </a:prstGeom>
        </p:spPr>
        <p:txBody>
          <a:bodyPr spcFirstLastPara="1" wrap="square" lIns="68575" tIns="34275" rIns="68575" bIns="34275" anchor="t" anchorCtr="0">
            <a:noAutofit/>
          </a:bodyPr>
          <a:lstStyle/>
          <a:p>
            <a:pPr marL="457200" lvl="0" indent="-304800" algn="l" rtl="0">
              <a:spcBef>
                <a:spcPts val="800"/>
              </a:spcBef>
              <a:spcAft>
                <a:spcPts val="0"/>
              </a:spcAft>
              <a:buSzPts val="1200"/>
              <a:buChar char="•"/>
            </a:pPr>
            <a:r>
              <a:rPr lang="en" sz="1200">
                <a:latin typeface="Arial"/>
                <a:ea typeface="Arial"/>
                <a:cs typeface="Arial"/>
                <a:sym typeface="Arial"/>
              </a:rPr>
              <a:t>Global estimate with respect to a reference frame, all the transformations up to the current time need to be concatenated. Let us denote the transformation between two frames as:</a:t>
            </a:r>
            <a:endParaRPr sz="1200">
              <a:latin typeface="Arial"/>
              <a:ea typeface="Arial"/>
              <a:cs typeface="Arial"/>
              <a:sym typeface="Arial"/>
            </a:endParaRPr>
          </a:p>
          <a:p>
            <a:pPr marL="457200" lvl="0" indent="0" algn="l" rtl="0">
              <a:spcBef>
                <a:spcPts val="800"/>
              </a:spcBef>
              <a:spcAft>
                <a:spcPts val="0"/>
              </a:spcAft>
              <a:buNone/>
            </a:pPr>
            <a:endParaRPr sz="1200" b="1">
              <a:latin typeface="Arial"/>
              <a:ea typeface="Arial"/>
              <a:cs typeface="Arial"/>
              <a:sym typeface="Arial"/>
            </a:endParaRPr>
          </a:p>
          <a:p>
            <a:pPr marL="0" lvl="0" indent="457200" algn="l" rtl="0">
              <a:spcBef>
                <a:spcPts val="800"/>
              </a:spcBef>
              <a:spcAft>
                <a:spcPts val="0"/>
              </a:spcAft>
              <a:buClr>
                <a:schemeClr val="dk1"/>
              </a:buClr>
              <a:buSzPts val="1100"/>
              <a:buFont typeface="Arial"/>
              <a:buNone/>
            </a:pPr>
            <a:endParaRPr sz="1200">
              <a:latin typeface="Arial"/>
              <a:ea typeface="Arial"/>
              <a:cs typeface="Arial"/>
              <a:sym typeface="Arial"/>
            </a:endParaRPr>
          </a:p>
          <a:p>
            <a:pPr marL="0" lvl="0" indent="457200" algn="l" rtl="0">
              <a:spcBef>
                <a:spcPts val="800"/>
              </a:spcBef>
              <a:spcAft>
                <a:spcPts val="0"/>
              </a:spcAft>
              <a:buClr>
                <a:schemeClr val="dk1"/>
              </a:buClr>
              <a:buSzPts val="1100"/>
              <a:buFont typeface="Arial"/>
              <a:buNone/>
            </a:pPr>
            <a:endParaRPr sz="1200">
              <a:latin typeface="Arial"/>
              <a:ea typeface="Arial"/>
              <a:cs typeface="Arial"/>
              <a:sym typeface="Arial"/>
            </a:endParaRPr>
          </a:p>
          <a:p>
            <a:pPr marL="0" lvl="0" indent="457200" algn="l" rtl="0">
              <a:spcBef>
                <a:spcPts val="800"/>
              </a:spcBef>
              <a:spcAft>
                <a:spcPts val="0"/>
              </a:spcAft>
              <a:buClr>
                <a:schemeClr val="dk1"/>
              </a:buClr>
              <a:buSzPts val="1100"/>
              <a:buFont typeface="Arial"/>
              <a:buNone/>
            </a:pPr>
            <a:endParaRPr sz="1200">
              <a:latin typeface="Arial"/>
              <a:ea typeface="Arial"/>
              <a:cs typeface="Arial"/>
              <a:sym typeface="Arial"/>
            </a:endParaRPr>
          </a:p>
          <a:p>
            <a:pPr marL="457200" lvl="0" indent="0" algn="l" rtl="0">
              <a:spcBef>
                <a:spcPts val="800"/>
              </a:spcBef>
              <a:spcAft>
                <a:spcPts val="0"/>
              </a:spcAft>
              <a:buNone/>
            </a:pPr>
            <a:r>
              <a:rPr lang="en" sz="1200">
                <a:latin typeface="Arial"/>
                <a:ea typeface="Arial"/>
                <a:cs typeface="Arial"/>
                <a:sym typeface="Arial"/>
              </a:rPr>
              <a:t>where Rk,k-1 is the </a:t>
            </a:r>
            <a:r>
              <a:rPr lang="en" sz="1200" b="1">
                <a:latin typeface="Arial"/>
                <a:ea typeface="Arial"/>
                <a:cs typeface="Arial"/>
                <a:sym typeface="Arial"/>
              </a:rPr>
              <a:t>rotation matrix</a:t>
            </a:r>
            <a:r>
              <a:rPr lang="en" sz="1200">
                <a:latin typeface="Arial"/>
                <a:ea typeface="Arial"/>
                <a:cs typeface="Arial"/>
                <a:sym typeface="Arial"/>
              </a:rPr>
              <a:t> and tk,k-1 is the </a:t>
            </a:r>
            <a:r>
              <a:rPr lang="en" sz="1200" b="1">
                <a:latin typeface="Arial"/>
                <a:ea typeface="Arial"/>
                <a:cs typeface="Arial"/>
                <a:sym typeface="Arial"/>
              </a:rPr>
              <a:t>translation vector</a:t>
            </a:r>
            <a:r>
              <a:rPr lang="en" sz="1200">
                <a:latin typeface="Arial"/>
                <a:ea typeface="Arial"/>
                <a:cs typeface="Arial"/>
                <a:sym typeface="Arial"/>
              </a:rPr>
              <a:t> between frames taken at timesteps k and k - 1   respectively and where k = 1 . . . n. </a:t>
            </a:r>
            <a:endParaRPr sz="1200">
              <a:latin typeface="Arial"/>
              <a:ea typeface="Arial"/>
              <a:cs typeface="Arial"/>
              <a:sym typeface="Arial"/>
            </a:endParaRPr>
          </a:p>
          <a:p>
            <a:pPr marL="457200" lvl="0" indent="-304800" algn="l" rtl="0">
              <a:spcBef>
                <a:spcPts val="800"/>
              </a:spcBef>
              <a:spcAft>
                <a:spcPts val="0"/>
              </a:spcAft>
              <a:buSzPts val="1200"/>
              <a:buChar char="•"/>
            </a:pPr>
            <a:r>
              <a:rPr lang="en" sz="1200">
                <a:latin typeface="Arial"/>
                <a:ea typeface="Arial"/>
                <a:cs typeface="Arial"/>
                <a:sym typeface="Arial"/>
              </a:rPr>
              <a:t>The global estimate Gn can be calculated using the following formula:</a:t>
            </a:r>
            <a:endParaRPr sz="1200">
              <a:latin typeface="Arial"/>
              <a:ea typeface="Arial"/>
              <a:cs typeface="Arial"/>
              <a:sym typeface="Arial"/>
            </a:endParaRPr>
          </a:p>
          <a:p>
            <a:pPr marL="0" lvl="0" indent="0" algn="l" rtl="0">
              <a:spcBef>
                <a:spcPts val="800"/>
              </a:spcBef>
              <a:spcAft>
                <a:spcPts val="0"/>
              </a:spcAft>
              <a:buClr>
                <a:schemeClr val="dk1"/>
              </a:buClr>
              <a:buSzPts val="1100"/>
              <a:buFont typeface="Arial"/>
              <a:buNone/>
            </a:pPr>
            <a:endParaRPr sz="1200">
              <a:latin typeface="Arial"/>
              <a:ea typeface="Arial"/>
              <a:cs typeface="Arial"/>
              <a:sym typeface="Arial"/>
            </a:endParaRPr>
          </a:p>
          <a:p>
            <a:pPr marL="457200" lvl="0" indent="0" algn="l" rtl="0">
              <a:spcBef>
                <a:spcPts val="800"/>
              </a:spcBef>
              <a:spcAft>
                <a:spcPts val="0"/>
              </a:spcAft>
              <a:buNone/>
            </a:pPr>
            <a:endParaRPr sz="1200">
              <a:latin typeface="Arial"/>
              <a:ea typeface="Arial"/>
              <a:cs typeface="Arial"/>
              <a:sym typeface="Arial"/>
            </a:endParaRPr>
          </a:p>
          <a:p>
            <a:pPr marL="457200" lvl="0" indent="0" algn="l" rtl="0">
              <a:spcBef>
                <a:spcPts val="800"/>
              </a:spcBef>
              <a:spcAft>
                <a:spcPts val="0"/>
              </a:spcAft>
              <a:buNone/>
            </a:pPr>
            <a:endParaRPr sz="1200">
              <a:latin typeface="Arial"/>
              <a:ea typeface="Arial"/>
              <a:cs typeface="Arial"/>
              <a:sym typeface="Arial"/>
            </a:endParaRPr>
          </a:p>
          <a:p>
            <a:pPr marL="457200" lvl="0" indent="0" algn="l" rtl="0">
              <a:spcBef>
                <a:spcPts val="800"/>
              </a:spcBef>
              <a:spcAft>
                <a:spcPts val="0"/>
              </a:spcAft>
              <a:buNone/>
            </a:pPr>
            <a:r>
              <a:rPr lang="en" sz="1200">
                <a:latin typeface="Arial"/>
                <a:ea typeface="Arial"/>
                <a:cs typeface="Arial"/>
                <a:sym typeface="Arial"/>
              </a:rPr>
              <a:t>where Gn-1 is the previous global transformation with respect to an initial reference frame G0 at k = 0 </a:t>
            </a:r>
            <a:endParaRPr sz="1200">
              <a:latin typeface="Arial"/>
              <a:ea typeface="Arial"/>
              <a:cs typeface="Arial"/>
              <a:sym typeface="Arial"/>
            </a:endParaRPr>
          </a:p>
          <a:p>
            <a:pPr marL="457200" lvl="0" indent="0" algn="l" rtl="0">
              <a:spcBef>
                <a:spcPts val="800"/>
              </a:spcBef>
              <a:spcAft>
                <a:spcPts val="0"/>
              </a:spcAft>
              <a:buNone/>
            </a:pPr>
            <a:r>
              <a:rPr lang="en" sz="1200">
                <a:latin typeface="Arial"/>
                <a:ea typeface="Arial"/>
                <a:cs typeface="Arial"/>
                <a:sym typeface="Arial"/>
              </a:rPr>
              <a:t>Tn,n-1 is the transformation between the current frame and the previous frame.</a:t>
            </a:r>
            <a:endParaRPr sz="1200">
              <a:latin typeface="Arial"/>
              <a:ea typeface="Arial"/>
              <a:cs typeface="Arial"/>
              <a:sym typeface="Arial"/>
            </a:endParaRPr>
          </a:p>
          <a:p>
            <a:pPr marL="0" lvl="0" indent="0" algn="l" rtl="0">
              <a:spcBef>
                <a:spcPts val="800"/>
              </a:spcBef>
              <a:spcAft>
                <a:spcPts val="0"/>
              </a:spcAft>
              <a:buNone/>
            </a:pPr>
            <a:endParaRPr sz="1200">
              <a:latin typeface="Arial"/>
              <a:ea typeface="Arial"/>
              <a:cs typeface="Arial"/>
              <a:sym typeface="Arial"/>
            </a:endParaRPr>
          </a:p>
        </p:txBody>
      </p:sp>
      <p:pic>
        <p:nvPicPr>
          <p:cNvPr id="301" name="Google Shape;301;p53"/>
          <p:cNvPicPr preferRelativeResize="0"/>
          <p:nvPr/>
        </p:nvPicPr>
        <p:blipFill>
          <a:blip r:embed="rId3">
            <a:alphaModFix/>
          </a:blip>
          <a:stretch>
            <a:fillRect/>
          </a:stretch>
        </p:blipFill>
        <p:spPr>
          <a:xfrm>
            <a:off x="2024200" y="1600970"/>
            <a:ext cx="2058075" cy="687850"/>
          </a:xfrm>
          <a:prstGeom prst="rect">
            <a:avLst/>
          </a:prstGeom>
          <a:noFill/>
          <a:ln>
            <a:noFill/>
          </a:ln>
        </p:spPr>
      </p:pic>
      <p:pic>
        <p:nvPicPr>
          <p:cNvPr id="302" name="Google Shape;302;p53"/>
          <p:cNvPicPr preferRelativeResize="0"/>
          <p:nvPr/>
        </p:nvPicPr>
        <p:blipFill>
          <a:blip r:embed="rId4">
            <a:alphaModFix/>
          </a:blip>
          <a:stretch>
            <a:fillRect/>
          </a:stretch>
        </p:blipFill>
        <p:spPr>
          <a:xfrm>
            <a:off x="2169125" y="3283821"/>
            <a:ext cx="1768225" cy="6041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311700" y="159475"/>
            <a:ext cx="8520600" cy="52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b="1"/>
              <a:t>Introduction</a:t>
            </a:r>
            <a:endParaRPr sz="2820" b="1"/>
          </a:p>
        </p:txBody>
      </p:sp>
      <p:sp>
        <p:nvSpPr>
          <p:cNvPr id="141" name="Google Shape;141;p27"/>
          <p:cNvSpPr txBox="1">
            <a:spLocks noGrp="1"/>
          </p:cNvSpPr>
          <p:nvPr>
            <p:ph type="body" idx="1"/>
          </p:nvPr>
        </p:nvSpPr>
        <p:spPr>
          <a:xfrm>
            <a:off x="311700" y="760100"/>
            <a:ext cx="8520600" cy="4214700"/>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Clr>
                <a:srgbClr val="131413"/>
              </a:buClr>
              <a:buSzPts val="1500"/>
              <a:buChar char="●"/>
            </a:pPr>
            <a:r>
              <a:rPr lang="en" sz="1500">
                <a:solidFill>
                  <a:srgbClr val="131413"/>
                </a:solidFill>
              </a:rPr>
              <a:t>The growing importance of mobile robotics and autonomous systems, which have made substantial progress over the past few decades.Mobile robots can now perform complex tasks autonomously, reducing the need for human input.</a:t>
            </a:r>
            <a:endParaRPr sz="1500">
              <a:solidFill>
                <a:srgbClr val="131413"/>
              </a:solidFill>
            </a:endParaRPr>
          </a:p>
          <a:p>
            <a:pPr marL="457200" lvl="0" indent="-323850" algn="l" rtl="0">
              <a:lnSpc>
                <a:spcPct val="200000"/>
              </a:lnSpc>
              <a:spcBef>
                <a:spcPts val="0"/>
              </a:spcBef>
              <a:spcAft>
                <a:spcPts val="0"/>
              </a:spcAft>
              <a:buClr>
                <a:srgbClr val="131413"/>
              </a:buClr>
              <a:buSzPts val="1500"/>
              <a:buChar char="●"/>
            </a:pPr>
            <a:r>
              <a:rPr lang="en" sz="1500">
                <a:solidFill>
                  <a:srgbClr val="131413"/>
                </a:solidFill>
              </a:rPr>
              <a:t>The applications  for mobile robotics, including military, medical, space, entertainment, and domestic appliances. It emphasizes the need for robots to navigate complex and dynamic environments without human intervention.</a:t>
            </a:r>
            <a:endParaRPr sz="1500">
              <a:solidFill>
                <a:srgbClr val="131413"/>
              </a:solidFill>
            </a:endParaRPr>
          </a:p>
          <a:p>
            <a:pPr marL="457200" lvl="0" indent="-323850" algn="l" rtl="0">
              <a:lnSpc>
                <a:spcPct val="200000"/>
              </a:lnSpc>
              <a:spcBef>
                <a:spcPts val="0"/>
              </a:spcBef>
              <a:spcAft>
                <a:spcPts val="0"/>
              </a:spcAft>
              <a:buClr>
                <a:schemeClr val="dk1"/>
              </a:buClr>
              <a:buSzPts val="1500"/>
              <a:buFont typeface="Times"/>
              <a:buChar char="●"/>
            </a:pPr>
            <a:r>
              <a:rPr lang="en" sz="1500">
                <a:solidFill>
                  <a:schemeClr val="dk1"/>
                </a:solidFill>
              </a:rPr>
              <a:t>Simplest form of localization is using </a:t>
            </a:r>
            <a:r>
              <a:rPr lang="en" sz="1500" b="1">
                <a:solidFill>
                  <a:schemeClr val="dk1"/>
                </a:solidFill>
              </a:rPr>
              <a:t>wheel odometry</a:t>
            </a:r>
            <a:r>
              <a:rPr lang="en" sz="1500">
                <a:solidFill>
                  <a:schemeClr val="dk1"/>
                </a:solidFill>
              </a:rPr>
              <a:t> methods to measure amount of rotation of robot’s  wheels</a:t>
            </a:r>
            <a:endParaRPr sz="13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4"/>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Global Optimization	</a:t>
            </a:r>
            <a:endParaRPr/>
          </a:p>
        </p:txBody>
      </p:sp>
      <p:sp>
        <p:nvSpPr>
          <p:cNvPr id="308" name="Google Shape;308;p54"/>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fontScale="77500" lnSpcReduction="20000"/>
          </a:bodyPr>
          <a:lstStyle/>
          <a:p>
            <a:pPr marL="0" lvl="0" indent="0" algn="l" rtl="0">
              <a:lnSpc>
                <a:spcPct val="150000"/>
              </a:lnSpc>
              <a:spcBef>
                <a:spcPts val="800"/>
              </a:spcBef>
              <a:spcAft>
                <a:spcPts val="0"/>
              </a:spcAft>
              <a:buNone/>
            </a:pPr>
            <a:r>
              <a:rPr lang="en" b="1">
                <a:latin typeface="Times"/>
                <a:ea typeface="Times"/>
                <a:cs typeface="Times"/>
                <a:sym typeface="Times"/>
              </a:rPr>
              <a:t>Pose graph optimization </a:t>
            </a:r>
            <a:endParaRPr b="1">
              <a:latin typeface="Times"/>
              <a:ea typeface="Times"/>
              <a:cs typeface="Times"/>
              <a:sym typeface="Times"/>
            </a:endParaRPr>
          </a:p>
          <a:p>
            <a:pPr marL="457200" lvl="0" indent="-290830" algn="l" rtl="0">
              <a:lnSpc>
                <a:spcPct val="150000"/>
              </a:lnSpc>
              <a:spcBef>
                <a:spcPts val="800"/>
              </a:spcBef>
              <a:spcAft>
                <a:spcPts val="0"/>
              </a:spcAft>
              <a:buSzPct val="66666"/>
              <a:buFont typeface="Times"/>
              <a:buChar char="•"/>
            </a:pPr>
            <a:r>
              <a:rPr lang="en">
                <a:latin typeface="Times"/>
                <a:ea typeface="Times"/>
                <a:cs typeface="Times"/>
                <a:sym typeface="Times"/>
              </a:rPr>
              <a:t>This is a global optimization method used in SLAM and VO problems that are represented by a graph model. </a:t>
            </a:r>
            <a:endParaRPr>
              <a:latin typeface="Times"/>
              <a:ea typeface="Times"/>
              <a:cs typeface="Times"/>
              <a:sym typeface="Times"/>
            </a:endParaRPr>
          </a:p>
          <a:p>
            <a:pPr marL="457200" lvl="0" indent="-290830" algn="l" rtl="0">
              <a:lnSpc>
                <a:spcPct val="150000"/>
              </a:lnSpc>
              <a:spcBef>
                <a:spcPts val="0"/>
              </a:spcBef>
              <a:spcAft>
                <a:spcPts val="0"/>
              </a:spcAft>
              <a:buSzPct val="66666"/>
              <a:buFont typeface="Times"/>
              <a:buChar char="•"/>
            </a:pPr>
            <a:r>
              <a:rPr lang="en">
                <a:latin typeface="Times"/>
                <a:ea typeface="Times"/>
                <a:cs typeface="Times"/>
                <a:sym typeface="Times"/>
              </a:rPr>
              <a:t>The graph model consists of </a:t>
            </a:r>
            <a:r>
              <a:rPr lang="en" b="1">
                <a:latin typeface="Times"/>
                <a:ea typeface="Times"/>
                <a:cs typeface="Times"/>
                <a:sym typeface="Times"/>
              </a:rPr>
              <a:t>nodes that correspond to the camera poses and edges </a:t>
            </a:r>
            <a:endParaRPr b="1">
              <a:latin typeface="Times"/>
              <a:ea typeface="Times"/>
              <a:cs typeface="Times"/>
              <a:sym typeface="Times"/>
            </a:endParaRPr>
          </a:p>
          <a:p>
            <a:pPr marL="457200" lvl="0" indent="-290830" algn="l" rtl="0">
              <a:lnSpc>
                <a:spcPct val="150000"/>
              </a:lnSpc>
              <a:spcBef>
                <a:spcPts val="0"/>
              </a:spcBef>
              <a:spcAft>
                <a:spcPts val="0"/>
              </a:spcAft>
              <a:buSzPct val="66666"/>
              <a:buFont typeface="Times"/>
              <a:buChar char="•"/>
            </a:pPr>
            <a:r>
              <a:rPr lang="en">
                <a:latin typeface="Times"/>
                <a:ea typeface="Times"/>
                <a:cs typeface="Times"/>
                <a:sym typeface="Times"/>
              </a:rPr>
              <a:t>The pose graph model allows the formation of constraints between non-adjacent poses by observing the same features from different locations. </a:t>
            </a:r>
            <a:endParaRPr>
              <a:latin typeface="Times"/>
              <a:ea typeface="Times"/>
              <a:cs typeface="Times"/>
              <a:sym typeface="Times"/>
            </a:endParaRPr>
          </a:p>
          <a:p>
            <a:pPr marL="457200" lvl="0" indent="-290830" algn="l" rtl="0">
              <a:lnSpc>
                <a:spcPct val="150000"/>
              </a:lnSpc>
              <a:spcBef>
                <a:spcPts val="0"/>
              </a:spcBef>
              <a:spcAft>
                <a:spcPts val="0"/>
              </a:spcAft>
              <a:buSzPct val="66666"/>
              <a:buFont typeface="Times"/>
              <a:buChar char="•"/>
            </a:pPr>
            <a:r>
              <a:rPr lang="en">
                <a:latin typeface="Times"/>
                <a:ea typeface="Times"/>
                <a:cs typeface="Times"/>
                <a:sym typeface="Times"/>
              </a:rPr>
              <a:t>The goal of this optimization is to find the arrangement of poses that best satisfies those constraints. </a:t>
            </a:r>
            <a:endParaRPr>
              <a:latin typeface="Times"/>
              <a:ea typeface="Times"/>
              <a:cs typeface="Times"/>
              <a:sym typeface="Times"/>
            </a:endParaRPr>
          </a:p>
          <a:p>
            <a:pPr marL="457200" lvl="0" indent="-290830" algn="l" rtl="0">
              <a:lnSpc>
                <a:spcPct val="150000"/>
              </a:lnSpc>
              <a:spcBef>
                <a:spcPts val="0"/>
              </a:spcBef>
              <a:spcAft>
                <a:spcPts val="0"/>
              </a:spcAft>
              <a:buSzPct val="66666"/>
              <a:buFont typeface="Times"/>
              <a:buChar char="•"/>
            </a:pPr>
            <a:r>
              <a:rPr lang="en">
                <a:latin typeface="Times"/>
                <a:ea typeface="Times"/>
                <a:cs typeface="Times"/>
                <a:sym typeface="Times"/>
              </a:rPr>
              <a:t>Generally, this is a non-linear LS optimization problem which can be described as:</a:t>
            </a:r>
            <a:endParaRPr>
              <a:latin typeface="Times"/>
              <a:ea typeface="Times"/>
              <a:cs typeface="Times"/>
              <a:sym typeface="Times"/>
            </a:endParaRPr>
          </a:p>
          <a:p>
            <a:pPr marL="457200" lvl="0" indent="0" algn="l" rtl="0">
              <a:lnSpc>
                <a:spcPct val="150000"/>
              </a:lnSpc>
              <a:spcBef>
                <a:spcPts val="800"/>
              </a:spcBef>
              <a:spcAft>
                <a:spcPts val="0"/>
              </a:spcAft>
              <a:buNone/>
            </a:pPr>
            <a:endParaRPr>
              <a:latin typeface="Times"/>
              <a:ea typeface="Times"/>
              <a:cs typeface="Times"/>
              <a:sym typeface="Time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5"/>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Pose Graph Optimization</a:t>
            </a:r>
            <a:endParaRPr/>
          </a:p>
        </p:txBody>
      </p:sp>
      <p:sp>
        <p:nvSpPr>
          <p:cNvPr id="314" name="Google Shape;314;p55"/>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endParaRPr/>
          </a:p>
          <a:p>
            <a:pPr marL="0" lvl="0" indent="0" algn="l" rtl="0">
              <a:spcBef>
                <a:spcPts val="800"/>
              </a:spcBef>
              <a:spcAft>
                <a:spcPts val="0"/>
              </a:spcAft>
              <a:buNone/>
            </a:pPr>
            <a:endParaRPr/>
          </a:p>
          <a:p>
            <a:pPr marL="0" lvl="0" indent="0" algn="l" rtl="0">
              <a:spcBef>
                <a:spcPts val="800"/>
              </a:spcBef>
              <a:spcAft>
                <a:spcPts val="0"/>
              </a:spcAft>
              <a:buNone/>
            </a:pPr>
            <a:endParaRPr sz="1100">
              <a:latin typeface="Arial"/>
              <a:ea typeface="Arial"/>
              <a:cs typeface="Arial"/>
              <a:sym typeface="Arial"/>
            </a:endParaRPr>
          </a:p>
          <a:p>
            <a:pPr marL="0" lvl="0" indent="457200" algn="l" rtl="0">
              <a:spcBef>
                <a:spcPts val="800"/>
              </a:spcBef>
              <a:spcAft>
                <a:spcPts val="0"/>
              </a:spcAft>
              <a:buNone/>
            </a:pPr>
            <a:r>
              <a:rPr lang="en" sz="1100">
                <a:latin typeface="Arial"/>
                <a:ea typeface="Arial"/>
                <a:cs typeface="Arial"/>
                <a:sym typeface="Arial"/>
              </a:rPr>
              <a:t>where C∗ </a:t>
            </a:r>
            <a:r>
              <a:rPr lang="en" sz="1000">
                <a:latin typeface="Arial"/>
                <a:ea typeface="Arial"/>
                <a:cs typeface="Arial"/>
                <a:sym typeface="Arial"/>
              </a:rPr>
              <a:t>= </a:t>
            </a:r>
            <a:r>
              <a:rPr lang="en" sz="1100">
                <a:latin typeface="Arial"/>
                <a:ea typeface="Arial"/>
                <a:cs typeface="Arial"/>
                <a:sym typeface="Arial"/>
              </a:rPr>
              <a:t>C∗ </a:t>
            </a:r>
            <a:r>
              <a:rPr lang="en" sz="800">
                <a:latin typeface="Arial"/>
                <a:ea typeface="Arial"/>
                <a:cs typeface="Arial"/>
                <a:sym typeface="Arial"/>
              </a:rPr>
              <a:t>1 </a:t>
            </a:r>
            <a:r>
              <a:rPr lang="en" sz="1100">
                <a:latin typeface="Arial"/>
                <a:ea typeface="Arial"/>
                <a:cs typeface="Arial"/>
                <a:sym typeface="Arial"/>
              </a:rPr>
              <a:t>. . . C∗ </a:t>
            </a:r>
            <a:r>
              <a:rPr lang="en" sz="800">
                <a:latin typeface="Arial"/>
                <a:ea typeface="Arial"/>
                <a:cs typeface="Arial"/>
                <a:sym typeface="Arial"/>
              </a:rPr>
              <a:t>n </a:t>
            </a:r>
            <a:r>
              <a:rPr lang="en" sz="1100">
                <a:latin typeface="Arial"/>
                <a:ea typeface="Arial"/>
                <a:cs typeface="Arial"/>
                <a:sym typeface="Arial"/>
              </a:rPr>
              <a:t>is a vector containing all the optimized camera poses (x, y and z values). </a:t>
            </a:r>
            <a:endParaRPr sz="1100">
              <a:latin typeface="Arial"/>
              <a:ea typeface="Arial"/>
              <a:cs typeface="Arial"/>
              <a:sym typeface="Arial"/>
            </a:endParaRPr>
          </a:p>
          <a:p>
            <a:pPr marL="457200" lvl="0" indent="-298450" algn="l" rtl="0">
              <a:spcBef>
                <a:spcPts val="800"/>
              </a:spcBef>
              <a:spcAft>
                <a:spcPts val="0"/>
              </a:spcAft>
              <a:buSzPts val="1100"/>
              <a:buFont typeface="Arial"/>
              <a:buChar char="•"/>
            </a:pPr>
            <a:r>
              <a:rPr lang="en" sz="1100">
                <a:latin typeface="Arial"/>
                <a:ea typeface="Arial"/>
                <a:cs typeface="Arial"/>
                <a:sym typeface="Arial"/>
              </a:rPr>
              <a:t>There are a number of approaches for solving the above optimization problem such as Graph SLAM, TORO (Tree Based Network Optimizer), HOG-MAN (Hierarchical Optimizations on Manifolds for 2D and 3D Mapping) etc</a:t>
            </a:r>
            <a:endParaRPr sz="1100">
              <a:latin typeface="Arial"/>
              <a:ea typeface="Arial"/>
              <a:cs typeface="Arial"/>
              <a:sym typeface="Arial"/>
            </a:endParaRPr>
          </a:p>
          <a:p>
            <a:pPr marL="914400" lvl="0" indent="0" algn="l" rtl="0">
              <a:spcBef>
                <a:spcPts val="800"/>
              </a:spcBef>
              <a:spcAft>
                <a:spcPts val="0"/>
              </a:spcAft>
              <a:buNone/>
            </a:pPr>
            <a:endParaRPr sz="1100">
              <a:latin typeface="Arial"/>
              <a:ea typeface="Arial"/>
              <a:cs typeface="Arial"/>
              <a:sym typeface="Arial"/>
            </a:endParaRPr>
          </a:p>
          <a:p>
            <a:pPr marL="0" lvl="0" indent="0" algn="l" rtl="0">
              <a:spcBef>
                <a:spcPts val="800"/>
              </a:spcBef>
              <a:spcAft>
                <a:spcPts val="0"/>
              </a:spcAft>
              <a:buNone/>
            </a:pPr>
            <a:endParaRPr sz="1100">
              <a:latin typeface="Arial"/>
              <a:ea typeface="Arial"/>
              <a:cs typeface="Arial"/>
              <a:sym typeface="Arial"/>
            </a:endParaRPr>
          </a:p>
          <a:p>
            <a:pPr marL="0" lvl="0" indent="0" algn="l" rtl="0">
              <a:spcBef>
                <a:spcPts val="800"/>
              </a:spcBef>
              <a:spcAft>
                <a:spcPts val="0"/>
              </a:spcAft>
              <a:buNone/>
            </a:pPr>
            <a:endParaRPr/>
          </a:p>
        </p:txBody>
      </p:sp>
      <p:pic>
        <p:nvPicPr>
          <p:cNvPr id="315" name="Google Shape;315;p55"/>
          <p:cNvPicPr preferRelativeResize="0"/>
          <p:nvPr/>
        </p:nvPicPr>
        <p:blipFill>
          <a:blip r:embed="rId3">
            <a:alphaModFix/>
          </a:blip>
          <a:stretch>
            <a:fillRect/>
          </a:stretch>
        </p:blipFill>
        <p:spPr>
          <a:xfrm>
            <a:off x="2074825" y="1517425"/>
            <a:ext cx="2687949" cy="733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6"/>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Loop Closure - Map Representation	</a:t>
            </a:r>
            <a:endParaRPr/>
          </a:p>
        </p:txBody>
      </p:sp>
      <p:sp>
        <p:nvSpPr>
          <p:cNvPr id="321" name="Google Shape;321;p56"/>
          <p:cNvSpPr txBox="1">
            <a:spLocks noGrp="1"/>
          </p:cNvSpPr>
          <p:nvPr>
            <p:ph type="body" idx="1"/>
          </p:nvPr>
        </p:nvSpPr>
        <p:spPr>
          <a:xfrm>
            <a:off x="628650" y="1369225"/>
            <a:ext cx="8076900" cy="3592800"/>
          </a:xfrm>
          <a:prstGeom prst="rect">
            <a:avLst/>
          </a:prstGeom>
        </p:spPr>
        <p:txBody>
          <a:bodyPr spcFirstLastPara="1" wrap="square" lIns="68575" tIns="34275" rIns="68575" bIns="34275" anchor="t" anchorCtr="0">
            <a:normAutofit fontScale="92500" lnSpcReduction="10000"/>
          </a:bodyPr>
          <a:lstStyle/>
          <a:p>
            <a:pPr marL="457200" lvl="0" indent="-299085" algn="l" rtl="0">
              <a:lnSpc>
                <a:spcPct val="115000"/>
              </a:lnSpc>
              <a:spcBef>
                <a:spcPts val="800"/>
              </a:spcBef>
              <a:spcAft>
                <a:spcPts val="0"/>
              </a:spcAft>
              <a:buSzPct val="100000"/>
              <a:buFont typeface="Times"/>
              <a:buChar char="•"/>
            </a:pPr>
            <a:r>
              <a:rPr lang="en" sz="1200">
                <a:latin typeface="Times"/>
                <a:ea typeface="Times"/>
                <a:cs typeface="Times"/>
                <a:sym typeface="Times"/>
              </a:rPr>
              <a:t>The global optimization and loop closure steps produces a </a:t>
            </a:r>
            <a:r>
              <a:rPr lang="en" sz="1200" b="1">
                <a:latin typeface="Times"/>
                <a:ea typeface="Times"/>
                <a:cs typeface="Times"/>
                <a:sym typeface="Times"/>
              </a:rPr>
              <a:t>globally consistent trajectory </a:t>
            </a:r>
            <a:r>
              <a:rPr lang="en" sz="1200">
                <a:latin typeface="Times"/>
                <a:ea typeface="Times"/>
                <a:cs typeface="Times"/>
                <a:sym typeface="Times"/>
              </a:rPr>
              <a:t>(i.e. each node/frame is associated with an optimized global pose). </a:t>
            </a:r>
            <a:endParaRPr sz="1200">
              <a:latin typeface="Times"/>
              <a:ea typeface="Times"/>
              <a:cs typeface="Times"/>
              <a:sym typeface="Times"/>
            </a:endParaRPr>
          </a:p>
          <a:p>
            <a:pPr marL="457200" lvl="0" indent="-299085" algn="l" rtl="0">
              <a:lnSpc>
                <a:spcPct val="115000"/>
              </a:lnSpc>
              <a:spcBef>
                <a:spcPts val="0"/>
              </a:spcBef>
              <a:spcAft>
                <a:spcPts val="0"/>
              </a:spcAft>
              <a:buSzPct val="100000"/>
              <a:buFont typeface="Times"/>
              <a:buChar char="•"/>
            </a:pPr>
            <a:r>
              <a:rPr lang="en" sz="1200">
                <a:latin typeface="Times"/>
                <a:ea typeface="Times"/>
                <a:cs typeface="Times"/>
                <a:sym typeface="Times"/>
              </a:rPr>
              <a:t>In order to build the map, the points are projected to 3D using the following equations:</a:t>
            </a:r>
            <a:endParaRPr sz="1200">
              <a:latin typeface="Times"/>
              <a:ea typeface="Times"/>
              <a:cs typeface="Times"/>
              <a:sym typeface="Times"/>
            </a:endParaRPr>
          </a:p>
          <a:p>
            <a:pPr marL="0" lvl="0" indent="0" algn="l" rtl="0">
              <a:lnSpc>
                <a:spcPct val="115000"/>
              </a:lnSpc>
              <a:spcBef>
                <a:spcPts val="800"/>
              </a:spcBef>
              <a:spcAft>
                <a:spcPts val="0"/>
              </a:spcAft>
              <a:buNone/>
            </a:pPr>
            <a:endParaRPr sz="1200">
              <a:latin typeface="Times"/>
              <a:ea typeface="Times"/>
              <a:cs typeface="Times"/>
              <a:sym typeface="Times"/>
            </a:endParaRPr>
          </a:p>
          <a:p>
            <a:pPr marL="0" lvl="0" indent="0" algn="l" rtl="0">
              <a:lnSpc>
                <a:spcPct val="115000"/>
              </a:lnSpc>
              <a:spcBef>
                <a:spcPts val="800"/>
              </a:spcBef>
              <a:spcAft>
                <a:spcPts val="0"/>
              </a:spcAft>
              <a:buNone/>
            </a:pPr>
            <a:endParaRPr sz="1200">
              <a:latin typeface="Times"/>
              <a:ea typeface="Times"/>
              <a:cs typeface="Times"/>
              <a:sym typeface="Times"/>
            </a:endParaRPr>
          </a:p>
          <a:p>
            <a:pPr marL="0" lvl="0" indent="0" algn="l" rtl="0">
              <a:lnSpc>
                <a:spcPct val="115000"/>
              </a:lnSpc>
              <a:spcBef>
                <a:spcPts val="800"/>
              </a:spcBef>
              <a:spcAft>
                <a:spcPts val="0"/>
              </a:spcAft>
              <a:buNone/>
            </a:pPr>
            <a:endParaRPr sz="1200">
              <a:latin typeface="Times"/>
              <a:ea typeface="Times"/>
              <a:cs typeface="Times"/>
              <a:sym typeface="Times"/>
            </a:endParaRPr>
          </a:p>
          <a:p>
            <a:pPr marL="0" lvl="0" indent="0" algn="l" rtl="0">
              <a:lnSpc>
                <a:spcPct val="115000"/>
              </a:lnSpc>
              <a:spcBef>
                <a:spcPts val="800"/>
              </a:spcBef>
              <a:spcAft>
                <a:spcPts val="0"/>
              </a:spcAft>
              <a:buNone/>
            </a:pPr>
            <a:endParaRPr sz="1200">
              <a:latin typeface="Times"/>
              <a:ea typeface="Times"/>
              <a:cs typeface="Times"/>
              <a:sym typeface="Times"/>
            </a:endParaRPr>
          </a:p>
          <a:p>
            <a:pPr marL="457200" lvl="0" indent="0" algn="l" rtl="0">
              <a:lnSpc>
                <a:spcPct val="115000"/>
              </a:lnSpc>
              <a:spcBef>
                <a:spcPts val="800"/>
              </a:spcBef>
              <a:spcAft>
                <a:spcPts val="0"/>
              </a:spcAft>
              <a:buNone/>
            </a:pPr>
            <a:r>
              <a:rPr lang="en" sz="1200">
                <a:latin typeface="Times"/>
                <a:ea typeface="Times"/>
                <a:cs typeface="Times"/>
                <a:sym typeface="Times"/>
              </a:rPr>
              <a:t>where (u, v) is the image coordinate of an extracted visual feature in 2D</a:t>
            </a:r>
            <a:endParaRPr sz="1200">
              <a:latin typeface="Times"/>
              <a:ea typeface="Times"/>
              <a:cs typeface="Times"/>
              <a:sym typeface="Times"/>
            </a:endParaRPr>
          </a:p>
          <a:p>
            <a:pPr marL="457200" lvl="0" indent="0" algn="l" rtl="0">
              <a:lnSpc>
                <a:spcPct val="115000"/>
              </a:lnSpc>
              <a:spcBef>
                <a:spcPts val="800"/>
              </a:spcBef>
              <a:spcAft>
                <a:spcPts val="0"/>
              </a:spcAft>
              <a:buNone/>
            </a:pPr>
            <a:r>
              <a:rPr lang="en" sz="1200">
                <a:latin typeface="Times"/>
                <a:ea typeface="Times"/>
                <a:cs typeface="Times"/>
                <a:sym typeface="Times"/>
              </a:rPr>
              <a:t>(X, Y, Z) is its projected 3D coordinate in the camera optical frame. </a:t>
            </a:r>
            <a:endParaRPr sz="1200">
              <a:latin typeface="Times"/>
              <a:ea typeface="Times"/>
              <a:cs typeface="Times"/>
              <a:sym typeface="Times"/>
            </a:endParaRPr>
          </a:p>
          <a:p>
            <a:pPr marL="457200" lvl="0" indent="0" algn="l" rtl="0">
              <a:lnSpc>
                <a:spcPct val="115000"/>
              </a:lnSpc>
              <a:spcBef>
                <a:spcPts val="800"/>
              </a:spcBef>
              <a:spcAft>
                <a:spcPts val="0"/>
              </a:spcAft>
              <a:buNone/>
            </a:pPr>
            <a:r>
              <a:rPr lang="en" sz="1200">
                <a:latin typeface="Times"/>
                <a:ea typeface="Times"/>
                <a:cs typeface="Times"/>
                <a:sym typeface="Times"/>
              </a:rPr>
              <a:t>Z is obtained from the depth image which is provided by the RGB-D sensor. </a:t>
            </a:r>
            <a:endParaRPr sz="1200">
              <a:latin typeface="Times"/>
              <a:ea typeface="Times"/>
              <a:cs typeface="Times"/>
              <a:sym typeface="Times"/>
            </a:endParaRPr>
          </a:p>
          <a:p>
            <a:pPr marL="457200" lvl="0" indent="0" algn="l" rtl="0">
              <a:lnSpc>
                <a:spcPct val="115000"/>
              </a:lnSpc>
              <a:spcBef>
                <a:spcPts val="800"/>
              </a:spcBef>
              <a:spcAft>
                <a:spcPts val="0"/>
              </a:spcAft>
              <a:buNone/>
            </a:pPr>
            <a:r>
              <a:rPr lang="en" sz="1200">
                <a:latin typeface="Times"/>
                <a:ea typeface="Times"/>
                <a:cs typeface="Times"/>
                <a:sym typeface="Times"/>
              </a:rPr>
              <a:t>fx and fy are the focal lengths in the horizontal and vertical axis respectively</a:t>
            </a:r>
            <a:endParaRPr sz="1200">
              <a:latin typeface="Times"/>
              <a:ea typeface="Times"/>
              <a:cs typeface="Times"/>
              <a:sym typeface="Times"/>
            </a:endParaRPr>
          </a:p>
          <a:p>
            <a:pPr marL="457200" lvl="0" indent="0" algn="l" rtl="0">
              <a:lnSpc>
                <a:spcPct val="115000"/>
              </a:lnSpc>
              <a:spcBef>
                <a:spcPts val="800"/>
              </a:spcBef>
              <a:spcAft>
                <a:spcPts val="0"/>
              </a:spcAft>
              <a:buNone/>
            </a:pPr>
            <a:r>
              <a:rPr lang="en" sz="1200">
                <a:latin typeface="Times"/>
                <a:ea typeface="Times"/>
                <a:cs typeface="Times"/>
                <a:sym typeface="Times"/>
              </a:rPr>
              <a:t>(cx, cy) is the 2D coordinate of the camera optical center. </a:t>
            </a:r>
            <a:endParaRPr sz="1200">
              <a:latin typeface="Times"/>
              <a:ea typeface="Times"/>
              <a:cs typeface="Times"/>
              <a:sym typeface="Times"/>
            </a:endParaRPr>
          </a:p>
          <a:p>
            <a:pPr marL="457200" lvl="0" indent="-299085" algn="l" rtl="0">
              <a:lnSpc>
                <a:spcPct val="115000"/>
              </a:lnSpc>
              <a:spcBef>
                <a:spcPts val="800"/>
              </a:spcBef>
              <a:spcAft>
                <a:spcPts val="0"/>
              </a:spcAft>
              <a:buSzPct val="100000"/>
              <a:buFont typeface="Times"/>
              <a:buChar char="•"/>
            </a:pPr>
            <a:r>
              <a:rPr lang="en" sz="1200">
                <a:latin typeface="Times"/>
                <a:ea typeface="Times"/>
                <a:cs typeface="Times"/>
                <a:sym typeface="Times"/>
              </a:rPr>
              <a:t>After applying this projection, </a:t>
            </a:r>
            <a:r>
              <a:rPr lang="en" sz="1200" b="1">
                <a:latin typeface="Times"/>
                <a:ea typeface="Times"/>
                <a:cs typeface="Times"/>
                <a:sym typeface="Times"/>
              </a:rPr>
              <a:t>3D points are then transformed to a common reference frame using the optimized trajectory</a:t>
            </a:r>
            <a:endParaRPr sz="1200" b="1">
              <a:latin typeface="Times"/>
              <a:ea typeface="Times"/>
              <a:cs typeface="Times"/>
              <a:sym typeface="Times"/>
            </a:endParaRPr>
          </a:p>
          <a:p>
            <a:pPr marL="0" lvl="0" indent="0" algn="l" rtl="0">
              <a:lnSpc>
                <a:spcPct val="115000"/>
              </a:lnSpc>
              <a:spcBef>
                <a:spcPts val="800"/>
              </a:spcBef>
              <a:spcAft>
                <a:spcPts val="0"/>
              </a:spcAft>
              <a:buNone/>
            </a:pPr>
            <a:endParaRPr sz="1200">
              <a:latin typeface="Times"/>
              <a:ea typeface="Times"/>
              <a:cs typeface="Times"/>
              <a:sym typeface="Times"/>
            </a:endParaRPr>
          </a:p>
        </p:txBody>
      </p:sp>
      <p:pic>
        <p:nvPicPr>
          <p:cNvPr id="322" name="Google Shape;322;p56"/>
          <p:cNvPicPr preferRelativeResize="0"/>
          <p:nvPr/>
        </p:nvPicPr>
        <p:blipFill>
          <a:blip r:embed="rId3">
            <a:alphaModFix/>
          </a:blip>
          <a:stretch>
            <a:fillRect/>
          </a:stretch>
        </p:blipFill>
        <p:spPr>
          <a:xfrm>
            <a:off x="2261125" y="2059650"/>
            <a:ext cx="1882328" cy="6499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7"/>
          <p:cNvSpPr txBox="1">
            <a:spLocks noGrp="1"/>
          </p:cNvSpPr>
          <p:nvPr>
            <p:ph type="title"/>
          </p:nvPr>
        </p:nvSpPr>
        <p:spPr>
          <a:xfrm>
            <a:off x="628650" y="273850"/>
            <a:ext cx="7886700" cy="6726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2800" b="1">
                <a:latin typeface="Arial"/>
                <a:ea typeface="Arial"/>
                <a:cs typeface="Arial"/>
                <a:sym typeface="Arial"/>
              </a:rPr>
              <a:t>Conclusion	</a:t>
            </a:r>
            <a:endParaRPr sz="2800" b="1">
              <a:latin typeface="Arial"/>
              <a:ea typeface="Arial"/>
              <a:cs typeface="Arial"/>
              <a:sym typeface="Arial"/>
            </a:endParaRPr>
          </a:p>
        </p:txBody>
      </p:sp>
      <p:sp>
        <p:nvSpPr>
          <p:cNvPr id="328" name="Google Shape;328;p57"/>
          <p:cNvSpPr txBox="1">
            <a:spLocks noGrp="1"/>
          </p:cNvSpPr>
          <p:nvPr>
            <p:ph type="body" idx="1"/>
          </p:nvPr>
        </p:nvSpPr>
        <p:spPr>
          <a:xfrm>
            <a:off x="628650" y="894725"/>
            <a:ext cx="7886700" cy="3737700"/>
          </a:xfrm>
          <a:prstGeom prst="rect">
            <a:avLst/>
          </a:prstGeom>
        </p:spPr>
        <p:txBody>
          <a:bodyPr spcFirstLastPara="1" wrap="square" lIns="68575" tIns="34275" rIns="68575" bIns="34275" anchor="t" anchorCtr="0">
            <a:noAutofit/>
          </a:bodyPr>
          <a:lstStyle/>
          <a:p>
            <a:pPr marL="457200" lvl="0" indent="-323850" algn="l" rtl="0">
              <a:lnSpc>
                <a:spcPct val="150000"/>
              </a:lnSpc>
              <a:spcBef>
                <a:spcPts val="800"/>
              </a:spcBef>
              <a:spcAft>
                <a:spcPts val="0"/>
              </a:spcAft>
              <a:buSzPts val="1500"/>
              <a:buChar char="•"/>
            </a:pPr>
            <a:r>
              <a:rPr lang="en" sz="1500">
                <a:latin typeface="Arial"/>
                <a:ea typeface="Arial"/>
                <a:cs typeface="Arial"/>
                <a:sym typeface="Arial"/>
              </a:rPr>
              <a:t>In this paper, a extensive theoretical review of solutions for the VO and visual SLAM (V-SLAM) problems is presented.</a:t>
            </a:r>
            <a:endParaRPr sz="1500">
              <a:latin typeface="Arial"/>
              <a:ea typeface="Arial"/>
              <a:cs typeface="Arial"/>
              <a:sym typeface="Arial"/>
            </a:endParaRPr>
          </a:p>
          <a:p>
            <a:pPr marL="457200" lvl="0" indent="-323850" algn="l" rtl="0">
              <a:lnSpc>
                <a:spcPct val="150000"/>
              </a:lnSpc>
              <a:spcBef>
                <a:spcPts val="0"/>
              </a:spcBef>
              <a:spcAft>
                <a:spcPts val="0"/>
              </a:spcAft>
              <a:buSzPts val="1500"/>
              <a:buChar char="•"/>
            </a:pPr>
            <a:r>
              <a:rPr lang="en" sz="1500">
                <a:latin typeface="Arial"/>
                <a:ea typeface="Arial"/>
                <a:cs typeface="Arial"/>
                <a:sym typeface="Arial"/>
              </a:rPr>
              <a:t>The SLAM problem was discussed and the basic framework for solving this problem was presented. </a:t>
            </a:r>
            <a:endParaRPr sz="1500">
              <a:latin typeface="Arial"/>
              <a:ea typeface="Arial"/>
              <a:cs typeface="Arial"/>
              <a:sym typeface="Arial"/>
            </a:endParaRPr>
          </a:p>
          <a:p>
            <a:pPr marL="457200" lvl="0" indent="-323850" algn="l" rtl="0">
              <a:lnSpc>
                <a:spcPct val="150000"/>
              </a:lnSpc>
              <a:spcBef>
                <a:spcPts val="0"/>
              </a:spcBef>
              <a:spcAft>
                <a:spcPts val="0"/>
              </a:spcAft>
              <a:buSzPts val="1500"/>
              <a:buFont typeface="Times"/>
              <a:buChar char="•"/>
            </a:pPr>
            <a:r>
              <a:rPr lang="en" sz="1500">
                <a:latin typeface="Arial"/>
                <a:ea typeface="Arial"/>
                <a:cs typeface="Arial"/>
                <a:sym typeface="Arial"/>
              </a:rPr>
              <a:t>The fundamental techniques used in both</a:t>
            </a:r>
            <a:r>
              <a:rPr lang="en" sz="1500" b="1">
                <a:latin typeface="Arial"/>
                <a:ea typeface="Arial"/>
                <a:cs typeface="Arial"/>
                <a:sym typeface="Arial"/>
              </a:rPr>
              <a:t> VO </a:t>
            </a:r>
            <a:r>
              <a:rPr lang="en" sz="1500">
                <a:latin typeface="Arial"/>
                <a:ea typeface="Arial"/>
                <a:cs typeface="Arial"/>
                <a:sym typeface="Arial"/>
              </a:rPr>
              <a:t>and </a:t>
            </a:r>
            <a:r>
              <a:rPr lang="en" sz="1500" b="1">
                <a:latin typeface="Arial"/>
                <a:ea typeface="Arial"/>
                <a:cs typeface="Arial"/>
                <a:sym typeface="Arial"/>
              </a:rPr>
              <a:t>V-SLAM </a:t>
            </a:r>
            <a:r>
              <a:rPr lang="en" sz="1500">
                <a:latin typeface="Arial"/>
                <a:ea typeface="Arial"/>
                <a:cs typeface="Arial"/>
                <a:sym typeface="Arial"/>
              </a:rPr>
              <a:t>such as feature extraction and DA (Data Association) methods were discussed.</a:t>
            </a:r>
            <a:endParaRPr sz="1500">
              <a:latin typeface="Arial"/>
              <a:ea typeface="Arial"/>
              <a:cs typeface="Arial"/>
              <a:sym typeface="Arial"/>
            </a:endParaRPr>
          </a:p>
          <a:p>
            <a:pPr marL="457200" lvl="0" indent="-323850" algn="l" rtl="0">
              <a:lnSpc>
                <a:spcPct val="150000"/>
              </a:lnSpc>
              <a:spcBef>
                <a:spcPts val="0"/>
              </a:spcBef>
              <a:spcAft>
                <a:spcPts val="0"/>
              </a:spcAft>
              <a:buSzPts val="1500"/>
              <a:buFont typeface="Times"/>
              <a:buChar char="•"/>
            </a:pPr>
            <a:r>
              <a:rPr lang="en" sz="1500">
                <a:latin typeface="Arial"/>
                <a:ea typeface="Arial"/>
                <a:cs typeface="Arial"/>
                <a:sym typeface="Arial"/>
              </a:rPr>
              <a:t>The recently popularized </a:t>
            </a:r>
            <a:r>
              <a:rPr lang="en" sz="1500" b="1">
                <a:latin typeface="Arial"/>
                <a:ea typeface="Arial"/>
                <a:cs typeface="Arial"/>
                <a:sym typeface="Arial"/>
              </a:rPr>
              <a:t>RGBD SLAM</a:t>
            </a:r>
            <a:r>
              <a:rPr lang="en" sz="1500">
                <a:latin typeface="Arial"/>
                <a:ea typeface="Arial"/>
                <a:cs typeface="Arial"/>
                <a:sym typeface="Arial"/>
              </a:rPr>
              <a:t> approach for solving the V-SLAM problem was also discussed. </a:t>
            </a:r>
            <a:endParaRPr sz="1500">
              <a:latin typeface="Arial"/>
              <a:ea typeface="Arial"/>
              <a:cs typeface="Arial"/>
              <a:sym typeface="Arial"/>
            </a:endParaRPr>
          </a:p>
          <a:p>
            <a:pPr marL="457200" lvl="0" indent="-323850" algn="l" rtl="0">
              <a:lnSpc>
                <a:spcPct val="150000"/>
              </a:lnSpc>
              <a:spcBef>
                <a:spcPts val="0"/>
              </a:spcBef>
              <a:spcAft>
                <a:spcPts val="0"/>
              </a:spcAft>
              <a:buSzPts val="1500"/>
              <a:buFont typeface="Times"/>
              <a:buChar char="•"/>
            </a:pPr>
            <a:r>
              <a:rPr lang="en" sz="1500">
                <a:latin typeface="Arial"/>
                <a:ea typeface="Arial"/>
                <a:cs typeface="Arial"/>
                <a:sym typeface="Arial"/>
              </a:rPr>
              <a:t>The RGB-D SLAM approach consists of </a:t>
            </a:r>
            <a:r>
              <a:rPr lang="en" sz="1500" b="1">
                <a:latin typeface="Arial"/>
                <a:ea typeface="Arial"/>
                <a:cs typeface="Arial"/>
                <a:sym typeface="Arial"/>
              </a:rPr>
              <a:t>combining visual odometry methods</a:t>
            </a:r>
            <a:r>
              <a:rPr lang="en" sz="1500">
                <a:latin typeface="Arial"/>
                <a:ea typeface="Arial"/>
                <a:cs typeface="Arial"/>
                <a:sym typeface="Arial"/>
              </a:rPr>
              <a:t> for finding the relative transformation between frames, and </a:t>
            </a:r>
            <a:r>
              <a:rPr lang="en" sz="1500" b="1">
                <a:latin typeface="Arial"/>
                <a:ea typeface="Arial"/>
                <a:cs typeface="Arial"/>
                <a:sym typeface="Arial"/>
              </a:rPr>
              <a:t>SLAM methods</a:t>
            </a:r>
            <a:r>
              <a:rPr lang="en" sz="1500">
                <a:latin typeface="Arial"/>
                <a:ea typeface="Arial"/>
                <a:cs typeface="Arial"/>
                <a:sym typeface="Arial"/>
              </a:rPr>
              <a:t> for global optimization and loop closure. </a:t>
            </a:r>
            <a:endParaRPr sz="1500">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8"/>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sz="5900" b="1">
                <a:latin typeface="Arial"/>
                <a:ea typeface="Arial"/>
                <a:cs typeface="Arial"/>
                <a:sym typeface="Arial"/>
              </a:rPr>
              <a:t>Thank you</a:t>
            </a:r>
            <a:endParaRPr sz="5900" b="1">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body" idx="1"/>
          </p:nvPr>
        </p:nvSpPr>
        <p:spPr>
          <a:xfrm>
            <a:off x="311700" y="97350"/>
            <a:ext cx="8520600" cy="4887900"/>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800"/>
              </a:spcBef>
              <a:spcAft>
                <a:spcPts val="0"/>
              </a:spcAft>
              <a:buSzPts val="1500"/>
              <a:buChar char="●"/>
            </a:pPr>
            <a:r>
              <a:rPr lang="en" sz="1500" dirty="0">
                <a:solidFill>
                  <a:srgbClr val="131413"/>
                </a:solidFill>
              </a:rPr>
              <a:t>Wheel rotation measurements are used along with the robot’s motion model to find the robot’s current location with respect to a global reference coordinate system</a:t>
            </a:r>
            <a:r>
              <a:rPr lang="en" sz="1500" dirty="0">
                <a:solidFill>
                  <a:schemeClr val="dk1"/>
                </a:solidFill>
              </a:rPr>
              <a:t> </a:t>
            </a:r>
            <a:endParaRPr sz="1500" dirty="0">
              <a:solidFill>
                <a:schemeClr val="dk1"/>
              </a:solidFill>
            </a:endParaRPr>
          </a:p>
          <a:p>
            <a:pPr marL="457200" lvl="0" indent="-323850" algn="l" rtl="0">
              <a:lnSpc>
                <a:spcPct val="200000"/>
              </a:lnSpc>
              <a:spcBef>
                <a:spcPts val="800"/>
              </a:spcBef>
              <a:spcAft>
                <a:spcPts val="0"/>
              </a:spcAft>
              <a:buClr>
                <a:srgbClr val="131413"/>
              </a:buClr>
              <a:buSzPts val="1500"/>
              <a:buChar char="●"/>
            </a:pPr>
            <a:r>
              <a:rPr lang="en" sz="1500" dirty="0">
                <a:solidFill>
                  <a:srgbClr val="131413"/>
                </a:solidFill>
              </a:rPr>
              <a:t>But measurement errors are accumulated over time and cause the estimated robot pose to drift from its actual location</a:t>
            </a:r>
            <a:endParaRPr sz="1500" dirty="0">
              <a:solidFill>
                <a:srgbClr val="131413"/>
              </a:solidFill>
            </a:endParaRPr>
          </a:p>
          <a:p>
            <a:pPr marL="457200" lvl="0" indent="-323850" algn="l" rtl="0">
              <a:lnSpc>
                <a:spcPct val="200000"/>
              </a:lnSpc>
              <a:spcBef>
                <a:spcPts val="800"/>
              </a:spcBef>
              <a:spcAft>
                <a:spcPts val="0"/>
              </a:spcAft>
              <a:buClr>
                <a:srgbClr val="131413"/>
              </a:buClr>
              <a:buSzPts val="1500"/>
              <a:buChar char="●"/>
            </a:pPr>
            <a:r>
              <a:rPr lang="en" sz="1500" dirty="0">
                <a:solidFill>
                  <a:srgbClr val="131413"/>
                </a:solidFill>
              </a:rPr>
              <a:t>There are a number of </a:t>
            </a:r>
            <a:r>
              <a:rPr lang="en" sz="1500" b="1" dirty="0">
                <a:solidFill>
                  <a:srgbClr val="131413"/>
                </a:solidFill>
              </a:rPr>
              <a:t>error sources</a:t>
            </a:r>
            <a:r>
              <a:rPr lang="en" sz="1500" dirty="0">
                <a:solidFill>
                  <a:srgbClr val="131413"/>
                </a:solidFill>
              </a:rPr>
              <a:t> in wheel odometry methods, the most significant being wheel slippage in uneven terrain or slippery floors</a:t>
            </a:r>
            <a:r>
              <a:rPr lang="en" sz="1500" dirty="0">
                <a:solidFill>
                  <a:schemeClr val="dk1"/>
                </a:solidFill>
              </a:rPr>
              <a:t> </a:t>
            </a:r>
            <a:endParaRPr sz="1500" dirty="0">
              <a:solidFill>
                <a:schemeClr val="dk1"/>
              </a:solidFill>
            </a:endParaRPr>
          </a:p>
          <a:p>
            <a:pPr marL="457200" lvl="0" indent="-323850" algn="l" rtl="0">
              <a:lnSpc>
                <a:spcPct val="200000"/>
              </a:lnSpc>
              <a:spcBef>
                <a:spcPts val="800"/>
              </a:spcBef>
              <a:spcAft>
                <a:spcPts val="0"/>
              </a:spcAft>
              <a:buClr>
                <a:srgbClr val="131413"/>
              </a:buClr>
              <a:buSzPts val="1500"/>
              <a:buChar char="●"/>
            </a:pPr>
            <a:r>
              <a:rPr lang="en" sz="1500" dirty="0">
                <a:solidFill>
                  <a:srgbClr val="131413"/>
                </a:solidFill>
              </a:rPr>
              <a:t>To overcome those limitations, other localization strategies are using inertial measurement units (IMUs), GPS,LASER odometry and most recently Visual Odometry and Simultaneous Localization and Mapping (SLAM) methods have been proposed</a:t>
            </a:r>
            <a:r>
              <a:rPr lang="en" sz="1500" dirty="0">
                <a:solidFill>
                  <a:schemeClr val="dk1"/>
                </a:solidFill>
              </a:rPr>
              <a:t> </a:t>
            </a:r>
            <a:br>
              <a:rPr lang="en" sz="1500" dirty="0">
                <a:solidFill>
                  <a:schemeClr val="dk1"/>
                </a:solidFill>
              </a:rPr>
            </a:br>
            <a:endParaRPr sz="1500" dirty="0">
              <a:solidFill>
                <a:srgbClr val="131413"/>
              </a:solidFill>
            </a:endParaRPr>
          </a:p>
          <a:p>
            <a:pPr marL="0" lvl="0" indent="0" algn="l" rtl="0">
              <a:lnSpc>
                <a:spcPct val="200000"/>
              </a:lnSpc>
              <a:spcBef>
                <a:spcPts val="0"/>
              </a:spcBef>
              <a:spcAft>
                <a:spcPts val="0"/>
              </a:spcAft>
              <a:buClr>
                <a:schemeClr val="dk1"/>
              </a:buClr>
              <a:buSzPts val="1100"/>
              <a:buFont typeface="Arial"/>
              <a:buNone/>
            </a:pPr>
            <a:endParaRPr sz="1500" dirty="0">
              <a:solidFill>
                <a:srgbClr val="131413"/>
              </a:solidFill>
            </a:endParaRPr>
          </a:p>
          <a:p>
            <a:pPr marL="0" lvl="0" indent="0" algn="l" rtl="0">
              <a:lnSpc>
                <a:spcPct val="200000"/>
              </a:lnSpc>
              <a:spcBef>
                <a:spcPts val="0"/>
              </a:spcBef>
              <a:spcAft>
                <a:spcPts val="0"/>
              </a:spcAft>
              <a:buClr>
                <a:schemeClr val="dk1"/>
              </a:buClr>
              <a:buSzPts val="1100"/>
              <a:buFont typeface="Arial"/>
              <a:buNone/>
            </a:pPr>
            <a:endParaRPr sz="1500" dirty="0"/>
          </a:p>
          <a:p>
            <a:pPr marL="0" lvl="0" indent="0" algn="l" rtl="0">
              <a:lnSpc>
                <a:spcPct val="200000"/>
              </a:lnSpc>
              <a:spcBef>
                <a:spcPts val="1200"/>
              </a:spcBef>
              <a:spcAft>
                <a:spcPts val="1200"/>
              </a:spcAft>
              <a:buNone/>
            </a:pPr>
            <a:endParaRPr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628650" y="66275"/>
            <a:ext cx="7886700" cy="6006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2800" b="1">
                <a:latin typeface="Arial"/>
                <a:ea typeface="Arial"/>
                <a:cs typeface="Arial"/>
                <a:sym typeface="Arial"/>
              </a:rPr>
              <a:t>Visual Odometry	</a:t>
            </a:r>
            <a:endParaRPr sz="2800" b="1">
              <a:latin typeface="Arial"/>
              <a:ea typeface="Arial"/>
              <a:cs typeface="Arial"/>
              <a:sym typeface="Arial"/>
            </a:endParaRPr>
          </a:p>
        </p:txBody>
      </p:sp>
      <p:sp>
        <p:nvSpPr>
          <p:cNvPr id="152" name="Google Shape;152;p29"/>
          <p:cNvSpPr txBox="1">
            <a:spLocks noGrp="1"/>
          </p:cNvSpPr>
          <p:nvPr>
            <p:ph type="body" idx="1"/>
          </p:nvPr>
        </p:nvSpPr>
        <p:spPr>
          <a:xfrm>
            <a:off x="628650" y="604775"/>
            <a:ext cx="7886700" cy="4538700"/>
          </a:xfrm>
          <a:prstGeom prst="rect">
            <a:avLst/>
          </a:prstGeom>
          <a:noFill/>
          <a:ln>
            <a:noFill/>
          </a:ln>
        </p:spPr>
        <p:txBody>
          <a:bodyPr spcFirstLastPara="1" wrap="square" lIns="68575" tIns="34275" rIns="68575" bIns="34275" anchor="t" anchorCtr="0">
            <a:noAutofit/>
          </a:bodyPr>
          <a:lstStyle/>
          <a:p>
            <a:pPr marL="177800" lvl="0" indent="-184150" algn="l" rtl="0">
              <a:lnSpc>
                <a:spcPct val="150000"/>
              </a:lnSpc>
              <a:spcBef>
                <a:spcPts val="0"/>
              </a:spcBef>
              <a:spcAft>
                <a:spcPts val="0"/>
              </a:spcAft>
              <a:buClr>
                <a:srgbClr val="131413"/>
              </a:buClr>
              <a:buSzPts val="1500"/>
              <a:buChar char="•"/>
            </a:pPr>
            <a:r>
              <a:rPr lang="en" sz="1500" i="0">
                <a:solidFill>
                  <a:srgbClr val="131413"/>
                </a:solidFill>
                <a:latin typeface="Arial"/>
                <a:ea typeface="Arial"/>
                <a:cs typeface="Arial"/>
                <a:sym typeface="Arial"/>
              </a:rPr>
              <a:t>VO is defined as the process of estimating the robot’s motion (translation and rotation with respect to a reference frame) </a:t>
            </a:r>
            <a:r>
              <a:rPr lang="en" sz="1500" b="1" i="0">
                <a:solidFill>
                  <a:srgbClr val="131413"/>
                </a:solidFill>
                <a:latin typeface="Arial"/>
                <a:ea typeface="Arial"/>
                <a:cs typeface="Arial"/>
                <a:sym typeface="Arial"/>
              </a:rPr>
              <a:t>by observing a sequence of images of its environment</a:t>
            </a:r>
            <a:r>
              <a:rPr lang="en" sz="1500" i="0">
                <a:solidFill>
                  <a:srgbClr val="131413"/>
                </a:solidFill>
                <a:latin typeface="Arial"/>
                <a:ea typeface="Arial"/>
                <a:cs typeface="Arial"/>
                <a:sym typeface="Arial"/>
              </a:rPr>
              <a:t>. </a:t>
            </a:r>
            <a:endParaRPr sz="1500">
              <a:latin typeface="Arial"/>
              <a:ea typeface="Arial"/>
              <a:cs typeface="Arial"/>
              <a:sym typeface="Arial"/>
            </a:endParaRPr>
          </a:p>
          <a:p>
            <a:pPr marL="177800" lvl="0" indent="-184150" algn="l" rtl="0">
              <a:lnSpc>
                <a:spcPct val="150000"/>
              </a:lnSpc>
              <a:spcBef>
                <a:spcPts val="800"/>
              </a:spcBef>
              <a:spcAft>
                <a:spcPts val="0"/>
              </a:spcAft>
              <a:buClr>
                <a:srgbClr val="131413"/>
              </a:buClr>
              <a:buSzPts val="1500"/>
              <a:buChar char="•"/>
            </a:pPr>
            <a:r>
              <a:rPr lang="en" sz="1500" i="0">
                <a:solidFill>
                  <a:srgbClr val="131413"/>
                </a:solidFill>
                <a:latin typeface="Arial"/>
                <a:ea typeface="Arial"/>
                <a:cs typeface="Arial"/>
                <a:sym typeface="Arial"/>
              </a:rPr>
              <a:t>VO is a technique known as Structure From Motion (SFM) that tackles the problem of 3D reconstruction of both the structure of the environment and camera poses from sequentially </a:t>
            </a:r>
            <a:r>
              <a:rPr lang="en" sz="1500" b="1" i="0">
                <a:solidFill>
                  <a:srgbClr val="131413"/>
                </a:solidFill>
                <a:latin typeface="Arial"/>
                <a:ea typeface="Arial"/>
                <a:cs typeface="Arial"/>
                <a:sym typeface="Arial"/>
              </a:rPr>
              <a:t>ordered or unordered image sets</a:t>
            </a:r>
            <a:endParaRPr sz="1500" b="1">
              <a:latin typeface="Arial"/>
              <a:ea typeface="Arial"/>
              <a:cs typeface="Arial"/>
              <a:sym typeface="Arial"/>
            </a:endParaRPr>
          </a:p>
          <a:p>
            <a:pPr marL="177800" lvl="0" indent="-184150" algn="l" rtl="0">
              <a:lnSpc>
                <a:spcPct val="150000"/>
              </a:lnSpc>
              <a:spcBef>
                <a:spcPts val="800"/>
              </a:spcBef>
              <a:spcAft>
                <a:spcPts val="0"/>
              </a:spcAft>
              <a:buClr>
                <a:srgbClr val="131413"/>
              </a:buClr>
              <a:buSzPts val="1500"/>
              <a:buChar char="•"/>
            </a:pPr>
            <a:r>
              <a:rPr lang="en" sz="1500" i="0">
                <a:solidFill>
                  <a:srgbClr val="131413"/>
                </a:solidFill>
                <a:latin typeface="Arial"/>
                <a:ea typeface="Arial"/>
                <a:cs typeface="Arial"/>
                <a:sym typeface="Arial"/>
              </a:rPr>
              <a:t>Although VO does not solve the drift problem, researchers have shown that VO methods perform significantly better than wheel odometry techniques while the cost of cameras is much lower compared to accurate IMUs and LASER scanners</a:t>
            </a:r>
            <a:r>
              <a:rPr lang="en" sz="1500">
                <a:latin typeface="Arial"/>
                <a:ea typeface="Arial"/>
                <a:cs typeface="Arial"/>
                <a:sym typeface="Arial"/>
              </a:rPr>
              <a:t> </a:t>
            </a:r>
            <a:endParaRPr sz="1500">
              <a:latin typeface="Arial"/>
              <a:ea typeface="Arial"/>
              <a:cs typeface="Arial"/>
              <a:sym typeface="Arial"/>
            </a:endParaRPr>
          </a:p>
          <a:p>
            <a:pPr marL="177800" lvl="0" indent="-184150" algn="l" rtl="0">
              <a:lnSpc>
                <a:spcPct val="150000"/>
              </a:lnSpc>
              <a:spcBef>
                <a:spcPts val="800"/>
              </a:spcBef>
              <a:spcAft>
                <a:spcPts val="0"/>
              </a:spcAft>
              <a:buClr>
                <a:srgbClr val="131413"/>
              </a:buClr>
              <a:buSzPts val="1500"/>
              <a:buChar char="•"/>
            </a:pPr>
            <a:r>
              <a:rPr lang="en" sz="1500" i="0">
                <a:solidFill>
                  <a:srgbClr val="131413"/>
                </a:solidFill>
                <a:latin typeface="Arial"/>
                <a:ea typeface="Arial"/>
                <a:cs typeface="Arial"/>
                <a:sym typeface="Arial"/>
              </a:rPr>
              <a:t>VO is most famous for its application in the ongoing robotic space mission on Mars that started in 2003 involving two rovers that were sent to explore the geology and surface of the planet. </a:t>
            </a:r>
            <a:br>
              <a:rPr lang="en" sz="1500">
                <a:latin typeface="Arial"/>
                <a:ea typeface="Arial"/>
                <a:cs typeface="Arial"/>
                <a:sym typeface="Arial"/>
              </a:rPr>
            </a:br>
            <a:br>
              <a:rPr lang="en" sz="1500">
                <a:latin typeface="Arial"/>
                <a:ea typeface="Arial"/>
                <a:cs typeface="Arial"/>
                <a:sym typeface="Arial"/>
              </a:rPr>
            </a:br>
            <a:br>
              <a:rPr lang="en" sz="1500">
                <a:latin typeface="Arial"/>
                <a:ea typeface="Arial"/>
                <a:cs typeface="Arial"/>
                <a:sym typeface="Arial"/>
              </a:rPr>
            </a:br>
            <a:endParaRPr sz="15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VO and SLAM </a:t>
            </a:r>
            <a:endParaRPr b="1"/>
          </a:p>
        </p:txBody>
      </p:sp>
      <p:pic>
        <p:nvPicPr>
          <p:cNvPr id="158" name="Google Shape;158;p30"/>
          <p:cNvPicPr preferRelativeResize="0">
            <a:picLocks noGrp="1"/>
          </p:cNvPicPr>
          <p:nvPr>
            <p:ph type="body" idx="1"/>
          </p:nvPr>
        </p:nvPicPr>
        <p:blipFill rotWithShape="1">
          <a:blip r:embed="rId3">
            <a:alphaModFix/>
          </a:blip>
          <a:srcRect/>
          <a:stretch/>
        </p:blipFill>
        <p:spPr>
          <a:xfrm>
            <a:off x="628650" y="1722488"/>
            <a:ext cx="7886700" cy="25569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1"/>
          <p:cNvSpPr txBox="1">
            <a:spLocks noGrp="1"/>
          </p:cNvSpPr>
          <p:nvPr>
            <p:ph type="title"/>
          </p:nvPr>
        </p:nvSpPr>
        <p:spPr>
          <a:xfrm>
            <a:off x="628650" y="273848"/>
            <a:ext cx="7886700" cy="6624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2800" b="1">
                <a:latin typeface="Arial"/>
                <a:ea typeface="Arial"/>
                <a:cs typeface="Arial"/>
                <a:sym typeface="Arial"/>
              </a:rPr>
              <a:t>Visual SLAM</a:t>
            </a:r>
            <a:endParaRPr sz="2800" b="1">
              <a:latin typeface="Arial"/>
              <a:ea typeface="Arial"/>
              <a:cs typeface="Arial"/>
              <a:sym typeface="Arial"/>
            </a:endParaRPr>
          </a:p>
        </p:txBody>
      </p:sp>
      <p:sp>
        <p:nvSpPr>
          <p:cNvPr id="164" name="Google Shape;164;p31"/>
          <p:cNvSpPr txBox="1">
            <a:spLocks noGrp="1"/>
          </p:cNvSpPr>
          <p:nvPr>
            <p:ph type="body" idx="1"/>
          </p:nvPr>
        </p:nvSpPr>
        <p:spPr>
          <a:xfrm>
            <a:off x="628650" y="884375"/>
            <a:ext cx="7886700" cy="3748200"/>
          </a:xfrm>
          <a:prstGeom prst="rect">
            <a:avLst/>
          </a:prstGeom>
          <a:noFill/>
          <a:ln>
            <a:noFill/>
          </a:ln>
        </p:spPr>
        <p:txBody>
          <a:bodyPr spcFirstLastPara="1" wrap="square" lIns="68575" tIns="34275" rIns="68575" bIns="34275" anchor="t" anchorCtr="0">
            <a:noAutofit/>
          </a:bodyPr>
          <a:lstStyle/>
          <a:p>
            <a:pPr marL="177800" lvl="0" indent="-184150" algn="l" rtl="0">
              <a:lnSpc>
                <a:spcPct val="150000"/>
              </a:lnSpc>
              <a:spcBef>
                <a:spcPts val="0"/>
              </a:spcBef>
              <a:spcAft>
                <a:spcPts val="0"/>
              </a:spcAft>
              <a:buClr>
                <a:srgbClr val="131413"/>
              </a:buClr>
              <a:buSzPts val="1500"/>
              <a:buChar char="•"/>
            </a:pPr>
            <a:r>
              <a:rPr lang="en" sz="1500" i="0">
                <a:solidFill>
                  <a:srgbClr val="131413"/>
                </a:solidFill>
                <a:latin typeface="Arial"/>
                <a:ea typeface="Arial"/>
                <a:cs typeface="Arial"/>
                <a:sym typeface="Arial"/>
              </a:rPr>
              <a:t>SLAM is a process in which a robot is required to </a:t>
            </a:r>
            <a:r>
              <a:rPr lang="en" sz="1500" b="1" i="0">
                <a:solidFill>
                  <a:srgbClr val="131413"/>
                </a:solidFill>
                <a:latin typeface="Arial"/>
                <a:ea typeface="Arial"/>
                <a:cs typeface="Arial"/>
                <a:sym typeface="Arial"/>
              </a:rPr>
              <a:t>localize itself </a:t>
            </a:r>
            <a:r>
              <a:rPr lang="en" sz="1500" i="0">
                <a:solidFill>
                  <a:srgbClr val="131413"/>
                </a:solidFill>
                <a:latin typeface="Arial"/>
                <a:ea typeface="Arial"/>
                <a:cs typeface="Arial"/>
                <a:sym typeface="Arial"/>
              </a:rPr>
              <a:t>in an unknown environment and </a:t>
            </a:r>
            <a:r>
              <a:rPr lang="en" sz="1500" b="1" i="0">
                <a:solidFill>
                  <a:srgbClr val="131413"/>
                </a:solidFill>
                <a:latin typeface="Arial"/>
                <a:ea typeface="Arial"/>
                <a:cs typeface="Arial"/>
                <a:sym typeface="Arial"/>
              </a:rPr>
              <a:t>build a map of this environment </a:t>
            </a:r>
            <a:r>
              <a:rPr lang="en" sz="1500" i="0">
                <a:solidFill>
                  <a:srgbClr val="131413"/>
                </a:solidFill>
                <a:latin typeface="Arial"/>
                <a:ea typeface="Arial"/>
                <a:cs typeface="Arial"/>
                <a:sym typeface="Arial"/>
              </a:rPr>
              <a:t>at the same time without any prior information with the aid of external sensors </a:t>
            </a:r>
            <a:endParaRPr sz="1500">
              <a:latin typeface="Arial"/>
              <a:ea typeface="Arial"/>
              <a:cs typeface="Arial"/>
              <a:sym typeface="Arial"/>
            </a:endParaRPr>
          </a:p>
          <a:p>
            <a:pPr marL="177800" lvl="0" indent="-184150" algn="l" rtl="0">
              <a:lnSpc>
                <a:spcPct val="150000"/>
              </a:lnSpc>
              <a:spcBef>
                <a:spcPts val="800"/>
              </a:spcBef>
              <a:spcAft>
                <a:spcPts val="0"/>
              </a:spcAft>
              <a:buClr>
                <a:srgbClr val="131413"/>
              </a:buClr>
              <a:buSzPts val="1500"/>
              <a:buChar char="•"/>
            </a:pPr>
            <a:r>
              <a:rPr lang="en" sz="1500" i="0">
                <a:solidFill>
                  <a:srgbClr val="131413"/>
                </a:solidFill>
                <a:latin typeface="Arial"/>
                <a:ea typeface="Arial"/>
                <a:cs typeface="Arial"/>
                <a:sym typeface="Arial"/>
              </a:rPr>
              <a:t>The main difference between VO and SLAM is that </a:t>
            </a:r>
            <a:r>
              <a:rPr lang="en" sz="1500" b="1" i="0">
                <a:solidFill>
                  <a:srgbClr val="131413"/>
                </a:solidFill>
                <a:latin typeface="Arial"/>
                <a:ea typeface="Arial"/>
                <a:cs typeface="Arial"/>
                <a:sym typeface="Arial"/>
              </a:rPr>
              <a:t>VO mainly focuses on local consistency</a:t>
            </a:r>
            <a:r>
              <a:rPr lang="en" sz="1500" i="0">
                <a:solidFill>
                  <a:srgbClr val="131413"/>
                </a:solidFill>
                <a:latin typeface="Arial"/>
                <a:ea typeface="Arial"/>
                <a:cs typeface="Arial"/>
                <a:sym typeface="Arial"/>
              </a:rPr>
              <a:t> and aims to </a:t>
            </a:r>
            <a:r>
              <a:rPr lang="en" sz="1500" b="1" i="0">
                <a:solidFill>
                  <a:srgbClr val="131413"/>
                </a:solidFill>
                <a:latin typeface="Arial"/>
                <a:ea typeface="Arial"/>
                <a:cs typeface="Arial"/>
                <a:sym typeface="Arial"/>
              </a:rPr>
              <a:t>incrementally estimate the path</a:t>
            </a:r>
            <a:r>
              <a:rPr lang="en" sz="1500" i="0">
                <a:solidFill>
                  <a:srgbClr val="131413"/>
                </a:solidFill>
                <a:latin typeface="Arial"/>
                <a:ea typeface="Arial"/>
                <a:cs typeface="Arial"/>
                <a:sym typeface="Arial"/>
              </a:rPr>
              <a:t> of the camera/robot pose after pose. Whereas </a:t>
            </a:r>
            <a:r>
              <a:rPr lang="en" sz="1500" b="1" i="0">
                <a:solidFill>
                  <a:srgbClr val="131413"/>
                </a:solidFill>
                <a:latin typeface="Arial"/>
                <a:ea typeface="Arial"/>
                <a:cs typeface="Arial"/>
                <a:sym typeface="Arial"/>
              </a:rPr>
              <a:t>SLAM aims to obtain a globally consistent estimate</a:t>
            </a:r>
            <a:r>
              <a:rPr lang="en" sz="1500" i="0">
                <a:solidFill>
                  <a:srgbClr val="131413"/>
                </a:solidFill>
                <a:latin typeface="Arial"/>
                <a:ea typeface="Arial"/>
                <a:cs typeface="Arial"/>
                <a:sym typeface="Arial"/>
              </a:rPr>
              <a:t> of the camera/robot trajectory and map</a:t>
            </a:r>
            <a:endParaRPr sz="1500">
              <a:latin typeface="Arial"/>
              <a:ea typeface="Arial"/>
              <a:cs typeface="Arial"/>
              <a:sym typeface="Arial"/>
            </a:endParaRPr>
          </a:p>
          <a:p>
            <a:pPr marL="177800" lvl="0" indent="-184150" algn="l" rtl="0">
              <a:lnSpc>
                <a:spcPct val="150000"/>
              </a:lnSpc>
              <a:spcBef>
                <a:spcPts val="800"/>
              </a:spcBef>
              <a:spcAft>
                <a:spcPts val="0"/>
              </a:spcAft>
              <a:buClr>
                <a:srgbClr val="131413"/>
              </a:buClr>
              <a:buSzPts val="1500"/>
              <a:buChar char="•"/>
            </a:pPr>
            <a:r>
              <a:rPr lang="en" sz="1500" i="0">
                <a:solidFill>
                  <a:srgbClr val="131413"/>
                </a:solidFill>
                <a:latin typeface="Arial"/>
                <a:ea typeface="Arial"/>
                <a:cs typeface="Arial"/>
                <a:sym typeface="Arial"/>
              </a:rPr>
              <a:t>Recently there has been an increased interest in visual based SLAM also known as VSLAM because of the rich visual information available from low-cost video sensors compared to LASER scanners. </a:t>
            </a:r>
            <a:endParaRPr sz="1500" i="0">
              <a:solidFill>
                <a:srgbClr val="131413"/>
              </a:solidFill>
              <a:latin typeface="Arial"/>
              <a:ea typeface="Arial"/>
              <a:cs typeface="Arial"/>
              <a:sym typeface="Arial"/>
            </a:endParaRPr>
          </a:p>
          <a:p>
            <a:pPr marL="177800" lvl="0" indent="0" algn="l" rtl="0">
              <a:lnSpc>
                <a:spcPct val="150000"/>
              </a:lnSpc>
              <a:spcBef>
                <a:spcPts val="800"/>
              </a:spcBef>
              <a:spcAft>
                <a:spcPts val="0"/>
              </a:spcAft>
              <a:buNone/>
            </a:pPr>
            <a:endParaRPr sz="1500">
              <a:solidFill>
                <a:srgbClr val="131413"/>
              </a:solidFill>
              <a:latin typeface="Arial"/>
              <a:ea typeface="Arial"/>
              <a:cs typeface="Arial"/>
              <a:sym typeface="Arial"/>
            </a:endParaRPr>
          </a:p>
          <a:p>
            <a:pPr marL="177800" lvl="0" indent="0" algn="l" rtl="0">
              <a:lnSpc>
                <a:spcPct val="150000"/>
              </a:lnSpc>
              <a:spcBef>
                <a:spcPts val="800"/>
              </a:spcBef>
              <a:spcAft>
                <a:spcPts val="0"/>
              </a:spcAft>
              <a:buNone/>
            </a:pPr>
            <a:endParaRPr sz="15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body" idx="1"/>
          </p:nvPr>
        </p:nvSpPr>
        <p:spPr>
          <a:xfrm>
            <a:off x="628650" y="408000"/>
            <a:ext cx="7886700" cy="444270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800"/>
              </a:spcBef>
              <a:spcAft>
                <a:spcPts val="0"/>
              </a:spcAft>
              <a:buNone/>
            </a:pPr>
            <a:endParaRPr sz="1500">
              <a:latin typeface="Arial"/>
              <a:ea typeface="Arial"/>
              <a:cs typeface="Arial"/>
              <a:sym typeface="Arial"/>
            </a:endParaRPr>
          </a:p>
          <a:p>
            <a:pPr marL="177800" lvl="0" indent="-184150" algn="l" rtl="0">
              <a:lnSpc>
                <a:spcPct val="150000"/>
              </a:lnSpc>
              <a:spcBef>
                <a:spcPts val="0"/>
              </a:spcBef>
              <a:spcAft>
                <a:spcPts val="0"/>
              </a:spcAft>
              <a:buClr>
                <a:srgbClr val="131413"/>
              </a:buClr>
              <a:buSzPts val="1500"/>
              <a:buChar char="•"/>
            </a:pPr>
            <a:r>
              <a:rPr lang="en" sz="1500">
                <a:solidFill>
                  <a:srgbClr val="131413"/>
                </a:solidFill>
                <a:latin typeface="Arial"/>
                <a:ea typeface="Arial"/>
                <a:cs typeface="Arial"/>
                <a:sym typeface="Arial"/>
              </a:rPr>
              <a:t>However, the trade off for Visual SLAM is a higher computational cost and the requirement for more sophisticated algorithms for processing the images and extracting the necessary information. </a:t>
            </a:r>
            <a:endParaRPr sz="1500">
              <a:solidFill>
                <a:srgbClr val="131413"/>
              </a:solidFill>
              <a:latin typeface="Arial"/>
              <a:ea typeface="Arial"/>
              <a:cs typeface="Arial"/>
              <a:sym typeface="Arial"/>
            </a:endParaRPr>
          </a:p>
          <a:p>
            <a:pPr marL="177800" lvl="0" indent="-184150" algn="l" rtl="0">
              <a:lnSpc>
                <a:spcPct val="150000"/>
              </a:lnSpc>
              <a:spcBef>
                <a:spcPts val="0"/>
              </a:spcBef>
              <a:spcAft>
                <a:spcPts val="0"/>
              </a:spcAft>
              <a:buClr>
                <a:srgbClr val="131413"/>
              </a:buClr>
              <a:buSzPts val="1500"/>
              <a:buChar char="•"/>
            </a:pPr>
            <a:r>
              <a:rPr lang="en" sz="1500">
                <a:solidFill>
                  <a:srgbClr val="131413"/>
                </a:solidFill>
                <a:latin typeface="Arial"/>
                <a:ea typeface="Arial"/>
                <a:cs typeface="Arial"/>
                <a:sym typeface="Arial"/>
              </a:rPr>
              <a:t>Due to recent advances in CPU and GPU technologies, the real time implementation of the required complex algorithms are no longer a big problem</a:t>
            </a:r>
            <a:r>
              <a:rPr lang="en" sz="1500">
                <a:latin typeface="Arial"/>
                <a:ea typeface="Arial"/>
                <a:cs typeface="Arial"/>
                <a:sym typeface="Arial"/>
              </a:rPr>
              <a:t> </a:t>
            </a:r>
            <a:endParaRPr sz="1500">
              <a:latin typeface="Arial"/>
              <a:ea typeface="Arial"/>
              <a:cs typeface="Arial"/>
              <a:sym typeface="Arial"/>
            </a:endParaRPr>
          </a:p>
          <a:p>
            <a:pPr marL="177800" lvl="0" indent="-184150" algn="l" rtl="0">
              <a:lnSpc>
                <a:spcPct val="150000"/>
              </a:lnSpc>
              <a:spcBef>
                <a:spcPts val="0"/>
              </a:spcBef>
              <a:spcAft>
                <a:spcPts val="0"/>
              </a:spcAft>
              <a:buClr>
                <a:srgbClr val="131413"/>
              </a:buClr>
              <a:buSzPts val="1500"/>
              <a:buChar char="•"/>
            </a:pPr>
            <a:r>
              <a:rPr lang="en" sz="1500" i="0">
                <a:solidFill>
                  <a:srgbClr val="131413"/>
                </a:solidFill>
                <a:latin typeface="Arial"/>
                <a:ea typeface="Arial"/>
                <a:cs typeface="Arial"/>
                <a:sym typeface="Arial"/>
              </a:rPr>
              <a:t>Most Recently, there has been an increasing interest in dense 3D reconstruction of the environment as opposed to the sparse 2D and 3D SLAM problems</a:t>
            </a:r>
            <a:endParaRPr sz="1500">
              <a:latin typeface="Arial"/>
              <a:ea typeface="Arial"/>
              <a:cs typeface="Arial"/>
              <a:sym typeface="Arial"/>
            </a:endParaRPr>
          </a:p>
          <a:p>
            <a:pPr marL="177800" lvl="0" indent="-184150" algn="l" rtl="0">
              <a:lnSpc>
                <a:spcPct val="150000"/>
              </a:lnSpc>
              <a:spcBef>
                <a:spcPts val="800"/>
              </a:spcBef>
              <a:spcAft>
                <a:spcPts val="0"/>
              </a:spcAft>
              <a:buClr>
                <a:srgbClr val="131413"/>
              </a:buClr>
              <a:buSzPts val="1500"/>
              <a:buChar char="•"/>
            </a:pPr>
            <a:r>
              <a:rPr lang="en" sz="1500" i="0">
                <a:solidFill>
                  <a:srgbClr val="131413"/>
                </a:solidFill>
                <a:latin typeface="Arial"/>
                <a:ea typeface="Arial"/>
                <a:cs typeface="Arial"/>
                <a:sym typeface="Arial"/>
              </a:rPr>
              <a:t>Henry et al. were the first to implement an RGB-D mapping approach that employed an RGB-D camera (i.e. Microsoft Kinect). They used this information to obtain a dense 3D reconstructed environment.</a:t>
            </a:r>
            <a:endParaRPr sz="1500">
              <a:solidFill>
                <a:srgbClr val="131413"/>
              </a:solidFill>
              <a:latin typeface="Arial"/>
              <a:ea typeface="Arial"/>
              <a:cs typeface="Arial"/>
              <a:sym typeface="Arial"/>
            </a:endParaRPr>
          </a:p>
          <a:p>
            <a:pPr marL="0" lvl="0" indent="0" algn="l" rtl="0">
              <a:lnSpc>
                <a:spcPct val="150000"/>
              </a:lnSpc>
              <a:spcBef>
                <a:spcPts val="800"/>
              </a:spcBef>
              <a:spcAft>
                <a:spcPts val="0"/>
              </a:spcAft>
              <a:buClr>
                <a:schemeClr val="dk1"/>
              </a:buClr>
              <a:buSzPts val="2100"/>
              <a:buNone/>
            </a:pPr>
            <a:r>
              <a:rPr lang="en" sz="1500">
                <a:latin typeface="Arial"/>
                <a:ea typeface="Arial"/>
                <a:cs typeface="Arial"/>
                <a:sym typeface="Arial"/>
              </a:rPr>
              <a:t> </a:t>
            </a:r>
            <a:br>
              <a:rPr lang="en" sz="1500">
                <a:latin typeface="Arial"/>
                <a:ea typeface="Arial"/>
                <a:cs typeface="Arial"/>
                <a:sym typeface="Arial"/>
              </a:rPr>
            </a:br>
            <a:br>
              <a:rPr lang="en" sz="1500">
                <a:latin typeface="Arial"/>
                <a:ea typeface="Arial"/>
                <a:cs typeface="Arial"/>
                <a:sym typeface="Arial"/>
              </a:rPr>
            </a:br>
            <a:endParaRPr sz="15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3"/>
          <p:cNvSpPr txBox="1">
            <a:spLocks noGrp="1"/>
          </p:cNvSpPr>
          <p:nvPr>
            <p:ph type="title"/>
          </p:nvPr>
        </p:nvSpPr>
        <p:spPr>
          <a:xfrm>
            <a:off x="628650" y="1"/>
            <a:ext cx="7886700" cy="749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2800" b="1">
                <a:latin typeface="Arial"/>
                <a:ea typeface="Arial"/>
                <a:cs typeface="Arial"/>
                <a:sym typeface="Arial"/>
              </a:rPr>
              <a:t>Localization – Visual Odometry			</a:t>
            </a:r>
            <a:endParaRPr sz="2800" b="1">
              <a:latin typeface="Arial"/>
              <a:ea typeface="Arial"/>
              <a:cs typeface="Arial"/>
              <a:sym typeface="Arial"/>
            </a:endParaRPr>
          </a:p>
        </p:txBody>
      </p:sp>
      <p:sp>
        <p:nvSpPr>
          <p:cNvPr id="175" name="Google Shape;175;p33"/>
          <p:cNvSpPr txBox="1">
            <a:spLocks noGrp="1"/>
          </p:cNvSpPr>
          <p:nvPr>
            <p:ph type="body" idx="1"/>
          </p:nvPr>
        </p:nvSpPr>
        <p:spPr>
          <a:xfrm>
            <a:off x="628650" y="863650"/>
            <a:ext cx="7886700" cy="4131600"/>
          </a:xfrm>
          <a:prstGeom prst="rect">
            <a:avLst/>
          </a:prstGeom>
          <a:noFill/>
          <a:ln>
            <a:noFill/>
          </a:ln>
        </p:spPr>
        <p:txBody>
          <a:bodyPr spcFirstLastPara="1" wrap="square" lIns="68575" tIns="34275" rIns="68575" bIns="34275" anchor="t" anchorCtr="0">
            <a:normAutofit fontScale="25000" lnSpcReduction="20000"/>
          </a:bodyPr>
          <a:lstStyle/>
          <a:p>
            <a:pPr marL="0" lvl="0" indent="0" algn="l" rtl="0">
              <a:lnSpc>
                <a:spcPct val="90000"/>
              </a:lnSpc>
              <a:spcBef>
                <a:spcPts val="0"/>
              </a:spcBef>
              <a:spcAft>
                <a:spcPts val="0"/>
              </a:spcAft>
              <a:buClr>
                <a:srgbClr val="131413"/>
              </a:buClr>
              <a:buSzPct val="30006"/>
              <a:buNone/>
            </a:pPr>
            <a:r>
              <a:rPr lang="en" sz="5665" b="1">
                <a:solidFill>
                  <a:srgbClr val="131413"/>
                </a:solidFill>
                <a:latin typeface="Arial"/>
                <a:ea typeface="Arial"/>
                <a:cs typeface="Arial"/>
                <a:sym typeface="Arial"/>
              </a:rPr>
              <a:t>Motion Estimation</a:t>
            </a:r>
            <a:endParaRPr sz="5665" b="1">
              <a:latin typeface="Arial"/>
              <a:ea typeface="Arial"/>
              <a:cs typeface="Arial"/>
              <a:sym typeface="Arial"/>
            </a:endParaRPr>
          </a:p>
          <a:p>
            <a:pPr marL="177800" lvl="0" indent="-204239" algn="l" rtl="0">
              <a:lnSpc>
                <a:spcPct val="150000"/>
              </a:lnSpc>
              <a:spcBef>
                <a:spcPts val="800"/>
              </a:spcBef>
              <a:spcAft>
                <a:spcPts val="0"/>
              </a:spcAft>
              <a:buClr>
                <a:srgbClr val="131413"/>
              </a:buClr>
              <a:buSzPct val="100000"/>
              <a:buChar char="•"/>
            </a:pPr>
            <a:r>
              <a:rPr lang="en" sz="5665">
                <a:solidFill>
                  <a:srgbClr val="131413"/>
                </a:solidFill>
                <a:latin typeface="Arial"/>
                <a:ea typeface="Arial"/>
                <a:cs typeface="Arial"/>
                <a:sym typeface="Arial"/>
              </a:rPr>
              <a:t>In general, there are three commonly used VO motion estimation techniques called: 3D to 3D, 3D to 2D and 2D to 2D methods. Figure </a:t>
            </a:r>
            <a:r>
              <a:rPr lang="en" sz="5665">
                <a:solidFill>
                  <a:srgbClr val="0000FF"/>
                </a:solidFill>
                <a:latin typeface="Arial"/>
                <a:ea typeface="Arial"/>
                <a:cs typeface="Arial"/>
                <a:sym typeface="Arial"/>
              </a:rPr>
              <a:t>2 </a:t>
            </a:r>
            <a:r>
              <a:rPr lang="en" sz="5665">
                <a:solidFill>
                  <a:srgbClr val="131413"/>
                </a:solidFill>
                <a:latin typeface="Arial"/>
                <a:ea typeface="Arial"/>
                <a:cs typeface="Arial"/>
                <a:sym typeface="Arial"/>
              </a:rPr>
              <a:t>illustrates an example of the VO problem. The motion estimation techniques are outlined here.</a:t>
            </a:r>
            <a:endParaRPr sz="5665">
              <a:latin typeface="Arial"/>
              <a:ea typeface="Arial"/>
              <a:cs typeface="Arial"/>
              <a:sym typeface="Arial"/>
            </a:endParaRPr>
          </a:p>
          <a:p>
            <a:pPr marL="177800" lvl="0" indent="-204239" algn="l" rtl="0">
              <a:lnSpc>
                <a:spcPct val="150000"/>
              </a:lnSpc>
              <a:spcBef>
                <a:spcPts val="800"/>
              </a:spcBef>
              <a:spcAft>
                <a:spcPts val="0"/>
              </a:spcAft>
              <a:buClr>
                <a:srgbClr val="131413"/>
              </a:buClr>
              <a:buSzPct val="100000"/>
              <a:buChar char="•"/>
            </a:pPr>
            <a:r>
              <a:rPr lang="en" sz="5665" b="1">
                <a:solidFill>
                  <a:srgbClr val="131413"/>
                </a:solidFill>
                <a:latin typeface="Arial"/>
                <a:ea typeface="Arial"/>
                <a:cs typeface="Arial"/>
                <a:sym typeface="Arial"/>
              </a:rPr>
              <a:t>3D to 3D Motion Estimation</a:t>
            </a:r>
            <a:r>
              <a:rPr lang="en" sz="5665">
                <a:solidFill>
                  <a:srgbClr val="131413"/>
                </a:solidFill>
                <a:latin typeface="Arial"/>
                <a:ea typeface="Arial"/>
                <a:cs typeface="Arial"/>
                <a:sym typeface="Arial"/>
              </a:rPr>
              <a:t> In this approach, the motion is estimated by </a:t>
            </a:r>
            <a:r>
              <a:rPr lang="en" sz="5665" b="1">
                <a:solidFill>
                  <a:srgbClr val="131413"/>
                </a:solidFill>
                <a:latin typeface="Arial"/>
                <a:ea typeface="Arial"/>
                <a:cs typeface="Arial"/>
                <a:sym typeface="Arial"/>
              </a:rPr>
              <a:t>triangulating 3D feature points </a:t>
            </a:r>
            <a:r>
              <a:rPr lang="en" sz="5665">
                <a:solidFill>
                  <a:srgbClr val="131413"/>
                </a:solidFill>
                <a:latin typeface="Arial"/>
                <a:ea typeface="Arial"/>
                <a:cs typeface="Arial"/>
                <a:sym typeface="Arial"/>
              </a:rPr>
              <a:t>observed in a sequence of images. The transformation between the camera frames is then estimated by minimizing the </a:t>
            </a:r>
            <a:r>
              <a:rPr lang="en" sz="5665" b="1">
                <a:solidFill>
                  <a:srgbClr val="131413"/>
                </a:solidFill>
                <a:latin typeface="Arial"/>
                <a:ea typeface="Arial"/>
                <a:cs typeface="Arial"/>
                <a:sym typeface="Arial"/>
              </a:rPr>
              <a:t>3D Euclidean distance</a:t>
            </a:r>
            <a:r>
              <a:rPr lang="en" sz="5665">
                <a:solidFill>
                  <a:srgbClr val="131413"/>
                </a:solidFill>
                <a:latin typeface="Arial"/>
                <a:ea typeface="Arial"/>
                <a:cs typeface="Arial"/>
                <a:sym typeface="Arial"/>
              </a:rPr>
              <a:t> between the corresponding 3D points as shown below.</a:t>
            </a:r>
            <a:endParaRPr sz="5665">
              <a:solidFill>
                <a:srgbClr val="131413"/>
              </a:solidFill>
              <a:latin typeface="Arial"/>
              <a:ea typeface="Arial"/>
              <a:cs typeface="Arial"/>
              <a:sym typeface="Arial"/>
            </a:endParaRPr>
          </a:p>
          <a:p>
            <a:pPr marL="0" lvl="0" indent="0" algn="l" rtl="0">
              <a:lnSpc>
                <a:spcPct val="115000"/>
              </a:lnSpc>
              <a:spcBef>
                <a:spcPts val="800"/>
              </a:spcBef>
              <a:spcAft>
                <a:spcPts val="0"/>
              </a:spcAft>
              <a:buClr>
                <a:schemeClr val="dk1"/>
              </a:buClr>
              <a:buSzPct val="30006"/>
              <a:buNone/>
            </a:pPr>
            <a:endParaRPr sz="5665">
              <a:solidFill>
                <a:srgbClr val="131413"/>
              </a:solidFill>
              <a:latin typeface="Arial"/>
              <a:ea typeface="Arial"/>
              <a:cs typeface="Arial"/>
              <a:sym typeface="Arial"/>
            </a:endParaRPr>
          </a:p>
          <a:p>
            <a:pPr marL="0" lvl="0" indent="0" algn="l" rtl="0">
              <a:lnSpc>
                <a:spcPct val="115000"/>
              </a:lnSpc>
              <a:spcBef>
                <a:spcPts val="800"/>
              </a:spcBef>
              <a:spcAft>
                <a:spcPts val="0"/>
              </a:spcAft>
              <a:buNone/>
            </a:pPr>
            <a:r>
              <a:rPr lang="en" sz="3634">
                <a:solidFill>
                  <a:srgbClr val="131413"/>
                </a:solidFill>
                <a:latin typeface="Arial"/>
                <a:ea typeface="Arial"/>
                <a:cs typeface="Arial"/>
                <a:sym typeface="Arial"/>
              </a:rPr>
              <a:t>where, </a:t>
            </a:r>
            <a:endParaRPr sz="3634">
              <a:latin typeface="Arial"/>
              <a:ea typeface="Arial"/>
              <a:cs typeface="Arial"/>
              <a:sym typeface="Arial"/>
            </a:endParaRPr>
          </a:p>
          <a:p>
            <a:pPr marL="520700" lvl="1" indent="-172000" algn="l" rtl="0">
              <a:lnSpc>
                <a:spcPct val="115000"/>
              </a:lnSpc>
              <a:spcBef>
                <a:spcPts val="400"/>
              </a:spcBef>
              <a:spcAft>
                <a:spcPts val="0"/>
              </a:spcAft>
              <a:buClr>
                <a:srgbClr val="131413"/>
              </a:buClr>
              <a:buSzPct val="100000"/>
              <a:buChar char="•"/>
            </a:pPr>
            <a:r>
              <a:rPr lang="en" sz="3634" b="1">
                <a:solidFill>
                  <a:srgbClr val="131413"/>
                </a:solidFill>
                <a:latin typeface="Arial"/>
                <a:ea typeface="Arial"/>
                <a:cs typeface="Arial"/>
                <a:sym typeface="Arial"/>
              </a:rPr>
              <a:t>T </a:t>
            </a:r>
            <a:r>
              <a:rPr lang="en" sz="3634">
                <a:solidFill>
                  <a:srgbClr val="131413"/>
                </a:solidFill>
                <a:latin typeface="Arial"/>
                <a:ea typeface="Arial"/>
                <a:cs typeface="Arial"/>
                <a:sym typeface="Arial"/>
              </a:rPr>
              <a:t>is the estimated transformation between two consecutive frames</a:t>
            </a:r>
            <a:endParaRPr sz="3634">
              <a:latin typeface="Arial"/>
              <a:ea typeface="Arial"/>
              <a:cs typeface="Arial"/>
              <a:sym typeface="Arial"/>
            </a:endParaRPr>
          </a:p>
          <a:p>
            <a:pPr marL="520700" lvl="1" indent="-172000" algn="l" rtl="0">
              <a:lnSpc>
                <a:spcPct val="115000"/>
              </a:lnSpc>
              <a:spcBef>
                <a:spcPts val="400"/>
              </a:spcBef>
              <a:spcAft>
                <a:spcPts val="0"/>
              </a:spcAft>
              <a:buClr>
                <a:srgbClr val="131413"/>
              </a:buClr>
              <a:buSzPct val="100000"/>
              <a:buChar char="•"/>
            </a:pPr>
            <a:r>
              <a:rPr lang="en" sz="3634" b="1">
                <a:solidFill>
                  <a:srgbClr val="131413"/>
                </a:solidFill>
                <a:latin typeface="Arial"/>
                <a:ea typeface="Arial"/>
                <a:cs typeface="Arial"/>
                <a:sym typeface="Arial"/>
              </a:rPr>
              <a:t>X </a:t>
            </a:r>
            <a:r>
              <a:rPr lang="en" sz="3634">
                <a:solidFill>
                  <a:srgbClr val="131413"/>
                </a:solidFill>
                <a:latin typeface="Arial"/>
                <a:ea typeface="Arial"/>
                <a:cs typeface="Arial"/>
                <a:sym typeface="Arial"/>
              </a:rPr>
              <a:t>is the 3D feature point observed by the current frame Fk</a:t>
            </a:r>
            <a:endParaRPr sz="3634">
              <a:solidFill>
                <a:srgbClr val="131413"/>
              </a:solidFill>
              <a:latin typeface="Arial"/>
              <a:ea typeface="Arial"/>
              <a:cs typeface="Arial"/>
              <a:sym typeface="Arial"/>
            </a:endParaRPr>
          </a:p>
          <a:p>
            <a:pPr marL="520700" lvl="1" indent="-172000" algn="l" rtl="0">
              <a:lnSpc>
                <a:spcPct val="115000"/>
              </a:lnSpc>
              <a:spcBef>
                <a:spcPts val="400"/>
              </a:spcBef>
              <a:spcAft>
                <a:spcPts val="0"/>
              </a:spcAft>
              <a:buClr>
                <a:srgbClr val="131413"/>
              </a:buClr>
              <a:buSzPct val="100000"/>
              <a:buChar char="•"/>
            </a:pPr>
            <a:r>
              <a:rPr lang="en" sz="3634" b="1">
                <a:solidFill>
                  <a:srgbClr val="131413"/>
                </a:solidFill>
                <a:latin typeface="Arial"/>
                <a:ea typeface="Arial"/>
                <a:cs typeface="Arial"/>
                <a:sym typeface="Arial"/>
              </a:rPr>
              <a:t>X</a:t>
            </a:r>
            <a:r>
              <a:rPr lang="en" sz="3634">
                <a:solidFill>
                  <a:srgbClr val="131413"/>
                </a:solidFill>
                <a:latin typeface="Arial"/>
                <a:ea typeface="Arial"/>
                <a:cs typeface="Arial"/>
                <a:sym typeface="Arial"/>
              </a:rPr>
              <a:t>´ is the corresponding 3D</a:t>
            </a:r>
            <a:r>
              <a:rPr lang="en" sz="3634">
                <a:latin typeface="Arial"/>
                <a:ea typeface="Arial"/>
                <a:cs typeface="Arial"/>
                <a:sym typeface="Arial"/>
              </a:rPr>
              <a:t> </a:t>
            </a:r>
            <a:r>
              <a:rPr lang="en" sz="3634">
                <a:solidFill>
                  <a:srgbClr val="131413"/>
                </a:solidFill>
                <a:latin typeface="Arial"/>
                <a:ea typeface="Arial"/>
                <a:cs typeface="Arial"/>
                <a:sym typeface="Arial"/>
              </a:rPr>
              <a:t>feature point in the previous frame Fk-1</a:t>
            </a:r>
            <a:endParaRPr sz="3634">
              <a:latin typeface="Arial"/>
              <a:ea typeface="Arial"/>
              <a:cs typeface="Arial"/>
              <a:sym typeface="Arial"/>
            </a:endParaRPr>
          </a:p>
          <a:p>
            <a:pPr marL="520700" lvl="1" indent="-172000" algn="l" rtl="0">
              <a:lnSpc>
                <a:spcPct val="115000"/>
              </a:lnSpc>
              <a:spcBef>
                <a:spcPts val="400"/>
              </a:spcBef>
              <a:spcAft>
                <a:spcPts val="0"/>
              </a:spcAft>
              <a:buClr>
                <a:srgbClr val="131413"/>
              </a:buClr>
              <a:buSzPct val="100000"/>
              <a:buChar char="•"/>
            </a:pPr>
            <a:r>
              <a:rPr lang="en" sz="3634">
                <a:solidFill>
                  <a:srgbClr val="131413"/>
                </a:solidFill>
                <a:latin typeface="Arial"/>
                <a:ea typeface="Arial"/>
                <a:cs typeface="Arial"/>
                <a:sym typeface="Arial"/>
              </a:rPr>
              <a:t>i is the minimum number of feature pairs required to constrain the transformation. </a:t>
            </a:r>
            <a:endParaRPr sz="3634">
              <a:latin typeface="Arial"/>
              <a:ea typeface="Arial"/>
              <a:cs typeface="Arial"/>
              <a:sym typeface="Arial"/>
            </a:endParaRPr>
          </a:p>
          <a:p>
            <a:pPr marL="342900" lvl="1" indent="0" algn="l" rtl="0">
              <a:lnSpc>
                <a:spcPct val="115000"/>
              </a:lnSpc>
              <a:spcBef>
                <a:spcPts val="400"/>
              </a:spcBef>
              <a:spcAft>
                <a:spcPts val="0"/>
              </a:spcAft>
              <a:buClr>
                <a:srgbClr val="131413"/>
              </a:buClr>
              <a:buSzPct val="46771"/>
              <a:buNone/>
            </a:pPr>
            <a:r>
              <a:rPr lang="en" sz="3634">
                <a:solidFill>
                  <a:srgbClr val="131413"/>
                </a:solidFill>
                <a:latin typeface="Arial"/>
                <a:ea typeface="Arial"/>
                <a:cs typeface="Arial"/>
                <a:sym typeface="Arial"/>
              </a:rPr>
              <a:t>The minimum number of required points depends on the type of modeling used. Although using more points means more computation, better accuracy is achieved by including more points than the minimum number required</a:t>
            </a:r>
            <a:r>
              <a:rPr lang="en" sz="3634">
                <a:latin typeface="Arial"/>
                <a:ea typeface="Arial"/>
                <a:cs typeface="Arial"/>
                <a:sym typeface="Arial"/>
              </a:rPr>
              <a:t> </a:t>
            </a:r>
            <a:br>
              <a:rPr lang="en">
                <a:latin typeface="Arial"/>
                <a:ea typeface="Arial"/>
                <a:cs typeface="Arial"/>
                <a:sym typeface="Arial"/>
              </a:rPr>
            </a:br>
            <a:br>
              <a:rPr lang="en">
                <a:latin typeface="Arial"/>
                <a:ea typeface="Arial"/>
                <a:cs typeface="Arial"/>
                <a:sym typeface="Arial"/>
              </a:rPr>
            </a:br>
            <a:br>
              <a:rPr lang="en">
                <a:latin typeface="Arial"/>
                <a:ea typeface="Arial"/>
                <a:cs typeface="Arial"/>
                <a:sym typeface="Arial"/>
              </a:rPr>
            </a:br>
            <a:endParaRPr>
              <a:latin typeface="Arial"/>
              <a:ea typeface="Arial"/>
              <a:cs typeface="Arial"/>
              <a:sym typeface="Arial"/>
            </a:endParaRPr>
          </a:p>
        </p:txBody>
      </p:sp>
      <p:pic>
        <p:nvPicPr>
          <p:cNvPr id="176" name="Google Shape;176;p33"/>
          <p:cNvPicPr preferRelativeResize="0"/>
          <p:nvPr/>
        </p:nvPicPr>
        <p:blipFill rotWithShape="1">
          <a:blip r:embed="rId3">
            <a:alphaModFix/>
          </a:blip>
          <a:srcRect/>
          <a:stretch/>
        </p:blipFill>
        <p:spPr>
          <a:xfrm>
            <a:off x="1745125" y="3255800"/>
            <a:ext cx="2036750" cy="501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1466</TotalTime>
  <Words>3385</Words>
  <Application>Microsoft Macintosh PowerPoint</Application>
  <PresentationFormat>On-screen Show (16:9)</PresentationFormat>
  <Paragraphs>212</Paragraphs>
  <Slides>34</Slides>
  <Notes>34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34</vt:i4>
      </vt:variant>
    </vt:vector>
  </HeadingPairs>
  <TitlesOfParts>
    <vt:vector size="39" baseType="lpstr">
      <vt:lpstr>Arial</vt:lpstr>
      <vt:lpstr>Calibri</vt:lpstr>
      <vt:lpstr>Times</vt:lpstr>
      <vt:lpstr>Simple Light</vt:lpstr>
      <vt:lpstr>Office Theme</vt:lpstr>
      <vt:lpstr>  Visual Odometry and Visual SLAM in Mobile Robotics  Chitradevi Maruthavanan Fall 2023 </vt:lpstr>
      <vt:lpstr>Abstract</vt:lpstr>
      <vt:lpstr>Introduction</vt:lpstr>
      <vt:lpstr>PowerPoint Presentation</vt:lpstr>
      <vt:lpstr>Visual Odometry </vt:lpstr>
      <vt:lpstr>VO and SLAM </vt:lpstr>
      <vt:lpstr>Visual SLAM</vt:lpstr>
      <vt:lpstr>PowerPoint Presentation</vt:lpstr>
      <vt:lpstr>Localization – Visual Odometry   </vt:lpstr>
      <vt:lpstr>PowerPoint Presentation</vt:lpstr>
      <vt:lpstr>Monocular VO System</vt:lpstr>
      <vt:lpstr>PowerPoint Presentation</vt:lpstr>
      <vt:lpstr>2D to 2D Motion Estimation </vt:lpstr>
      <vt:lpstr>Stereo Vision vs Monocular Vision  </vt:lpstr>
      <vt:lpstr>Mapping </vt:lpstr>
      <vt:lpstr>PowerPoint Presentation</vt:lpstr>
      <vt:lpstr>Mapping</vt:lpstr>
      <vt:lpstr>SLAM</vt:lpstr>
      <vt:lpstr>Fundamental Components in V-SLAM and VO </vt:lpstr>
      <vt:lpstr>Perspective Projection</vt:lpstr>
      <vt:lpstr>Perspective Projection</vt:lpstr>
      <vt:lpstr>Intrinsic Camera Calibration </vt:lpstr>
      <vt:lpstr>Feature Extraction and Matching </vt:lpstr>
      <vt:lpstr>Feature Extraction - Harris Corner Detector Method</vt:lpstr>
      <vt:lpstr>Feature Extraction - FAST Corners Method</vt:lpstr>
      <vt:lpstr>Feature Extraction - SIFT Method </vt:lpstr>
      <vt:lpstr>RGB-D SLAM</vt:lpstr>
      <vt:lpstr>Feature Extraction, Matching and Refinement </vt:lpstr>
      <vt:lpstr>Global Transformation </vt:lpstr>
      <vt:lpstr>Global Optimization </vt:lpstr>
      <vt:lpstr>Pose Graph Optimization</vt:lpstr>
      <vt:lpstr>Loop Closure - Map Representation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Visual Odometry and Visual SLAM in Mobile Robotics  Chitradevi Maruthavanan Fall 2023 </dc:title>
  <cp:lastModifiedBy>Chitradevi Maruthavanan</cp:lastModifiedBy>
  <cp:revision>4</cp:revision>
  <dcterms:modified xsi:type="dcterms:W3CDTF">2023-11-20T20:57:10Z</dcterms:modified>
</cp:coreProperties>
</file>