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1408"/>
  </p:normalViewPr>
  <p:slideViewPr>
    <p:cSldViewPr snapToGrid="0">
      <p:cViewPr varScale="1">
        <p:scale>
          <a:sx n="164" d="100"/>
          <a:sy n="164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90fae654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90fae654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6b611d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6b611d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6b611da5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6b611da5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6b611da5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6b611da5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6b611da5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6b611da5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6b611da5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6b611da5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6b611da5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6b611da5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6b611da5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6b611da5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6b611da5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6b611da56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4cb21878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4cb21878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4cb2187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4cb2187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90fae654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90fae654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90fae65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90fae65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90fae654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90fae654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90fae654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90fae654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90fae654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90fae654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90fae654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90fae654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bability_theo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Event_(probability_theory)" TargetMode="External"/><Relationship Id="rId5" Type="http://schemas.openxmlformats.org/officeDocument/2006/relationships/hyperlink" Target="https://en.wikipedia.org/wiki/Probability" TargetMode="External"/><Relationship Id="rId4" Type="http://schemas.openxmlformats.org/officeDocument/2006/relationships/hyperlink" Target="https://en.wikipedia.org/wiki/Statistic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4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Simultaneous Localization and Mapping: Part 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Chitradevi Maruthavanan</a:t>
            </a:r>
            <a:br>
              <a:rPr lang="en" sz="2200"/>
            </a:br>
            <a:r>
              <a:rPr lang="en" sz="2200"/>
              <a:t>Fall 2023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Probabilistic SLAM </a:t>
            </a:r>
            <a:endParaRPr b="1"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39700" cy="3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29773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350">
                <a:solidFill>
                  <a:schemeClr val="dk1"/>
                </a:solidFill>
              </a:rPr>
              <a:t>The SLAM algorithm is now implemented in a standard </a:t>
            </a:r>
            <a:r>
              <a:rPr lang="en" sz="3350" b="1">
                <a:solidFill>
                  <a:schemeClr val="dk1"/>
                </a:solidFill>
              </a:rPr>
              <a:t>two-step recursive</a:t>
            </a:r>
            <a:r>
              <a:rPr lang="en" sz="3350">
                <a:solidFill>
                  <a:schemeClr val="dk1"/>
                </a:solidFill>
              </a:rPr>
              <a:t> - </a:t>
            </a:r>
            <a:r>
              <a:rPr lang="en" sz="3350" b="1">
                <a:solidFill>
                  <a:schemeClr val="dk1"/>
                </a:solidFill>
              </a:rPr>
              <a:t>prediction </a:t>
            </a:r>
            <a:r>
              <a:rPr lang="en" sz="3350">
                <a:solidFill>
                  <a:schemeClr val="dk1"/>
                </a:solidFill>
              </a:rPr>
              <a:t>(time update)</a:t>
            </a:r>
            <a:r>
              <a:rPr lang="en" sz="3350" b="1">
                <a:solidFill>
                  <a:schemeClr val="dk1"/>
                </a:solidFill>
              </a:rPr>
              <a:t> </a:t>
            </a:r>
            <a:r>
              <a:rPr lang="en" sz="3350">
                <a:solidFill>
                  <a:schemeClr val="dk1"/>
                </a:solidFill>
              </a:rPr>
              <a:t>and </a:t>
            </a:r>
            <a:r>
              <a:rPr lang="en" sz="3350" b="1">
                <a:solidFill>
                  <a:schemeClr val="dk1"/>
                </a:solidFill>
              </a:rPr>
              <a:t>correction </a:t>
            </a:r>
            <a:r>
              <a:rPr lang="en" sz="3350">
                <a:solidFill>
                  <a:schemeClr val="dk1"/>
                </a:solidFill>
              </a:rPr>
              <a:t>(measurement-update) form:</a:t>
            </a:r>
            <a:endParaRPr sz="335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5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5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5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5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5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5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50">
              <a:solidFill>
                <a:schemeClr val="dk1"/>
              </a:solidFill>
            </a:endParaRPr>
          </a:p>
          <a:p>
            <a:pPr marL="457200" lvl="0" indent="-29773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350">
                <a:solidFill>
                  <a:schemeClr val="dk1"/>
                </a:solidFill>
              </a:rPr>
              <a:t>These equations provide a recursive procedure for calculating the joint probability </a:t>
            </a:r>
            <a:endParaRPr sz="3350">
              <a:solidFill>
                <a:schemeClr val="dk1"/>
              </a:solidFill>
            </a:endParaRPr>
          </a:p>
          <a:p>
            <a:pPr marL="457200" lvl="0" indent="-29773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350">
                <a:solidFill>
                  <a:schemeClr val="dk1"/>
                </a:solidFill>
              </a:rPr>
              <a:t>The recursion is a function of a </a:t>
            </a:r>
            <a:r>
              <a:rPr lang="en" sz="3350" b="1">
                <a:solidFill>
                  <a:schemeClr val="dk1"/>
                </a:solidFill>
              </a:rPr>
              <a:t>vehicle model</a:t>
            </a:r>
            <a:r>
              <a:rPr lang="en" sz="3350">
                <a:solidFill>
                  <a:schemeClr val="dk1"/>
                </a:solidFill>
              </a:rPr>
              <a:t> and </a:t>
            </a:r>
            <a:r>
              <a:rPr lang="en" sz="3350" b="1">
                <a:solidFill>
                  <a:schemeClr val="dk1"/>
                </a:solidFill>
              </a:rPr>
              <a:t>observation model</a:t>
            </a:r>
            <a:r>
              <a:rPr lang="en" sz="3350">
                <a:solidFill>
                  <a:schemeClr val="dk1"/>
                </a:solidFill>
              </a:rPr>
              <a:t> </a:t>
            </a:r>
            <a:endParaRPr sz="335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700" y="1875050"/>
            <a:ext cx="2956300" cy="16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SLAM problem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most common solution is a vehicle motion model it is modeled by a </a:t>
            </a:r>
            <a:r>
              <a:rPr lang="en" b="1">
                <a:solidFill>
                  <a:schemeClr val="dk1"/>
                </a:solidFill>
              </a:rPr>
              <a:t>Gaussian probability distribution</a:t>
            </a:r>
            <a:r>
              <a:rPr lang="en">
                <a:solidFill>
                  <a:schemeClr val="dk1"/>
                </a:solidFill>
              </a:rPr>
              <a:t>. This leads to the use of the </a:t>
            </a:r>
            <a:r>
              <a:rPr lang="en" b="1">
                <a:solidFill>
                  <a:schemeClr val="dk1"/>
                </a:solidFill>
              </a:rPr>
              <a:t>extended Kalman filter (EKF)</a:t>
            </a:r>
            <a:r>
              <a:rPr lang="en">
                <a:solidFill>
                  <a:schemeClr val="dk1"/>
                </a:solidFill>
              </a:rPr>
              <a:t> to solve the SLAM problem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other solution is a vehicle motion model that defines a </a:t>
            </a:r>
            <a:r>
              <a:rPr lang="en" b="1">
                <a:solidFill>
                  <a:schemeClr val="dk1"/>
                </a:solidFill>
              </a:rPr>
              <a:t>non-Gaussian probability distribution</a:t>
            </a:r>
            <a:r>
              <a:rPr lang="en">
                <a:solidFill>
                  <a:schemeClr val="dk1"/>
                </a:solidFill>
              </a:rPr>
              <a:t>. This leads to the use of the </a:t>
            </a:r>
            <a:r>
              <a:rPr lang="en" b="1">
                <a:solidFill>
                  <a:schemeClr val="dk1"/>
                </a:solidFill>
              </a:rPr>
              <a:t>Rao-Blackwellized particle filter, or FastSLAM algorithm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EKF SLAM	</a:t>
            </a:r>
            <a:endParaRPr b="1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881000"/>
            <a:ext cx="8520600" cy="41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basis for the EKF-SLAM describes the 2 models as below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 The </a:t>
            </a:r>
            <a:r>
              <a:rPr lang="en" sz="1100" b="1">
                <a:solidFill>
                  <a:schemeClr val="dk1"/>
                </a:solidFill>
              </a:rPr>
              <a:t>vehicle motion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b="1">
                <a:solidFill>
                  <a:schemeClr val="dk1"/>
                </a:solidFill>
              </a:rPr>
              <a:t>model 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P(x</a:t>
            </a:r>
            <a:r>
              <a:rPr lang="en" sz="700">
                <a:solidFill>
                  <a:schemeClr val="dk1"/>
                </a:solidFill>
              </a:rPr>
              <a:t>k</a:t>
            </a:r>
            <a:r>
              <a:rPr lang="en" sz="1100">
                <a:solidFill>
                  <a:schemeClr val="dk1"/>
                </a:solidFill>
              </a:rPr>
              <a:t>|x</a:t>
            </a:r>
            <a:r>
              <a:rPr lang="en" sz="700">
                <a:solidFill>
                  <a:schemeClr val="dk1"/>
                </a:solidFill>
              </a:rPr>
              <a:t>k-1</a:t>
            </a:r>
            <a:r>
              <a:rPr lang="en" sz="1100">
                <a:solidFill>
                  <a:schemeClr val="dk1"/>
                </a:solidFill>
              </a:rPr>
              <a:t>,u</a:t>
            </a:r>
            <a:r>
              <a:rPr lang="en" sz="700">
                <a:solidFill>
                  <a:schemeClr val="dk1"/>
                </a:solidFill>
              </a:rPr>
              <a:t>k</a:t>
            </a:r>
            <a:r>
              <a:rPr lang="en" sz="1100">
                <a:solidFill>
                  <a:schemeClr val="dk1"/>
                </a:solidFill>
              </a:rPr>
              <a:t>) ⇐⇒ x</a:t>
            </a:r>
            <a:r>
              <a:rPr lang="en" sz="700">
                <a:solidFill>
                  <a:schemeClr val="dk1"/>
                </a:solidFill>
              </a:rPr>
              <a:t>k </a:t>
            </a:r>
            <a:r>
              <a:rPr lang="en" sz="1100">
                <a:solidFill>
                  <a:schemeClr val="dk1"/>
                </a:solidFill>
              </a:rPr>
              <a:t>= f(x</a:t>
            </a:r>
            <a:r>
              <a:rPr lang="en" sz="700">
                <a:solidFill>
                  <a:schemeClr val="dk1"/>
                </a:solidFill>
              </a:rPr>
              <a:t>k-1</a:t>
            </a:r>
            <a:r>
              <a:rPr lang="en" sz="1100">
                <a:solidFill>
                  <a:schemeClr val="dk1"/>
                </a:solidFill>
              </a:rPr>
              <a:t>,u</a:t>
            </a:r>
            <a:r>
              <a:rPr lang="en" sz="700">
                <a:solidFill>
                  <a:schemeClr val="dk1"/>
                </a:solidFill>
              </a:rPr>
              <a:t>k</a:t>
            </a:r>
            <a:r>
              <a:rPr lang="en" sz="1100">
                <a:solidFill>
                  <a:schemeClr val="dk1"/>
                </a:solidFill>
              </a:rPr>
              <a:t>) + w</a:t>
            </a:r>
            <a:r>
              <a:rPr lang="en" sz="700">
                <a:solidFill>
                  <a:schemeClr val="dk1"/>
                </a:solidFill>
              </a:rPr>
              <a:t>k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where </a:t>
            </a:r>
            <a:endParaRPr sz="110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f(·) is vehicle kinematics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wk is additive Gaussian motion disturbances with covariance Qk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  The </a:t>
            </a:r>
            <a:r>
              <a:rPr lang="en" sz="1100" b="1">
                <a:solidFill>
                  <a:schemeClr val="dk1"/>
                </a:solidFill>
              </a:rPr>
              <a:t>observation model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</a:t>
            </a:r>
            <a:r>
              <a:rPr lang="en" sz="1100">
                <a:solidFill>
                  <a:schemeClr val="dk1"/>
                </a:solidFill>
              </a:rPr>
              <a:t>(zk|xk,m) ⇐⇒ zk = h(xk,m) + vk</a:t>
            </a:r>
            <a:endParaRPr sz="110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h(·) is the geometry of the observation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vk is additive Gaussian observation errors with covariance Rk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EKF SLAM (contd.) </a:t>
            </a:r>
            <a:endParaRPr b="1"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100">
                <a:solidFill>
                  <a:schemeClr val="dk1"/>
                </a:solidFill>
              </a:rPr>
              <a:t>The standard EKF method can be applied to compute the </a:t>
            </a:r>
            <a:r>
              <a:rPr lang="en" sz="1100" b="1">
                <a:solidFill>
                  <a:schemeClr val="dk1"/>
                </a:solidFill>
              </a:rPr>
              <a:t>mean </a:t>
            </a:r>
            <a:r>
              <a:rPr lang="en" sz="1100">
                <a:solidFill>
                  <a:schemeClr val="dk1"/>
                </a:solidFill>
              </a:rPr>
              <a:t>and </a:t>
            </a:r>
            <a:r>
              <a:rPr lang="en" sz="1100" b="1">
                <a:solidFill>
                  <a:schemeClr val="dk1"/>
                </a:solidFill>
              </a:rPr>
              <a:t>covariance </a:t>
            </a:r>
            <a:r>
              <a:rPr lang="en" sz="1100">
                <a:solidFill>
                  <a:schemeClr val="dk1"/>
                </a:solidFill>
              </a:rPr>
              <a:t>of the joint probability distribution function</a:t>
            </a:r>
            <a:r>
              <a:rPr lang="en" sz="1100" b="1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This EKF-SLAM solution is very well known and popular.</a:t>
            </a:r>
            <a:endParaRPr sz="1050">
              <a:solidFill>
                <a:schemeClr val="dk1"/>
              </a:solidFill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But, some of the key issues are as below </a:t>
            </a:r>
            <a:endParaRPr sz="1050">
              <a:solidFill>
                <a:schemeClr val="dk1"/>
              </a:solidFill>
            </a:endParaRPr>
          </a:p>
          <a:p>
            <a:pPr marL="9144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" sz="1050" b="1">
                <a:solidFill>
                  <a:schemeClr val="dk1"/>
                </a:solidFill>
              </a:rPr>
              <a:t>High computational effort</a:t>
            </a:r>
            <a:r>
              <a:rPr lang="en" sz="1050">
                <a:solidFill>
                  <a:schemeClr val="dk1"/>
                </a:solidFill>
              </a:rPr>
              <a:t> - More landmarks means more computation.</a:t>
            </a:r>
            <a:endParaRPr sz="1050">
              <a:solidFill>
                <a:schemeClr val="dk1"/>
              </a:solidFill>
            </a:endParaRPr>
          </a:p>
          <a:p>
            <a:pPr marL="9144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" sz="1050" b="1">
                <a:solidFill>
                  <a:schemeClr val="dk1"/>
                </a:solidFill>
              </a:rPr>
              <a:t>Non-linearity</a:t>
            </a:r>
            <a:r>
              <a:rPr lang="en" sz="1050">
                <a:solidFill>
                  <a:schemeClr val="dk1"/>
                </a:solidFill>
              </a:rPr>
              <a:t> -  EKF uses linearized models for non-linear motion and observation models. Hence, this leads to inconsistencies.</a:t>
            </a:r>
            <a:endParaRPr sz="105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Rao-Blackwellized Filter	</a:t>
            </a:r>
            <a:endParaRPr b="1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290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FastSLAM, is based on recursive Monte Carlo sampling or particle filtering.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0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The high dimensional state-space of the SLAM problem makes direct application of particle filters not feasible.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0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However, it is possible to reduce the sample space by applying Rao-Blackwellization (R-B) filter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0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A </a:t>
            </a:r>
            <a:r>
              <a:rPr lang="en" sz="1400" b="1">
                <a:solidFill>
                  <a:schemeClr val="dk1"/>
                </a:solidFill>
                <a:highlight>
                  <a:schemeClr val="lt1"/>
                </a:highlight>
              </a:rPr>
              <a:t>joint probability state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 is partitioned as below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P(x1,x2) = P(x2|x1)P(x1)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If P(x2|x1) can be represented analytically then only P(x1) needs to be sampled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highlight>
                  <a:schemeClr val="lt1"/>
                </a:highlight>
              </a:rPr>
              <a:t>Note: Particle filtering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083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It is a statistical technique used for recursive bayesian filtering and state estimation in dynamic systems. Example scenario: Robot motion and location mapping.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0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A particle filter represents the state of the system using a set of particles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0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Each particle is like a hypothesis about the true state of the system at a specific point in time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Rao-Blackwellized Filter (contd.) </a:t>
            </a:r>
            <a:endParaRPr b="1"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joint probability state may be factored into a </a:t>
            </a:r>
            <a:r>
              <a:rPr lang="en" sz="1100" b="1">
                <a:solidFill>
                  <a:schemeClr val="dk1"/>
                </a:solidFill>
              </a:rPr>
              <a:t>vehicle component</a:t>
            </a:r>
            <a:r>
              <a:rPr lang="en" sz="1100">
                <a:solidFill>
                  <a:schemeClr val="dk1"/>
                </a:solidFill>
              </a:rPr>
              <a:t> and a </a:t>
            </a:r>
            <a:r>
              <a:rPr lang="en" sz="1100" b="1">
                <a:solidFill>
                  <a:schemeClr val="dk1"/>
                </a:solidFill>
              </a:rPr>
              <a:t>map component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P(X</a:t>
            </a:r>
            <a:r>
              <a:rPr lang="en" sz="700">
                <a:solidFill>
                  <a:schemeClr val="dk1"/>
                </a:solidFill>
              </a:rPr>
              <a:t>0:k</a:t>
            </a:r>
            <a:r>
              <a:rPr lang="en" sz="1100">
                <a:solidFill>
                  <a:schemeClr val="dk1"/>
                </a:solidFill>
              </a:rPr>
              <a:t>,m|Z</a:t>
            </a:r>
            <a:r>
              <a:rPr lang="en" sz="700">
                <a:solidFill>
                  <a:schemeClr val="dk1"/>
                </a:solidFill>
              </a:rPr>
              <a:t>0:k</a:t>
            </a:r>
            <a:r>
              <a:rPr lang="en" sz="1100">
                <a:solidFill>
                  <a:schemeClr val="dk1"/>
                </a:solidFill>
              </a:rPr>
              <a:t>,U</a:t>
            </a:r>
            <a:r>
              <a:rPr lang="en" sz="700">
                <a:solidFill>
                  <a:schemeClr val="dk1"/>
                </a:solidFill>
              </a:rPr>
              <a:t>0:k</a:t>
            </a:r>
            <a:r>
              <a:rPr lang="en" sz="1100">
                <a:solidFill>
                  <a:schemeClr val="dk1"/>
                </a:solidFill>
              </a:rPr>
              <a:t>,x</a:t>
            </a:r>
            <a:r>
              <a:rPr lang="en" sz="700">
                <a:solidFill>
                  <a:schemeClr val="dk1"/>
                </a:solidFill>
              </a:rPr>
              <a:t>0</a:t>
            </a:r>
            <a:r>
              <a:rPr lang="en" sz="1100">
                <a:solidFill>
                  <a:schemeClr val="dk1"/>
                </a:solidFill>
              </a:rPr>
              <a:t>) = P(X</a:t>
            </a:r>
            <a:r>
              <a:rPr lang="en" sz="700">
                <a:solidFill>
                  <a:schemeClr val="dk1"/>
                </a:solidFill>
              </a:rPr>
              <a:t>0:k</a:t>
            </a:r>
            <a:r>
              <a:rPr lang="en" sz="1100">
                <a:solidFill>
                  <a:schemeClr val="dk1"/>
                </a:solidFill>
              </a:rPr>
              <a:t>|Z</a:t>
            </a:r>
            <a:r>
              <a:rPr lang="en" sz="700">
                <a:solidFill>
                  <a:schemeClr val="dk1"/>
                </a:solidFill>
              </a:rPr>
              <a:t>0:k</a:t>
            </a:r>
            <a:r>
              <a:rPr lang="en" sz="1100">
                <a:solidFill>
                  <a:schemeClr val="dk1"/>
                </a:solidFill>
              </a:rPr>
              <a:t>,U</a:t>
            </a:r>
            <a:r>
              <a:rPr lang="en" sz="700">
                <a:solidFill>
                  <a:schemeClr val="dk1"/>
                </a:solidFill>
              </a:rPr>
              <a:t>0:k</a:t>
            </a:r>
            <a:r>
              <a:rPr lang="en" sz="1100">
                <a:solidFill>
                  <a:schemeClr val="dk1"/>
                </a:solidFill>
              </a:rPr>
              <a:t>,x</a:t>
            </a:r>
            <a:r>
              <a:rPr lang="en" sz="700">
                <a:solidFill>
                  <a:schemeClr val="dk1"/>
                </a:solidFill>
              </a:rPr>
              <a:t>0</a:t>
            </a:r>
            <a:r>
              <a:rPr lang="en" sz="1100">
                <a:solidFill>
                  <a:schemeClr val="dk1"/>
                </a:solidFill>
              </a:rPr>
              <a:t>)P(m|X</a:t>
            </a:r>
            <a:r>
              <a:rPr lang="en" sz="700">
                <a:solidFill>
                  <a:schemeClr val="dk1"/>
                </a:solidFill>
              </a:rPr>
              <a:t>0:k</a:t>
            </a:r>
            <a:r>
              <a:rPr lang="en" sz="1100">
                <a:solidFill>
                  <a:schemeClr val="dk1"/>
                </a:solidFill>
              </a:rPr>
              <a:t>,Z</a:t>
            </a:r>
            <a:r>
              <a:rPr lang="en" sz="700">
                <a:solidFill>
                  <a:schemeClr val="dk1"/>
                </a:solidFill>
              </a:rPr>
              <a:t>0:k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Here the probability distribution is on the </a:t>
            </a:r>
            <a:r>
              <a:rPr lang="en" sz="1100" b="1">
                <a:solidFill>
                  <a:schemeClr val="dk1"/>
                </a:solidFill>
              </a:rPr>
              <a:t>trajectory X</a:t>
            </a:r>
            <a:r>
              <a:rPr lang="en" sz="700" b="1">
                <a:solidFill>
                  <a:schemeClr val="dk1"/>
                </a:solidFill>
              </a:rPr>
              <a:t>0:k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rather than the single location x</a:t>
            </a:r>
            <a:r>
              <a:rPr lang="en" sz="700">
                <a:solidFill>
                  <a:schemeClr val="dk1"/>
                </a:solidFill>
              </a:rPr>
              <a:t>k 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Because, </a:t>
            </a:r>
            <a:r>
              <a:rPr lang="en" sz="1100" b="1">
                <a:solidFill>
                  <a:schemeClr val="dk1"/>
                </a:solidFill>
              </a:rPr>
              <a:t>when conditioned on the trajectory, the map landmarks become independent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is a key property of FastSLAM and hence it is faster.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Thus, the joint distribution, at time k, is represented by the set where the vehicle component is composed of independent Gaussian distributions (w(</a:t>
            </a:r>
            <a:r>
              <a:rPr lang="en" sz="700">
                <a:solidFill>
                  <a:schemeClr val="dk1"/>
                </a:solidFill>
              </a:rPr>
              <a:t>k</a:t>
            </a:r>
            <a:r>
              <a:rPr lang="en" sz="1100">
                <a:solidFill>
                  <a:schemeClr val="dk1"/>
                </a:solidFill>
              </a:rPr>
              <a:t>))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Fast SLAM is more capable of generating an </a:t>
            </a:r>
            <a:r>
              <a:rPr lang="en" sz="1100" b="1">
                <a:solidFill>
                  <a:schemeClr val="dk1"/>
                </a:solidFill>
              </a:rPr>
              <a:t>accurate map in real outdoor environments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850" y="3214775"/>
            <a:ext cx="3886475" cy="4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Fast SLAM - Robot trajectory</a:t>
            </a:r>
            <a:endParaRPr b="1"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175" y="1078500"/>
            <a:ext cx="2806325" cy="37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Implementations of SLAM</a:t>
            </a:r>
            <a:endParaRPr b="1"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1392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50">
                <a:solidFill>
                  <a:schemeClr val="dk1"/>
                </a:solidFill>
              </a:rPr>
              <a:t>Practical applications of probabilistic SLAM have increased in recent years, covering larger areas in more challenging environments.</a:t>
            </a:r>
            <a:br>
              <a:rPr lang="en" sz="2150">
                <a:solidFill>
                  <a:schemeClr val="dk1"/>
                </a:solidFill>
              </a:rPr>
            </a:br>
            <a:endParaRPr sz="2150">
              <a:solidFill>
                <a:schemeClr val="dk1"/>
              </a:solidFill>
            </a:endParaRPr>
          </a:p>
          <a:p>
            <a:pPr marL="457200" lvl="0" indent="-31392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50">
                <a:solidFill>
                  <a:schemeClr val="dk1"/>
                </a:solidFill>
              </a:rPr>
              <a:t>The “explore and return’’ experiment by Newman was a moderate-scale </a:t>
            </a:r>
            <a:r>
              <a:rPr lang="en" sz="2150" b="1">
                <a:solidFill>
                  <a:schemeClr val="dk1"/>
                </a:solidFill>
              </a:rPr>
              <a:t>indoor implementation</a:t>
            </a:r>
            <a:r>
              <a:rPr lang="en" sz="2150">
                <a:solidFill>
                  <a:schemeClr val="dk1"/>
                </a:solidFill>
              </a:rPr>
              <a:t> that validated the EKF-SLAM </a:t>
            </a:r>
            <a:r>
              <a:rPr lang="en" sz="2150" b="1">
                <a:solidFill>
                  <a:schemeClr val="dk1"/>
                </a:solidFill>
              </a:rPr>
              <a:t>by returning to a precisely marked starting point</a:t>
            </a:r>
            <a:r>
              <a:rPr lang="en" sz="2150">
                <a:solidFill>
                  <a:schemeClr val="dk1"/>
                </a:solidFill>
              </a:rPr>
              <a:t>. The experiment is remarkable because its </a:t>
            </a:r>
            <a:r>
              <a:rPr lang="en" sz="2150" b="1">
                <a:solidFill>
                  <a:schemeClr val="dk1"/>
                </a:solidFill>
              </a:rPr>
              <a:t>return trip was fully autonomous</a:t>
            </a:r>
            <a:r>
              <a:rPr lang="en" sz="2150">
                <a:solidFill>
                  <a:schemeClr val="dk1"/>
                </a:solidFill>
              </a:rPr>
              <a:t>.</a:t>
            </a:r>
            <a:br>
              <a:rPr lang="en" sz="2150">
                <a:solidFill>
                  <a:schemeClr val="dk1"/>
                </a:solidFill>
              </a:rPr>
            </a:br>
            <a:endParaRPr sz="2150">
              <a:solidFill>
                <a:schemeClr val="dk1"/>
              </a:solidFill>
            </a:endParaRPr>
          </a:p>
          <a:p>
            <a:pPr marL="457200" lvl="0" indent="-31392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50">
                <a:solidFill>
                  <a:schemeClr val="dk1"/>
                </a:solidFill>
              </a:rPr>
              <a:t>Guivant and Nebot pioneered the application of SLAM in </a:t>
            </a:r>
            <a:r>
              <a:rPr lang="en" sz="2150" b="1">
                <a:solidFill>
                  <a:schemeClr val="dk1"/>
                </a:solidFill>
              </a:rPr>
              <a:t>very large outdoor environments</a:t>
            </a:r>
            <a:r>
              <a:rPr lang="en" sz="2150">
                <a:solidFill>
                  <a:schemeClr val="dk1"/>
                </a:solidFill>
              </a:rPr>
              <a:t>. They addressed computational issues of real-time operation and also dealing with high-speed vehicle motion, non-flat terrain, and dynamic clutter. Their results are particularly interesting because they are </a:t>
            </a:r>
            <a:r>
              <a:rPr lang="en" sz="2150" b="1">
                <a:solidFill>
                  <a:schemeClr val="dk1"/>
                </a:solidFill>
              </a:rPr>
              <a:t>accompanied by accurate GPS results</a:t>
            </a:r>
            <a:r>
              <a:rPr lang="en" sz="2150">
                <a:solidFill>
                  <a:schemeClr val="dk1"/>
                </a:solidFill>
              </a:rPr>
              <a:t>.</a:t>
            </a:r>
            <a:endParaRPr sz="21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	</a:t>
            </a:r>
            <a:endParaRPr b="1"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article has described the SLAM problem and the essential solutions for the SLAM problem.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While there are still many practical issues to overcome, especially in more complex outdoor environments, the general SLAM method is now a well understood and established part of robotics.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Part II of this tutorial will summarize more recent work in addressing some of the remaining issues in SLAM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SLAM Introduction		</a:t>
            </a:r>
            <a:endParaRPr b="1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Simultaneous Localization and Mapping</a:t>
            </a:r>
            <a:r>
              <a:rPr lang="en">
                <a:solidFill>
                  <a:schemeClr val="dk1"/>
                </a:solidFill>
              </a:rPr>
              <a:t> problem - ‘Is it possible for a mobile robot placed at an </a:t>
            </a:r>
            <a:r>
              <a:rPr lang="en" b="1">
                <a:solidFill>
                  <a:schemeClr val="dk1"/>
                </a:solidFill>
              </a:rPr>
              <a:t>unknown location in an unknown environment</a:t>
            </a:r>
            <a:r>
              <a:rPr lang="en">
                <a:solidFill>
                  <a:schemeClr val="dk1"/>
                </a:solidFill>
              </a:rPr>
              <a:t> to build a </a:t>
            </a:r>
            <a:r>
              <a:rPr lang="en" b="1">
                <a:solidFill>
                  <a:schemeClr val="dk1"/>
                </a:solidFill>
              </a:rPr>
              <a:t>consistent map</a:t>
            </a:r>
            <a:r>
              <a:rPr lang="en">
                <a:solidFill>
                  <a:schemeClr val="dk1"/>
                </a:solidFill>
              </a:rPr>
              <a:t> of the environment and to simultaneously </a:t>
            </a:r>
            <a:r>
              <a:rPr lang="en" b="1">
                <a:solidFill>
                  <a:schemeClr val="dk1"/>
                </a:solidFill>
              </a:rPr>
              <a:t>determine its location</a:t>
            </a:r>
            <a:r>
              <a:rPr lang="en">
                <a:solidFill>
                  <a:schemeClr val="dk1"/>
                </a:solidFill>
              </a:rPr>
              <a:t> within the map.’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Part 1 tutorial/survey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Definition of SLAM problem in standard bayesian form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Solution for SLAM problem through 2 methods: Extended Kalman Filter (EKF-SLAM) and Rao-Blackwellized particle filters (FastSLAM)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33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History	</a:t>
            </a:r>
            <a:endParaRPr b="1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62825"/>
            <a:ext cx="8520600" cy="37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During 1900s the paper by Smith showed that mobile robot moves through an unknown environment and </a:t>
            </a:r>
            <a:r>
              <a:rPr lang="en" b="1">
                <a:solidFill>
                  <a:schemeClr val="dk1"/>
                </a:solidFill>
              </a:rPr>
              <a:t>takes relative observations of landmarks</a:t>
            </a:r>
            <a:r>
              <a:rPr lang="en">
                <a:solidFill>
                  <a:schemeClr val="dk1"/>
                </a:solidFill>
              </a:rPr>
              <a:t>. The </a:t>
            </a:r>
            <a:r>
              <a:rPr lang="en" b="1">
                <a:solidFill>
                  <a:schemeClr val="dk1"/>
                </a:solidFill>
              </a:rPr>
              <a:t>estimates </a:t>
            </a:r>
            <a:r>
              <a:rPr lang="en">
                <a:solidFill>
                  <a:schemeClr val="dk1"/>
                </a:solidFill>
              </a:rPr>
              <a:t>of these landmarks are all </a:t>
            </a:r>
            <a:r>
              <a:rPr lang="en" b="1">
                <a:solidFill>
                  <a:schemeClr val="dk1"/>
                </a:solidFill>
              </a:rPr>
              <a:t>correlated </a:t>
            </a:r>
            <a:r>
              <a:rPr lang="en">
                <a:solidFill>
                  <a:schemeClr val="dk1"/>
                </a:solidFill>
              </a:rPr>
              <a:t>with each other because of the </a:t>
            </a:r>
            <a:r>
              <a:rPr lang="en" b="1">
                <a:solidFill>
                  <a:schemeClr val="dk1"/>
                </a:solidFill>
              </a:rPr>
              <a:t>common error</a:t>
            </a:r>
            <a:r>
              <a:rPr lang="en">
                <a:solidFill>
                  <a:schemeClr val="dk1"/>
                </a:solidFill>
              </a:rPr>
              <a:t> in estimated vehicle locations.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 consistent full </a:t>
            </a:r>
            <a:r>
              <a:rPr lang="en" b="1">
                <a:solidFill>
                  <a:schemeClr val="dk1"/>
                </a:solidFill>
              </a:rPr>
              <a:t>solution </a:t>
            </a:r>
            <a:r>
              <a:rPr lang="en">
                <a:solidFill>
                  <a:schemeClr val="dk1"/>
                </a:solidFill>
              </a:rPr>
              <a:t>to the combined localization and mapping problem </a:t>
            </a:r>
            <a:r>
              <a:rPr lang="en" b="1">
                <a:solidFill>
                  <a:schemeClr val="dk1"/>
                </a:solidFill>
              </a:rPr>
              <a:t>would require a joint state</a:t>
            </a:r>
            <a:r>
              <a:rPr lang="en">
                <a:solidFill>
                  <a:schemeClr val="dk1"/>
                </a:solidFill>
              </a:rPr>
              <a:t> composed of the </a:t>
            </a:r>
            <a:r>
              <a:rPr lang="en" b="1">
                <a:solidFill>
                  <a:schemeClr val="dk1"/>
                </a:solidFill>
              </a:rPr>
              <a:t>vehicle pose</a:t>
            </a:r>
            <a:r>
              <a:rPr lang="en">
                <a:solidFill>
                  <a:schemeClr val="dk1"/>
                </a:solidFill>
              </a:rPr>
              <a:t> and every </a:t>
            </a:r>
            <a:r>
              <a:rPr lang="en" b="1">
                <a:solidFill>
                  <a:schemeClr val="dk1"/>
                </a:solidFill>
              </a:rPr>
              <a:t>landmark position</a:t>
            </a:r>
            <a:r>
              <a:rPr lang="en">
                <a:solidFill>
                  <a:schemeClr val="dk1"/>
                </a:solidFill>
              </a:rPr>
              <a:t>, to be updated following each observation. 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This would require the estimator to use a </a:t>
            </a:r>
            <a:r>
              <a:rPr lang="en" b="1">
                <a:solidFill>
                  <a:schemeClr val="dk1"/>
                </a:solidFill>
              </a:rPr>
              <a:t>huge state vector</a:t>
            </a:r>
            <a:r>
              <a:rPr lang="en">
                <a:solidFill>
                  <a:schemeClr val="dk1"/>
                </a:solidFill>
              </a:rPr>
              <a:t> based on the </a:t>
            </a:r>
            <a:r>
              <a:rPr lang="en" b="1">
                <a:solidFill>
                  <a:schemeClr val="dk1"/>
                </a:solidFill>
              </a:rPr>
              <a:t>size of the number of landmarks</a:t>
            </a:r>
            <a:r>
              <a:rPr lang="en">
                <a:solidFill>
                  <a:schemeClr val="dk1"/>
                </a:solidFill>
              </a:rPr>
              <a:t> in the map.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But, It was assumed that the </a:t>
            </a:r>
            <a:r>
              <a:rPr lang="en" b="1">
                <a:solidFill>
                  <a:schemeClr val="dk1"/>
                </a:solidFill>
              </a:rPr>
              <a:t>estimated mapping errors would not converge</a:t>
            </a:r>
            <a:r>
              <a:rPr lang="en">
                <a:solidFill>
                  <a:schemeClr val="dk1"/>
                </a:solidFill>
              </a:rPr>
              <a:t>. It would be a </a:t>
            </a:r>
            <a:r>
              <a:rPr lang="en" b="1">
                <a:solidFill>
                  <a:schemeClr val="dk1"/>
                </a:solidFill>
              </a:rPr>
              <a:t>random-walk behavio</a:t>
            </a:r>
            <a:r>
              <a:rPr lang="en">
                <a:solidFill>
                  <a:schemeClr val="dk1"/>
                </a:solidFill>
              </a:rPr>
              <a:t>r with unbounded error growth. 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Hence, the theoretical work on combined localization and mapping was temporarily halted.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Breakthrough</a:t>
            </a:r>
            <a:endParaRPr b="1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conceptual solution for the combined mapping and localization problem, once </a:t>
            </a:r>
            <a:r>
              <a:rPr lang="en" b="1">
                <a:solidFill>
                  <a:schemeClr val="dk1"/>
                </a:solidFill>
              </a:rPr>
              <a:t>defined as a single estimation problem</a:t>
            </a:r>
            <a:r>
              <a:rPr lang="en">
                <a:solidFill>
                  <a:schemeClr val="dk1"/>
                </a:solidFill>
              </a:rPr>
              <a:t>, was actually convergent.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structure of the SLAM problem, the convergence result and the providing of the acronym SLAM was first presented in a mobile robotics survey paper presented at the 1995 International Symposium on Robotics Research [16].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Formulation of SLAM problem	</a:t>
            </a:r>
            <a:endParaRPr b="1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21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457200" lvl="0" indent="-30083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50">
                <a:solidFill>
                  <a:schemeClr val="dk1"/>
                </a:solidFill>
              </a:rPr>
              <a:t>SLAM is a process by which a mobile robot can build a map of an environment and at the same time use this map to find its location.</a:t>
            </a:r>
            <a:endParaRPr sz="4550">
              <a:solidFill>
                <a:schemeClr val="dk1"/>
              </a:solidFill>
            </a:endParaRPr>
          </a:p>
          <a:p>
            <a:pPr marL="457200" lvl="0" indent="-30083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50">
                <a:solidFill>
                  <a:schemeClr val="dk1"/>
                </a:solidFill>
              </a:rPr>
              <a:t>Consider a mobile robot moving through an environment taking relative observations of a number of unknown landmarks using a sensor located on the robot. At a time instant k, the following quantities are defined</a:t>
            </a:r>
            <a:endParaRPr sz="455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50">
                <a:solidFill>
                  <a:schemeClr val="dk1"/>
                </a:solidFill>
              </a:rPr>
              <a:t>◆ xk: the state vector defining the location and orientation of the vehicle</a:t>
            </a:r>
            <a:endParaRPr sz="455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50">
                <a:solidFill>
                  <a:schemeClr val="dk1"/>
                </a:solidFill>
              </a:rPr>
              <a:t>◆ uk: the control vector, applied at time k - 1 to move the vehicle to a state xk at time k</a:t>
            </a:r>
            <a:endParaRPr sz="455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50">
                <a:solidFill>
                  <a:schemeClr val="dk1"/>
                </a:solidFill>
              </a:rPr>
              <a:t>◆ mi: a vector defining the location of the ith landmark </a:t>
            </a:r>
            <a:endParaRPr sz="455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50">
                <a:solidFill>
                  <a:schemeClr val="dk1"/>
                </a:solidFill>
              </a:rPr>
              <a:t>◆ zik: an observation from landmark mi at time k.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SLAM Problem </a:t>
            </a:r>
            <a:endParaRPr b="1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975" y="950050"/>
            <a:ext cx="4330050" cy="38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Formulation of SLAM problem </a:t>
            </a:r>
            <a:endParaRPr b="1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addition, the following sets are also defined: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◆ X</a:t>
            </a:r>
            <a:r>
              <a:rPr lang="en" sz="700">
                <a:solidFill>
                  <a:schemeClr val="dk1"/>
                </a:solidFill>
              </a:rPr>
              <a:t>0:</a:t>
            </a:r>
            <a:r>
              <a:rPr lang="en" sz="1100">
                <a:solidFill>
                  <a:schemeClr val="dk1"/>
                </a:solidFill>
              </a:rPr>
              <a:t>k = {x</a:t>
            </a:r>
            <a:r>
              <a:rPr lang="en" sz="700">
                <a:solidFill>
                  <a:schemeClr val="dk1"/>
                </a:solidFill>
              </a:rPr>
              <a:t>0</a:t>
            </a:r>
            <a:r>
              <a:rPr lang="en" sz="1100">
                <a:solidFill>
                  <a:schemeClr val="dk1"/>
                </a:solidFill>
              </a:rPr>
              <a:t>,x</a:t>
            </a:r>
            <a:r>
              <a:rPr lang="en" sz="700">
                <a:solidFill>
                  <a:schemeClr val="dk1"/>
                </a:solidFill>
              </a:rPr>
              <a:t>1</a:t>
            </a:r>
            <a:r>
              <a:rPr lang="en" sz="1100">
                <a:solidFill>
                  <a:schemeClr val="dk1"/>
                </a:solidFill>
              </a:rPr>
              <a:t>,··· ,xk} = {X</a:t>
            </a:r>
            <a:r>
              <a:rPr lang="en" sz="700">
                <a:solidFill>
                  <a:schemeClr val="dk1"/>
                </a:solidFill>
              </a:rPr>
              <a:t>0:</a:t>
            </a:r>
            <a:r>
              <a:rPr lang="en" sz="1100">
                <a:solidFill>
                  <a:schemeClr val="dk1"/>
                </a:solidFill>
              </a:rPr>
              <a:t>k</a:t>
            </a:r>
            <a:r>
              <a:rPr lang="en" sz="700">
                <a:solidFill>
                  <a:schemeClr val="dk1"/>
                </a:solidFill>
              </a:rPr>
              <a:t>-1</a:t>
            </a:r>
            <a:r>
              <a:rPr lang="en" sz="1100">
                <a:solidFill>
                  <a:schemeClr val="dk1"/>
                </a:solidFill>
              </a:rPr>
              <a:t>,xk}: the history of vehicle locations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◆ U</a:t>
            </a:r>
            <a:r>
              <a:rPr lang="en" sz="700">
                <a:solidFill>
                  <a:schemeClr val="dk1"/>
                </a:solidFill>
              </a:rPr>
              <a:t>0:</a:t>
            </a:r>
            <a:r>
              <a:rPr lang="en" sz="1100">
                <a:solidFill>
                  <a:schemeClr val="dk1"/>
                </a:solidFill>
              </a:rPr>
              <a:t>k = {u</a:t>
            </a:r>
            <a:r>
              <a:rPr lang="en" sz="700">
                <a:solidFill>
                  <a:schemeClr val="dk1"/>
                </a:solidFill>
              </a:rPr>
              <a:t>1</a:t>
            </a:r>
            <a:r>
              <a:rPr lang="en" sz="1100">
                <a:solidFill>
                  <a:schemeClr val="dk1"/>
                </a:solidFill>
              </a:rPr>
              <a:t>,u</a:t>
            </a:r>
            <a:r>
              <a:rPr lang="en" sz="700">
                <a:solidFill>
                  <a:schemeClr val="dk1"/>
                </a:solidFill>
              </a:rPr>
              <a:t>2</a:t>
            </a:r>
            <a:r>
              <a:rPr lang="en" sz="1100">
                <a:solidFill>
                  <a:schemeClr val="dk1"/>
                </a:solidFill>
              </a:rPr>
              <a:t>,··· ,uk} = {U</a:t>
            </a:r>
            <a:r>
              <a:rPr lang="en" sz="700">
                <a:solidFill>
                  <a:schemeClr val="dk1"/>
                </a:solidFill>
              </a:rPr>
              <a:t>0:</a:t>
            </a:r>
            <a:r>
              <a:rPr lang="en" sz="1100">
                <a:solidFill>
                  <a:schemeClr val="dk1"/>
                </a:solidFill>
              </a:rPr>
              <a:t>k</a:t>
            </a:r>
            <a:r>
              <a:rPr lang="en" sz="700">
                <a:solidFill>
                  <a:schemeClr val="dk1"/>
                </a:solidFill>
              </a:rPr>
              <a:t>-1</a:t>
            </a:r>
            <a:r>
              <a:rPr lang="en" sz="1100">
                <a:solidFill>
                  <a:schemeClr val="dk1"/>
                </a:solidFill>
              </a:rPr>
              <a:t>,uk}: the history of control inputs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◆ m = {m</a:t>
            </a:r>
            <a:r>
              <a:rPr lang="en" sz="700">
                <a:solidFill>
                  <a:schemeClr val="dk1"/>
                </a:solidFill>
              </a:rPr>
              <a:t>1</a:t>
            </a:r>
            <a:r>
              <a:rPr lang="en" sz="1100">
                <a:solidFill>
                  <a:schemeClr val="dk1"/>
                </a:solidFill>
              </a:rPr>
              <a:t>,m</a:t>
            </a:r>
            <a:r>
              <a:rPr lang="en" sz="700">
                <a:solidFill>
                  <a:schemeClr val="dk1"/>
                </a:solidFill>
              </a:rPr>
              <a:t>2</a:t>
            </a:r>
            <a:r>
              <a:rPr lang="en" sz="1100">
                <a:solidFill>
                  <a:schemeClr val="dk1"/>
                </a:solidFill>
              </a:rPr>
              <a:t>,··· ,mn} the set of all landmarks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◆ Z</a:t>
            </a:r>
            <a:r>
              <a:rPr lang="en" sz="700">
                <a:solidFill>
                  <a:schemeClr val="dk1"/>
                </a:solidFill>
              </a:rPr>
              <a:t>0:</a:t>
            </a:r>
            <a:r>
              <a:rPr lang="en" sz="1100">
                <a:solidFill>
                  <a:schemeClr val="dk1"/>
                </a:solidFill>
              </a:rPr>
              <a:t>k = {z</a:t>
            </a:r>
            <a:r>
              <a:rPr lang="en" sz="700">
                <a:solidFill>
                  <a:schemeClr val="dk1"/>
                </a:solidFill>
              </a:rPr>
              <a:t>1</a:t>
            </a:r>
            <a:r>
              <a:rPr lang="en" sz="1100">
                <a:solidFill>
                  <a:schemeClr val="dk1"/>
                </a:solidFill>
              </a:rPr>
              <a:t>,z</a:t>
            </a:r>
            <a:r>
              <a:rPr lang="en" sz="700">
                <a:solidFill>
                  <a:schemeClr val="dk1"/>
                </a:solidFill>
              </a:rPr>
              <a:t>2</a:t>
            </a:r>
            <a:r>
              <a:rPr lang="en" sz="1100">
                <a:solidFill>
                  <a:schemeClr val="dk1"/>
                </a:solidFill>
              </a:rPr>
              <a:t>,··· ,zk} = {Z</a:t>
            </a:r>
            <a:r>
              <a:rPr lang="en" sz="700">
                <a:solidFill>
                  <a:schemeClr val="dk1"/>
                </a:solidFill>
              </a:rPr>
              <a:t>0:</a:t>
            </a:r>
            <a:r>
              <a:rPr lang="en" sz="1100">
                <a:solidFill>
                  <a:schemeClr val="dk1"/>
                </a:solidFill>
              </a:rPr>
              <a:t>k</a:t>
            </a:r>
            <a:r>
              <a:rPr lang="en" sz="700">
                <a:solidFill>
                  <a:schemeClr val="dk1"/>
                </a:solidFill>
              </a:rPr>
              <a:t>-1</a:t>
            </a:r>
            <a:r>
              <a:rPr lang="en" sz="1100">
                <a:solidFill>
                  <a:schemeClr val="dk1"/>
                </a:solidFill>
              </a:rPr>
              <a:t>,zk}: the set of all landmark observations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Probabilistic SLAM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The probability distribution function is defined as P(xk,m|Z0:k,U0:k,x0) for all times k.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This probability distribution describes the </a:t>
            </a:r>
            <a:r>
              <a:rPr lang="en" sz="1100" b="1" dirty="0">
                <a:solidFill>
                  <a:schemeClr val="dk1"/>
                </a:solidFill>
              </a:rPr>
              <a:t>joint </a:t>
            </a:r>
            <a:r>
              <a:rPr lang="en" sz="1100" b="1">
                <a:solidFill>
                  <a:schemeClr val="dk1"/>
                </a:solidFill>
              </a:rPr>
              <a:t>posterior density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of the </a:t>
            </a:r>
            <a:r>
              <a:rPr lang="en" sz="1100" b="1" dirty="0">
                <a:solidFill>
                  <a:schemeClr val="dk1"/>
                </a:solidFill>
              </a:rPr>
              <a:t>landmark </a:t>
            </a:r>
            <a:r>
              <a:rPr lang="en" sz="1100" dirty="0">
                <a:solidFill>
                  <a:schemeClr val="dk1"/>
                </a:solidFill>
              </a:rPr>
              <a:t>locations and </a:t>
            </a:r>
            <a:r>
              <a:rPr lang="en" sz="1100" b="1" dirty="0">
                <a:solidFill>
                  <a:schemeClr val="dk1"/>
                </a:solidFill>
              </a:rPr>
              <a:t>vehicle locations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This is computed using Bayes theorem 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</a:rPr>
              <a:t>In 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probability theory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</a:rPr>
              <a:t>Bayes' theorem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</a:rPr>
              <a:t> describes the 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probability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</a:rPr>
              <a:t> of an 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</a:rPr>
              <a:t>, based on prior knowledge of conditions related to the event.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A state transition model</a:t>
            </a:r>
            <a:r>
              <a:rPr lang="en" sz="1100" dirty="0">
                <a:solidFill>
                  <a:schemeClr val="dk1"/>
                </a:solidFill>
              </a:rPr>
              <a:t> and an </a:t>
            </a:r>
            <a:r>
              <a:rPr lang="en" sz="1100" b="1" dirty="0">
                <a:solidFill>
                  <a:schemeClr val="dk1"/>
                </a:solidFill>
              </a:rPr>
              <a:t>observation model</a:t>
            </a:r>
            <a:r>
              <a:rPr lang="en" sz="1100" dirty="0">
                <a:solidFill>
                  <a:schemeClr val="dk1"/>
                </a:solidFill>
              </a:rPr>
              <a:t> are defined describing the effect of the control input (</a:t>
            </a:r>
            <a:r>
              <a:rPr lang="en" sz="1100" dirty="0" err="1">
                <a:solidFill>
                  <a:schemeClr val="dk1"/>
                </a:solidFill>
              </a:rPr>
              <a:t>Uk</a:t>
            </a:r>
            <a:r>
              <a:rPr lang="en" sz="1100" dirty="0">
                <a:solidFill>
                  <a:schemeClr val="dk1"/>
                </a:solidFill>
              </a:rPr>
              <a:t>) and observation (</a:t>
            </a:r>
            <a:r>
              <a:rPr lang="en" sz="1100" dirty="0" err="1">
                <a:solidFill>
                  <a:schemeClr val="dk1"/>
                </a:solidFill>
              </a:rPr>
              <a:t>Zik</a:t>
            </a:r>
            <a:r>
              <a:rPr lang="en" sz="1100" dirty="0">
                <a:solidFill>
                  <a:schemeClr val="dk1"/>
                </a:solidFill>
              </a:rPr>
              <a:t>) respectively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388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Probabilistic SLAM </a:t>
            </a:r>
            <a:endParaRPr b="1"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09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 b="1">
                <a:solidFill>
                  <a:schemeClr val="dk1"/>
                </a:solidFill>
              </a:rPr>
              <a:t>observation model</a:t>
            </a:r>
            <a:r>
              <a:rPr lang="en" sz="1100">
                <a:solidFill>
                  <a:schemeClr val="dk1"/>
                </a:solidFill>
              </a:rPr>
              <a:t> describes the probability of making an observation z</a:t>
            </a:r>
            <a:r>
              <a:rPr lang="en" sz="700">
                <a:solidFill>
                  <a:schemeClr val="dk1"/>
                </a:solidFill>
              </a:rPr>
              <a:t>k </a:t>
            </a:r>
            <a:r>
              <a:rPr lang="en" sz="1100">
                <a:solidFill>
                  <a:schemeClr val="dk1"/>
                </a:solidFill>
              </a:rPr>
              <a:t>when the vehicle location (Xk) and landmark locations (m) are known 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P(z</a:t>
            </a:r>
            <a:r>
              <a:rPr lang="en" sz="700">
                <a:solidFill>
                  <a:schemeClr val="dk1"/>
                </a:solidFill>
              </a:rPr>
              <a:t>k</a:t>
            </a:r>
            <a:r>
              <a:rPr lang="en" sz="1100">
                <a:solidFill>
                  <a:schemeClr val="dk1"/>
                </a:solidFill>
              </a:rPr>
              <a:t>|x</a:t>
            </a:r>
            <a:r>
              <a:rPr lang="en" sz="700">
                <a:solidFill>
                  <a:schemeClr val="dk1"/>
                </a:solidFill>
              </a:rPr>
              <a:t>k</a:t>
            </a:r>
            <a:r>
              <a:rPr lang="en" sz="1100">
                <a:solidFill>
                  <a:schemeClr val="dk1"/>
                </a:solidFill>
              </a:rPr>
              <a:t>,m)</a:t>
            </a:r>
            <a:endParaRPr sz="11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 b="1">
                <a:solidFill>
                  <a:schemeClr val="dk1"/>
                </a:solidFill>
              </a:rPr>
              <a:t>state transition or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b="1">
                <a:solidFill>
                  <a:schemeClr val="dk1"/>
                </a:solidFill>
              </a:rPr>
              <a:t>motion model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b="1">
                <a:solidFill>
                  <a:schemeClr val="dk1"/>
                </a:solidFill>
              </a:rPr>
              <a:t>or location model </a:t>
            </a:r>
            <a:r>
              <a:rPr lang="en" sz="1100">
                <a:solidFill>
                  <a:schemeClr val="dk1"/>
                </a:solidFill>
              </a:rPr>
              <a:t>for the vehicle can be described in terms of a probability distribution on state transitions such as previous location of robot (Xk-1) and control vector (Uk)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P(x</a:t>
            </a:r>
            <a:r>
              <a:rPr lang="en" sz="700">
                <a:solidFill>
                  <a:schemeClr val="dk1"/>
                </a:solidFill>
              </a:rPr>
              <a:t>k</a:t>
            </a:r>
            <a:r>
              <a:rPr lang="en" sz="1100">
                <a:solidFill>
                  <a:schemeClr val="dk1"/>
                </a:solidFill>
              </a:rPr>
              <a:t>|x</a:t>
            </a:r>
            <a:r>
              <a:rPr lang="en" sz="700">
                <a:solidFill>
                  <a:schemeClr val="dk1"/>
                </a:solidFill>
              </a:rPr>
              <a:t>k-1</a:t>
            </a:r>
            <a:r>
              <a:rPr lang="en" sz="1100">
                <a:solidFill>
                  <a:schemeClr val="dk1"/>
                </a:solidFill>
              </a:rPr>
              <a:t>,u</a:t>
            </a:r>
            <a:r>
              <a:rPr lang="en" sz="700">
                <a:solidFill>
                  <a:schemeClr val="dk1"/>
                </a:solidFill>
              </a:rPr>
              <a:t>k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1519</Words>
  <Application>Microsoft Macintosh PowerPoint</Application>
  <PresentationFormat>On-screen Show (16:9)</PresentationFormat>
  <Paragraphs>105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Simultaneous Localization and Mapping: Part 1  Chitradevi Maruthavanan Fall 2023 </vt:lpstr>
      <vt:lpstr>SLAM Introduction  </vt:lpstr>
      <vt:lpstr>History </vt:lpstr>
      <vt:lpstr>Breakthrough</vt:lpstr>
      <vt:lpstr>Formulation of SLAM problem </vt:lpstr>
      <vt:lpstr>SLAM Problem </vt:lpstr>
      <vt:lpstr>Formulation of SLAM problem </vt:lpstr>
      <vt:lpstr>Probabilistic SLAM </vt:lpstr>
      <vt:lpstr>Probabilistic SLAM </vt:lpstr>
      <vt:lpstr>Probabilistic SLAM </vt:lpstr>
      <vt:lpstr>Solutions to SLAM problem</vt:lpstr>
      <vt:lpstr>EKF SLAM </vt:lpstr>
      <vt:lpstr>EKF SLAM (contd.) </vt:lpstr>
      <vt:lpstr>Rao-Blackwellized Filter </vt:lpstr>
      <vt:lpstr>Rao-Blackwellized Filter (contd.) </vt:lpstr>
      <vt:lpstr>Fast SLAM - Robot trajectory</vt:lpstr>
      <vt:lpstr>Implementations of SLAM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Simultaneous Localization and Mapping: Part 1  Chitradevi Maruthavanan Fall 2023 </dc:title>
  <cp:lastModifiedBy>Chitradevi Maruthavanan</cp:lastModifiedBy>
  <cp:revision>2</cp:revision>
  <dcterms:modified xsi:type="dcterms:W3CDTF">2023-10-10T16:58:09Z</dcterms:modified>
</cp:coreProperties>
</file>