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70" r:id="rId4"/>
    <p:sldId id="258" r:id="rId5"/>
    <p:sldId id="271" r:id="rId6"/>
    <p:sldId id="259" r:id="rId7"/>
    <p:sldId id="272" r:id="rId8"/>
    <p:sldId id="260" r:id="rId9"/>
    <p:sldId id="273" r:id="rId10"/>
    <p:sldId id="261" r:id="rId11"/>
    <p:sldId id="262" r:id="rId12"/>
    <p:sldId id="263" r:id="rId13"/>
    <p:sldId id="264" r:id="rId14"/>
    <p:sldId id="265" r:id="rId15"/>
    <p:sldId id="266" r:id="rId16"/>
    <p:sldId id="267" r:id="rId17"/>
    <p:sldId id="268" r:id="rId18"/>
    <p:sldId id="26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anose="020B060402020202020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3f5b677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3f5b677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93f5b6777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93f5b6777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b1fffbf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b1fffbf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3063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60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02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88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res.cloudinary.com/general-assembly-profiles/image/upload/v1468089132/utfpszyuetml442dsnvo.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blog.galvanize.com/predicting-purchases-with-machine-learning-video/" TargetMode="External"/><Relationship Id="rId4" Type="http://schemas.openxmlformats.org/officeDocument/2006/relationships/hyperlink" Target="http://res.cloudinary.com/general-assembly-profiles/image/upload/v1474479496/geovpl78jbsx7dzqycde.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1858703" y="1822833"/>
            <a:ext cx="53613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Hackathon Presentation</a:t>
            </a:r>
            <a:endParaRPr dirty="0"/>
          </a:p>
        </p:txBody>
      </p:sp>
      <p:sp>
        <p:nvSpPr>
          <p:cNvPr id="3" name="Text Placeholder 2">
            <a:extLst>
              <a:ext uri="{FF2B5EF4-FFF2-40B4-BE49-F238E27FC236}">
                <a16:creationId xmlns:a16="http://schemas.microsoft.com/office/drawing/2014/main" id="{25C2BF56-D02E-4663-B64B-FF04A9A26502}"/>
              </a:ext>
            </a:extLst>
          </p:cNvPr>
          <p:cNvSpPr>
            <a:spLocks noGrp="1"/>
          </p:cNvSpPr>
          <p:nvPr>
            <p:ph type="body" idx="1"/>
          </p:nvPr>
        </p:nvSpPr>
        <p:spPr>
          <a:xfrm>
            <a:off x="320937" y="3270933"/>
            <a:ext cx="7415100" cy="605100"/>
          </a:xfrm>
        </p:spPr>
        <p:txBody>
          <a:bodyPr/>
          <a:lstStyle/>
          <a:p>
            <a:r>
              <a:rPr lang="en-IN" sz="2000" b="1" dirty="0"/>
              <a:t>Team: Gallivantors</a:t>
            </a:r>
          </a:p>
          <a:p>
            <a:pPr marL="514350" indent="-285750">
              <a:buFont typeface="Arial" panose="020B0604020202020204" pitchFamily="34" charset="0"/>
              <a:buChar char="•"/>
            </a:pPr>
            <a:r>
              <a:rPr lang="en-IN" b="1" dirty="0"/>
              <a:t>Chitaranjan Gupta</a:t>
            </a:r>
          </a:p>
          <a:p>
            <a:pPr marL="514350" indent="-285750">
              <a:buFont typeface="Arial" panose="020B0604020202020204" pitchFamily="34" charset="0"/>
              <a:buChar char="•"/>
            </a:pPr>
            <a:r>
              <a:rPr lang="en-IN" b="1" dirty="0"/>
              <a:t>Umesh Tikhe</a:t>
            </a:r>
          </a:p>
          <a:p>
            <a:pPr marL="514350" indent="-285750">
              <a:buFont typeface="Arial" panose="020B0604020202020204" pitchFamily="34" charset="0"/>
              <a:buChar char="•"/>
            </a:pPr>
            <a:r>
              <a:rPr lang="en-IN" b="1" dirty="0"/>
              <a:t>Lavanya Paspuleti</a:t>
            </a:r>
          </a:p>
          <a:p>
            <a:pPr marL="514350" indent="-285750">
              <a:buFont typeface="Arial" panose="020B0604020202020204" pitchFamily="34" charset="0"/>
              <a:buChar char="•"/>
            </a:pPr>
            <a:r>
              <a:rPr lang="en-IN" b="1" dirty="0"/>
              <a:t>Riya </a:t>
            </a:r>
            <a:r>
              <a:rPr lang="en-IN" b="1" dirty="0" err="1"/>
              <a:t>Vachchani</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Pipeline</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and preprocessing performed. </a:t>
            </a:r>
            <a:endParaRPr/>
          </a:p>
          <a:p>
            <a:pPr marL="0" lvl="0" indent="0" algn="l" rtl="0">
              <a:spcBef>
                <a:spcPts val="1600"/>
              </a:spcBef>
              <a:spcAft>
                <a:spcPts val="1600"/>
              </a:spcAft>
              <a:buNone/>
            </a:pPr>
            <a:r>
              <a:rPr lang="en"/>
              <a:t>Overall data science pipeline from data to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and Approaches</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different models you tried?</a:t>
            </a:r>
            <a:endParaRPr/>
          </a:p>
          <a:p>
            <a:pPr marL="0" lvl="0" indent="0" algn="l" rtl="0">
              <a:spcBef>
                <a:spcPts val="1600"/>
              </a:spcBef>
              <a:spcAft>
                <a:spcPts val="0"/>
              </a:spcAft>
              <a:buNone/>
            </a:pPr>
            <a:r>
              <a:rPr lang="en"/>
              <a:t>For the best performing model, any insights on why it performed well.</a:t>
            </a:r>
            <a:endParaRPr/>
          </a:p>
          <a:p>
            <a:pPr marL="0" lvl="0" indent="0" algn="l" rtl="0">
              <a:spcBef>
                <a:spcPts val="1600"/>
              </a:spcBef>
              <a:spcAft>
                <a:spcPts val="1600"/>
              </a:spcAft>
              <a:buNone/>
            </a:pPr>
            <a:r>
              <a:rPr lang="en"/>
              <a:t>Showcase your reasoning on how you evolved your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Tuning</a:t>
            </a: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Any additional hyperparameter tuning you have done?</a:t>
            </a:r>
            <a:endParaRPr dirty="0"/>
          </a:p>
          <a:p>
            <a:pPr marL="0" lvl="0" indent="0" algn="l" rtl="0">
              <a:spcBef>
                <a:spcPts val="1600"/>
              </a:spcBef>
              <a:spcAft>
                <a:spcPts val="1600"/>
              </a:spcAft>
              <a:buNone/>
            </a:pPr>
            <a:r>
              <a:rPr lang="en" dirty="0"/>
              <a:t>Any feature selection/feature engineering that you have done to improve the results? </a:t>
            </a:r>
          </a:p>
          <a:p>
            <a:pPr marL="0" lvl="0" indent="0" algn="l" rtl="0">
              <a:spcBef>
                <a:spcPts val="1600"/>
              </a:spcBef>
              <a:spcAft>
                <a:spcPts val="1600"/>
              </a:spcAft>
              <a:buNone/>
            </a:pPr>
            <a:r>
              <a:rPr lang="en" dirty="0"/>
              <a:t>Note: Add/Remove features to check the tuning of the model built.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&amp; Results</a:t>
            </a:r>
            <a:endParaRPr/>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evaluation metric was used? </a:t>
            </a:r>
            <a:r>
              <a:rPr lang="en" b="1"/>
              <a:t>A metric is selected and given, why do you think this metric is used. Can you think of any alternate metric that should have been selected for the problem? Why?</a:t>
            </a:r>
            <a:endParaRPr b="1"/>
          </a:p>
          <a:p>
            <a:pPr marL="0" lvl="0" indent="0" algn="l" rtl="0">
              <a:spcBef>
                <a:spcPts val="1600"/>
              </a:spcBef>
              <a:spcAft>
                <a:spcPts val="0"/>
              </a:spcAft>
              <a:buNone/>
            </a:pPr>
            <a:r>
              <a:rPr lang="en" b="1"/>
              <a:t>Finally - what does this metric indicate to the business. You are NOT going back to the stakeholder saying that my metric’s score was X. What is it that you will tell them?</a:t>
            </a:r>
            <a:endParaRPr b="1"/>
          </a:p>
          <a:p>
            <a:pPr marL="0" lvl="0" indent="0" algn="l" rtl="0">
              <a:spcBef>
                <a:spcPts val="1600"/>
              </a:spcBef>
              <a:spcAft>
                <a:spcPts val="0"/>
              </a:spcAft>
              <a:buNone/>
            </a:pPr>
            <a:r>
              <a:rPr lang="en"/>
              <a:t>Validation result vs Test result - show the difference.</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Results</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final results of the best performing model among all the submissions.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&amp; Decisions</a:t>
            </a:r>
            <a:endParaRPr/>
          </a:p>
        </p:txBody>
      </p:sp>
      <p:sp>
        <p:nvSpPr>
          <p:cNvPr id="189" name="Google Shape;18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top insights you have derived and what are the decisions the business can take?</a:t>
            </a:r>
            <a:endParaRPr/>
          </a:p>
          <a:p>
            <a:pPr marL="0" lvl="0" indent="0" algn="l" rtl="0">
              <a:spcBef>
                <a:spcPts val="1600"/>
              </a:spcBef>
              <a:spcAft>
                <a:spcPts val="0"/>
              </a:spcAft>
              <a:buNone/>
            </a:pPr>
            <a:r>
              <a:rPr lang="en"/>
              <a:t>Don’t focus on findings, focus on the decisions you recommend for the business.  </a:t>
            </a:r>
            <a:endParaRPr/>
          </a:p>
          <a:p>
            <a:pPr marL="0" lvl="0" indent="0" algn="l" rtl="0">
              <a:spcBef>
                <a:spcPts val="1600"/>
              </a:spcBef>
              <a:spcAft>
                <a:spcPts val="0"/>
              </a:spcAft>
              <a:buNone/>
            </a:pPr>
            <a:r>
              <a:rPr lang="en"/>
              <a:t>Give a call to action on what the business must do to improve.</a:t>
            </a:r>
            <a:endParaRPr/>
          </a:p>
          <a:p>
            <a:pPr marL="0" lvl="0" indent="0" algn="l" rtl="0">
              <a:spcBef>
                <a:spcPts val="1600"/>
              </a:spcBef>
              <a:spcAft>
                <a:spcPts val="16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
        <p:nvSpPr>
          <p:cNvPr id="195" name="Google Shape;195;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had more time, what more would you have done?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to Remember</a:t>
            </a:r>
            <a:endParaRPr/>
          </a:p>
        </p:txBody>
      </p:sp>
      <p:sp>
        <p:nvSpPr>
          <p:cNvPr id="201" name="Google Shape;201;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 20 slides for the entire team</a:t>
            </a:r>
            <a:endParaRPr/>
          </a:p>
          <a:p>
            <a:pPr marL="0" lvl="0" indent="0" algn="l" rtl="0">
              <a:spcBef>
                <a:spcPts val="1600"/>
              </a:spcBef>
              <a:spcAft>
                <a:spcPts val="0"/>
              </a:spcAft>
              <a:buNone/>
            </a:pPr>
            <a:r>
              <a:rPr lang="en"/>
              <a:t>Time: 10 mins for the team. </a:t>
            </a:r>
            <a:endParaRPr/>
          </a:p>
          <a:p>
            <a:pPr marL="0" lvl="0" indent="0" algn="l" rtl="0">
              <a:spcBef>
                <a:spcPts val="1600"/>
              </a:spcBef>
              <a:spcAft>
                <a:spcPts val="0"/>
              </a:spcAft>
              <a:buNone/>
            </a:pPr>
            <a:r>
              <a:rPr lang="en"/>
              <a:t>Each team member must talk about what they did in the process</a:t>
            </a:r>
            <a:endParaRPr/>
          </a:p>
          <a:p>
            <a:pPr marL="0" lvl="0" indent="0" algn="l" rtl="0">
              <a:spcBef>
                <a:spcPts val="1600"/>
              </a:spcBef>
              <a:spcAft>
                <a:spcPts val="0"/>
              </a:spcAft>
              <a:buNone/>
            </a:pPr>
            <a:r>
              <a:rPr lang="en"/>
              <a:t>Put bullet points and pictures. (No code)</a:t>
            </a:r>
            <a:endParaRPr/>
          </a:p>
          <a:p>
            <a:pPr marL="0" lvl="0" indent="0" algn="l" rtl="0">
              <a:spcBef>
                <a:spcPts val="1600"/>
              </a:spcBef>
              <a:spcAft>
                <a:spcPts val="0"/>
              </a:spcAft>
              <a:buNone/>
            </a:pPr>
            <a:r>
              <a:rPr lang="en"/>
              <a:t>Think of it as a short pitch to the stakeholder. </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07" name="Google Shape;207;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http://res.cloudinary.com/general-assembly-profiles/image/upload/v1468089132/utfpszyuetml442dsnvo.pdf</a:t>
            </a:r>
            <a:endParaRPr/>
          </a:p>
          <a:p>
            <a:pPr marL="0" lvl="0" indent="0" algn="l" rtl="0">
              <a:spcBef>
                <a:spcPts val="1600"/>
              </a:spcBef>
              <a:spcAft>
                <a:spcPts val="0"/>
              </a:spcAft>
              <a:buNone/>
            </a:pPr>
            <a:r>
              <a:rPr lang="en" u="sng">
                <a:solidFill>
                  <a:schemeClr val="hlink"/>
                </a:solidFill>
                <a:hlinkClick r:id="rId4"/>
              </a:rPr>
              <a:t>http://res.cloudinary.com/general-assembly-profiles/image/upload/v1474479496/geovpl78jbsx7dzqycde.pdf</a:t>
            </a:r>
            <a:endParaRPr/>
          </a:p>
          <a:p>
            <a:pPr marL="0" lvl="0" indent="0" algn="l" rtl="0">
              <a:spcBef>
                <a:spcPts val="1600"/>
              </a:spcBef>
              <a:spcAft>
                <a:spcPts val="0"/>
              </a:spcAft>
              <a:buNone/>
            </a:pPr>
            <a:r>
              <a:rPr lang="en"/>
              <a:t>See how you can make a technical presentation palatable for a general audience. </a:t>
            </a:r>
            <a:endParaRPr/>
          </a:p>
          <a:p>
            <a:pPr marL="0" lvl="0" indent="0" algn="l" rtl="0">
              <a:spcBef>
                <a:spcPts val="1600"/>
              </a:spcBef>
              <a:spcAft>
                <a:spcPts val="1600"/>
              </a:spcAft>
              <a:buNone/>
            </a:pPr>
            <a:r>
              <a:rPr lang="en" sz="1100" u="sng">
                <a:solidFill>
                  <a:schemeClr val="hlink"/>
                </a:solidFill>
                <a:latin typeface="Arial"/>
                <a:ea typeface="Arial"/>
                <a:cs typeface="Arial"/>
                <a:sym typeface="Arial"/>
                <a:hlinkClick r:id="rId5"/>
              </a:rPr>
              <a:t>https://blog.galvanize.com/predicting-purchases-with-machine-learning-video/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35" name="Google Shape;135;p14"/>
          <p:cNvSpPr txBox="1">
            <a:spLocks noGrp="1"/>
          </p:cNvSpPr>
          <p:nvPr>
            <p:ph type="body" idx="1"/>
          </p:nvPr>
        </p:nvSpPr>
        <p:spPr>
          <a:xfrm>
            <a:off x="663205" y="1322900"/>
            <a:ext cx="7505700" cy="2405584"/>
          </a:xfrm>
          <a:prstGeom prst="rect">
            <a:avLst/>
          </a:prstGeom>
        </p:spPr>
        <p:txBody>
          <a:bodyPr spcFirstLastPara="1" wrap="square" lIns="91425" tIns="91425" rIns="91425" bIns="91425" anchor="t" anchorCtr="0">
            <a:noAutofit/>
          </a:bodyPr>
          <a:lstStyle/>
          <a:p>
            <a:r>
              <a:rPr lang="en" sz="1000" dirty="0">
                <a:solidFill>
                  <a:schemeClr val="bg2"/>
                </a:solidFill>
                <a:latin typeface="+mn-lt"/>
              </a:rPr>
              <a:t>Predicting batch performance of Machines looking at the machine’s state and output parameter.</a:t>
            </a:r>
          </a:p>
          <a:p>
            <a:pPr marL="457200" lvl="0" indent="-311150" algn="l" rtl="0">
              <a:spcBef>
                <a:spcPts val="0"/>
              </a:spcBef>
              <a:spcAft>
                <a:spcPts val="0"/>
              </a:spcAft>
              <a:buSzPts val="1300"/>
              <a:buChar char="-"/>
            </a:pPr>
            <a:endParaRPr lang="en" sz="1000" dirty="0">
              <a:solidFill>
                <a:schemeClr val="bg2"/>
              </a:solidFill>
              <a:latin typeface="+mn-lt"/>
            </a:endParaRPr>
          </a:p>
          <a:p>
            <a:pPr marL="146050" lvl="0" indent="0" algn="l" rtl="0">
              <a:spcBef>
                <a:spcPts val="0"/>
              </a:spcBef>
              <a:spcAft>
                <a:spcPts val="0"/>
              </a:spcAft>
              <a:buSzPts val="1300"/>
              <a:buNone/>
            </a:pPr>
            <a:r>
              <a:rPr lang="en" sz="1000" dirty="0">
                <a:solidFill>
                  <a:schemeClr val="bg2"/>
                </a:solidFill>
                <a:latin typeface="+mn-lt"/>
              </a:rPr>
              <a:t>The possible business problems that are related to the data science problem you are solving? </a:t>
            </a:r>
          </a:p>
          <a:p>
            <a:r>
              <a:rPr lang="en-US" sz="1000" b="0" i="0" dirty="0">
                <a:solidFill>
                  <a:schemeClr val="bg2"/>
                </a:solidFill>
                <a:effectLst/>
                <a:latin typeface="+mn-lt"/>
              </a:rPr>
              <a:t>We have the data of Input parameters that are the sensors attached to a machine, which are 54 in number.</a:t>
            </a:r>
          </a:p>
          <a:p>
            <a:r>
              <a:rPr lang="en-US" altLang="en-US" sz="1000" dirty="0">
                <a:solidFill>
                  <a:schemeClr val="bg2"/>
                </a:solidFill>
                <a:latin typeface="+mn-lt"/>
              </a:rPr>
              <a:t>T</a:t>
            </a:r>
            <a:r>
              <a:rPr kumimoji="0" lang="en-US" altLang="en-US" sz="1000" b="0" i="0" u="none" strike="noStrike" cap="none" normalizeH="0" baseline="0" dirty="0">
                <a:ln>
                  <a:noFill/>
                </a:ln>
                <a:solidFill>
                  <a:schemeClr val="bg2"/>
                </a:solidFill>
                <a:effectLst/>
                <a:latin typeface="+mn-lt"/>
              </a:rPr>
              <a:t>his is  batch manufacturing, a batch is of a certain time period, where t0 is the batch start and t6 is the batch end. </a:t>
            </a:r>
          </a:p>
          <a:p>
            <a:r>
              <a:rPr kumimoji="0" lang="en-US" altLang="en-US" sz="1000" b="0" i="0" u="none" strike="noStrike" cap="none" normalizeH="0" baseline="0" dirty="0">
                <a:ln>
                  <a:noFill/>
                </a:ln>
                <a:solidFill>
                  <a:schemeClr val="bg2"/>
                </a:solidFill>
                <a:effectLst/>
                <a:latin typeface="+mn-lt"/>
              </a:rPr>
              <a:t>Sensor values being recorded at time instance t0, t1, t2 … t6 are labeled as </a:t>
            </a:r>
            <a:r>
              <a:rPr kumimoji="0" lang="en-US" altLang="en-US" sz="1000" b="0" i="0" u="none" strike="noStrike" cap="none" normalizeH="0" baseline="0" dirty="0">
                <a:ln>
                  <a:noFill/>
                </a:ln>
                <a:solidFill>
                  <a:schemeClr val="bg2"/>
                </a:solidFill>
                <a:effectLst/>
                <a:latin typeface="+mn-lt"/>
                <a:cs typeface="Courier New" panose="02070309020205020404" pitchFamily="49" charset="0"/>
              </a:rPr>
              <a:t>x0_t0, x0_t1, x0_t2 … x0_t6</a:t>
            </a:r>
            <a:r>
              <a:rPr kumimoji="0" lang="en-US" altLang="en-US" sz="1000" b="0" i="0" u="none" strike="noStrike" cap="none" normalizeH="0" baseline="0" dirty="0">
                <a:ln>
                  <a:noFill/>
                </a:ln>
                <a:solidFill>
                  <a:schemeClr val="bg2"/>
                </a:solidFill>
                <a:effectLst/>
                <a:latin typeface="+mn-lt"/>
              </a:rPr>
              <a:t> respectively in the dataset </a:t>
            </a:r>
          </a:p>
          <a:p>
            <a:r>
              <a:rPr lang="en-US" sz="1000" b="0" i="0" dirty="0">
                <a:solidFill>
                  <a:schemeClr val="bg2"/>
                </a:solidFill>
                <a:effectLst/>
                <a:latin typeface="+mn-lt"/>
              </a:rPr>
              <a:t>We need to find the statistical dependency of sensors attached to the machines.</a:t>
            </a:r>
          </a:p>
          <a:p>
            <a:r>
              <a:rPr lang="en-US" sz="1000" dirty="0">
                <a:solidFill>
                  <a:schemeClr val="bg2"/>
                </a:solidFill>
                <a:latin typeface="+mn-lt"/>
              </a:rPr>
              <a:t>Output parameter describes the batch performance.</a:t>
            </a:r>
            <a:r>
              <a:rPr lang="en-US" sz="1000" b="0" i="0" dirty="0">
                <a:solidFill>
                  <a:schemeClr val="bg2"/>
                </a:solidFill>
                <a:effectLst/>
                <a:latin typeface="+mn-lt"/>
              </a:rPr>
              <a:t> </a:t>
            </a:r>
          </a:p>
          <a:p>
            <a:r>
              <a:rPr lang="en-US" sz="1000" dirty="0">
                <a:solidFill>
                  <a:schemeClr val="bg2"/>
                </a:solidFill>
                <a:latin typeface="+mn-lt"/>
              </a:rPr>
              <a:t>Batch performance is related to the machine’s state which is being captured by those 54 sensors. Hence this problem can be modeled as a multivariate regression problem where you train a model by looking at the machine’s state and compute the batch performance</a:t>
            </a:r>
            <a:r>
              <a:rPr lang="en-US" sz="1100" b="0" i="0" dirty="0">
                <a:effectLst/>
                <a:latin typeface="Roboto" panose="02000000000000000000" pitchFamily="2" charset="0"/>
              </a:rPr>
              <a:t>.</a:t>
            </a:r>
          </a:p>
          <a:p>
            <a:endParaRPr lang="en-US" sz="1000" b="0" i="0" dirty="0">
              <a:solidFill>
                <a:schemeClr val="bg2"/>
              </a:solidFill>
              <a:effectLst/>
              <a:latin typeface="+mn-lt"/>
            </a:endParaRPr>
          </a:p>
          <a:p>
            <a:endParaRPr sz="1000" dirty="0">
              <a:solidFill>
                <a:schemeClr val="bg2"/>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Here explain in a single line or two, what is the problem you are solving.</a:t>
            </a:r>
          </a:p>
          <a:p>
            <a:pPr marL="457200" lvl="0" indent="-311150" algn="l" rtl="0">
              <a:spcBef>
                <a:spcPts val="0"/>
              </a:spcBef>
              <a:spcAft>
                <a:spcPts val="0"/>
              </a:spcAft>
              <a:buSzPts val="1300"/>
              <a:buChar char="-"/>
            </a:pPr>
            <a:endParaRPr lang="en" dirty="0"/>
          </a:p>
          <a:p>
            <a:pPr marL="457200" lvl="0" indent="-311150" algn="l" rtl="0">
              <a:spcBef>
                <a:spcPts val="0"/>
              </a:spcBef>
              <a:spcAft>
                <a:spcPts val="0"/>
              </a:spcAft>
              <a:buSzPts val="1300"/>
              <a:buChar char="-"/>
            </a:pPr>
            <a:endParaRPr dirty="0"/>
          </a:p>
          <a:p>
            <a:pPr marL="457200" lvl="0" indent="-311150" algn="l" rtl="0">
              <a:spcBef>
                <a:spcPts val="0"/>
              </a:spcBef>
              <a:spcAft>
                <a:spcPts val="0"/>
              </a:spcAft>
              <a:buSzPts val="1300"/>
              <a:buChar char="-"/>
            </a:pPr>
            <a:r>
              <a:rPr lang="en" dirty="0"/>
              <a:t>What could be the possible business problems that are related to the data science problem you are solving? </a:t>
            </a:r>
            <a:endParaRPr dirty="0"/>
          </a:p>
        </p:txBody>
      </p:sp>
    </p:spTree>
    <p:extLst>
      <p:ext uri="{BB962C8B-B14F-4D97-AF65-F5344CB8AC3E}">
        <p14:creationId xmlns:p14="http://schemas.microsoft.com/office/powerpoint/2010/main" val="254742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Why solving this problem is important? - Business Impact</a:t>
            </a:r>
          </a:p>
          <a:p>
            <a:pPr marL="146050" lvl="0" indent="0" algn="l" rtl="0">
              <a:spcBef>
                <a:spcPts val="0"/>
              </a:spcBef>
              <a:spcAft>
                <a:spcPts val="0"/>
              </a:spcAft>
              <a:buSzPts val="1300"/>
              <a:buNone/>
            </a:pPr>
            <a:endParaRPr lang="en" dirty="0"/>
          </a:p>
          <a:p>
            <a:pPr marL="146050" lvl="0" indent="0" algn="l" rtl="0">
              <a:spcBef>
                <a:spcPts val="0"/>
              </a:spcBef>
              <a:spcAft>
                <a:spcPts val="0"/>
              </a:spcAft>
              <a:buSzPts val="1300"/>
              <a:buNone/>
            </a:pPr>
            <a:r>
              <a:rPr lang="en" dirty="0"/>
              <a:t>	As we need to identify the statistical dependency of sensors and machines based on the predicted output parameter, with this we can analyze the non-performing machines and the business can look into rectifying the issues of the sensor vs machines.</a:t>
            </a:r>
          </a:p>
          <a:p>
            <a:pPr marL="146050" lvl="0" indent="0" algn="l" rtl="0">
              <a:spcBef>
                <a:spcPts val="0"/>
              </a:spcBef>
              <a:spcAft>
                <a:spcPts val="0"/>
              </a:spcAft>
              <a:buSzPts val="1300"/>
              <a:buNone/>
            </a:pPr>
            <a:endParaRPr dirty="0"/>
          </a:p>
          <a:p>
            <a:pPr marL="457200" lvl="0" indent="-311150" algn="l" rtl="0">
              <a:spcBef>
                <a:spcPts val="0"/>
              </a:spcBef>
              <a:spcAft>
                <a:spcPts val="0"/>
              </a:spcAft>
              <a:buSzPts val="1300"/>
              <a:buChar char="-"/>
            </a:pPr>
            <a:r>
              <a:rPr lang="en" dirty="0"/>
              <a:t>Who are the stakeholders for whom you are presenting the solution? </a:t>
            </a:r>
          </a:p>
          <a:p>
            <a:pPr marL="146050" lvl="0" indent="0" algn="l" rtl="0">
              <a:spcBef>
                <a:spcPts val="0"/>
              </a:spcBef>
              <a:spcAft>
                <a:spcPts val="0"/>
              </a:spcAft>
              <a:buSzPts val="1300"/>
              <a:buNone/>
            </a:pPr>
            <a:r>
              <a:rPr lang="en" dirty="0"/>
              <a:t>	Manufacturing Head</a:t>
            </a:r>
            <a:endParaRPr dirty="0"/>
          </a:p>
          <a:p>
            <a:pPr marL="457200" lvl="0" indent="-311150" algn="l" rtl="0">
              <a:spcBef>
                <a:spcPts val="0"/>
              </a:spcBef>
              <a:spcAft>
                <a:spcPts val="0"/>
              </a:spcAft>
              <a:buSzPts val="1300"/>
              <a:buChar char="-"/>
            </a:pPr>
            <a:r>
              <a:rPr lang="en" dirty="0"/>
              <a:t>Any important assumptions you are making.</a:t>
            </a:r>
          </a:p>
          <a:p>
            <a:pPr lvl="1" indent="-311150">
              <a:spcBef>
                <a:spcPts val="0"/>
              </a:spcBef>
              <a:buSzPts val="1300"/>
              <a:buChar char="-"/>
            </a:pPr>
            <a:r>
              <a:rPr lang="en" dirty="0">
                <a:highlight>
                  <a:srgbClr val="FFFF00"/>
                </a:highlight>
              </a:rPr>
              <a:t>XXXXXXXXXXXXXXXXXXXXXXXXXXXXX</a:t>
            </a:r>
          </a:p>
          <a:p>
            <a:pPr marL="457200" lvl="0" indent="-311150" algn="l" rtl="0">
              <a:spcBef>
                <a:spcPts val="0"/>
              </a:spcBef>
              <a:spcAft>
                <a:spcPts val="0"/>
              </a:spcAft>
              <a:buSzPts val="13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Why solving this problem is important? - Business Impact</a:t>
            </a:r>
            <a:endParaRPr/>
          </a:p>
          <a:p>
            <a:pPr marL="457200" lvl="0" indent="-311150" algn="l" rtl="0">
              <a:spcBef>
                <a:spcPts val="0"/>
              </a:spcBef>
              <a:spcAft>
                <a:spcPts val="0"/>
              </a:spcAft>
              <a:buSzPts val="1300"/>
              <a:buChar char="-"/>
            </a:pPr>
            <a:r>
              <a:rPr lang="en"/>
              <a:t>Who are the stakeholders for whom you are presenting the solution? - CEO, CFO, Marketing, Sales etc</a:t>
            </a:r>
            <a:endParaRPr/>
          </a:p>
          <a:p>
            <a:pPr marL="457200" lvl="0" indent="-311150" algn="l" rtl="0">
              <a:spcBef>
                <a:spcPts val="0"/>
              </a:spcBef>
              <a:spcAft>
                <a:spcPts val="0"/>
              </a:spcAft>
              <a:buSzPts val="1300"/>
              <a:buChar char="-"/>
            </a:pPr>
            <a:r>
              <a:rPr lang="en"/>
              <a:t>Any important assumptions you are making.</a:t>
            </a:r>
            <a:endParaRPr/>
          </a:p>
        </p:txBody>
      </p:sp>
    </p:spTree>
    <p:extLst>
      <p:ext uri="{BB962C8B-B14F-4D97-AF65-F5344CB8AC3E}">
        <p14:creationId xmlns:p14="http://schemas.microsoft.com/office/powerpoint/2010/main" val="51509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mj-lt"/>
              </a:rPr>
              <a:t>What are the data points you currently have in the dataset?</a:t>
            </a:r>
          </a:p>
          <a:p>
            <a:pPr marL="0" lvl="0" indent="0" algn="l" rtl="0">
              <a:spcBef>
                <a:spcPts val="0"/>
              </a:spcBef>
              <a:spcAft>
                <a:spcPts val="0"/>
              </a:spcAft>
              <a:buNone/>
            </a:pPr>
            <a:endParaRPr lang="en-IN" sz="1000" dirty="0">
              <a:latin typeface="+mj-lt"/>
            </a:endParaRPr>
          </a:p>
          <a:p>
            <a:pPr marL="171450" indent="-171450"/>
            <a:r>
              <a:rPr lang="en-IN" sz="1000" dirty="0">
                <a:latin typeface="+mj-lt"/>
              </a:rPr>
              <a:t>We have Train and Test data set with the sensor values being recorded at a time instance starting from t0 to t6 (</a:t>
            </a:r>
            <a:r>
              <a:rPr lang="en-IN" sz="1000" dirty="0" err="1">
                <a:latin typeface="+mj-lt"/>
              </a:rPr>
              <a:t>i.e</a:t>
            </a:r>
            <a:r>
              <a:rPr lang="en-IN" sz="1000" dirty="0">
                <a:latin typeface="+mj-lt"/>
              </a:rPr>
              <a:t> 7 time instances) for 55 sensors starting with x0 to x54. </a:t>
            </a:r>
          </a:p>
          <a:p>
            <a:pPr marL="171450" indent="-171450"/>
            <a:r>
              <a:rPr lang="en-US" sz="1000" b="0" i="0" dirty="0">
                <a:effectLst/>
                <a:latin typeface="+mj-lt"/>
              </a:rPr>
              <a:t>All values are numerical (float or binary), there are no string or multiclass type features.</a:t>
            </a:r>
            <a:endParaRPr lang="en-IN" sz="1000" b="0" i="0" dirty="0">
              <a:effectLst/>
              <a:latin typeface="+mj-lt"/>
            </a:endParaRPr>
          </a:p>
          <a:p>
            <a:pPr marL="171450" indent="-171450"/>
            <a:r>
              <a:rPr lang="en-IN" sz="1000" dirty="0">
                <a:latin typeface="+mj-lt"/>
              </a:rPr>
              <a:t>We have the output parameter y2.</a:t>
            </a:r>
          </a:p>
          <a:p>
            <a:pPr marL="0" lvl="0" indent="0" algn="l" rtl="0">
              <a:spcBef>
                <a:spcPts val="0"/>
              </a:spcBef>
              <a:spcAft>
                <a:spcPts val="0"/>
              </a:spcAft>
              <a:buNone/>
            </a:pPr>
            <a:endParaRPr lang="en-IN" sz="1000" dirty="0">
              <a:latin typeface="+mj-lt"/>
            </a:endParaRPr>
          </a:p>
          <a:p>
            <a:pPr marL="0" lvl="0" indent="0" algn="l" rtl="0">
              <a:spcBef>
                <a:spcPts val="0"/>
              </a:spcBef>
              <a:spcAft>
                <a:spcPts val="0"/>
              </a:spcAft>
              <a:buNone/>
            </a:pPr>
            <a:r>
              <a:rPr lang="en" sz="1000" dirty="0">
                <a:latin typeface="+mj-lt"/>
              </a:rPr>
              <a:t>*** If you had the opportunity, what additional data you would love to have?  </a:t>
            </a:r>
            <a:endParaRPr sz="1000" dirty="0">
              <a:latin typeface="+mj-lt"/>
            </a:endParaRPr>
          </a:p>
          <a:p>
            <a:pPr marL="0" lvl="0" indent="0" algn="l" rtl="0">
              <a:spcBef>
                <a:spcPts val="1600"/>
              </a:spcBef>
              <a:spcAft>
                <a:spcPts val="0"/>
              </a:spcAft>
              <a:buNone/>
            </a:pPr>
            <a:endParaRPr sz="1000" dirty="0">
              <a:latin typeface="+mj-lt"/>
            </a:endParaRPr>
          </a:p>
          <a:p>
            <a:pPr marL="0" lvl="0" indent="0" algn="l" rtl="0">
              <a:spcBef>
                <a:spcPts val="1600"/>
              </a:spcBef>
              <a:spcAft>
                <a:spcPts val="1600"/>
              </a:spcAft>
              <a:buNone/>
            </a:pPr>
            <a:endParaRPr sz="1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data points you currently have in the dataset?</a:t>
            </a:r>
            <a:endParaRPr dirty="0"/>
          </a:p>
          <a:p>
            <a:pPr marL="0" lvl="0" indent="0" algn="l" rtl="0">
              <a:spcBef>
                <a:spcPts val="1600"/>
              </a:spcBef>
              <a:spcAft>
                <a:spcPts val="0"/>
              </a:spcAft>
              <a:buNone/>
            </a:pPr>
            <a:r>
              <a:rPr lang="en" dirty="0"/>
              <a:t>*** If you had the opportunity, what additional data you would love to have?  </a:t>
            </a:r>
            <a:endParaRPr dirty="0"/>
          </a:p>
          <a:p>
            <a:pPr marL="0" lvl="0" indent="0" algn="l" rtl="0">
              <a:spcBef>
                <a:spcPts val="1600"/>
              </a:spcBef>
              <a:spcAft>
                <a:spcPts val="0"/>
              </a:spcAft>
              <a:buNone/>
            </a:pPr>
            <a:r>
              <a:rPr lang="en" dirty="0"/>
              <a:t>You currently have all the data you need available to you a csv, however in real life thats NEVER going to be the case. You will be requesting, extracting the data from multiple different sources. Though we are sharing the data with you, take sometime to think about all the different sources of data that you will need access from the bank’s context to put together this kind of dataset eventually. This should be a key insight on your final report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358917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 across the EDA that is most interesting and relevant to the problem.</a:t>
            </a:r>
            <a:endParaRPr/>
          </a:p>
          <a:p>
            <a:pPr marL="0" lvl="0" indent="0" algn="l" rtl="0">
              <a:spcBef>
                <a:spcPts val="1600"/>
              </a:spcBef>
              <a:spcAft>
                <a:spcPts val="0"/>
              </a:spcAft>
              <a:buNone/>
            </a:pPr>
            <a:r>
              <a:rPr lang="en"/>
              <a:t>For each of the Data visualizations being showcased, put the business relevant insight, and bring out how are you using this insight later in problem solving. </a:t>
            </a:r>
            <a:endParaRPr/>
          </a:p>
          <a:p>
            <a:pPr marL="0" lvl="0" indent="0" algn="l" rtl="0">
              <a:spcBef>
                <a:spcPts val="1600"/>
              </a:spcBef>
              <a:spcAft>
                <a:spcPts val="1600"/>
              </a:spcAft>
              <a:buNone/>
            </a:pPr>
            <a:r>
              <a:rPr lang="en"/>
              <a:t>Put the most insightful 2-3 data visualizations and rest of EDA summarize. Let jupyter notebook stay as is, this is a crisp summary ONLY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 across the EDA that is most interesting and relevant to the problem.</a:t>
            </a:r>
            <a:endParaRPr/>
          </a:p>
          <a:p>
            <a:pPr marL="0" lvl="0" indent="0" algn="l" rtl="0">
              <a:spcBef>
                <a:spcPts val="1600"/>
              </a:spcBef>
              <a:spcAft>
                <a:spcPts val="0"/>
              </a:spcAft>
              <a:buNone/>
            </a:pPr>
            <a:r>
              <a:rPr lang="en"/>
              <a:t>For each of the Data visualizations being showcased, put the business relevant insight, and bring out how are you using this insight later in problem solving. </a:t>
            </a:r>
            <a:endParaRPr/>
          </a:p>
          <a:p>
            <a:pPr marL="0" lvl="0" indent="0" algn="l" rtl="0">
              <a:spcBef>
                <a:spcPts val="1600"/>
              </a:spcBef>
              <a:spcAft>
                <a:spcPts val="1600"/>
              </a:spcAft>
              <a:buNone/>
            </a:pPr>
            <a:r>
              <a:rPr lang="en"/>
              <a:t>Put the most insightful 2-3 data visualizations and rest of EDA summarize. Let jupyter notebook stay as is, this is a crisp summary ONLY</a:t>
            </a:r>
            <a:endParaRPr/>
          </a:p>
        </p:txBody>
      </p:sp>
    </p:spTree>
    <p:extLst>
      <p:ext uri="{BB962C8B-B14F-4D97-AF65-F5344CB8AC3E}">
        <p14:creationId xmlns:p14="http://schemas.microsoft.com/office/powerpoint/2010/main" val="1885403851"/>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1363</TotalTime>
  <Words>1100</Words>
  <Application>Microsoft Office PowerPoint</Application>
  <PresentationFormat>On-screen Show (16:9)</PresentationFormat>
  <Paragraphs>91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Arial</vt:lpstr>
      <vt:lpstr>Nunito</vt:lpstr>
      <vt:lpstr>Roboto</vt:lpstr>
      <vt:lpstr>Shift</vt:lpstr>
      <vt:lpstr>Hackathon Presentation</vt:lpstr>
      <vt:lpstr>Problem Statement</vt:lpstr>
      <vt:lpstr>Problem Statement</vt:lpstr>
      <vt:lpstr>Why solve this problem?</vt:lpstr>
      <vt:lpstr>Why solve this problem?</vt:lpstr>
      <vt:lpstr>Data</vt:lpstr>
      <vt:lpstr>Data</vt:lpstr>
      <vt:lpstr>Exploratory Data Analysis</vt:lpstr>
      <vt:lpstr>Exploratory Data Analysis</vt:lpstr>
      <vt:lpstr>Pipeline</vt:lpstr>
      <vt:lpstr>Models and Approaches</vt:lpstr>
      <vt:lpstr>Model Tuning</vt:lpstr>
      <vt:lpstr>Evaluation &amp; Results</vt:lpstr>
      <vt:lpstr>Final Results</vt:lpstr>
      <vt:lpstr>Insights &amp; Decisions</vt:lpstr>
      <vt:lpstr>Next Steps</vt:lpstr>
      <vt:lpstr>Things to Remember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dc:creator>Lavanya Paspuleti</dc:creator>
  <cp:lastModifiedBy>nithya.paspuleti15@gmail.com</cp:lastModifiedBy>
  <cp:revision>13</cp:revision>
  <dcterms:modified xsi:type="dcterms:W3CDTF">2020-12-28T11:19:39Z</dcterms:modified>
</cp:coreProperties>
</file>