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0"/>
  </p:notesMasterIdLst>
  <p:sldIdLst>
    <p:sldId id="259" r:id="rId3"/>
    <p:sldId id="270" r:id="rId4"/>
    <p:sldId id="275" r:id="rId5"/>
    <p:sldId id="276" r:id="rId6"/>
    <p:sldId id="289" r:id="rId7"/>
    <p:sldId id="291" r:id="rId8"/>
    <p:sldId id="293" r:id="rId9"/>
    <p:sldId id="294" r:id="rId10"/>
    <p:sldId id="295" r:id="rId11"/>
    <p:sldId id="297" r:id="rId12"/>
    <p:sldId id="300" r:id="rId13"/>
    <p:sldId id="301" r:id="rId14"/>
    <p:sldId id="303" r:id="rId15"/>
    <p:sldId id="298" r:id="rId16"/>
    <p:sldId id="304" r:id="rId17"/>
    <p:sldId id="305"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p:scale>
          <a:sx n="66" d="100"/>
          <a:sy n="66" d="100"/>
        </p:scale>
        <p:origin x="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BAC39-8B75-4EC0-B4B9-C66D5FE978D5}" type="datetimeFigureOut">
              <a:rPr lang="en-US" smtClean="0"/>
              <a:t>12/29/2020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C950A-27A6-49D2-9DFC-EFB695B3A55A}" type="slidenum">
              <a:rPr lang="en-US" smtClean="0"/>
              <a:t>‹#›</a:t>
            </a:fld>
            <a:endParaRPr lang="en-US" dirty="0"/>
          </a:p>
        </p:txBody>
      </p:sp>
    </p:spTree>
    <p:extLst>
      <p:ext uri="{BB962C8B-B14F-4D97-AF65-F5344CB8AC3E}">
        <p14:creationId xmlns:p14="http://schemas.microsoft.com/office/powerpoint/2010/main" val="126422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solidFill>
                  <a:prstClr val="black">
                    <a:tint val="75000"/>
                  </a:prstClr>
                </a:solidFill>
              </a:rPr>
              <a:pPr/>
              <a:t>12/29/2020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975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6" name="Footer Placeholder 5"/>
          <p:cNvSpPr>
            <a:spLocks noGrp="1"/>
          </p:cNvSpPr>
          <p:nvPr>
            <p:ph type="ftr" sz="quarter" idx="11"/>
          </p:nvPr>
        </p:nvSpPr>
        <p:spPr/>
        <p:txBody>
          <a:bodyPr/>
          <a:lstStyle/>
          <a:p>
            <a:pPr defTabSz="457200"/>
            <a:endParaRPr lang="en-US" dirty="0"/>
          </a:p>
        </p:txBody>
      </p:sp>
      <p:sp>
        <p:nvSpPr>
          <p:cNvPr id="7" name="Slide Number Placeholder 6"/>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12392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6" name="Footer Placeholder 5"/>
          <p:cNvSpPr>
            <a:spLocks noGrp="1"/>
          </p:cNvSpPr>
          <p:nvPr>
            <p:ph type="ftr" sz="quarter" idx="11"/>
          </p:nvPr>
        </p:nvSpPr>
        <p:spPr/>
        <p:txBody>
          <a:bodyPr/>
          <a:lstStyle/>
          <a:p>
            <a:pPr defTabSz="457200"/>
            <a:endParaRPr lang="en-US" dirty="0"/>
          </a:p>
        </p:txBody>
      </p:sp>
      <p:sp>
        <p:nvSpPr>
          <p:cNvPr id="7" name="Slide Number Placeholder 6"/>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80687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334499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0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032606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4"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275823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4"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94287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173925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460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8147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2CEF3B-A037-46D0-B02C-1428F07E93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97458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4"/>
          <p:cNvSpPr>
            <a:spLocks noGrp="1"/>
          </p:cNvSpPr>
          <p:nvPr>
            <p:ph type="ftr" sz="quarter" idx="11"/>
          </p:nvPr>
        </p:nvSpPr>
        <p:spPr/>
        <p:txBody>
          <a:bodyPr/>
          <a:lstStyle/>
          <a:p>
            <a:pPr defTabSz="457200"/>
            <a:endParaRPr lang="en-US" dirty="0"/>
          </a:p>
        </p:txBody>
      </p:sp>
      <p:sp>
        <p:nvSpPr>
          <p:cNvPr id="6" name="Slide Number Placeholder 5"/>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148498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6" name="Footer Placeholder 5"/>
          <p:cNvSpPr>
            <a:spLocks noGrp="1"/>
          </p:cNvSpPr>
          <p:nvPr>
            <p:ph type="ftr" sz="quarter" idx="11"/>
          </p:nvPr>
        </p:nvSpPr>
        <p:spPr/>
        <p:txBody>
          <a:bodyPr/>
          <a:lstStyle/>
          <a:p>
            <a:pPr defTabSz="457200"/>
            <a:endParaRPr lang="en-US" dirty="0"/>
          </a:p>
        </p:txBody>
      </p:sp>
      <p:sp>
        <p:nvSpPr>
          <p:cNvPr id="7" name="Slide Number Placeholder 6"/>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61216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8" name="Footer Placeholder 7"/>
          <p:cNvSpPr>
            <a:spLocks noGrp="1"/>
          </p:cNvSpPr>
          <p:nvPr>
            <p:ph type="ftr" sz="quarter" idx="11"/>
          </p:nvPr>
        </p:nvSpPr>
        <p:spPr/>
        <p:txBody>
          <a:bodyPr/>
          <a:lstStyle/>
          <a:p>
            <a:pPr defTabSz="457200"/>
            <a:endParaRPr lang="en-US" dirty="0"/>
          </a:p>
        </p:txBody>
      </p:sp>
      <p:sp>
        <p:nvSpPr>
          <p:cNvPr id="9" name="Slide Number Placeholder 8"/>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74965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3"/>
          <p:cNvSpPr>
            <a:spLocks noGrp="1"/>
          </p:cNvSpPr>
          <p:nvPr>
            <p:ph type="ftr" sz="quarter" idx="11"/>
          </p:nvPr>
        </p:nvSpPr>
        <p:spPr/>
        <p:txBody>
          <a:bodyPr/>
          <a:lstStyle/>
          <a:p>
            <a:pPr defTabSz="457200"/>
            <a:endParaRPr lang="en-US" dirty="0"/>
          </a:p>
        </p:txBody>
      </p:sp>
      <p:sp>
        <p:nvSpPr>
          <p:cNvPr id="6" name="Slide Number Placeholder 4"/>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351584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117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defTabSz="457200"/>
            <a:fld id="{96DFF08F-DC6B-4601-B491-B0F83F6DD2DA}" type="datetimeFigureOut">
              <a:rPr lang="en-US" smtClean="0"/>
              <a:pPr defTabSz="457200"/>
              <a:t>12/29/2020</a:t>
            </a:fld>
            <a:endParaRPr lang="en-US" dirty="0"/>
          </a:p>
        </p:txBody>
      </p:sp>
      <p:sp>
        <p:nvSpPr>
          <p:cNvPr id="5" name="Footer Placeholder 5"/>
          <p:cNvSpPr>
            <a:spLocks noGrp="1"/>
          </p:cNvSpPr>
          <p:nvPr>
            <p:ph type="ftr" sz="quarter" idx="11"/>
          </p:nvPr>
        </p:nvSpPr>
        <p:spPr/>
        <p:txBody>
          <a:bodyPr/>
          <a:lstStyle/>
          <a:p>
            <a:pPr defTabSz="457200"/>
            <a:endParaRPr lang="en-US" dirty="0"/>
          </a:p>
        </p:txBody>
      </p:sp>
      <p:sp>
        <p:nvSpPr>
          <p:cNvPr id="6" name="Slide Number Placeholder 6"/>
          <p:cNvSpPr>
            <a:spLocks noGrp="1"/>
          </p:cNvSpPr>
          <p:nvPr>
            <p:ph type="sldNum" sz="quarter" idx="12"/>
          </p:nvPr>
        </p:nvSpPr>
        <p:spPr/>
        <p:txBody>
          <a:body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710731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21" Type="http://schemas.openxmlformats.org/officeDocument/2006/relationships/image" Target="../media/image4.png"/><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solidFill>
                  <a:prstClr val="black">
                    <a:tint val="75000"/>
                  </a:prstClr>
                </a:solidFill>
              </a:rPr>
              <a:pPr/>
              <a:t>12/29/2020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189350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CF21A4-E71B-4D3A-AF45-E989C23A7BB1}" type="datetimeFigureOut">
              <a:rPr lang="en-US" smtClean="0">
                <a:solidFill>
                  <a:prstClr val="black">
                    <a:tint val="75000"/>
                  </a:prstClr>
                </a:solidFill>
              </a:rPr>
              <a:pPr/>
              <a:t>12/29/2020</a:t>
            </a:fld>
            <a:endParaRPr lang="en-US" dirty="0">
              <a:solidFill>
                <a:prstClr val="black">
                  <a:tint val="75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978875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analyticsvidhya.com/" TargetMode="External"/><Relationship Id="rId1" Type="http://schemas.openxmlformats.org/officeDocument/2006/relationships/slideLayout" Target="../slideLayouts/slideLayout8.xml"/><Relationship Id="rId5" Type="http://schemas.openxmlformats.org/officeDocument/2006/relationships/hyperlink" Target="https://morphio.ai/blog/machine-learning-for-customer-segmentation/" TargetMode="External"/><Relationship Id="rId4" Type="http://schemas.openxmlformats.org/officeDocument/2006/relationships/hyperlink" Target="https://www.coursera.org/projects/machine-learning-for-customer-segm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46000">
              <a:schemeClr val="accent1">
                <a:lumMod val="45000"/>
                <a:lumOff val="55000"/>
              </a:schemeClr>
            </a:gs>
            <a:gs pos="45000">
              <a:schemeClr val="accent1">
                <a:lumMod val="45000"/>
                <a:lumOff val="55000"/>
              </a:schemeClr>
            </a:gs>
            <a:gs pos="85000">
              <a:srgbClr val="00206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2151725" y="1605702"/>
            <a:ext cx="7001899" cy="3996202"/>
          </a:xfrm>
        </p:spPr>
        <p:txBody>
          <a:bodyPr anchor="t">
            <a:normAutofit/>
          </a:bodyPr>
          <a:lstStyle/>
          <a:p>
            <a:r>
              <a:rPr lang="en-US" sz="5400" b="1" dirty="0" smtClean="0">
                <a:latin typeface="Copperplate Gothic Light" panose="020E0507020206020404" pitchFamily="34" charset="0"/>
                <a:cs typeface="Segoe UI" panose="020B0502040204020203" pitchFamily="34" charset="0"/>
              </a:rPr>
              <a:t>Credit </a:t>
            </a:r>
            <a:r>
              <a:rPr lang="en-US" sz="5400" b="1" dirty="0" smtClean="0">
                <a:latin typeface="Copperplate Gothic Light" panose="020E0507020206020404" pitchFamily="34" charset="0"/>
                <a:cs typeface="Segoe UI" panose="020B0502040204020203" pitchFamily="34" charset="0"/>
              </a:rPr>
              <a:t/>
            </a:r>
            <a:br>
              <a:rPr lang="en-US" sz="5400" b="1" dirty="0" smtClean="0">
                <a:latin typeface="Copperplate Gothic Light" panose="020E0507020206020404" pitchFamily="34" charset="0"/>
                <a:cs typeface="Segoe UI" panose="020B0502040204020203" pitchFamily="34" charset="0"/>
              </a:rPr>
            </a:br>
            <a:r>
              <a:rPr lang="en-US" sz="5400" b="1" dirty="0" smtClean="0">
                <a:latin typeface="Copperplate Gothic Light" panose="020E0507020206020404" pitchFamily="34" charset="0"/>
                <a:cs typeface="Segoe UI" panose="020B0502040204020203" pitchFamily="34" charset="0"/>
              </a:rPr>
              <a:t>card </a:t>
            </a:r>
            <a:br>
              <a:rPr lang="en-US" sz="5400" b="1" dirty="0" smtClean="0">
                <a:latin typeface="Copperplate Gothic Light" panose="020E0507020206020404" pitchFamily="34" charset="0"/>
                <a:cs typeface="Segoe UI" panose="020B0502040204020203" pitchFamily="34" charset="0"/>
              </a:rPr>
            </a:br>
            <a:r>
              <a:rPr lang="en-US" sz="5400" b="1" dirty="0" smtClean="0">
                <a:latin typeface="Copperplate Gothic Light" panose="020E0507020206020404" pitchFamily="34" charset="0"/>
                <a:cs typeface="Segoe UI" panose="020B0502040204020203" pitchFamily="34" charset="0"/>
              </a:rPr>
              <a:t>customer </a:t>
            </a:r>
            <a:br>
              <a:rPr lang="en-US" sz="5400" b="1" dirty="0" smtClean="0">
                <a:latin typeface="Copperplate Gothic Light" panose="020E0507020206020404" pitchFamily="34" charset="0"/>
                <a:cs typeface="Segoe UI" panose="020B0502040204020203" pitchFamily="34" charset="0"/>
              </a:rPr>
            </a:br>
            <a:r>
              <a:rPr lang="en-US" sz="5400" b="1" dirty="0" smtClean="0">
                <a:latin typeface="Copperplate Gothic Light" panose="020E0507020206020404" pitchFamily="34" charset="0"/>
                <a:cs typeface="Segoe UI" panose="020B0502040204020203" pitchFamily="34" charset="0"/>
              </a:rPr>
              <a:t>segmentation</a:t>
            </a:r>
            <a:endParaRPr lang="en-US" sz="5400" b="1" dirty="0">
              <a:latin typeface="Copperplate Gothic Light" panose="020E0507020206020404" pitchFamily="34" charset="0"/>
              <a:cs typeface="Segoe UI" panose="020B0502040204020203" pitchFamily="34"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2730" y="4629203"/>
            <a:ext cx="858428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Customers with neither installments nor one-off purchases take much higher advance in cash.</a:t>
            </a:r>
          </a:p>
          <a:p>
            <a:pPr marL="285750" indent="-285750" algn="just">
              <a:buFont typeface="Arial" panose="020B0604020202020204" pitchFamily="34" charset="0"/>
              <a:buChar char="•"/>
            </a:pPr>
            <a:r>
              <a:rPr lang="en-US" dirty="0" smtClean="0"/>
              <a:t>Customers with Installment purchases are paying dues properly</a:t>
            </a:r>
            <a:endParaRPr lang="en-US" dirty="0"/>
          </a:p>
        </p:txBody>
      </p:sp>
      <p:pic>
        <p:nvPicPr>
          <p:cNvPr id="2" name="Picture 1"/>
          <p:cNvPicPr>
            <a:picLocks noChangeAspect="1"/>
          </p:cNvPicPr>
          <p:nvPr/>
        </p:nvPicPr>
        <p:blipFill>
          <a:blip r:embed="rId2"/>
          <a:stretch>
            <a:fillRect/>
          </a:stretch>
        </p:blipFill>
        <p:spPr>
          <a:xfrm>
            <a:off x="1572730" y="891708"/>
            <a:ext cx="8584281" cy="3209925"/>
          </a:xfrm>
          <a:prstGeom prst="rect">
            <a:avLst/>
          </a:prstGeom>
        </p:spPr>
      </p:pic>
    </p:spTree>
    <p:extLst>
      <p:ext uri="{BB962C8B-B14F-4D97-AF65-F5344CB8AC3E}">
        <p14:creationId xmlns:p14="http://schemas.microsoft.com/office/powerpoint/2010/main" val="4423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 PCA</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main idea of principal component analysis (PCA) is to reduce the dimensionality of a data set consisting of many variables correlated with each other, either heavily or lightly, while retaining the variation present in the dataset, up to the maximum </a:t>
            </a:r>
            <a:r>
              <a:rPr lang="en-US" dirty="0" smtClean="0"/>
              <a:t>extent.</a:t>
            </a:r>
          </a:p>
          <a:p>
            <a:pPr>
              <a:buFont typeface="Arial" panose="020B0604020202020204" pitchFamily="34" charset="0"/>
              <a:buChar char="•"/>
            </a:pPr>
            <a:r>
              <a:rPr lang="en-US" dirty="0" smtClean="0"/>
              <a:t>The </a:t>
            </a:r>
            <a:r>
              <a:rPr lang="en-US" dirty="0"/>
              <a:t>same is done by transforming the variables to a new set of variables, which are known as the principal components (or simply, the PCs) and are </a:t>
            </a:r>
            <a:r>
              <a:rPr lang="en-US" dirty="0" smtClean="0"/>
              <a:t>orthogonal that means they are unrelated, </a:t>
            </a:r>
            <a:r>
              <a:rPr lang="en-US" dirty="0"/>
              <a:t>ordered such that the retention of variation present in the original variables decreases as we move down in the </a:t>
            </a:r>
            <a:r>
              <a:rPr lang="en-US" dirty="0" smtClean="0"/>
              <a:t>order.</a:t>
            </a:r>
          </a:p>
          <a:p>
            <a:pPr>
              <a:buFont typeface="Arial" panose="020B0604020202020204" pitchFamily="34" charset="0"/>
              <a:buChar char="•"/>
            </a:pPr>
            <a:r>
              <a:rPr lang="en-US" dirty="0" smtClean="0"/>
              <a:t>So</a:t>
            </a:r>
            <a:r>
              <a:rPr lang="en-US" dirty="0"/>
              <a:t>, in this way, the 1st principal component retains maximum variation that was present in the original components. </a:t>
            </a:r>
          </a:p>
        </p:txBody>
      </p:sp>
    </p:spTree>
    <p:extLst>
      <p:ext uri="{BB962C8B-B14F-4D97-AF65-F5344CB8AC3E}">
        <p14:creationId xmlns:p14="http://schemas.microsoft.com/office/powerpoint/2010/main" val="932258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a:t>
            </a:r>
            <a:endParaRPr lang="en-US" b="1" dirty="0"/>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dirty="0"/>
              <a:t>K-means clustering is one of the simplest and popular unsupervised machine learning </a:t>
            </a:r>
            <a:r>
              <a:rPr lang="en-US" dirty="0" smtClean="0"/>
              <a:t>algorithms.</a:t>
            </a:r>
          </a:p>
          <a:p>
            <a:pPr algn="just">
              <a:buFont typeface="Arial" panose="020B0604020202020204" pitchFamily="34" charset="0"/>
              <a:buChar char="•"/>
            </a:pPr>
            <a:r>
              <a:rPr lang="en-US" dirty="0" smtClean="0"/>
              <a:t>We </a:t>
            </a:r>
            <a:r>
              <a:rPr lang="en-US" dirty="0"/>
              <a:t>define a target number </a:t>
            </a:r>
            <a:r>
              <a:rPr lang="en-US" i="1" dirty="0"/>
              <a:t>k</a:t>
            </a:r>
            <a:r>
              <a:rPr lang="en-US" dirty="0"/>
              <a:t>, which refers to the number of centroids you need in the dataset. A centroid is the imaginary or real location representing the center of the cluster.</a:t>
            </a:r>
          </a:p>
          <a:p>
            <a:pPr algn="just">
              <a:buFont typeface="Arial" panose="020B0604020202020204" pitchFamily="34" charset="0"/>
              <a:buChar char="•"/>
            </a:pPr>
            <a:r>
              <a:rPr lang="en-US" dirty="0"/>
              <a:t>Every data point is allocated to each of the clusters through reducing the in-cluster sum of squares.</a:t>
            </a:r>
          </a:p>
          <a:p>
            <a:pPr algn="just">
              <a:buFont typeface="Arial" panose="020B0604020202020204" pitchFamily="34" charset="0"/>
              <a:buChar char="•"/>
            </a:pPr>
            <a:r>
              <a:rPr lang="en-US" dirty="0"/>
              <a:t>In other words, the K-means algorithm identifies </a:t>
            </a:r>
            <a:r>
              <a:rPr lang="en-US" i="1" dirty="0"/>
              <a:t>k</a:t>
            </a:r>
            <a:r>
              <a:rPr lang="en-US" dirty="0"/>
              <a:t> number of centroids, and then allocates every data point to the nearest cluster, while keeping the centroids as small as possible.</a:t>
            </a:r>
          </a:p>
          <a:p>
            <a:pPr algn="just">
              <a:buFont typeface="Arial" panose="020B0604020202020204" pitchFamily="34" charset="0"/>
              <a:buChar char="•"/>
            </a:pPr>
            <a:r>
              <a:rPr lang="en-US" dirty="0"/>
              <a:t>The </a:t>
            </a:r>
            <a:r>
              <a:rPr lang="en-US" i="1" dirty="0"/>
              <a:t>‘means’</a:t>
            </a:r>
            <a:r>
              <a:rPr lang="en-US" dirty="0"/>
              <a:t> in the K-means refers to averaging of the data; that is, finding the centroid.</a:t>
            </a:r>
          </a:p>
          <a:p>
            <a:pPr marL="0" indent="0" algn="just">
              <a:buNone/>
            </a:pPr>
            <a:endParaRPr lang="en-US" dirty="0"/>
          </a:p>
        </p:txBody>
      </p:sp>
    </p:spTree>
    <p:extLst>
      <p:ext uri="{BB962C8B-B14F-4D97-AF65-F5344CB8AC3E}">
        <p14:creationId xmlns:p14="http://schemas.microsoft.com/office/powerpoint/2010/main" val="2921200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7164"/>
          </a:xfrm>
        </p:spPr>
        <p:txBody>
          <a:bodyPr/>
          <a:lstStyle/>
          <a:p>
            <a:r>
              <a:rPr lang="en-US" sz="3600" b="1" dirty="0" smtClean="0"/>
              <a:t>Identifying best number of segments</a:t>
            </a:r>
            <a:endParaRPr lang="en-US" sz="3600" b="1" dirty="0"/>
          </a:p>
        </p:txBody>
      </p:sp>
      <p:sp>
        <p:nvSpPr>
          <p:cNvPr id="3" name="Content Placeholder 2"/>
          <p:cNvSpPr>
            <a:spLocks noGrp="1"/>
          </p:cNvSpPr>
          <p:nvPr>
            <p:ph idx="1"/>
          </p:nvPr>
        </p:nvSpPr>
        <p:spPr>
          <a:xfrm>
            <a:off x="646111" y="1506072"/>
            <a:ext cx="9770877" cy="3639670"/>
          </a:xfrm>
        </p:spPr>
        <p:txBody>
          <a:bodyPr/>
          <a:lstStyle/>
          <a:p>
            <a:pPr marL="0" indent="0" algn="just">
              <a:buNone/>
            </a:pPr>
            <a:r>
              <a:rPr lang="en-US" b="1" dirty="0" smtClean="0"/>
              <a:t>Silhouette Coefficient:</a:t>
            </a:r>
          </a:p>
          <a:p>
            <a:pPr>
              <a:buFont typeface="Arial" panose="020B0604020202020204" pitchFamily="34" charset="0"/>
              <a:buChar char="•"/>
            </a:pPr>
            <a:r>
              <a:rPr lang="en-US" dirty="0" smtClean="0"/>
              <a:t>The </a:t>
            </a:r>
            <a:r>
              <a:rPr lang="en-US" dirty="0"/>
              <a:t>silhouette value is a measure of how similar an object is to its own cluster (cohesion) compared to other clusters (separation). The silhouette ranges from −1 to +1, where a high value indicates that the object is well matched to its own cluster and poorly matched to neighboring clusters. If most objects have a high value, then the clustering configuration is appropriate. If many points have a low or negative value, then the clustering configuration may have too many or too few clusters.</a:t>
            </a:r>
          </a:p>
          <a:p>
            <a:pPr>
              <a:buFont typeface="Arial" panose="020B0604020202020204" pitchFamily="34" charset="0"/>
              <a:buChar char="•"/>
            </a:pPr>
            <a:r>
              <a:rPr lang="en-US" dirty="0"/>
              <a:t>The silhouette can be calculated with any distance </a:t>
            </a:r>
          </a:p>
          <a:p>
            <a:pPr marL="0" indent="0">
              <a:buNone/>
            </a:pPr>
            <a:r>
              <a:rPr lang="en-US" dirty="0" smtClean="0"/>
              <a:t>metric</a:t>
            </a:r>
            <a:r>
              <a:rPr lang="en-US" dirty="0"/>
              <a:t>, such as the Euclidean </a:t>
            </a:r>
            <a:r>
              <a:rPr lang="en-US" dirty="0" smtClean="0"/>
              <a:t>distance.</a:t>
            </a:r>
          </a:p>
          <a:p>
            <a:pPr>
              <a:buFont typeface="Arial" panose="020B0604020202020204" pitchFamily="34" charset="0"/>
              <a:buChar char="•"/>
            </a:pPr>
            <a:endParaRPr lang="en-US" b="1" dirty="0"/>
          </a:p>
        </p:txBody>
      </p:sp>
      <p:pic>
        <p:nvPicPr>
          <p:cNvPr id="5" name="Picture 4"/>
          <p:cNvPicPr>
            <a:picLocks noChangeAspect="1"/>
          </p:cNvPicPr>
          <p:nvPr/>
        </p:nvPicPr>
        <p:blipFill>
          <a:blip r:embed="rId2"/>
          <a:stretch>
            <a:fillRect/>
          </a:stretch>
        </p:blipFill>
        <p:spPr>
          <a:xfrm>
            <a:off x="3159218" y="5351932"/>
            <a:ext cx="5514975" cy="1420343"/>
          </a:xfrm>
          <a:prstGeom prst="rect">
            <a:avLst/>
          </a:prstGeom>
        </p:spPr>
      </p:pic>
    </p:spTree>
    <p:extLst>
      <p:ext uri="{BB962C8B-B14F-4D97-AF65-F5344CB8AC3E}">
        <p14:creationId xmlns:p14="http://schemas.microsoft.com/office/powerpoint/2010/main" val="3362969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0733" y="725071"/>
            <a:ext cx="8937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Silhouette </a:t>
            </a:r>
            <a:r>
              <a:rPr lang="en-US" dirty="0" smtClean="0"/>
              <a:t>coefficient, we found that 4 clusters are giving better performances than 3,5 or 6 clusters. So we take 4 clusters</a:t>
            </a:r>
            <a:endParaRPr lang="en-US" dirty="0"/>
          </a:p>
        </p:txBody>
      </p:sp>
      <p:pic>
        <p:nvPicPr>
          <p:cNvPr id="2" name="Picture 1"/>
          <p:cNvPicPr>
            <a:picLocks noChangeAspect="1"/>
          </p:cNvPicPr>
          <p:nvPr/>
        </p:nvPicPr>
        <p:blipFill>
          <a:blip r:embed="rId2"/>
          <a:stretch>
            <a:fillRect/>
          </a:stretch>
        </p:blipFill>
        <p:spPr>
          <a:xfrm>
            <a:off x="1676898" y="1876144"/>
            <a:ext cx="8937313" cy="4443974"/>
          </a:xfrm>
          <a:prstGeom prst="rect">
            <a:avLst/>
          </a:prstGeom>
        </p:spPr>
      </p:pic>
    </p:spTree>
    <p:extLst>
      <p:ext uri="{BB962C8B-B14F-4D97-AF65-F5344CB8AC3E}">
        <p14:creationId xmlns:p14="http://schemas.microsoft.com/office/powerpoint/2010/main" val="4180924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55556"/>
            <a:ext cx="9404723" cy="1050907"/>
          </a:xfrm>
        </p:spPr>
        <p:txBody>
          <a:bodyPr/>
          <a:lstStyle/>
          <a:p>
            <a:r>
              <a:rPr lang="en-US" b="1" dirty="0" smtClean="0"/>
              <a:t>Profiling &amp; Strategies</a:t>
            </a:r>
            <a:endParaRPr lang="en-US" b="1" dirty="0"/>
          </a:p>
        </p:txBody>
      </p:sp>
      <p:sp>
        <p:nvSpPr>
          <p:cNvPr id="3" name="Content Placeholder 2"/>
          <p:cNvSpPr>
            <a:spLocks noGrp="1"/>
          </p:cNvSpPr>
          <p:nvPr>
            <p:ph idx="1"/>
          </p:nvPr>
        </p:nvSpPr>
        <p:spPr>
          <a:xfrm>
            <a:off x="646111" y="1502716"/>
            <a:ext cx="9708124" cy="1346362"/>
          </a:xfrm>
        </p:spPr>
        <p:txBody>
          <a:bodyPr>
            <a:normAutofit fontScale="77500" lnSpcReduction="20000"/>
          </a:bodyPr>
          <a:lstStyle/>
          <a:p>
            <a:pPr>
              <a:buFont typeface="Arial" panose="020B0604020202020204" pitchFamily="34" charset="0"/>
              <a:buChar char="•"/>
            </a:pPr>
            <a:r>
              <a:rPr lang="en-US" dirty="0" smtClean="0"/>
              <a:t>Profiling is another way to make sure the number of segments are correctly chosen.</a:t>
            </a:r>
          </a:p>
          <a:p>
            <a:pPr>
              <a:buFont typeface="Arial" panose="020B0604020202020204" pitchFamily="34" charset="0"/>
              <a:buChar char="•"/>
            </a:pPr>
            <a:r>
              <a:rPr lang="en-US" dirty="0" smtClean="0"/>
              <a:t>Profiling </a:t>
            </a:r>
            <a:r>
              <a:rPr lang="en-US" dirty="0"/>
              <a:t>refers to segment customers based on the clusters created by observing and analyzing the customers in segments. Mean gives a very good indication of distribution of data so we are finding mean for each variable grouped by each </a:t>
            </a:r>
            <a:r>
              <a:rPr lang="en-US" dirty="0" smtClean="0"/>
              <a:t>clusters.</a:t>
            </a:r>
          </a:p>
          <a:p>
            <a:pPr>
              <a:buFont typeface="Arial" panose="020B0604020202020204" pitchFamily="34" charset="0"/>
              <a:buChar char="•"/>
            </a:pPr>
            <a:r>
              <a:rPr lang="en-US" dirty="0" smtClean="0"/>
              <a:t>The </a:t>
            </a:r>
            <a:r>
              <a:rPr lang="en-US" dirty="0"/>
              <a:t>profiling is done using an Excel sheet.</a:t>
            </a:r>
          </a:p>
          <a:p>
            <a:pPr>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2643387" y="2945331"/>
            <a:ext cx="6914499" cy="3720774"/>
          </a:xfrm>
          <a:prstGeom prst="rect">
            <a:avLst/>
          </a:prstGeom>
        </p:spPr>
      </p:pic>
    </p:spTree>
    <p:extLst>
      <p:ext uri="{BB962C8B-B14F-4D97-AF65-F5344CB8AC3E}">
        <p14:creationId xmlns:p14="http://schemas.microsoft.com/office/powerpoint/2010/main" val="2205576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1540" y="1520792"/>
            <a:ext cx="9038121" cy="5177137"/>
          </a:xfrm>
          <a:prstGeom prst="rect">
            <a:avLst/>
          </a:prstGeom>
        </p:spPr>
      </p:pic>
      <p:sp>
        <p:nvSpPr>
          <p:cNvPr id="7" name="Title 1"/>
          <p:cNvSpPr>
            <a:spLocks noGrp="1"/>
          </p:cNvSpPr>
          <p:nvPr>
            <p:ph type="title"/>
          </p:nvPr>
        </p:nvSpPr>
        <p:spPr>
          <a:xfrm>
            <a:off x="646111" y="355556"/>
            <a:ext cx="9404723" cy="1050907"/>
          </a:xfrm>
        </p:spPr>
        <p:txBody>
          <a:bodyPr/>
          <a:lstStyle/>
          <a:p>
            <a:r>
              <a:rPr lang="en-US" b="1" dirty="0" smtClean="0"/>
              <a:t>Suggested Strategies</a:t>
            </a:r>
            <a:br>
              <a:rPr lang="en-US" b="1" dirty="0" smtClean="0"/>
            </a:br>
            <a:r>
              <a:rPr lang="en-US" sz="2000" dirty="0" smtClean="0">
                <a:latin typeface="+mn-lt"/>
              </a:rPr>
              <a:t>Complete details in the excel document</a:t>
            </a:r>
            <a:endParaRPr lang="en-US" dirty="0">
              <a:latin typeface="+mn-lt"/>
            </a:endParaRPr>
          </a:p>
        </p:txBody>
      </p:sp>
    </p:spTree>
    <p:extLst>
      <p:ext uri="{BB962C8B-B14F-4D97-AF65-F5344CB8AC3E}">
        <p14:creationId xmlns:p14="http://schemas.microsoft.com/office/powerpoint/2010/main" val="3132213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355556"/>
            <a:ext cx="9404723" cy="105090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References</a:t>
            </a:r>
          </a:p>
        </p:txBody>
      </p:sp>
      <p:sp>
        <p:nvSpPr>
          <p:cNvPr id="2" name="TextBox 1"/>
          <p:cNvSpPr txBox="1"/>
          <p:nvPr/>
        </p:nvSpPr>
        <p:spPr>
          <a:xfrm>
            <a:off x="646111" y="1838426"/>
            <a:ext cx="9602309" cy="1477328"/>
          </a:xfrm>
          <a:prstGeom prst="rect">
            <a:avLst/>
          </a:prstGeom>
          <a:noFill/>
        </p:spPr>
        <p:txBody>
          <a:bodyPr wrap="none" rtlCol="0">
            <a:spAutoFit/>
          </a:bodyPr>
          <a:lstStyle/>
          <a:p>
            <a:pPr marL="342900" indent="-342900">
              <a:buAutoNum type="arabicPeriod"/>
            </a:pPr>
            <a:r>
              <a:rPr lang="en-US" dirty="0" smtClean="0">
                <a:hlinkClick r:id="rId2"/>
              </a:rPr>
              <a:t>https://analyticsvidhya.com</a:t>
            </a:r>
            <a:endParaRPr lang="en-US" dirty="0" smtClean="0"/>
          </a:p>
          <a:p>
            <a:pPr marL="342900" indent="-342900">
              <a:buAutoNum type="arabicPeriod"/>
            </a:pPr>
            <a:r>
              <a:rPr lang="en-US" dirty="0" smtClean="0">
                <a:hlinkClick r:id="rId3"/>
              </a:rPr>
              <a:t>https://seaborn.pydata.org</a:t>
            </a:r>
            <a:endParaRPr lang="en-US" dirty="0" smtClean="0"/>
          </a:p>
          <a:p>
            <a:pPr marL="342900" indent="-342900">
              <a:buAutoNum type="arabicPeriod"/>
            </a:pPr>
            <a:r>
              <a:rPr lang="en-IN" dirty="0">
                <a:hlinkClick r:id="rId4"/>
              </a:rPr>
              <a:t>https://</a:t>
            </a:r>
            <a:r>
              <a:rPr lang="en-IN" dirty="0" smtClean="0">
                <a:hlinkClick r:id="rId4"/>
              </a:rPr>
              <a:t>www.coursera.org/projects/machine-learning-for-customer-segmentation</a:t>
            </a:r>
            <a:endParaRPr lang="en-IN" dirty="0" smtClean="0"/>
          </a:p>
          <a:p>
            <a:pPr marL="342900" indent="-342900">
              <a:buAutoNum type="arabicPeriod"/>
            </a:pPr>
            <a:r>
              <a:rPr lang="en-IN" dirty="0">
                <a:hlinkClick r:id="rId5"/>
              </a:rPr>
              <a:t>https://morphio.ai/blog/machine-learning-for-customer-segmentation</a:t>
            </a:r>
            <a:r>
              <a:rPr lang="en-IN" dirty="0" smtClean="0">
                <a:hlinkClick r:id="rId5"/>
              </a:rPr>
              <a:t>/</a:t>
            </a:r>
            <a:endParaRPr lang="en-IN" dirty="0" smtClean="0"/>
          </a:p>
          <a:p>
            <a:pPr marL="342900" indent="-342900">
              <a:buAutoNum type="arabicPeriod"/>
            </a:pPr>
            <a:endParaRPr lang="en-IN" dirty="0"/>
          </a:p>
        </p:txBody>
      </p:sp>
      <p:sp>
        <p:nvSpPr>
          <p:cNvPr id="5" name="TextBox 4"/>
          <p:cNvSpPr txBox="1"/>
          <p:nvPr/>
        </p:nvSpPr>
        <p:spPr>
          <a:xfrm>
            <a:off x="3118585" y="5669279"/>
            <a:ext cx="6179419" cy="584775"/>
          </a:xfrm>
          <a:prstGeom prst="rect">
            <a:avLst/>
          </a:prstGeom>
          <a:noFill/>
        </p:spPr>
        <p:txBody>
          <a:bodyPr wrap="square" rtlCol="0">
            <a:spAutoFit/>
          </a:bodyPr>
          <a:lstStyle/>
          <a:p>
            <a:r>
              <a:rPr lang="en-US" sz="3200" b="1" dirty="0" smtClean="0"/>
              <a:t>Thank You For The Opportunity</a:t>
            </a:r>
            <a:endParaRPr lang="en-IN" sz="3200" b="1" dirty="0"/>
          </a:p>
        </p:txBody>
      </p:sp>
    </p:spTree>
    <p:extLst>
      <p:ext uri="{BB962C8B-B14F-4D97-AF65-F5344CB8AC3E}">
        <p14:creationId xmlns:p14="http://schemas.microsoft.com/office/powerpoint/2010/main" val="3564030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45000"/>
                <a:lumOff val="55000"/>
              </a:schemeClr>
            </a:gs>
            <a:gs pos="3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1999" y="539937"/>
            <a:ext cx="7467600" cy="873125"/>
          </a:xfrm>
        </p:spPr>
        <p:txBody>
          <a:bodyPr/>
          <a:lstStyle/>
          <a:p>
            <a:r>
              <a:rPr lang="en-US" b="1" u="sng" dirty="0" smtClean="0"/>
              <a:t>Problem Statement</a:t>
            </a:r>
            <a:endParaRPr lang="en-US" b="1" u="sng" dirty="0"/>
          </a:p>
        </p:txBody>
      </p:sp>
      <p:sp>
        <p:nvSpPr>
          <p:cNvPr id="3" name="Content Placeholder 2"/>
          <p:cNvSpPr>
            <a:spLocks noGrp="1"/>
          </p:cNvSpPr>
          <p:nvPr>
            <p:ph idx="4294967295"/>
          </p:nvPr>
        </p:nvSpPr>
        <p:spPr>
          <a:xfrm>
            <a:off x="762000" y="1797050"/>
            <a:ext cx="9964738" cy="1316038"/>
          </a:xfrm>
        </p:spPr>
        <p:txBody>
          <a:bodyPr numCol="1"/>
          <a:lstStyle/>
          <a:p>
            <a:pPr marL="0" indent="0" algn="just">
              <a:buNone/>
            </a:pPr>
            <a:r>
              <a:rPr lang="en-US" dirty="0"/>
              <a:t>The dataset we </a:t>
            </a:r>
            <a:r>
              <a:rPr lang="en-US" dirty="0" smtClean="0"/>
              <a:t>selected </a:t>
            </a:r>
            <a:r>
              <a:rPr lang="en-US" dirty="0"/>
              <a:t>for this project contains </a:t>
            </a:r>
            <a:r>
              <a:rPr lang="en-US" b="1" dirty="0"/>
              <a:t>8950 rows </a:t>
            </a:r>
            <a:r>
              <a:rPr lang="en-US" dirty="0"/>
              <a:t>and </a:t>
            </a:r>
            <a:r>
              <a:rPr lang="en-US" b="1" dirty="0"/>
              <a:t>18 columns</a:t>
            </a:r>
            <a:r>
              <a:rPr lang="en-US" dirty="0"/>
              <a:t>. We have to create multiple segments and divide the customers into those segments accordingly. Also in order to do that we need to clean the dataset and it also requires feature engineering.</a:t>
            </a:r>
            <a:endParaRPr lang="en-US" dirty="0" smtClean="0">
              <a:solidFill>
                <a:srgbClr val="00B050"/>
              </a:solidFill>
            </a:endParaRPr>
          </a:p>
        </p:txBody>
      </p:sp>
      <p:sp>
        <p:nvSpPr>
          <p:cNvPr id="4" name="TextBox 3"/>
          <p:cNvSpPr txBox="1"/>
          <p:nvPr/>
        </p:nvSpPr>
        <p:spPr>
          <a:xfrm>
            <a:off x="762000" y="3275106"/>
            <a:ext cx="8928846" cy="954107"/>
          </a:xfrm>
          <a:prstGeom prst="rect">
            <a:avLst/>
          </a:prstGeom>
          <a:noFill/>
        </p:spPr>
        <p:txBody>
          <a:bodyPr wrap="square" numCol="1" rtlCol="0">
            <a:spAutoFit/>
          </a:bodyPr>
          <a:lstStyle/>
          <a:p>
            <a:pPr algn="just"/>
            <a:r>
              <a:rPr lang="en-US" sz="2000" b="1" dirty="0">
                <a:solidFill>
                  <a:srgbClr val="00B050"/>
                </a:solidFill>
              </a:rPr>
              <a:t>What </a:t>
            </a:r>
            <a:r>
              <a:rPr lang="en-US" sz="2000" b="1" dirty="0" smtClean="0">
                <a:solidFill>
                  <a:srgbClr val="00B050"/>
                </a:solidFill>
              </a:rPr>
              <a:t>we have?</a:t>
            </a:r>
            <a:endParaRPr lang="en-US" sz="2000" b="1" dirty="0">
              <a:solidFill>
                <a:srgbClr val="00B050"/>
              </a:solidFill>
            </a:endParaRPr>
          </a:p>
          <a:p>
            <a:pPr algn="just"/>
            <a:r>
              <a:rPr lang="en-US" b="1" dirty="0"/>
              <a:t>Customer details </a:t>
            </a:r>
            <a:r>
              <a:rPr lang="en-US" b="1" dirty="0" smtClean="0"/>
              <a:t>like Balance, purchase frequency,credit limit, tenure etc</a:t>
            </a:r>
            <a:r>
              <a:rPr lang="en-US" b="1" dirty="0" smtClean="0"/>
              <a:t>.</a:t>
            </a:r>
            <a:endParaRPr lang="en-US" b="1" dirty="0"/>
          </a:p>
          <a:p>
            <a:pPr algn="just"/>
            <a:endParaRPr lang="en-US" b="1" i="1" dirty="0" smtClean="0"/>
          </a:p>
        </p:txBody>
      </p:sp>
      <p:sp>
        <p:nvSpPr>
          <p:cNvPr id="5" name="TextBox 4"/>
          <p:cNvSpPr txBox="1"/>
          <p:nvPr/>
        </p:nvSpPr>
        <p:spPr>
          <a:xfrm>
            <a:off x="761999" y="4253772"/>
            <a:ext cx="10490201" cy="1231106"/>
          </a:xfrm>
          <a:prstGeom prst="rect">
            <a:avLst/>
          </a:prstGeom>
          <a:noFill/>
        </p:spPr>
        <p:txBody>
          <a:bodyPr wrap="square" rtlCol="0">
            <a:spAutoFit/>
          </a:bodyPr>
          <a:lstStyle/>
          <a:p>
            <a:pPr algn="just"/>
            <a:r>
              <a:rPr lang="en-US" sz="2000" b="1" dirty="0">
                <a:solidFill>
                  <a:srgbClr val="FF1515"/>
                </a:solidFill>
              </a:rPr>
              <a:t>What is to be done?</a:t>
            </a:r>
          </a:p>
          <a:p>
            <a:pPr algn="just"/>
            <a:r>
              <a:rPr lang="en-US" b="1" dirty="0"/>
              <a:t>Data cleaning, feature engineering, apply clustering algorithms and finally create segments and get insights from these segments.</a:t>
            </a:r>
          </a:p>
          <a:p>
            <a:endParaRPr lang="en-US" dirty="0"/>
          </a:p>
        </p:txBody>
      </p:sp>
    </p:spTree>
    <p:extLst>
      <p:ext uri="{BB962C8B-B14F-4D97-AF65-F5344CB8AC3E}">
        <p14:creationId xmlns:p14="http://schemas.microsoft.com/office/powerpoint/2010/main" val="241689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5678"/>
            <a:ext cx="10058400" cy="1031682"/>
          </a:xfrm>
        </p:spPr>
        <p:txBody>
          <a:bodyPr/>
          <a:lstStyle/>
          <a:p>
            <a:r>
              <a:rPr lang="en-US" b="1" dirty="0" smtClean="0"/>
              <a:t>Scope and Objective</a:t>
            </a:r>
            <a:endParaRPr lang="en-US" b="1" dirty="0"/>
          </a:p>
        </p:txBody>
      </p:sp>
      <p:sp>
        <p:nvSpPr>
          <p:cNvPr id="3" name="Content Placeholder 2"/>
          <p:cNvSpPr>
            <a:spLocks noGrp="1"/>
          </p:cNvSpPr>
          <p:nvPr>
            <p:ph idx="1"/>
          </p:nvPr>
        </p:nvSpPr>
        <p:spPr>
          <a:xfrm>
            <a:off x="1097280" y="2109304"/>
            <a:ext cx="10058400" cy="3377096"/>
          </a:xfrm>
        </p:spPr>
        <p:txBody>
          <a:bodyPr>
            <a:normAutofit lnSpcReduction="10000"/>
          </a:bodyPr>
          <a:lstStyle/>
          <a:p>
            <a:pPr algn="just">
              <a:buFont typeface="Arial" panose="020B0604020202020204" pitchFamily="34" charset="0"/>
              <a:buChar char="•"/>
            </a:pPr>
            <a:r>
              <a:rPr lang="en-US" sz="2400" dirty="0" smtClean="0"/>
              <a:t>The </a:t>
            </a:r>
            <a:r>
              <a:rPr lang="en-US" sz="2400" dirty="0" smtClean="0"/>
              <a:t>primary </a:t>
            </a:r>
            <a:r>
              <a:rPr lang="en-US" sz="2400" dirty="0" smtClean="0"/>
              <a:t>objective </a:t>
            </a:r>
            <a:r>
              <a:rPr lang="en-US" sz="2400" dirty="0" smtClean="0"/>
              <a:t>of this </a:t>
            </a:r>
            <a:r>
              <a:rPr lang="en-US" sz="2400" dirty="0" smtClean="0"/>
              <a:t>project is </a:t>
            </a:r>
            <a:r>
              <a:rPr lang="en-US" sz="2400" dirty="0" smtClean="0"/>
              <a:t>to </a:t>
            </a:r>
            <a:r>
              <a:rPr lang="en-US" sz="2400" dirty="0" smtClean="0"/>
              <a:t>segment the customers into various </a:t>
            </a:r>
            <a:r>
              <a:rPr lang="en-US" sz="2400" dirty="0" smtClean="0"/>
              <a:t>clusters </a:t>
            </a:r>
            <a:r>
              <a:rPr lang="en-US" sz="2400" dirty="0" smtClean="0"/>
              <a:t>using </a:t>
            </a:r>
            <a:r>
              <a:rPr lang="en-US" sz="2400" dirty="0" smtClean="0"/>
              <a:t>clustering </a:t>
            </a:r>
            <a:r>
              <a:rPr lang="en-US" sz="2400" dirty="0" smtClean="0"/>
              <a:t>technique(s).</a:t>
            </a:r>
            <a:endParaRPr lang="en-US" sz="2400" dirty="0" smtClean="0"/>
          </a:p>
          <a:p>
            <a:pPr algn="just">
              <a:buFont typeface="Arial" panose="020B0604020202020204" pitchFamily="34" charset="0"/>
              <a:buChar char="•"/>
            </a:pPr>
            <a:r>
              <a:rPr lang="en-US" sz="2400" dirty="0" smtClean="0"/>
              <a:t>Analyze given data by performing </a:t>
            </a:r>
            <a:r>
              <a:rPr lang="en-US" sz="2400" dirty="0" smtClean="0"/>
              <a:t>EDA</a:t>
            </a:r>
            <a:r>
              <a:rPr lang="en-US" sz="2400" dirty="0" smtClean="0"/>
              <a:t>.</a:t>
            </a:r>
            <a:endParaRPr lang="en-US" sz="2400" dirty="0" smtClean="0"/>
          </a:p>
          <a:p>
            <a:pPr algn="just">
              <a:buFont typeface="Arial" panose="020B0604020202020204" pitchFamily="34" charset="0"/>
              <a:buChar char="•"/>
            </a:pPr>
            <a:r>
              <a:rPr lang="en-US" sz="2400" dirty="0" smtClean="0"/>
              <a:t>Perform </a:t>
            </a:r>
            <a:r>
              <a:rPr lang="en-US" sz="2400" dirty="0"/>
              <a:t>f</a:t>
            </a:r>
            <a:r>
              <a:rPr lang="en-US" sz="2400" dirty="0" smtClean="0"/>
              <a:t>eature engineering and advanced reporting based on these features</a:t>
            </a:r>
            <a:r>
              <a:rPr lang="en-US" sz="2400" dirty="0" smtClean="0"/>
              <a:t>. </a:t>
            </a:r>
          </a:p>
          <a:p>
            <a:pPr algn="just">
              <a:buFont typeface="Arial" panose="020B0604020202020204" pitchFamily="34" charset="0"/>
              <a:buChar char="•"/>
            </a:pPr>
            <a:r>
              <a:rPr lang="en-US" sz="2400" dirty="0" smtClean="0"/>
              <a:t>Apply </a:t>
            </a:r>
            <a:r>
              <a:rPr lang="en-US" sz="2400" dirty="0" smtClean="0"/>
              <a:t>K-Means for segmentation</a:t>
            </a:r>
            <a:r>
              <a:rPr lang="en-US" sz="2400" dirty="0" smtClean="0"/>
              <a:t>.</a:t>
            </a:r>
          </a:p>
          <a:p>
            <a:pPr algn="just">
              <a:buFont typeface="Arial" panose="020B0604020202020204" pitchFamily="34" charset="0"/>
              <a:buChar char="•"/>
            </a:pPr>
            <a:r>
              <a:rPr lang="en-US" sz="2400" dirty="0" smtClean="0"/>
              <a:t>Identifying how many clusters are giving better results.</a:t>
            </a:r>
            <a:endParaRPr lang="en-US" sz="2400" dirty="0" smtClean="0"/>
          </a:p>
          <a:p>
            <a:pPr algn="just">
              <a:buFont typeface="Arial" panose="020B0604020202020204" pitchFamily="34" charset="0"/>
              <a:buChar char="•"/>
            </a:pPr>
            <a:r>
              <a:rPr lang="en-US" sz="2400" dirty="0" smtClean="0"/>
              <a:t>Getting insights from the created segments.</a:t>
            </a:r>
          </a:p>
        </p:txBody>
      </p:sp>
    </p:spTree>
    <p:extLst>
      <p:ext uri="{BB962C8B-B14F-4D97-AF65-F5344CB8AC3E}">
        <p14:creationId xmlns:p14="http://schemas.microsoft.com/office/powerpoint/2010/main" val="82389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5678"/>
            <a:ext cx="10058400" cy="1031682"/>
          </a:xfrm>
        </p:spPr>
        <p:txBody>
          <a:bodyPr/>
          <a:lstStyle/>
          <a:p>
            <a:r>
              <a:rPr lang="en-US" b="1" u="sng" dirty="0" smtClean="0"/>
              <a:t>Approach</a:t>
            </a:r>
            <a:endParaRPr lang="en-US" b="1" u="sng" dirty="0"/>
          </a:p>
        </p:txBody>
      </p:sp>
      <p:sp>
        <p:nvSpPr>
          <p:cNvPr id="3" name="Content Placeholder 2"/>
          <p:cNvSpPr>
            <a:spLocks noGrp="1"/>
          </p:cNvSpPr>
          <p:nvPr>
            <p:ph idx="1"/>
          </p:nvPr>
        </p:nvSpPr>
        <p:spPr>
          <a:xfrm>
            <a:off x="1097279" y="2007704"/>
            <a:ext cx="9666799" cy="3861390"/>
          </a:xfrm>
        </p:spPr>
        <p:txBody>
          <a:bodyPr numCol="1">
            <a:normAutofit fontScale="92500" lnSpcReduction="10000"/>
          </a:bodyPr>
          <a:lstStyle/>
          <a:p>
            <a:pPr>
              <a:buFont typeface="Arial" panose="020B0604020202020204" pitchFamily="34" charset="0"/>
              <a:buChar char="•"/>
            </a:pPr>
            <a:r>
              <a:rPr lang="en-US" sz="2400" dirty="0" smtClean="0"/>
              <a:t>Understanding </a:t>
            </a:r>
            <a:r>
              <a:rPr lang="en-US" sz="2400" dirty="0"/>
              <a:t>the </a:t>
            </a:r>
            <a:r>
              <a:rPr lang="en-US" sz="2400" dirty="0" smtClean="0"/>
              <a:t>Data</a:t>
            </a:r>
          </a:p>
          <a:p>
            <a:pPr>
              <a:buFont typeface="Arial" panose="020B0604020202020204" pitchFamily="34" charset="0"/>
              <a:buChar char="•"/>
            </a:pPr>
            <a:r>
              <a:rPr lang="en-US" sz="2400" dirty="0" smtClean="0"/>
              <a:t>Exploratory </a:t>
            </a:r>
            <a:r>
              <a:rPr lang="en-US" sz="2400" dirty="0"/>
              <a:t>Data Analysis </a:t>
            </a:r>
            <a:endParaRPr lang="en-US" sz="2400" dirty="0" smtClean="0"/>
          </a:p>
          <a:p>
            <a:pPr>
              <a:buFont typeface="Arial" panose="020B0604020202020204" pitchFamily="34" charset="0"/>
              <a:buChar char="•"/>
            </a:pPr>
            <a:r>
              <a:rPr lang="en-US" sz="2400" dirty="0" smtClean="0"/>
              <a:t>Feature Engineering and insights</a:t>
            </a:r>
          </a:p>
          <a:p>
            <a:pPr>
              <a:buFont typeface="Arial" panose="020B0604020202020204" pitchFamily="34" charset="0"/>
              <a:buChar char="•"/>
            </a:pPr>
            <a:r>
              <a:rPr lang="en-US" sz="2400" dirty="0" smtClean="0"/>
              <a:t>Missing </a:t>
            </a:r>
            <a:r>
              <a:rPr lang="en-US" sz="2400" dirty="0"/>
              <a:t>Value and Outlier </a:t>
            </a:r>
            <a:r>
              <a:rPr lang="en-US" sz="2400" dirty="0" smtClean="0"/>
              <a:t>Treatment</a:t>
            </a:r>
          </a:p>
          <a:p>
            <a:pPr>
              <a:buFont typeface="Arial" panose="020B0604020202020204" pitchFamily="34" charset="0"/>
              <a:buChar char="•"/>
            </a:pPr>
            <a:r>
              <a:rPr lang="en-US" sz="2400" dirty="0" smtClean="0"/>
              <a:t>Standardizing </a:t>
            </a:r>
            <a:r>
              <a:rPr lang="en-US" sz="2400" dirty="0"/>
              <a:t>the </a:t>
            </a:r>
            <a:r>
              <a:rPr lang="en-US" sz="2400" dirty="0" smtClean="0"/>
              <a:t>data</a:t>
            </a:r>
          </a:p>
          <a:p>
            <a:pPr>
              <a:buFont typeface="Arial" panose="020B0604020202020204" pitchFamily="34" charset="0"/>
              <a:buChar char="•"/>
            </a:pPr>
            <a:r>
              <a:rPr lang="en-US" sz="2400" dirty="0" smtClean="0"/>
              <a:t>Reducing </a:t>
            </a:r>
            <a:r>
              <a:rPr lang="en-US" sz="2400" dirty="0"/>
              <a:t>Dimensions using </a:t>
            </a:r>
            <a:r>
              <a:rPr lang="en-US" sz="2400" dirty="0" smtClean="0"/>
              <a:t>PCA</a:t>
            </a:r>
          </a:p>
          <a:p>
            <a:pPr>
              <a:buFont typeface="Arial" panose="020B0604020202020204" pitchFamily="34" charset="0"/>
              <a:buChar char="•"/>
            </a:pPr>
            <a:r>
              <a:rPr lang="en-US" sz="2400" dirty="0" smtClean="0"/>
              <a:t>Applying K-Means</a:t>
            </a:r>
          </a:p>
          <a:p>
            <a:pPr>
              <a:buFont typeface="Arial" panose="020B0604020202020204" pitchFamily="34" charset="0"/>
              <a:buChar char="•"/>
            </a:pPr>
            <a:r>
              <a:rPr lang="en-US" sz="2400" dirty="0" smtClean="0"/>
              <a:t>Selecting </a:t>
            </a:r>
            <a:r>
              <a:rPr lang="en-US" sz="2400" dirty="0"/>
              <a:t>optimum number of clusters using Silhouette </a:t>
            </a:r>
            <a:r>
              <a:rPr lang="en-US" sz="2400" dirty="0" smtClean="0"/>
              <a:t>Coefficient</a:t>
            </a:r>
          </a:p>
          <a:p>
            <a:pPr>
              <a:buFont typeface="Arial" panose="020B0604020202020204" pitchFamily="34" charset="0"/>
              <a:buChar char="•"/>
            </a:pPr>
            <a:r>
              <a:rPr lang="en-US" sz="2400" dirty="0" smtClean="0"/>
              <a:t>Getting insights from these segments using Profiling</a:t>
            </a:r>
            <a:endParaRPr lang="en-US" sz="2400" dirty="0"/>
          </a:p>
          <a:p>
            <a:pPr>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176836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Data</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pic>
        <p:nvPicPr>
          <p:cNvPr id="4" name="Picture 3"/>
          <p:cNvPicPr>
            <a:picLocks noChangeAspect="1"/>
          </p:cNvPicPr>
          <p:nvPr/>
        </p:nvPicPr>
        <p:blipFill>
          <a:blip r:embed="rId2"/>
          <a:stretch>
            <a:fillRect/>
          </a:stretch>
        </p:blipFill>
        <p:spPr>
          <a:xfrm>
            <a:off x="1097280" y="2398058"/>
            <a:ext cx="4400550" cy="971550"/>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6126480" y="2398058"/>
            <a:ext cx="4057650" cy="3781425"/>
          </a:xfrm>
          <a:prstGeom prst="rect">
            <a:avLst/>
          </a:prstGeom>
          <a:ln w="3175">
            <a:solidFill>
              <a:schemeClr val="tx1"/>
            </a:solidFill>
          </a:ln>
        </p:spPr>
      </p:pic>
      <p:sp>
        <p:nvSpPr>
          <p:cNvPr id="8" name="TextBox 7"/>
          <p:cNvSpPr txBox="1"/>
          <p:nvPr/>
        </p:nvSpPr>
        <p:spPr>
          <a:xfrm>
            <a:off x="1097280" y="2009507"/>
            <a:ext cx="1840440" cy="369332"/>
          </a:xfrm>
          <a:prstGeom prst="rect">
            <a:avLst/>
          </a:prstGeom>
          <a:noFill/>
        </p:spPr>
        <p:txBody>
          <a:bodyPr wrap="none" rtlCol="0">
            <a:spAutoFit/>
          </a:bodyPr>
          <a:lstStyle/>
          <a:p>
            <a:r>
              <a:rPr lang="en-US" dirty="0" smtClean="0"/>
              <a:t>Shape of the data</a:t>
            </a:r>
            <a:endParaRPr lang="en-IN" dirty="0"/>
          </a:p>
        </p:txBody>
      </p:sp>
      <p:sp>
        <p:nvSpPr>
          <p:cNvPr id="9" name="TextBox 8"/>
          <p:cNvSpPr txBox="1"/>
          <p:nvPr/>
        </p:nvSpPr>
        <p:spPr>
          <a:xfrm>
            <a:off x="6126480" y="2036583"/>
            <a:ext cx="2373214" cy="369332"/>
          </a:xfrm>
          <a:prstGeom prst="rect">
            <a:avLst/>
          </a:prstGeom>
          <a:noFill/>
        </p:spPr>
        <p:txBody>
          <a:bodyPr wrap="none" rtlCol="0">
            <a:spAutoFit/>
          </a:bodyPr>
          <a:lstStyle/>
          <a:p>
            <a:r>
              <a:rPr lang="en-US" dirty="0" smtClean="0"/>
              <a:t>Features and </a:t>
            </a:r>
            <a:r>
              <a:rPr lang="en-US" dirty="0" err="1" smtClean="0"/>
              <a:t>datatypes</a:t>
            </a:r>
            <a:endParaRPr lang="en-IN" dirty="0"/>
          </a:p>
        </p:txBody>
      </p:sp>
    </p:spTree>
    <p:extLst>
      <p:ext uri="{BB962C8B-B14F-4D97-AF65-F5344CB8AC3E}">
        <p14:creationId xmlns:p14="http://schemas.microsoft.com/office/powerpoint/2010/main" val="4153581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36" y="439002"/>
            <a:ext cx="10309412" cy="878809"/>
          </a:xfrm>
        </p:spPr>
        <p:txBody>
          <a:bodyPr>
            <a:normAutofit/>
          </a:bodyPr>
          <a:lstStyle/>
          <a:p>
            <a:r>
              <a:rPr lang="en-US" sz="3600" b="1" u="sng" dirty="0" smtClean="0"/>
              <a:t>Missing Value Imputation</a:t>
            </a:r>
            <a:endParaRPr lang="en-US" sz="3600" b="1" u="sng" dirty="0"/>
          </a:p>
        </p:txBody>
      </p:sp>
      <p:pic>
        <p:nvPicPr>
          <p:cNvPr id="5" name="Picture 4"/>
          <p:cNvPicPr>
            <a:picLocks noChangeAspect="1"/>
          </p:cNvPicPr>
          <p:nvPr/>
        </p:nvPicPr>
        <p:blipFill>
          <a:blip r:embed="rId2"/>
          <a:stretch>
            <a:fillRect/>
          </a:stretch>
        </p:blipFill>
        <p:spPr>
          <a:xfrm>
            <a:off x="1087324" y="2136916"/>
            <a:ext cx="3242629" cy="3781425"/>
          </a:xfrm>
          <a:prstGeom prst="rect">
            <a:avLst/>
          </a:prstGeom>
          <a:ln w="3175">
            <a:solidFill>
              <a:schemeClr val="tx1"/>
            </a:solidFill>
          </a:ln>
        </p:spPr>
      </p:pic>
      <p:sp>
        <p:nvSpPr>
          <p:cNvPr id="8" name="TextBox 7"/>
          <p:cNvSpPr txBox="1"/>
          <p:nvPr/>
        </p:nvSpPr>
        <p:spPr>
          <a:xfrm>
            <a:off x="4757457" y="1750803"/>
            <a:ext cx="6487852" cy="369332"/>
          </a:xfrm>
          <a:prstGeom prst="rect">
            <a:avLst/>
          </a:prstGeom>
          <a:noFill/>
        </p:spPr>
        <p:txBody>
          <a:bodyPr wrap="square" rtlCol="0">
            <a:spAutoFit/>
          </a:bodyPr>
          <a:lstStyle/>
          <a:p>
            <a:r>
              <a:rPr lang="en-US" dirty="0" smtClean="0"/>
              <a:t>Treatment of Null Values</a:t>
            </a:r>
            <a:endParaRPr lang="en-IN" dirty="0"/>
          </a:p>
        </p:txBody>
      </p:sp>
      <p:pic>
        <p:nvPicPr>
          <p:cNvPr id="9" name="Picture 8"/>
          <p:cNvPicPr>
            <a:picLocks noChangeAspect="1"/>
          </p:cNvPicPr>
          <p:nvPr/>
        </p:nvPicPr>
        <p:blipFill>
          <a:blip r:embed="rId3"/>
          <a:stretch>
            <a:fillRect/>
          </a:stretch>
        </p:blipFill>
        <p:spPr>
          <a:xfrm>
            <a:off x="4757457" y="2120135"/>
            <a:ext cx="6851837" cy="3781425"/>
          </a:xfrm>
          <a:prstGeom prst="rect">
            <a:avLst/>
          </a:prstGeom>
          <a:ln w="3175">
            <a:solidFill>
              <a:schemeClr val="tx1"/>
            </a:solidFill>
          </a:ln>
        </p:spPr>
      </p:pic>
      <p:sp>
        <p:nvSpPr>
          <p:cNvPr id="11" name="TextBox 10"/>
          <p:cNvSpPr txBox="1"/>
          <p:nvPr/>
        </p:nvSpPr>
        <p:spPr>
          <a:xfrm>
            <a:off x="1087324" y="1767584"/>
            <a:ext cx="3361869" cy="369332"/>
          </a:xfrm>
          <a:prstGeom prst="rect">
            <a:avLst/>
          </a:prstGeom>
          <a:noFill/>
        </p:spPr>
        <p:txBody>
          <a:bodyPr wrap="square" rtlCol="0">
            <a:spAutoFit/>
          </a:bodyPr>
          <a:lstStyle/>
          <a:p>
            <a:r>
              <a:rPr lang="en-US" dirty="0" smtClean="0"/>
              <a:t>Checking for Null Values</a:t>
            </a:r>
            <a:endParaRPr lang="en-IN" dirty="0"/>
          </a:p>
        </p:txBody>
      </p:sp>
    </p:spTree>
    <p:extLst>
      <p:ext uri="{BB962C8B-B14F-4D97-AF65-F5344CB8AC3E}">
        <p14:creationId xmlns:p14="http://schemas.microsoft.com/office/powerpoint/2010/main" val="32654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96738"/>
          </a:xfrm>
        </p:spPr>
        <p:txBody>
          <a:bodyPr>
            <a:normAutofit/>
          </a:bodyPr>
          <a:lstStyle/>
          <a:p>
            <a:r>
              <a:rPr lang="en-US" sz="3600" b="1" dirty="0" smtClean="0"/>
              <a:t>New KPIs</a:t>
            </a:r>
            <a:endParaRPr lang="en-US" sz="3600" b="1" dirty="0"/>
          </a:p>
        </p:txBody>
      </p:sp>
      <p:sp>
        <p:nvSpPr>
          <p:cNvPr id="3" name="Content Placeholder 2"/>
          <p:cNvSpPr>
            <a:spLocks noGrp="1"/>
          </p:cNvSpPr>
          <p:nvPr>
            <p:ph idx="1"/>
          </p:nvPr>
        </p:nvSpPr>
        <p:spPr>
          <a:xfrm>
            <a:off x="1097280" y="1307851"/>
            <a:ext cx="10058400" cy="2116668"/>
          </a:xfrm>
        </p:spPr>
        <p:txBody>
          <a:bodyPr>
            <a:normAutofit fontScale="92500" lnSpcReduction="20000"/>
          </a:bodyPr>
          <a:lstStyle/>
          <a:p>
            <a:pPr>
              <a:buFont typeface="Arial" panose="020B0604020202020204" pitchFamily="34" charset="0"/>
              <a:buChar char="•"/>
            </a:pPr>
            <a:r>
              <a:rPr lang="en-US" sz="1600" dirty="0"/>
              <a:t>Based on the domain knowledge, we came up with new features that might affect the segmentation. We created the following </a:t>
            </a:r>
            <a:r>
              <a:rPr lang="en-US" sz="1600" dirty="0" smtClean="0"/>
              <a:t>five </a:t>
            </a:r>
            <a:r>
              <a:rPr lang="en-US" sz="1600" dirty="0"/>
              <a:t>new features</a:t>
            </a:r>
            <a:r>
              <a:rPr lang="en-US" sz="1600" dirty="0" smtClean="0"/>
              <a:t>:</a:t>
            </a:r>
          </a:p>
          <a:p>
            <a:pPr marL="544068" lvl="1" indent="-342900">
              <a:buFont typeface="+mj-lt"/>
              <a:buAutoNum type="arabicPeriod"/>
            </a:pPr>
            <a:r>
              <a:rPr lang="en-US" sz="1600" dirty="0" smtClean="0"/>
              <a:t>Average monthly purchase</a:t>
            </a:r>
          </a:p>
          <a:p>
            <a:pPr marL="544068" lvl="1" indent="-342900">
              <a:buFont typeface="+mj-lt"/>
              <a:buAutoNum type="arabicPeriod"/>
            </a:pPr>
            <a:r>
              <a:rPr lang="en-US" sz="1600" dirty="0" smtClean="0"/>
              <a:t>Monthly cash </a:t>
            </a:r>
            <a:r>
              <a:rPr lang="en-US" sz="1600" dirty="0" smtClean="0"/>
              <a:t>advance</a:t>
            </a:r>
          </a:p>
          <a:p>
            <a:pPr marL="544068" lvl="1" indent="-342900">
              <a:buFont typeface="+mj-lt"/>
              <a:buAutoNum type="arabicPeriod"/>
            </a:pPr>
            <a:r>
              <a:rPr lang="en-US" sz="1600" dirty="0" smtClean="0"/>
              <a:t>Purchase Types</a:t>
            </a:r>
          </a:p>
          <a:p>
            <a:pPr marL="544068" lvl="1" indent="-342900">
              <a:buFont typeface="+mj-lt"/>
              <a:buAutoNum type="arabicPeriod"/>
            </a:pPr>
            <a:r>
              <a:rPr lang="en-US" sz="1600" dirty="0" smtClean="0"/>
              <a:t>Limit Usage</a:t>
            </a:r>
          </a:p>
          <a:p>
            <a:pPr marL="544068" lvl="1" indent="-342900">
              <a:buFont typeface="+mj-lt"/>
              <a:buAutoNum type="arabicPeriod"/>
            </a:pPr>
            <a:r>
              <a:rPr lang="en-US" sz="1600" dirty="0" smtClean="0"/>
              <a:t>Payments to Min-Payment Ratios</a:t>
            </a:r>
            <a:endParaRPr lang="en-US" sz="1600" dirty="0"/>
          </a:p>
        </p:txBody>
      </p:sp>
      <p:pic>
        <p:nvPicPr>
          <p:cNvPr id="4" name="Picture 3"/>
          <p:cNvPicPr>
            <a:picLocks noChangeAspect="1"/>
          </p:cNvPicPr>
          <p:nvPr/>
        </p:nvPicPr>
        <p:blipFill>
          <a:blip r:embed="rId2"/>
          <a:stretch>
            <a:fillRect/>
          </a:stretch>
        </p:blipFill>
        <p:spPr>
          <a:xfrm>
            <a:off x="1097281" y="3424519"/>
            <a:ext cx="5321448" cy="3173505"/>
          </a:xfrm>
          <a:prstGeom prst="rect">
            <a:avLst/>
          </a:prstGeom>
        </p:spPr>
      </p:pic>
      <p:pic>
        <p:nvPicPr>
          <p:cNvPr id="5" name="Picture 4"/>
          <p:cNvPicPr>
            <a:picLocks noChangeAspect="1"/>
          </p:cNvPicPr>
          <p:nvPr/>
        </p:nvPicPr>
        <p:blipFill>
          <a:blip r:embed="rId3"/>
          <a:stretch>
            <a:fillRect/>
          </a:stretch>
        </p:blipFill>
        <p:spPr>
          <a:xfrm>
            <a:off x="6589059" y="3424518"/>
            <a:ext cx="5217459" cy="3173505"/>
          </a:xfrm>
          <a:prstGeom prst="rect">
            <a:avLst/>
          </a:prstGeom>
        </p:spPr>
      </p:pic>
    </p:spTree>
    <p:extLst>
      <p:ext uri="{BB962C8B-B14F-4D97-AF65-F5344CB8AC3E}">
        <p14:creationId xmlns:p14="http://schemas.microsoft.com/office/powerpoint/2010/main" val="1281664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19874" y="166128"/>
            <a:ext cx="7678550" cy="3186672"/>
          </a:xfrm>
          <a:prstGeom prst="rect">
            <a:avLst/>
          </a:prstGeom>
        </p:spPr>
      </p:pic>
      <p:pic>
        <p:nvPicPr>
          <p:cNvPr id="7" name="Picture 6"/>
          <p:cNvPicPr>
            <a:picLocks noChangeAspect="1"/>
          </p:cNvPicPr>
          <p:nvPr/>
        </p:nvPicPr>
        <p:blipFill>
          <a:blip r:embed="rId3"/>
          <a:stretch>
            <a:fillRect/>
          </a:stretch>
        </p:blipFill>
        <p:spPr>
          <a:xfrm>
            <a:off x="2119874" y="3420596"/>
            <a:ext cx="7678550" cy="3333750"/>
          </a:xfrm>
          <a:prstGeom prst="rect">
            <a:avLst/>
          </a:prstGeom>
        </p:spPr>
      </p:pic>
    </p:spTree>
    <p:extLst>
      <p:ext uri="{BB962C8B-B14F-4D97-AF65-F5344CB8AC3E}">
        <p14:creationId xmlns:p14="http://schemas.microsoft.com/office/powerpoint/2010/main" val="246423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467" y="256076"/>
            <a:ext cx="4030133" cy="523220"/>
          </a:xfrm>
          <a:prstGeom prst="rect">
            <a:avLst/>
          </a:prstGeom>
          <a:noFill/>
        </p:spPr>
        <p:txBody>
          <a:bodyPr wrap="square" rtlCol="0">
            <a:spAutoFit/>
          </a:bodyPr>
          <a:lstStyle/>
          <a:p>
            <a:r>
              <a:rPr lang="en-US" sz="2800" dirty="0" smtClean="0"/>
              <a:t>Insights</a:t>
            </a:r>
            <a:endParaRPr lang="en-US" sz="2800" dirty="0"/>
          </a:p>
        </p:txBody>
      </p:sp>
      <p:sp>
        <p:nvSpPr>
          <p:cNvPr id="4" name="TextBox 3"/>
          <p:cNvSpPr txBox="1"/>
          <p:nvPr/>
        </p:nvSpPr>
        <p:spPr>
          <a:xfrm>
            <a:off x="787342" y="4607264"/>
            <a:ext cx="4995334"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Average Payment ratio was higher </a:t>
            </a:r>
            <a:r>
              <a:rPr lang="en-US" dirty="0" smtClean="0"/>
              <a:t>for Installments and least for one-off purchases</a:t>
            </a:r>
            <a:endParaRPr lang="en-US" dirty="0"/>
          </a:p>
        </p:txBody>
      </p:sp>
      <p:sp>
        <p:nvSpPr>
          <p:cNvPr id="6" name="TextBox 5"/>
          <p:cNvSpPr txBox="1"/>
          <p:nvPr/>
        </p:nvSpPr>
        <p:spPr>
          <a:xfrm>
            <a:off x="6464022" y="4588740"/>
            <a:ext cx="442484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Customers </a:t>
            </a:r>
            <a:r>
              <a:rPr lang="en-US" dirty="0" smtClean="0"/>
              <a:t>with neither installments nor One-Off purchases tend to impact a significant ratio of all customers.</a:t>
            </a:r>
            <a:endParaRPr lang="en-US" dirty="0"/>
          </a:p>
        </p:txBody>
      </p:sp>
      <p:pic>
        <p:nvPicPr>
          <p:cNvPr id="3" name="Picture 2"/>
          <p:cNvPicPr>
            <a:picLocks noChangeAspect="1"/>
          </p:cNvPicPr>
          <p:nvPr/>
        </p:nvPicPr>
        <p:blipFill>
          <a:blip r:embed="rId2"/>
          <a:stretch>
            <a:fillRect/>
          </a:stretch>
        </p:blipFill>
        <p:spPr>
          <a:xfrm>
            <a:off x="1516715" y="1107367"/>
            <a:ext cx="8685119" cy="3171825"/>
          </a:xfrm>
          <a:prstGeom prst="rect">
            <a:avLst/>
          </a:prstGeom>
        </p:spPr>
      </p:pic>
    </p:spTree>
    <p:extLst>
      <p:ext uri="{BB962C8B-B14F-4D97-AF65-F5344CB8AC3E}">
        <p14:creationId xmlns:p14="http://schemas.microsoft.com/office/powerpoint/2010/main" val="364799913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10838</TotalTime>
  <Words>692</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Century Gothic</vt:lpstr>
      <vt:lpstr>Copperplate Gothic Light</vt:lpstr>
      <vt:lpstr>Segoe UI</vt:lpstr>
      <vt:lpstr>Wingdings 3</vt:lpstr>
      <vt:lpstr>1_Office Theme</vt:lpstr>
      <vt:lpstr>Ion</vt:lpstr>
      <vt:lpstr>Credit  card  customer  segmentation</vt:lpstr>
      <vt:lpstr>Problem Statement</vt:lpstr>
      <vt:lpstr>Scope and Objective</vt:lpstr>
      <vt:lpstr>Approach</vt:lpstr>
      <vt:lpstr>Understanding Data</vt:lpstr>
      <vt:lpstr>Missing Value Imputation</vt:lpstr>
      <vt:lpstr>New KPIs</vt:lpstr>
      <vt:lpstr>PowerPoint Presentation</vt:lpstr>
      <vt:lpstr>PowerPoint Presentation</vt:lpstr>
      <vt:lpstr>PowerPoint Presentation</vt:lpstr>
      <vt:lpstr>Apply PCA</vt:lpstr>
      <vt:lpstr>K-Means</vt:lpstr>
      <vt:lpstr>Identifying best number of segments</vt:lpstr>
      <vt:lpstr>PowerPoint Presentation</vt:lpstr>
      <vt:lpstr>Profiling &amp; Strategies</vt:lpstr>
      <vt:lpstr>Suggested Strategies Complete details in the excel document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Vishal Kumar</dc:creator>
  <cp:lastModifiedBy>Microsoft account</cp:lastModifiedBy>
  <cp:revision>70</cp:revision>
  <dcterms:created xsi:type="dcterms:W3CDTF">2018-11-05T12:08:00Z</dcterms:created>
  <dcterms:modified xsi:type="dcterms:W3CDTF">2020-12-29T08:34:32Z</dcterms:modified>
</cp:coreProperties>
</file>