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74" r:id="rId5"/>
    <p:sldId id="275" r:id="rId6"/>
    <p:sldId id="276" r:id="rId7"/>
    <p:sldId id="277" r:id="rId8"/>
    <p:sldId id="278" r:id="rId9"/>
    <p:sldId id="279" r:id="rId10"/>
    <p:sldId id="280" r:id="rId11"/>
    <p:sldId id="281" r:id="rId12"/>
    <p:sldId id="282" r:id="rId13"/>
    <p:sldId id="283" r:id="rId14"/>
    <p:sldId id="284"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29"/>
    <p:restoredTop sz="95816"/>
  </p:normalViewPr>
  <p:slideViewPr>
    <p:cSldViewPr snapToGrid="0" snapToObjects="1">
      <p:cViewPr varScale="1">
        <p:scale>
          <a:sx n="62" d="100"/>
          <a:sy n="62" d="100"/>
        </p:scale>
        <p:origin x="10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8BB2-BA9C-5248-AE22-46A7627F5B97}"/>
              </a:ext>
            </a:extLst>
          </p:cNvPr>
          <p:cNvSpPr>
            <a:spLocks noGrp="1"/>
          </p:cNvSpPr>
          <p:nvPr>
            <p:ph type="ctrTitle"/>
          </p:nvPr>
        </p:nvSpPr>
        <p:spPr>
          <a:xfrm>
            <a:off x="1524000" y="1122363"/>
            <a:ext cx="9144000" cy="2387600"/>
          </a:xfrm>
        </p:spPr>
        <p:txBody>
          <a:bodyPr anchor="b"/>
          <a:lstStyle>
            <a:lvl1pPr algn="ctr">
              <a:defRPr sz="6000">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B44CA0E2-E91B-A943-B43B-33B6289EA6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20BBA6-DDEC-3A40-8083-FAC840AA2C9F}"/>
              </a:ext>
            </a:extLst>
          </p:cNvPr>
          <p:cNvSpPr>
            <a:spLocks noGrp="1"/>
          </p:cNvSpPr>
          <p:nvPr>
            <p:ph type="dt" sz="half" idx="10"/>
          </p:nvPr>
        </p:nvSpPr>
        <p:spPr/>
        <p:txBody>
          <a:bodyPr/>
          <a:lstStyle/>
          <a:p>
            <a:fld id="{49C79A57-8D73-2248-9DDC-1A7E3B59F322}" type="datetimeFigureOut">
              <a:rPr lang="en-US" smtClean="0"/>
              <a:t>11/30/2024</a:t>
            </a:fld>
            <a:endParaRPr lang="en-US"/>
          </a:p>
        </p:txBody>
      </p:sp>
      <p:sp>
        <p:nvSpPr>
          <p:cNvPr id="5" name="Footer Placeholder 4">
            <a:extLst>
              <a:ext uri="{FF2B5EF4-FFF2-40B4-BE49-F238E27FC236}">
                <a16:creationId xmlns:a16="http://schemas.microsoft.com/office/drawing/2014/main" id="{EB33763D-8D53-EE4F-8A49-31C923BC0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D0BE3-4C3A-F64C-8D4C-8A90A491C8F2}"/>
              </a:ext>
            </a:extLst>
          </p:cNvPr>
          <p:cNvSpPr>
            <a:spLocks noGrp="1"/>
          </p:cNvSpPr>
          <p:nvPr>
            <p:ph type="sldNum" sz="quarter" idx="12"/>
          </p:nvPr>
        </p:nvSpPr>
        <p:spPr/>
        <p:txBody>
          <a:bodyPr/>
          <a:lstStyle/>
          <a:p>
            <a:fld id="{830BCF3D-EBD8-CB4F-A593-FAEAB33131BE}" type="slidenum">
              <a:rPr lang="en-US" smtClean="0"/>
              <a:t>‹#›</a:t>
            </a:fld>
            <a:endParaRPr lang="en-US"/>
          </a:p>
        </p:txBody>
      </p:sp>
    </p:spTree>
    <p:extLst>
      <p:ext uri="{BB962C8B-B14F-4D97-AF65-F5344CB8AC3E}">
        <p14:creationId xmlns:p14="http://schemas.microsoft.com/office/powerpoint/2010/main" val="3867567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A940-DE5B-8A4F-BBED-439752C4AB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935A8D-2374-584F-BF19-1D09634633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E940B-1440-7C4B-A2F7-2848F56FFE49}"/>
              </a:ext>
            </a:extLst>
          </p:cNvPr>
          <p:cNvSpPr>
            <a:spLocks noGrp="1"/>
          </p:cNvSpPr>
          <p:nvPr>
            <p:ph type="dt" sz="half" idx="10"/>
          </p:nvPr>
        </p:nvSpPr>
        <p:spPr/>
        <p:txBody>
          <a:bodyPr/>
          <a:lstStyle/>
          <a:p>
            <a:fld id="{49C79A57-8D73-2248-9DDC-1A7E3B59F322}" type="datetimeFigureOut">
              <a:rPr lang="en-US" smtClean="0"/>
              <a:t>11/30/2024</a:t>
            </a:fld>
            <a:endParaRPr lang="en-US"/>
          </a:p>
        </p:txBody>
      </p:sp>
      <p:sp>
        <p:nvSpPr>
          <p:cNvPr id="5" name="Footer Placeholder 4">
            <a:extLst>
              <a:ext uri="{FF2B5EF4-FFF2-40B4-BE49-F238E27FC236}">
                <a16:creationId xmlns:a16="http://schemas.microsoft.com/office/drawing/2014/main" id="{507A93C6-4988-844A-8D1A-97094B0DE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7AF4C-ADED-784F-B744-15D325C49AB8}"/>
              </a:ext>
            </a:extLst>
          </p:cNvPr>
          <p:cNvSpPr>
            <a:spLocks noGrp="1"/>
          </p:cNvSpPr>
          <p:nvPr>
            <p:ph type="sldNum" sz="quarter" idx="12"/>
          </p:nvPr>
        </p:nvSpPr>
        <p:spPr/>
        <p:txBody>
          <a:bodyPr/>
          <a:lstStyle/>
          <a:p>
            <a:fld id="{830BCF3D-EBD8-CB4F-A593-FAEAB33131BE}" type="slidenum">
              <a:rPr lang="en-US" smtClean="0"/>
              <a:t>‹#›</a:t>
            </a:fld>
            <a:endParaRPr lang="en-US"/>
          </a:p>
        </p:txBody>
      </p:sp>
    </p:spTree>
    <p:extLst>
      <p:ext uri="{BB962C8B-B14F-4D97-AF65-F5344CB8AC3E}">
        <p14:creationId xmlns:p14="http://schemas.microsoft.com/office/powerpoint/2010/main" val="396211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3C08BC-F0A1-A048-B029-6E2519D241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E3B5E-77BD-0A48-981A-C35BBCCD7C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0E7D1-5F28-8440-A2B0-112A6DCC16EF}"/>
              </a:ext>
            </a:extLst>
          </p:cNvPr>
          <p:cNvSpPr>
            <a:spLocks noGrp="1"/>
          </p:cNvSpPr>
          <p:nvPr>
            <p:ph type="dt" sz="half" idx="10"/>
          </p:nvPr>
        </p:nvSpPr>
        <p:spPr/>
        <p:txBody>
          <a:bodyPr/>
          <a:lstStyle/>
          <a:p>
            <a:fld id="{49C79A57-8D73-2248-9DDC-1A7E3B59F322}" type="datetimeFigureOut">
              <a:rPr lang="en-US" smtClean="0"/>
              <a:t>11/30/2024</a:t>
            </a:fld>
            <a:endParaRPr lang="en-US"/>
          </a:p>
        </p:txBody>
      </p:sp>
      <p:sp>
        <p:nvSpPr>
          <p:cNvPr id="5" name="Footer Placeholder 4">
            <a:extLst>
              <a:ext uri="{FF2B5EF4-FFF2-40B4-BE49-F238E27FC236}">
                <a16:creationId xmlns:a16="http://schemas.microsoft.com/office/drawing/2014/main" id="{13E3D03B-B033-C54C-A856-EC7ED43AE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76EFB-AFF5-784F-8DF8-5BA761F7E577}"/>
              </a:ext>
            </a:extLst>
          </p:cNvPr>
          <p:cNvSpPr>
            <a:spLocks noGrp="1"/>
          </p:cNvSpPr>
          <p:nvPr>
            <p:ph type="sldNum" sz="quarter" idx="12"/>
          </p:nvPr>
        </p:nvSpPr>
        <p:spPr/>
        <p:txBody>
          <a:bodyPr/>
          <a:lstStyle/>
          <a:p>
            <a:fld id="{830BCF3D-EBD8-CB4F-A593-FAEAB33131BE}" type="slidenum">
              <a:rPr lang="en-US" smtClean="0"/>
              <a:t>‹#›</a:t>
            </a:fld>
            <a:endParaRPr lang="en-US"/>
          </a:p>
        </p:txBody>
      </p:sp>
    </p:spTree>
    <p:extLst>
      <p:ext uri="{BB962C8B-B14F-4D97-AF65-F5344CB8AC3E}">
        <p14:creationId xmlns:p14="http://schemas.microsoft.com/office/powerpoint/2010/main" val="239724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F1B9-BB2D-FB48-A685-BF4BEA9D9E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2D6AB7-32C7-E341-9DD2-0013B4DA96F9}"/>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210ED9-2B7C-5E48-A73D-DC4DBC727229}"/>
              </a:ext>
            </a:extLst>
          </p:cNvPr>
          <p:cNvSpPr>
            <a:spLocks noGrp="1"/>
          </p:cNvSpPr>
          <p:nvPr>
            <p:ph type="dt" sz="half" idx="10"/>
          </p:nvPr>
        </p:nvSpPr>
        <p:spPr/>
        <p:txBody>
          <a:bodyPr/>
          <a:lstStyle/>
          <a:p>
            <a:fld id="{49C79A57-8D73-2248-9DDC-1A7E3B59F322}" type="datetimeFigureOut">
              <a:rPr lang="en-US" smtClean="0"/>
              <a:t>11/30/2024</a:t>
            </a:fld>
            <a:endParaRPr lang="en-US"/>
          </a:p>
        </p:txBody>
      </p:sp>
      <p:sp>
        <p:nvSpPr>
          <p:cNvPr id="5" name="Footer Placeholder 4">
            <a:extLst>
              <a:ext uri="{FF2B5EF4-FFF2-40B4-BE49-F238E27FC236}">
                <a16:creationId xmlns:a16="http://schemas.microsoft.com/office/drawing/2014/main" id="{19B199B8-752E-FC40-A7D1-A66034B43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69BEF-58CE-4747-8EE8-9788D0201907}"/>
              </a:ext>
            </a:extLst>
          </p:cNvPr>
          <p:cNvSpPr>
            <a:spLocks noGrp="1"/>
          </p:cNvSpPr>
          <p:nvPr>
            <p:ph type="sldNum" sz="quarter" idx="12"/>
          </p:nvPr>
        </p:nvSpPr>
        <p:spPr/>
        <p:txBody>
          <a:bodyPr/>
          <a:lstStyle/>
          <a:p>
            <a:fld id="{830BCF3D-EBD8-CB4F-A593-FAEAB33131BE}" type="slidenum">
              <a:rPr lang="en-US" smtClean="0"/>
              <a:t>‹#›</a:t>
            </a:fld>
            <a:endParaRPr lang="en-US"/>
          </a:p>
        </p:txBody>
      </p:sp>
    </p:spTree>
    <p:extLst>
      <p:ext uri="{BB962C8B-B14F-4D97-AF65-F5344CB8AC3E}">
        <p14:creationId xmlns:p14="http://schemas.microsoft.com/office/powerpoint/2010/main" val="57778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CC96-ACBE-4441-AFCB-8289C6492A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A301B8-3A81-514D-88F1-172914F8D4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2699B7-D3B8-464D-9968-2AD02DF17E82}"/>
              </a:ext>
            </a:extLst>
          </p:cNvPr>
          <p:cNvSpPr>
            <a:spLocks noGrp="1"/>
          </p:cNvSpPr>
          <p:nvPr>
            <p:ph type="dt" sz="half" idx="10"/>
          </p:nvPr>
        </p:nvSpPr>
        <p:spPr/>
        <p:txBody>
          <a:bodyPr/>
          <a:lstStyle/>
          <a:p>
            <a:fld id="{49C79A57-8D73-2248-9DDC-1A7E3B59F322}" type="datetimeFigureOut">
              <a:rPr lang="en-US" smtClean="0"/>
              <a:t>11/30/2024</a:t>
            </a:fld>
            <a:endParaRPr lang="en-US"/>
          </a:p>
        </p:txBody>
      </p:sp>
      <p:sp>
        <p:nvSpPr>
          <p:cNvPr id="5" name="Footer Placeholder 4">
            <a:extLst>
              <a:ext uri="{FF2B5EF4-FFF2-40B4-BE49-F238E27FC236}">
                <a16:creationId xmlns:a16="http://schemas.microsoft.com/office/drawing/2014/main" id="{79D5C39B-9E9D-F34E-B481-F7124C204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C3833-4875-3D46-8785-DE7482393586}"/>
              </a:ext>
            </a:extLst>
          </p:cNvPr>
          <p:cNvSpPr>
            <a:spLocks noGrp="1"/>
          </p:cNvSpPr>
          <p:nvPr>
            <p:ph type="sldNum" sz="quarter" idx="12"/>
          </p:nvPr>
        </p:nvSpPr>
        <p:spPr/>
        <p:txBody>
          <a:bodyPr/>
          <a:lstStyle/>
          <a:p>
            <a:fld id="{830BCF3D-EBD8-CB4F-A593-FAEAB33131BE}" type="slidenum">
              <a:rPr lang="en-US" smtClean="0"/>
              <a:t>‹#›</a:t>
            </a:fld>
            <a:endParaRPr lang="en-US"/>
          </a:p>
        </p:txBody>
      </p:sp>
    </p:spTree>
    <p:extLst>
      <p:ext uri="{BB962C8B-B14F-4D97-AF65-F5344CB8AC3E}">
        <p14:creationId xmlns:p14="http://schemas.microsoft.com/office/powerpoint/2010/main" val="307565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5E27-9E4D-3B4B-98C4-F89D26F64D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A20DC4-69E3-9943-A545-003CA768AD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424ABD-C8EA-D24E-8607-1BA8DFCE68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9A90F4-450A-4C4A-804E-B675D8586758}"/>
              </a:ext>
            </a:extLst>
          </p:cNvPr>
          <p:cNvSpPr>
            <a:spLocks noGrp="1"/>
          </p:cNvSpPr>
          <p:nvPr>
            <p:ph type="dt" sz="half" idx="10"/>
          </p:nvPr>
        </p:nvSpPr>
        <p:spPr/>
        <p:txBody>
          <a:bodyPr/>
          <a:lstStyle/>
          <a:p>
            <a:fld id="{49C79A57-8D73-2248-9DDC-1A7E3B59F322}" type="datetimeFigureOut">
              <a:rPr lang="en-US" smtClean="0"/>
              <a:t>11/30/2024</a:t>
            </a:fld>
            <a:endParaRPr lang="en-US"/>
          </a:p>
        </p:txBody>
      </p:sp>
      <p:sp>
        <p:nvSpPr>
          <p:cNvPr id="6" name="Footer Placeholder 5">
            <a:extLst>
              <a:ext uri="{FF2B5EF4-FFF2-40B4-BE49-F238E27FC236}">
                <a16:creationId xmlns:a16="http://schemas.microsoft.com/office/drawing/2014/main" id="{F142A3D6-2CA1-7543-8DAA-23C15283C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A67D6-3080-2D44-A386-75CF2DC9390E}"/>
              </a:ext>
            </a:extLst>
          </p:cNvPr>
          <p:cNvSpPr>
            <a:spLocks noGrp="1"/>
          </p:cNvSpPr>
          <p:nvPr>
            <p:ph type="sldNum" sz="quarter" idx="12"/>
          </p:nvPr>
        </p:nvSpPr>
        <p:spPr/>
        <p:txBody>
          <a:bodyPr/>
          <a:lstStyle/>
          <a:p>
            <a:fld id="{830BCF3D-EBD8-CB4F-A593-FAEAB33131BE}" type="slidenum">
              <a:rPr lang="en-US" smtClean="0"/>
              <a:t>‹#›</a:t>
            </a:fld>
            <a:endParaRPr lang="en-US"/>
          </a:p>
        </p:txBody>
      </p:sp>
    </p:spTree>
    <p:extLst>
      <p:ext uri="{BB962C8B-B14F-4D97-AF65-F5344CB8AC3E}">
        <p14:creationId xmlns:p14="http://schemas.microsoft.com/office/powerpoint/2010/main" val="4264552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BE99-5704-4F49-A868-1A302CFB0C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F1DA89-6330-BD41-8EA0-48390ADFE4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DFAF37-2943-9B40-A1C8-51BE593F62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1F7515-5BA9-A14B-9891-2F26AE4267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D88282-4C9F-E840-871D-6268011BF0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E620D5-5259-514E-B9BD-99C336211FEA}"/>
              </a:ext>
            </a:extLst>
          </p:cNvPr>
          <p:cNvSpPr>
            <a:spLocks noGrp="1"/>
          </p:cNvSpPr>
          <p:nvPr>
            <p:ph type="dt" sz="half" idx="10"/>
          </p:nvPr>
        </p:nvSpPr>
        <p:spPr/>
        <p:txBody>
          <a:bodyPr/>
          <a:lstStyle/>
          <a:p>
            <a:fld id="{49C79A57-8D73-2248-9DDC-1A7E3B59F322}" type="datetimeFigureOut">
              <a:rPr lang="en-US" smtClean="0"/>
              <a:t>11/30/2024</a:t>
            </a:fld>
            <a:endParaRPr lang="en-US"/>
          </a:p>
        </p:txBody>
      </p:sp>
      <p:sp>
        <p:nvSpPr>
          <p:cNvPr id="8" name="Footer Placeholder 7">
            <a:extLst>
              <a:ext uri="{FF2B5EF4-FFF2-40B4-BE49-F238E27FC236}">
                <a16:creationId xmlns:a16="http://schemas.microsoft.com/office/drawing/2014/main" id="{BBF1B2DF-7854-954D-B767-F8677890B4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C716B7-ED7B-264F-9113-B8ADAF0A1D3C}"/>
              </a:ext>
            </a:extLst>
          </p:cNvPr>
          <p:cNvSpPr>
            <a:spLocks noGrp="1"/>
          </p:cNvSpPr>
          <p:nvPr>
            <p:ph type="sldNum" sz="quarter" idx="12"/>
          </p:nvPr>
        </p:nvSpPr>
        <p:spPr/>
        <p:txBody>
          <a:bodyPr/>
          <a:lstStyle/>
          <a:p>
            <a:fld id="{830BCF3D-EBD8-CB4F-A593-FAEAB33131BE}" type="slidenum">
              <a:rPr lang="en-US" smtClean="0"/>
              <a:t>‹#›</a:t>
            </a:fld>
            <a:endParaRPr lang="en-US"/>
          </a:p>
        </p:txBody>
      </p:sp>
    </p:spTree>
    <p:extLst>
      <p:ext uri="{BB962C8B-B14F-4D97-AF65-F5344CB8AC3E}">
        <p14:creationId xmlns:p14="http://schemas.microsoft.com/office/powerpoint/2010/main" val="3485327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5810-D873-2844-A97C-A243A7BBD3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030A13-2792-2E4D-8D77-817ADD4C2054}"/>
              </a:ext>
            </a:extLst>
          </p:cNvPr>
          <p:cNvSpPr>
            <a:spLocks noGrp="1"/>
          </p:cNvSpPr>
          <p:nvPr>
            <p:ph type="dt" sz="half" idx="10"/>
          </p:nvPr>
        </p:nvSpPr>
        <p:spPr/>
        <p:txBody>
          <a:bodyPr/>
          <a:lstStyle/>
          <a:p>
            <a:fld id="{49C79A57-8D73-2248-9DDC-1A7E3B59F322}" type="datetimeFigureOut">
              <a:rPr lang="en-US" smtClean="0"/>
              <a:t>11/30/2024</a:t>
            </a:fld>
            <a:endParaRPr lang="en-US"/>
          </a:p>
        </p:txBody>
      </p:sp>
      <p:sp>
        <p:nvSpPr>
          <p:cNvPr id="4" name="Footer Placeholder 3">
            <a:extLst>
              <a:ext uri="{FF2B5EF4-FFF2-40B4-BE49-F238E27FC236}">
                <a16:creationId xmlns:a16="http://schemas.microsoft.com/office/drawing/2014/main" id="{FE6277C4-506B-0049-950E-9D1E7562A7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6A2823-E500-8141-9183-F96FFF37E411}"/>
              </a:ext>
            </a:extLst>
          </p:cNvPr>
          <p:cNvSpPr>
            <a:spLocks noGrp="1"/>
          </p:cNvSpPr>
          <p:nvPr>
            <p:ph type="sldNum" sz="quarter" idx="12"/>
          </p:nvPr>
        </p:nvSpPr>
        <p:spPr/>
        <p:txBody>
          <a:bodyPr/>
          <a:lstStyle/>
          <a:p>
            <a:fld id="{830BCF3D-EBD8-CB4F-A593-FAEAB33131BE}" type="slidenum">
              <a:rPr lang="en-US" smtClean="0"/>
              <a:t>‹#›</a:t>
            </a:fld>
            <a:endParaRPr lang="en-US"/>
          </a:p>
        </p:txBody>
      </p:sp>
    </p:spTree>
    <p:extLst>
      <p:ext uri="{BB962C8B-B14F-4D97-AF65-F5344CB8AC3E}">
        <p14:creationId xmlns:p14="http://schemas.microsoft.com/office/powerpoint/2010/main" val="161976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25EB8F-2E3B-4D48-A5ED-DB45DF03E052}"/>
              </a:ext>
            </a:extLst>
          </p:cNvPr>
          <p:cNvSpPr>
            <a:spLocks noGrp="1"/>
          </p:cNvSpPr>
          <p:nvPr>
            <p:ph type="dt" sz="half" idx="10"/>
          </p:nvPr>
        </p:nvSpPr>
        <p:spPr/>
        <p:txBody>
          <a:bodyPr/>
          <a:lstStyle/>
          <a:p>
            <a:fld id="{49C79A57-8D73-2248-9DDC-1A7E3B59F322}" type="datetimeFigureOut">
              <a:rPr lang="en-US" smtClean="0"/>
              <a:t>11/30/2024</a:t>
            </a:fld>
            <a:endParaRPr lang="en-US"/>
          </a:p>
        </p:txBody>
      </p:sp>
      <p:sp>
        <p:nvSpPr>
          <p:cNvPr id="3" name="Footer Placeholder 2">
            <a:extLst>
              <a:ext uri="{FF2B5EF4-FFF2-40B4-BE49-F238E27FC236}">
                <a16:creationId xmlns:a16="http://schemas.microsoft.com/office/drawing/2014/main" id="{47F9E187-52D0-B844-9F19-0263D268AA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CC815B-BCF1-0A4F-A2F0-5F28B2EC5BF3}"/>
              </a:ext>
            </a:extLst>
          </p:cNvPr>
          <p:cNvSpPr>
            <a:spLocks noGrp="1"/>
          </p:cNvSpPr>
          <p:nvPr>
            <p:ph type="sldNum" sz="quarter" idx="12"/>
          </p:nvPr>
        </p:nvSpPr>
        <p:spPr/>
        <p:txBody>
          <a:bodyPr/>
          <a:lstStyle/>
          <a:p>
            <a:fld id="{830BCF3D-EBD8-CB4F-A593-FAEAB33131BE}" type="slidenum">
              <a:rPr lang="en-US" smtClean="0"/>
              <a:t>‹#›</a:t>
            </a:fld>
            <a:endParaRPr lang="en-US"/>
          </a:p>
        </p:txBody>
      </p:sp>
    </p:spTree>
    <p:extLst>
      <p:ext uri="{BB962C8B-B14F-4D97-AF65-F5344CB8AC3E}">
        <p14:creationId xmlns:p14="http://schemas.microsoft.com/office/powerpoint/2010/main" val="281967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233E-E30F-9046-B2BC-C02B73DAAE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089E62-1DBB-0246-B4D0-18A66E8300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65BD71-AB3D-5F45-A4E7-4BCA1C7C1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E6776-3F8F-6A4F-A091-A190E24091E0}"/>
              </a:ext>
            </a:extLst>
          </p:cNvPr>
          <p:cNvSpPr>
            <a:spLocks noGrp="1"/>
          </p:cNvSpPr>
          <p:nvPr>
            <p:ph type="dt" sz="half" idx="10"/>
          </p:nvPr>
        </p:nvSpPr>
        <p:spPr/>
        <p:txBody>
          <a:bodyPr/>
          <a:lstStyle/>
          <a:p>
            <a:fld id="{49C79A57-8D73-2248-9DDC-1A7E3B59F322}" type="datetimeFigureOut">
              <a:rPr lang="en-US" smtClean="0"/>
              <a:t>11/30/2024</a:t>
            </a:fld>
            <a:endParaRPr lang="en-US"/>
          </a:p>
        </p:txBody>
      </p:sp>
      <p:sp>
        <p:nvSpPr>
          <p:cNvPr id="6" name="Footer Placeholder 5">
            <a:extLst>
              <a:ext uri="{FF2B5EF4-FFF2-40B4-BE49-F238E27FC236}">
                <a16:creationId xmlns:a16="http://schemas.microsoft.com/office/drawing/2014/main" id="{B5BDDF82-F1D0-CA47-AAE1-AE9CF4963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1346A-5736-784A-90E3-E3114A62A586}"/>
              </a:ext>
            </a:extLst>
          </p:cNvPr>
          <p:cNvSpPr>
            <a:spLocks noGrp="1"/>
          </p:cNvSpPr>
          <p:nvPr>
            <p:ph type="sldNum" sz="quarter" idx="12"/>
          </p:nvPr>
        </p:nvSpPr>
        <p:spPr/>
        <p:txBody>
          <a:bodyPr/>
          <a:lstStyle/>
          <a:p>
            <a:fld id="{830BCF3D-EBD8-CB4F-A593-FAEAB33131BE}" type="slidenum">
              <a:rPr lang="en-US" smtClean="0"/>
              <a:t>‹#›</a:t>
            </a:fld>
            <a:endParaRPr lang="en-US"/>
          </a:p>
        </p:txBody>
      </p:sp>
    </p:spTree>
    <p:extLst>
      <p:ext uri="{BB962C8B-B14F-4D97-AF65-F5344CB8AC3E}">
        <p14:creationId xmlns:p14="http://schemas.microsoft.com/office/powerpoint/2010/main" val="323426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5767F-EB4D-4443-86AE-72A649E953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FB6E9A-5138-914B-82A2-4589BD99F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C22E27-FC60-9D47-8877-45A634C427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CA74B7-5FF8-A14F-BC52-CC47414047BB}"/>
              </a:ext>
            </a:extLst>
          </p:cNvPr>
          <p:cNvSpPr>
            <a:spLocks noGrp="1"/>
          </p:cNvSpPr>
          <p:nvPr>
            <p:ph type="dt" sz="half" idx="10"/>
          </p:nvPr>
        </p:nvSpPr>
        <p:spPr/>
        <p:txBody>
          <a:bodyPr/>
          <a:lstStyle/>
          <a:p>
            <a:fld id="{49C79A57-8D73-2248-9DDC-1A7E3B59F322}" type="datetimeFigureOut">
              <a:rPr lang="en-US" smtClean="0"/>
              <a:t>11/30/2024</a:t>
            </a:fld>
            <a:endParaRPr lang="en-US"/>
          </a:p>
        </p:txBody>
      </p:sp>
      <p:sp>
        <p:nvSpPr>
          <p:cNvPr id="6" name="Footer Placeholder 5">
            <a:extLst>
              <a:ext uri="{FF2B5EF4-FFF2-40B4-BE49-F238E27FC236}">
                <a16:creationId xmlns:a16="http://schemas.microsoft.com/office/drawing/2014/main" id="{191A8B7E-F161-9949-80C9-E0F5507A0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E43E0-0D37-5045-AAAA-9B68486558D8}"/>
              </a:ext>
            </a:extLst>
          </p:cNvPr>
          <p:cNvSpPr>
            <a:spLocks noGrp="1"/>
          </p:cNvSpPr>
          <p:nvPr>
            <p:ph type="sldNum" sz="quarter" idx="12"/>
          </p:nvPr>
        </p:nvSpPr>
        <p:spPr/>
        <p:txBody>
          <a:bodyPr/>
          <a:lstStyle/>
          <a:p>
            <a:fld id="{830BCF3D-EBD8-CB4F-A593-FAEAB33131BE}" type="slidenum">
              <a:rPr lang="en-US" smtClean="0"/>
              <a:t>‹#›</a:t>
            </a:fld>
            <a:endParaRPr lang="en-US"/>
          </a:p>
        </p:txBody>
      </p:sp>
    </p:spTree>
    <p:extLst>
      <p:ext uri="{BB962C8B-B14F-4D97-AF65-F5344CB8AC3E}">
        <p14:creationId xmlns:p14="http://schemas.microsoft.com/office/powerpoint/2010/main" val="276176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89F21-F97D-5343-8574-976181A8E0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6F8B3C1-878F-E548-A724-D4DF212F8B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D4E3C-8FF7-384E-821C-0A6CE446E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79A57-8D73-2248-9DDC-1A7E3B59F322}" type="datetimeFigureOut">
              <a:rPr lang="en-US" smtClean="0"/>
              <a:t>11/30/2024</a:t>
            </a:fld>
            <a:endParaRPr lang="en-US"/>
          </a:p>
        </p:txBody>
      </p:sp>
      <p:sp>
        <p:nvSpPr>
          <p:cNvPr id="5" name="Footer Placeholder 4">
            <a:extLst>
              <a:ext uri="{FF2B5EF4-FFF2-40B4-BE49-F238E27FC236}">
                <a16:creationId xmlns:a16="http://schemas.microsoft.com/office/drawing/2014/main" id="{D305B635-2164-3C48-AC3C-C779DADF1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D014D1-C901-674E-A767-D51A4A4A7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BCF3D-EBD8-CB4F-A593-FAEAB33131BE}" type="slidenum">
              <a:rPr lang="en-US" smtClean="0"/>
              <a:t>‹#›</a:t>
            </a:fld>
            <a:endParaRPr lang="en-US"/>
          </a:p>
        </p:txBody>
      </p:sp>
      <p:pic>
        <p:nvPicPr>
          <p:cNvPr id="17" name="Picture 16" descr="Shape&#10;&#10;Description automatically generated with medium confidence">
            <a:extLst>
              <a:ext uri="{FF2B5EF4-FFF2-40B4-BE49-F238E27FC236}">
                <a16:creationId xmlns:a16="http://schemas.microsoft.com/office/drawing/2014/main" id="{D210487A-6D6C-0641-9CF3-A844E638D71A}"/>
              </a:ext>
            </a:extLst>
          </p:cNvPr>
          <p:cNvPicPr>
            <a:picLocks noChangeAspect="1"/>
          </p:cNvPicPr>
          <p:nvPr userDrawn="1"/>
        </p:nvPicPr>
        <p:blipFill>
          <a:blip r:embed="rId13"/>
          <a:stretch>
            <a:fillRect/>
          </a:stretch>
        </p:blipFill>
        <p:spPr>
          <a:xfrm>
            <a:off x="0" y="0"/>
            <a:ext cx="12192000" cy="6858000"/>
          </a:xfrm>
          <a:prstGeom prst="rect">
            <a:avLst/>
          </a:prstGeom>
        </p:spPr>
      </p:pic>
      <p:pic>
        <p:nvPicPr>
          <p:cNvPr id="20" name="Picture 19" descr="A picture containing text, sign, clipart&#10;&#10;Description automatically generated">
            <a:extLst>
              <a:ext uri="{FF2B5EF4-FFF2-40B4-BE49-F238E27FC236}">
                <a16:creationId xmlns:a16="http://schemas.microsoft.com/office/drawing/2014/main" id="{26BB1705-A550-A74D-9A7F-D1659D542A7A}"/>
              </a:ext>
            </a:extLst>
          </p:cNvPr>
          <p:cNvPicPr>
            <a:picLocks noChangeAspect="1"/>
          </p:cNvPicPr>
          <p:nvPr userDrawn="1"/>
        </p:nvPicPr>
        <p:blipFill>
          <a:blip r:embed="rId14"/>
          <a:stretch>
            <a:fillRect/>
          </a:stretch>
        </p:blipFill>
        <p:spPr>
          <a:xfrm>
            <a:off x="287216" y="6060831"/>
            <a:ext cx="2299502" cy="648921"/>
          </a:xfrm>
          <a:prstGeom prst="rect">
            <a:avLst/>
          </a:prstGeom>
        </p:spPr>
      </p:pic>
    </p:spTree>
    <p:extLst>
      <p:ext uri="{BB962C8B-B14F-4D97-AF65-F5344CB8AC3E}">
        <p14:creationId xmlns:p14="http://schemas.microsoft.com/office/powerpoint/2010/main" val="350082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Lato" panose="020F0502020204030203" pitchFamily="34" charset="0"/>
          <a:ea typeface="Lato" panose="020F0502020204030203" pitchFamily="34" charset="0"/>
          <a:cs typeface="Lato" panose="020F050202020403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20FD6D-E1D1-0B49-A19E-7FA3C95C0138}"/>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Background pattern&#10;&#10;Description automatically generated">
            <a:extLst>
              <a:ext uri="{FF2B5EF4-FFF2-40B4-BE49-F238E27FC236}">
                <a16:creationId xmlns:a16="http://schemas.microsoft.com/office/drawing/2014/main" id="{D1F625AF-3510-3D4A-B735-3595E1520267}"/>
              </a:ext>
            </a:extLst>
          </p:cNvPr>
          <p:cNvPicPr>
            <a:picLocks noChangeAspect="1"/>
          </p:cNvPicPr>
          <p:nvPr/>
        </p:nvPicPr>
        <p:blipFill>
          <a:blip r:embed="rId2"/>
          <a:stretch>
            <a:fillRect/>
          </a:stretch>
        </p:blipFill>
        <p:spPr>
          <a:xfrm>
            <a:off x="0" y="-290464"/>
            <a:ext cx="12192000" cy="6858000"/>
          </a:xfrm>
          <a:prstGeom prst="rect">
            <a:avLst/>
          </a:prstGeom>
        </p:spPr>
      </p:pic>
      <p:pic>
        <p:nvPicPr>
          <p:cNvPr id="14" name="Picture 13" descr="A red and white logo&#10;&#10;Description automatically generated with low confidence">
            <a:extLst>
              <a:ext uri="{FF2B5EF4-FFF2-40B4-BE49-F238E27FC236}">
                <a16:creationId xmlns:a16="http://schemas.microsoft.com/office/drawing/2014/main" id="{0D8F4B44-0907-CF4E-A7E0-7D9EAA5981B5}"/>
              </a:ext>
            </a:extLst>
          </p:cNvPr>
          <p:cNvPicPr>
            <a:picLocks noChangeAspect="1"/>
          </p:cNvPicPr>
          <p:nvPr/>
        </p:nvPicPr>
        <p:blipFill>
          <a:blip r:embed="rId3"/>
          <a:stretch>
            <a:fillRect/>
          </a:stretch>
        </p:blipFill>
        <p:spPr>
          <a:xfrm>
            <a:off x="2063260" y="5416262"/>
            <a:ext cx="4079631" cy="1151274"/>
          </a:xfrm>
          <a:prstGeom prst="rect">
            <a:avLst/>
          </a:prstGeom>
        </p:spPr>
      </p:pic>
      <p:sp>
        <p:nvSpPr>
          <p:cNvPr id="2" name="Title 3">
            <a:extLst>
              <a:ext uri="{FF2B5EF4-FFF2-40B4-BE49-F238E27FC236}">
                <a16:creationId xmlns:a16="http://schemas.microsoft.com/office/drawing/2014/main" id="{A7B5156F-1243-7100-B8C3-FF6189BD8347}"/>
              </a:ext>
            </a:extLst>
          </p:cNvPr>
          <p:cNvSpPr txBox="1">
            <a:spLocks/>
          </p:cNvSpPr>
          <p:nvPr/>
        </p:nvSpPr>
        <p:spPr>
          <a:xfrm>
            <a:off x="281354" y="290464"/>
            <a:ext cx="6219930" cy="399013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Lato" panose="020F0502020204030203" pitchFamily="34" charset="0"/>
                <a:ea typeface="Lato" panose="020F0502020204030203" pitchFamily="34" charset="0"/>
                <a:cs typeface="Lato" panose="020F0502020204030203" pitchFamily="34" charset="0"/>
              </a:defRPr>
            </a:lvl1pPr>
          </a:lstStyle>
          <a:p>
            <a:pPr algn="l"/>
            <a:r>
              <a:rPr lang="en-IN" sz="5400" b="1"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Website for Job Portal</a:t>
            </a:r>
          </a:p>
          <a:p>
            <a:pPr algn="l"/>
            <a:r>
              <a:rPr lang="en-IN" sz="1800" b="1" i="0" dirty="0">
                <a:solidFill>
                  <a:srgbClr val="1F1F1F"/>
                </a:solidFill>
                <a:highlight>
                  <a:srgbClr val="FFFFFF"/>
                </a:highlight>
                <a:latin typeface="Times New Roman" panose="02020603050405020304" pitchFamily="18" charset="0"/>
                <a:cs typeface="Times New Roman" panose="02020603050405020304" pitchFamily="18" charset="0"/>
              </a:rPr>
              <a:t>A full </a:t>
            </a:r>
            <a:r>
              <a:rPr lang="en-IN" sz="1800" b="1" dirty="0">
                <a:solidFill>
                  <a:srgbClr val="1F1F1F"/>
                </a:solidFill>
                <a:highlight>
                  <a:srgbClr val="FFFFFF"/>
                </a:highlight>
                <a:latin typeface="Times New Roman" panose="02020603050405020304" pitchFamily="18" charset="0"/>
                <a:cs typeface="Times New Roman" panose="02020603050405020304" pitchFamily="18" charset="0"/>
              </a:rPr>
              <a:t>Stack Web Development Project</a:t>
            </a:r>
          </a:p>
          <a:p>
            <a:pPr algn="l"/>
            <a:r>
              <a:rPr lang="en-IN" sz="1800" b="1" dirty="0">
                <a:effectLst/>
                <a:latin typeface="Arial" panose="020B0604020202020204" pitchFamily="34" charset="0"/>
                <a:ea typeface="Arial" panose="020B0604020202020204" pitchFamily="34" charset="0"/>
              </a:rPr>
              <a:t>Under the Guidance</a:t>
            </a:r>
            <a:r>
              <a:rPr lang="en-IN" sz="1800" dirty="0">
                <a:effectLst/>
                <a:latin typeface="Arial" panose="020B0604020202020204" pitchFamily="34" charset="0"/>
                <a:ea typeface="Arial" panose="020B0604020202020204" pitchFamily="34" charset="0"/>
              </a:rPr>
              <a:t>: Professor John R. Sullins</a:t>
            </a:r>
          </a:p>
          <a:p>
            <a:pPr algn="l"/>
            <a:endPar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B8DF3A2-012E-DE39-2238-564A256425CB}"/>
              </a:ext>
            </a:extLst>
          </p:cNvPr>
          <p:cNvSpPr txBox="1"/>
          <p:nvPr/>
        </p:nvSpPr>
        <p:spPr>
          <a:xfrm>
            <a:off x="319120" y="4443566"/>
            <a:ext cx="6585113" cy="369332"/>
          </a:xfrm>
          <a:prstGeom prst="rect">
            <a:avLst/>
          </a:prstGeom>
          <a:noFill/>
        </p:spPr>
        <p:txBody>
          <a:bodyPr wrap="square">
            <a:spAutoFit/>
          </a:bodyPr>
          <a:lstStyle/>
          <a:p>
            <a:pPr algn="l"/>
            <a:r>
              <a:rPr lang="en-IN"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Data Engineering Capstone project by Chitranjan Kumar Gupta</a:t>
            </a:r>
          </a:p>
        </p:txBody>
      </p:sp>
    </p:spTree>
    <p:extLst>
      <p:ext uri="{BB962C8B-B14F-4D97-AF65-F5344CB8AC3E}">
        <p14:creationId xmlns:p14="http://schemas.microsoft.com/office/powerpoint/2010/main" val="2718681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6919-6EB0-746B-63C0-1E98538BC8B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4) Development and Implementation:</a:t>
            </a:r>
          </a:p>
        </p:txBody>
      </p:sp>
      <p:sp>
        <p:nvSpPr>
          <p:cNvPr id="4" name="Rectangle 1">
            <a:extLst>
              <a:ext uri="{FF2B5EF4-FFF2-40B4-BE49-F238E27FC236}">
                <a16:creationId xmlns:a16="http://schemas.microsoft.com/office/drawing/2014/main" id="{B4B8FC06-6D96-6952-9A32-0A78DD196A65}"/>
              </a:ext>
            </a:extLst>
          </p:cNvPr>
          <p:cNvSpPr>
            <a:spLocks noGrp="1" noChangeArrowheads="1"/>
          </p:cNvSpPr>
          <p:nvPr>
            <p:ph idx="1"/>
          </p:nvPr>
        </p:nvSpPr>
        <p:spPr bwMode="auto">
          <a:xfrm>
            <a:off x="838200" y="1690688"/>
            <a:ext cx="10815718"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Follow an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Agile Development Process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breaking the project into sprints.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and test features iteratively, including:</a:t>
            </a:r>
          </a:p>
          <a:p>
            <a:pPr marL="457200" lvl="1" indent="0" eaLnBrk="0" fontAlgn="base" hangingPunct="0">
              <a:lnSpc>
                <a:spcPct val="100000"/>
              </a:lnSpc>
              <a:spcBef>
                <a:spcPct val="0"/>
              </a:spcBef>
              <a:spcAft>
                <a:spcPct val="0"/>
              </a:spcAft>
              <a:buFontTx/>
              <a:buChar char="•"/>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registration and login (with role-based access control).</a:t>
            </a:r>
          </a:p>
          <a:p>
            <a:pPr marL="457200" lvl="1" indent="0" eaLnBrk="0" fontAlgn="base" hangingPunct="0">
              <a:lnSpc>
                <a:spcPct val="100000"/>
              </a:lnSpc>
              <a:spcBef>
                <a:spcPct val="0"/>
              </a:spcBef>
              <a:spcAft>
                <a:spcPct val="0"/>
              </a:spcAft>
              <a:buFontTx/>
              <a:buChar char="•"/>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 listing and application functionalities.</a:t>
            </a:r>
          </a:p>
          <a:p>
            <a:pPr marL="457200" lvl="1" indent="0" eaLnBrk="0" fontAlgn="base" hangingPunct="0">
              <a:lnSpc>
                <a:spcPct val="100000"/>
              </a:lnSpc>
              <a:spcBef>
                <a:spcPct val="0"/>
              </a:spcBef>
              <a:spcAft>
                <a:spcPct val="0"/>
              </a:spcAft>
              <a:buFontTx/>
              <a:buChar char="•"/>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Profile creation and resume upload for job seekers.</a:t>
            </a:r>
          </a:p>
          <a:p>
            <a:pPr marL="457200" lvl="1" indent="0" eaLnBrk="0" fontAlgn="base" hangingPunct="0">
              <a:lnSpc>
                <a:spcPct val="100000"/>
              </a:lnSpc>
              <a:spcBef>
                <a:spcPct val="0"/>
              </a:spcBef>
              <a:spcAft>
                <a:spcPct val="0"/>
              </a:spcAft>
              <a:buFontTx/>
              <a:buChar char="•"/>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for employers to manage postings and view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591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55FF-A171-6F4B-689E-A1FCC8CB4B6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5) Testing and Debugging:</a:t>
            </a:r>
          </a:p>
        </p:txBody>
      </p:sp>
      <p:sp>
        <p:nvSpPr>
          <p:cNvPr id="3" name="Content Placeholder 2">
            <a:extLst>
              <a:ext uri="{FF2B5EF4-FFF2-40B4-BE49-F238E27FC236}">
                <a16:creationId xmlns:a16="http://schemas.microsoft.com/office/drawing/2014/main" id="{8C339C5D-8366-EE6C-48D4-CFA4B5ACE6D6}"/>
              </a:ext>
            </a:extLst>
          </p:cNvPr>
          <p:cNvSpPr>
            <a:spLocks noGrp="1"/>
          </p:cNvSpPr>
          <p:nvPr>
            <p:ph idx="1"/>
          </p:nvPr>
        </p:nvSpPr>
        <p:spPr/>
        <p:txBody>
          <a:bodyPr>
            <a:normAutofit/>
          </a:bodyPr>
          <a:lstStyle/>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Perform rigorous testing at every stage, including:</a:t>
            </a:r>
          </a:p>
          <a:p>
            <a:pPr lvl="1"/>
            <a:r>
              <a:rPr lang="en-US" sz="3200" b="1" dirty="0">
                <a:latin typeface="Times New Roman" panose="02020603050405020304" pitchFamily="18" charset="0"/>
                <a:cs typeface="Times New Roman" panose="02020603050405020304" pitchFamily="18" charset="0"/>
              </a:rPr>
              <a:t>Unit Testing</a:t>
            </a:r>
            <a:r>
              <a:rPr lang="en-US" sz="3200" dirty="0">
                <a:latin typeface="Times New Roman" panose="02020603050405020304" pitchFamily="18" charset="0"/>
                <a:cs typeface="Times New Roman" panose="02020603050405020304" pitchFamily="18" charset="0"/>
              </a:rPr>
              <a:t> for individual modules.</a:t>
            </a:r>
          </a:p>
          <a:p>
            <a:pPr lvl="1"/>
            <a:r>
              <a:rPr lang="en-US" sz="3200" b="1" dirty="0">
                <a:latin typeface="Times New Roman" panose="02020603050405020304" pitchFamily="18" charset="0"/>
                <a:cs typeface="Times New Roman" panose="02020603050405020304" pitchFamily="18" charset="0"/>
              </a:rPr>
              <a:t>Integration Testing</a:t>
            </a:r>
            <a:r>
              <a:rPr lang="en-US" sz="3200" dirty="0">
                <a:latin typeface="Times New Roman" panose="02020603050405020304" pitchFamily="18" charset="0"/>
                <a:cs typeface="Times New Roman" panose="02020603050405020304" pitchFamily="18" charset="0"/>
              </a:rPr>
              <a:t> to ensure seamless communication between components.</a:t>
            </a:r>
          </a:p>
          <a:p>
            <a:pPr lvl="1"/>
            <a:r>
              <a:rPr lang="en-US" sz="3200" b="1" dirty="0">
                <a:latin typeface="Times New Roman" panose="02020603050405020304" pitchFamily="18" charset="0"/>
                <a:cs typeface="Times New Roman" panose="02020603050405020304" pitchFamily="18" charset="0"/>
              </a:rPr>
              <a:t>Usability Testing</a:t>
            </a:r>
            <a:r>
              <a:rPr lang="en-US" sz="3200" dirty="0">
                <a:latin typeface="Times New Roman" panose="02020603050405020304" pitchFamily="18" charset="0"/>
                <a:cs typeface="Times New Roman" panose="02020603050405020304" pitchFamily="18" charset="0"/>
              </a:rPr>
              <a:t> to refine the user experience.</a:t>
            </a:r>
          </a:p>
          <a:p>
            <a:pPr lvl="1"/>
            <a:endParaRPr lang="en-US" sz="3200" dirty="0">
              <a:latin typeface="Times New Roman" panose="02020603050405020304" pitchFamily="18" charset="0"/>
              <a:cs typeface="Times New Roman" panose="02020603050405020304" pitchFamily="18" charset="0"/>
            </a:endParaRPr>
          </a:p>
          <a:p>
            <a:pPr lvl="1"/>
            <a:r>
              <a:rPr lang="en-US" sz="2400" dirty="0"/>
              <a:t>This systematic approach ensures a high-quality outcome that meets the needs of users, while also creating a scalable and adaptable solution for future improvements.</a:t>
            </a:r>
            <a:endParaRPr lang="en-US"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231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953DB-BA18-F250-11BA-A6DE6AF0FDDD}"/>
              </a:ext>
            </a:extLst>
          </p:cNvPr>
          <p:cNvSpPr>
            <a:spLocks noGrp="1"/>
          </p:cNvSpPr>
          <p:nvPr>
            <p:ph type="title"/>
          </p:nvPr>
        </p:nvSpPr>
        <p:spPr>
          <a:xfrm>
            <a:off x="838200" y="611704"/>
            <a:ext cx="10515600" cy="662291"/>
          </a:xfrm>
        </p:spPr>
        <p:txBody>
          <a:bodyPr>
            <a:normAutofit fontScale="90000"/>
          </a:bodyPr>
          <a:lstStyle/>
          <a:p>
            <a:r>
              <a:rPr lang="en-IN" b="1" u="sng" dirty="0"/>
              <a:t>Experiments:</a:t>
            </a:r>
          </a:p>
        </p:txBody>
      </p:sp>
      <p:sp>
        <p:nvSpPr>
          <p:cNvPr id="4" name="Rectangle 1">
            <a:extLst>
              <a:ext uri="{FF2B5EF4-FFF2-40B4-BE49-F238E27FC236}">
                <a16:creationId xmlns:a16="http://schemas.microsoft.com/office/drawing/2014/main" id="{AADE362F-FF4E-6426-2DC5-61AE8618EBB4}"/>
              </a:ext>
            </a:extLst>
          </p:cNvPr>
          <p:cNvSpPr>
            <a:spLocks noGrp="1" noChangeArrowheads="1"/>
          </p:cNvSpPr>
          <p:nvPr>
            <p:ph idx="1"/>
          </p:nvPr>
        </p:nvSpPr>
        <p:spPr bwMode="auto">
          <a:xfrm>
            <a:off x="838200" y="1523110"/>
            <a:ext cx="1090516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 Authentication</a:t>
            </a:r>
            <a:r>
              <a:rPr kumimoji="0" lang="en-US" altLang="en-US" sz="2400" b="0" i="0" u="none" strike="noStrike" cap="none" normalizeH="0" baseline="0" dirty="0">
                <a:ln>
                  <a:noFill/>
                </a:ln>
                <a:solidFill>
                  <a:schemeClr val="tx1"/>
                </a:solidFill>
                <a:effectLst/>
                <a:latin typeface="Arial" panose="020B0604020202020204" pitchFamily="34" charset="0"/>
              </a:rPr>
              <a:t>: Secure registration and login for job seekers and employers.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Job Posting &amp; Management</a:t>
            </a:r>
            <a:r>
              <a:rPr kumimoji="0" lang="en-US" altLang="en-US" sz="2400" b="0" i="0" u="none" strike="noStrike" cap="none" normalizeH="0" baseline="0" dirty="0">
                <a:ln>
                  <a:noFill/>
                </a:ln>
                <a:solidFill>
                  <a:schemeClr val="tx1"/>
                </a:solidFill>
                <a:effectLst/>
                <a:latin typeface="Arial" panose="020B0604020202020204" pitchFamily="34" charset="0"/>
              </a:rPr>
              <a:t>: Employers create, edit, and manage job listings.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Job Search &amp; Applications</a:t>
            </a:r>
            <a:r>
              <a:rPr kumimoji="0" lang="en-US" altLang="en-US" sz="2400" b="0" i="0" u="none" strike="noStrike" cap="none" normalizeH="0" baseline="0" dirty="0">
                <a:ln>
                  <a:noFill/>
                </a:ln>
                <a:solidFill>
                  <a:schemeClr val="tx1"/>
                </a:solidFill>
                <a:effectLst/>
                <a:latin typeface="Arial" panose="020B0604020202020204" pitchFamily="34" charset="0"/>
              </a:rPr>
              <a:t>: Job seekers filter jobs and apply with uploaded resumes.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Profile Creation</a:t>
            </a:r>
            <a:r>
              <a:rPr kumimoji="0" lang="en-US" altLang="en-US" sz="2400" b="0" i="0" u="none" strike="noStrike" cap="none" normalizeH="0" baseline="0" dirty="0">
                <a:ln>
                  <a:noFill/>
                </a:ln>
                <a:solidFill>
                  <a:schemeClr val="tx1"/>
                </a:solidFill>
                <a:effectLst/>
                <a:latin typeface="Arial" panose="020B0604020202020204" pitchFamily="34" charset="0"/>
              </a:rPr>
              <a:t>: Customizable profiles for job seekers with resume uploads.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Media Management</a:t>
            </a:r>
            <a:r>
              <a:rPr kumimoji="0" lang="en-US" altLang="en-US" sz="2400" b="0" i="0" u="none" strike="noStrike" cap="none" normalizeH="0" baseline="0" dirty="0">
                <a:ln>
                  <a:noFill/>
                </a:ln>
                <a:solidFill>
                  <a:schemeClr val="tx1"/>
                </a:solidFill>
                <a:effectLst/>
                <a:latin typeface="Arial" panose="020B0604020202020204" pitchFamily="34" charset="0"/>
              </a:rPr>
              <a:t>: Integrated </a:t>
            </a:r>
            <a:r>
              <a:rPr kumimoji="0" lang="en-US" altLang="en-US" sz="2400" b="1" i="0" u="none" strike="noStrike" cap="none" normalizeH="0" baseline="0" dirty="0" err="1">
                <a:ln>
                  <a:noFill/>
                </a:ln>
                <a:solidFill>
                  <a:schemeClr val="tx1"/>
                </a:solidFill>
                <a:effectLst/>
                <a:latin typeface="Arial" panose="020B0604020202020204" pitchFamily="34" charset="0"/>
              </a:rPr>
              <a:t>Cloudinary</a:t>
            </a:r>
            <a:r>
              <a:rPr kumimoji="0" lang="en-US" altLang="en-US" sz="2400" b="0" i="0" u="none" strike="noStrike" cap="none" normalizeH="0" baseline="0" dirty="0">
                <a:ln>
                  <a:noFill/>
                </a:ln>
                <a:solidFill>
                  <a:schemeClr val="tx1"/>
                </a:solidFill>
                <a:effectLst/>
                <a:latin typeface="Arial" panose="020B0604020202020204" pitchFamily="34" charset="0"/>
              </a:rPr>
              <a:t> for handling user files.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Responsive Design</a:t>
            </a:r>
            <a:r>
              <a:rPr kumimoji="0" lang="en-US" altLang="en-US" sz="2400" b="0" i="0" u="none" strike="noStrike" cap="none" normalizeH="0" baseline="0" dirty="0">
                <a:ln>
                  <a:noFill/>
                </a:ln>
                <a:solidFill>
                  <a:schemeClr val="tx1"/>
                </a:solidFill>
                <a:effectLst/>
                <a:latin typeface="Arial" panose="020B0604020202020204" pitchFamily="34" charset="0"/>
              </a:rPr>
              <a:t>: Mobile-friendly interface using </a:t>
            </a:r>
            <a:r>
              <a:rPr kumimoji="0" lang="en-US" altLang="en-US" sz="2400" b="1" i="0" u="none" strike="noStrike" cap="none" normalizeH="0" baseline="0" dirty="0">
                <a:ln>
                  <a:noFill/>
                </a:ln>
                <a:solidFill>
                  <a:schemeClr val="tx1"/>
                </a:solidFill>
                <a:effectLst/>
                <a:latin typeface="Arial" panose="020B0604020202020204" pitchFamily="34" charset="0"/>
              </a:rPr>
              <a:t>React.js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Database Integration</a:t>
            </a:r>
            <a:r>
              <a:rPr kumimoji="0" lang="en-US" altLang="en-US" sz="2400" b="0" i="0" u="none" strike="noStrike" cap="none" normalizeH="0" baseline="0" dirty="0">
                <a:ln>
                  <a:noFill/>
                </a:ln>
                <a:solidFill>
                  <a:schemeClr val="tx1"/>
                </a:solidFill>
                <a:effectLst/>
                <a:latin typeface="Arial" panose="020B0604020202020204" pitchFamily="34" charset="0"/>
              </a:rPr>
              <a:t>: Efficient data storage with </a:t>
            </a:r>
            <a:r>
              <a:rPr kumimoji="0" lang="en-US" altLang="en-US" sz="2400" b="1" i="0" u="none" strike="noStrike" cap="none" normalizeH="0" baseline="0" dirty="0">
                <a:ln>
                  <a:noFill/>
                </a:ln>
                <a:solidFill>
                  <a:schemeClr val="tx1"/>
                </a:solidFill>
                <a:effectLst/>
                <a:latin typeface="Arial" panose="020B0604020202020204" pitchFamily="34" charset="0"/>
              </a:rPr>
              <a:t>MongoDB</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Testing</a:t>
            </a:r>
            <a:r>
              <a:rPr kumimoji="0" lang="en-US" altLang="en-US" sz="2400" b="0" i="0" u="none" strike="noStrike" cap="none" normalizeH="0" baseline="0" dirty="0">
                <a:ln>
                  <a:noFill/>
                </a:ln>
                <a:solidFill>
                  <a:schemeClr val="tx1"/>
                </a:solidFill>
                <a:effectLst/>
                <a:latin typeface="Arial" panose="020B0604020202020204" pitchFamily="34" charset="0"/>
              </a:rPr>
              <a:t>: Unit, integration, and usability testing for seamless performance. </a:t>
            </a:r>
          </a:p>
        </p:txBody>
      </p:sp>
    </p:spTree>
    <p:extLst>
      <p:ext uri="{BB962C8B-B14F-4D97-AF65-F5344CB8AC3E}">
        <p14:creationId xmlns:p14="http://schemas.microsoft.com/office/powerpoint/2010/main" val="492606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429B8-4652-D739-F757-6475ECE59C62}"/>
              </a:ext>
            </a:extLst>
          </p:cNvPr>
          <p:cNvSpPr>
            <a:spLocks noGrp="1"/>
          </p:cNvSpPr>
          <p:nvPr>
            <p:ph type="title"/>
          </p:nvPr>
        </p:nvSpPr>
        <p:spPr/>
        <p:txBody>
          <a:bodyPr/>
          <a:lstStyle/>
          <a:p>
            <a:r>
              <a:rPr lang="en-IN" b="1" u="sng" dirty="0"/>
              <a:t>Conclusion:</a:t>
            </a:r>
          </a:p>
        </p:txBody>
      </p:sp>
      <p:sp>
        <p:nvSpPr>
          <p:cNvPr id="3" name="Content Placeholder 2">
            <a:extLst>
              <a:ext uri="{FF2B5EF4-FFF2-40B4-BE49-F238E27FC236}">
                <a16:creationId xmlns:a16="http://schemas.microsoft.com/office/drawing/2014/main" id="{A94B23DA-8912-365F-DFAD-00E422488C95}"/>
              </a:ext>
            </a:extLst>
          </p:cNvPr>
          <p:cNvSpPr>
            <a:spLocks noGrp="1"/>
          </p:cNvSpPr>
          <p:nvPr>
            <p:ph idx="1"/>
          </p:nvPr>
        </p:nvSpPr>
        <p:spPr>
          <a:xfrm>
            <a:off x="838200" y="1557124"/>
            <a:ext cx="10515600" cy="4486275"/>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Job Portal Website</a:t>
            </a:r>
            <a:r>
              <a:rPr lang="en-US" dirty="0">
                <a:latin typeface="Times New Roman" panose="02020603050405020304" pitchFamily="18" charset="0"/>
                <a:cs typeface="Times New Roman" panose="02020603050405020304" pitchFamily="18" charset="0"/>
              </a:rPr>
              <a:t> project successfully bridges the gap between job seekers and employers by providing a seamless, efficient, and user-friendly platform. Leveraging modern web technologies like </a:t>
            </a:r>
            <a:r>
              <a:rPr lang="en-US" b="1" dirty="0">
                <a:latin typeface="Times New Roman" panose="02020603050405020304" pitchFamily="18" charset="0"/>
                <a:cs typeface="Times New Roman" panose="02020603050405020304" pitchFamily="18" charset="0"/>
              </a:rPr>
              <a:t>React.js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Node.js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Express, </a:t>
            </a:r>
            <a:r>
              <a:rPr lang="en-US" b="1" dirty="0" err="1">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Cloudinary</a:t>
            </a:r>
            <a:r>
              <a:rPr lang="en-US" dirty="0">
                <a:latin typeface="Times New Roman" panose="02020603050405020304" pitchFamily="18" charset="0"/>
                <a:cs typeface="Times New Roman" panose="02020603050405020304" pitchFamily="18" charset="0"/>
              </a:rPr>
              <a:t>, the platform offers robust features for job posting, application management, and profile creation.</a:t>
            </a:r>
          </a:p>
          <a:p>
            <a:pPr algn="just"/>
            <a:r>
              <a:rPr lang="en-US" dirty="0">
                <a:latin typeface="Times New Roman" panose="02020603050405020304" pitchFamily="18" charset="0"/>
                <a:cs typeface="Times New Roman" panose="02020603050405020304" pitchFamily="18" charset="0"/>
              </a:rPr>
              <a:t>This project not only addresses the limitations of traditional recruitment processes but also adapts to the evolving needs of the digital workforce. With its scalable architecture and intuitive design, the website stands as a practical and innovative solution, paving the way for future enhancements and broader adoption in the employment industry.</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735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E3BB-197D-03DE-D2E7-96E42A30E297}"/>
              </a:ext>
            </a:extLst>
          </p:cNvPr>
          <p:cNvSpPr>
            <a:spLocks noGrp="1"/>
          </p:cNvSpPr>
          <p:nvPr>
            <p:ph type="title"/>
          </p:nvPr>
        </p:nvSpPr>
        <p:spPr/>
        <p:txBody>
          <a:bodyPr/>
          <a:lstStyle/>
          <a:p>
            <a:r>
              <a:rPr lang="en-IN" b="1" u="sng" dirty="0"/>
              <a:t>Contribution of Team Members:</a:t>
            </a:r>
            <a:br>
              <a:rPr lang="en-IN" b="1" u="sng" dirty="0"/>
            </a:br>
            <a:endParaRPr lang="en-IN" u="sng" dirty="0"/>
          </a:p>
        </p:txBody>
      </p:sp>
      <p:sp>
        <p:nvSpPr>
          <p:cNvPr id="3" name="Content Placeholder 2">
            <a:extLst>
              <a:ext uri="{FF2B5EF4-FFF2-40B4-BE49-F238E27FC236}">
                <a16:creationId xmlns:a16="http://schemas.microsoft.com/office/drawing/2014/main" id="{1ABFF15B-C50C-3FBE-178D-0ED7DF68362A}"/>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As the sole contributor to this project, I took on all roles, from design to deployment. I developed the </a:t>
            </a:r>
            <a:r>
              <a:rPr lang="en-US" b="1" dirty="0">
                <a:latin typeface="Times New Roman" panose="02020603050405020304" pitchFamily="18" charset="0"/>
                <a:cs typeface="Times New Roman" panose="02020603050405020304" pitchFamily="18" charset="0"/>
              </a:rPr>
              <a:t>frontend</a:t>
            </a:r>
            <a:r>
              <a:rPr lang="en-US" dirty="0">
                <a:latin typeface="Times New Roman" panose="02020603050405020304" pitchFamily="18" charset="0"/>
                <a:cs typeface="Times New Roman" panose="02020603050405020304" pitchFamily="18" charset="0"/>
              </a:rPr>
              <a:t> with </a:t>
            </a:r>
            <a:r>
              <a:rPr lang="en-US" b="1" dirty="0">
                <a:latin typeface="Times New Roman" panose="02020603050405020304" pitchFamily="18" charset="0"/>
                <a:cs typeface="Times New Roman" panose="02020603050405020304" pitchFamily="18" charset="0"/>
              </a:rPr>
              <a:t>React.js</a:t>
            </a:r>
            <a:r>
              <a:rPr lang="en-US" dirty="0">
                <a:latin typeface="Times New Roman" panose="02020603050405020304" pitchFamily="18" charset="0"/>
                <a:cs typeface="Times New Roman" panose="02020603050405020304" pitchFamily="18" charset="0"/>
              </a:rPr>
              <a:t>, built a robust </a:t>
            </a:r>
            <a:r>
              <a:rPr lang="en-US" b="1" dirty="0">
                <a:latin typeface="Times New Roman" panose="02020603050405020304" pitchFamily="18" charset="0"/>
                <a:cs typeface="Times New Roman" panose="02020603050405020304" pitchFamily="18" charset="0"/>
              </a:rPr>
              <a:t>backend</a:t>
            </a:r>
            <a:r>
              <a:rPr lang="en-US" dirty="0">
                <a:latin typeface="Times New Roman" panose="02020603050405020304" pitchFamily="18" charset="0"/>
                <a:cs typeface="Times New Roman" panose="02020603050405020304" pitchFamily="18" charset="0"/>
              </a:rPr>
              <a:t> with </a:t>
            </a:r>
            <a:r>
              <a:rPr lang="en-US" b="1" dirty="0">
                <a:latin typeface="Times New Roman" panose="02020603050405020304" pitchFamily="18" charset="0"/>
                <a:cs typeface="Times New Roman" panose="02020603050405020304" pitchFamily="18" charset="0"/>
              </a:rPr>
              <a:t>Node.js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Express</a:t>
            </a:r>
            <a:r>
              <a:rPr lang="en-US" dirty="0">
                <a:latin typeface="Times New Roman" panose="02020603050405020304" pitchFamily="18" charset="0"/>
                <a:cs typeface="Times New Roman" panose="02020603050405020304" pitchFamily="18" charset="0"/>
              </a:rPr>
              <a:t> integrated </a:t>
            </a:r>
            <a:r>
              <a:rPr lang="en-US" b="1" dirty="0">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for data handling, and used </a:t>
            </a:r>
            <a:r>
              <a:rPr lang="en-US" b="1" dirty="0" err="1">
                <a:latin typeface="Times New Roman" panose="02020603050405020304" pitchFamily="18" charset="0"/>
                <a:cs typeface="Times New Roman" panose="02020603050405020304" pitchFamily="18" charset="0"/>
              </a:rPr>
              <a:t>Cloudinary</a:t>
            </a:r>
            <a:r>
              <a:rPr lang="en-US" dirty="0">
                <a:latin typeface="Times New Roman" panose="02020603050405020304" pitchFamily="18" charset="0"/>
                <a:cs typeface="Times New Roman" panose="02020603050405020304" pitchFamily="18" charset="0"/>
              </a:rPr>
              <a:t> for media management. Additionally, I conducted rigorous testing and successfully deployed the platform. </a:t>
            </a:r>
          </a:p>
          <a:p>
            <a:pPr algn="just"/>
            <a:r>
              <a:rPr lang="en-US" dirty="0">
                <a:latin typeface="Times New Roman" panose="02020603050405020304" pitchFamily="18" charset="0"/>
                <a:cs typeface="Times New Roman" panose="02020603050405020304" pitchFamily="18" charset="0"/>
              </a:rPr>
              <a:t>This solo endeavor allowed me to refine my skills in full-stack development and project management.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0715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20FD6D-E1D1-0B49-A19E-7FA3C95C0138}"/>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Background pattern&#10;&#10;Description automatically generated">
            <a:extLst>
              <a:ext uri="{FF2B5EF4-FFF2-40B4-BE49-F238E27FC236}">
                <a16:creationId xmlns:a16="http://schemas.microsoft.com/office/drawing/2014/main" id="{D1F625AF-3510-3D4A-B735-3595E1520267}"/>
              </a:ext>
            </a:extLst>
          </p:cNvPr>
          <p:cNvPicPr>
            <a:picLocks noChangeAspect="1"/>
          </p:cNvPicPr>
          <p:nvPr/>
        </p:nvPicPr>
        <p:blipFill>
          <a:blip r:embed="rId2"/>
          <a:stretch>
            <a:fillRect/>
          </a:stretch>
        </p:blipFill>
        <p:spPr>
          <a:xfrm>
            <a:off x="0" y="0"/>
            <a:ext cx="12192000" cy="6858000"/>
          </a:xfrm>
          <a:prstGeom prst="rect">
            <a:avLst/>
          </a:prstGeom>
        </p:spPr>
      </p:pic>
      <p:pic>
        <p:nvPicPr>
          <p:cNvPr id="14" name="Picture 13" descr="A red and white logo&#10;&#10;Description automatically generated with low confidence">
            <a:extLst>
              <a:ext uri="{FF2B5EF4-FFF2-40B4-BE49-F238E27FC236}">
                <a16:creationId xmlns:a16="http://schemas.microsoft.com/office/drawing/2014/main" id="{0D8F4B44-0907-CF4E-A7E0-7D9EAA5981B5}"/>
              </a:ext>
            </a:extLst>
          </p:cNvPr>
          <p:cNvPicPr>
            <a:picLocks noChangeAspect="1"/>
          </p:cNvPicPr>
          <p:nvPr/>
        </p:nvPicPr>
        <p:blipFill>
          <a:blip r:embed="rId3"/>
          <a:stretch>
            <a:fillRect/>
          </a:stretch>
        </p:blipFill>
        <p:spPr>
          <a:xfrm>
            <a:off x="2063260" y="5416262"/>
            <a:ext cx="4079631" cy="1151274"/>
          </a:xfrm>
          <a:prstGeom prst="rect">
            <a:avLst/>
          </a:prstGeom>
        </p:spPr>
      </p:pic>
      <p:sp>
        <p:nvSpPr>
          <p:cNvPr id="3" name="TextBox 2">
            <a:extLst>
              <a:ext uri="{FF2B5EF4-FFF2-40B4-BE49-F238E27FC236}">
                <a16:creationId xmlns:a16="http://schemas.microsoft.com/office/drawing/2014/main" id="{665658E1-9531-62BE-50E0-16612346239E}"/>
              </a:ext>
            </a:extLst>
          </p:cNvPr>
          <p:cNvSpPr txBox="1"/>
          <p:nvPr/>
        </p:nvSpPr>
        <p:spPr>
          <a:xfrm>
            <a:off x="803869" y="2897747"/>
            <a:ext cx="3778180" cy="1354217"/>
          </a:xfrm>
          <a:prstGeom prst="rect">
            <a:avLst/>
          </a:prstGeom>
          <a:noFill/>
        </p:spPr>
        <p:txBody>
          <a:bodyPr wrap="square">
            <a:spAutoFit/>
          </a:bodyPr>
          <a:lstStyle/>
          <a:p>
            <a:r>
              <a:rPr lang="en-US" sz="5400" dirty="0">
                <a:latin typeface="Times New Roman" panose="02020603050405020304" pitchFamily="18" charset="0"/>
                <a:cs typeface="Times New Roman" panose="02020603050405020304" pitchFamily="18" charset="0"/>
              </a:rPr>
              <a:t>Thank You.</a:t>
            </a:r>
          </a:p>
          <a:p>
            <a:r>
              <a:rPr lang="en-US" sz="2800" dirty="0">
                <a:latin typeface="Times New Roman" panose="02020603050405020304" pitchFamily="18" charset="0"/>
                <a:cs typeface="Times New Roman" panose="02020603050405020304" pitchFamily="18" charset="0"/>
              </a:rPr>
              <a:t>Chitranjan Kumar Gupta</a:t>
            </a:r>
          </a:p>
        </p:txBody>
      </p:sp>
    </p:spTree>
    <p:extLst>
      <p:ext uri="{BB962C8B-B14F-4D97-AF65-F5344CB8AC3E}">
        <p14:creationId xmlns:p14="http://schemas.microsoft.com/office/powerpoint/2010/main" val="193981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D3B7-D5E8-9548-BAAF-BBA7CC23AF6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Contents</a:t>
            </a:r>
          </a:p>
        </p:txBody>
      </p:sp>
      <p:sp>
        <p:nvSpPr>
          <p:cNvPr id="4" name="Title 3">
            <a:extLst>
              <a:ext uri="{FF2B5EF4-FFF2-40B4-BE49-F238E27FC236}">
                <a16:creationId xmlns:a16="http://schemas.microsoft.com/office/drawing/2014/main" id="{224C03FB-29DA-7CFC-B5E3-69031AE0A25A}"/>
              </a:ext>
            </a:extLst>
          </p:cNvPr>
          <p:cNvSpPr>
            <a:spLocks noGrp="1"/>
          </p:cNvSpPr>
          <p:nvPr>
            <p:ph idx="1"/>
          </p:nvPr>
        </p:nvSpPr>
        <p:spPr>
          <a:xfrm>
            <a:off x="756007" y="1496852"/>
            <a:ext cx="10515600" cy="4351338"/>
          </a:xfrm>
        </p:spPr>
        <p:txBody>
          <a:bodyPr>
            <a:normAutofit/>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Background</a:t>
            </a:r>
          </a:p>
          <a:p>
            <a:r>
              <a:rPr lang="en-IN" dirty="0">
                <a:solidFill>
                  <a:srgbClr val="0D0D0D"/>
                </a:solidFill>
                <a:highlight>
                  <a:srgbClr val="FFFFFF"/>
                </a:highlight>
                <a:latin typeface="Times New Roman" panose="02020603050405020304" pitchFamily="18" charset="0"/>
                <a:cs typeface="Times New Roman" panose="02020603050405020304" pitchFamily="18" charset="0"/>
              </a:rPr>
              <a:t>Problem Statement  </a:t>
            </a:r>
            <a:endParaRPr lang="en-US" dirty="0">
              <a:latin typeface="Times New Roman" panose="02020603050405020304" pitchFamily="18" charset="0"/>
              <a:cs typeface="Times New Roman" panose="02020603050405020304" pitchFamily="18" charset="0"/>
            </a:endParaRPr>
          </a:p>
          <a:p>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Methodology</a:t>
            </a:r>
            <a:endParaRPr lang="en-US" sz="2800" i="0" dirty="0">
              <a:solidFill>
                <a:srgbClr val="232021"/>
              </a:solidFill>
              <a:effectLst/>
              <a:latin typeface="Times New Roman" panose="02020603050405020304" pitchFamily="18" charset="0"/>
              <a:cs typeface="Times New Roman" panose="02020603050405020304" pitchFamily="18" charset="0"/>
            </a:endParaRPr>
          </a:p>
          <a:p>
            <a:r>
              <a:rPr lang="en-IN" dirty="0">
                <a:solidFill>
                  <a:srgbClr val="0D0D0D"/>
                </a:solidFill>
                <a:highlight>
                  <a:srgbClr val="FFFFFF"/>
                </a:highlight>
                <a:latin typeface="Times New Roman" panose="02020603050405020304" pitchFamily="18" charset="0"/>
                <a:cs typeface="Times New Roman" panose="02020603050405020304" pitchFamily="18" charset="0"/>
              </a:rPr>
              <a:t>Experiments</a:t>
            </a:r>
            <a:endParaRPr lang="en-IN"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IN" sz="2800" dirty="0">
                <a:solidFill>
                  <a:srgbClr val="0D0D0D"/>
                </a:solidFill>
                <a:highlight>
                  <a:srgbClr val="FFFFFF"/>
                </a:highlight>
                <a:latin typeface="Times New Roman" panose="02020603050405020304" pitchFamily="18" charset="0"/>
                <a:cs typeface="Times New Roman" panose="02020603050405020304" pitchFamily="18" charset="0"/>
              </a:rPr>
              <a:t>Conclusion</a:t>
            </a:r>
            <a:endParaRPr lang="en-US" sz="2800" i="0" dirty="0">
              <a:solidFill>
                <a:srgbClr val="232021"/>
              </a:solidFill>
              <a:effectLst/>
              <a:latin typeface="Times New Roman" panose="02020603050405020304" pitchFamily="18" charset="0"/>
              <a:cs typeface="Times New Roman" panose="02020603050405020304" pitchFamily="18" charset="0"/>
            </a:endParaRPr>
          </a:p>
          <a:p>
            <a:r>
              <a:rPr lang="en-US" sz="2800" i="0" dirty="0">
                <a:solidFill>
                  <a:srgbClr val="232021"/>
                </a:solidFill>
                <a:effectLst/>
                <a:latin typeface="Times New Roman" panose="02020603050405020304" pitchFamily="18" charset="0"/>
                <a:cs typeface="Times New Roman" panose="02020603050405020304" pitchFamily="18" charset="0"/>
              </a:rPr>
              <a:t>Contribution of Team Member</a:t>
            </a:r>
          </a:p>
          <a:p>
            <a:r>
              <a:rPr lang="en-US" sz="2800" i="0" dirty="0">
                <a:solidFill>
                  <a:srgbClr val="232021"/>
                </a:solidFill>
                <a:effectLst/>
                <a:latin typeface="Times New Roman" panose="02020603050405020304" pitchFamily="18" charset="0"/>
                <a:cs typeface="Times New Roman" panose="02020603050405020304" pitchFamily="18" charset="0"/>
              </a:rPr>
              <a:t>T</a:t>
            </a:r>
            <a:r>
              <a:rPr lang="en-US" dirty="0">
                <a:solidFill>
                  <a:srgbClr val="232021"/>
                </a:solidFill>
                <a:latin typeface="Times New Roman" panose="02020603050405020304" pitchFamily="18" charset="0"/>
                <a:cs typeface="Times New Roman" panose="02020603050405020304" pitchFamily="18" charset="0"/>
              </a:rPr>
              <a:t>hank You</a:t>
            </a:r>
            <a:endParaRPr lang="en-US" sz="2800" i="0" dirty="0">
              <a:solidFill>
                <a:srgbClr val="23202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42903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72E6C-A821-D5E1-6279-967878F9E76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92474CB-605B-0C2D-AAC4-C5AA19C37A11}"/>
              </a:ext>
            </a:extLst>
          </p:cNvPr>
          <p:cNvSpPr>
            <a:spLocks noGrp="1"/>
          </p:cNvSpPr>
          <p:nvPr>
            <p:ph idx="1"/>
          </p:nvPr>
        </p:nvSpPr>
        <p:spPr>
          <a:xfrm>
            <a:off x="838200" y="1435207"/>
            <a:ext cx="10515600" cy="4351338"/>
          </a:xfrm>
        </p:spPr>
        <p:txBody>
          <a:bodyPr>
            <a:normAutofit fontScale="77500" lnSpcReduction="20000"/>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Job Portal Website</a:t>
            </a:r>
            <a:r>
              <a:rPr lang="en-US" dirty="0">
                <a:latin typeface="Times New Roman" panose="02020603050405020304" pitchFamily="18" charset="0"/>
                <a:cs typeface="Times New Roman" panose="02020603050405020304" pitchFamily="18" charset="0"/>
              </a:rPr>
              <a:t> is a full-stack web development project designed to simplify the recruitment process by providing a robust and interactive platform for job seekers and employers. Built using modern web technologies like </a:t>
            </a:r>
            <a:r>
              <a:rPr lang="en-US" b="1" dirty="0">
                <a:latin typeface="Times New Roman" panose="02020603050405020304" pitchFamily="18" charset="0"/>
                <a:cs typeface="Times New Roman" panose="02020603050405020304" pitchFamily="18" charset="0"/>
              </a:rPr>
              <a:t>HTML, CSS, </a:t>
            </a:r>
            <a:r>
              <a:rPr lang="en-US" b="1" dirty="0" err="1">
                <a:latin typeface="Times New Roman" panose="02020603050405020304" pitchFamily="18" charset="0"/>
                <a:cs typeface="Times New Roman" panose="02020603050405020304" pitchFamily="18" charset="0"/>
              </a:rPr>
              <a:t>Talwind</a:t>
            </a:r>
            <a:r>
              <a:rPr lang="en-US" b="1" dirty="0">
                <a:latin typeface="Times New Roman" panose="02020603050405020304" pitchFamily="18" charset="0"/>
                <a:cs typeface="Times New Roman" panose="02020603050405020304" pitchFamily="18" charset="0"/>
              </a:rPr>
              <a:t>, JavaScript, React.js, Node.js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Express, </a:t>
            </a:r>
            <a:r>
              <a:rPr lang="en-US" b="1" dirty="0" err="1">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and cloud services like </a:t>
            </a:r>
            <a:r>
              <a:rPr lang="en-US" b="1" dirty="0" err="1">
                <a:latin typeface="Times New Roman" panose="02020603050405020304" pitchFamily="18" charset="0"/>
                <a:cs typeface="Times New Roman" panose="02020603050405020304" pitchFamily="18" charset="0"/>
              </a:rPr>
              <a:t>Cloudinary</a:t>
            </a:r>
            <a:r>
              <a:rPr lang="en-US" dirty="0">
                <a:latin typeface="Times New Roman" panose="02020603050405020304" pitchFamily="18" charset="0"/>
                <a:cs typeface="Times New Roman" panose="02020603050405020304" pitchFamily="18" charset="0"/>
              </a:rPr>
              <a:t>, this platform offers a seamless and user-friendly experience.</a:t>
            </a:r>
          </a:p>
          <a:p>
            <a:pPr algn="just"/>
            <a:r>
              <a:rPr lang="en-US" dirty="0">
                <a:latin typeface="Times New Roman" panose="02020603050405020304" pitchFamily="18" charset="0"/>
                <a:cs typeface="Times New Roman" panose="02020603050405020304" pitchFamily="18" charset="0"/>
              </a:rPr>
              <a:t>The primary goal is to bridge the gap between job seekers and employers by enabling key functionalities such as:</a:t>
            </a:r>
          </a:p>
          <a:p>
            <a:pPr lvl="1" algn="just"/>
            <a:r>
              <a:rPr lang="en-US" dirty="0">
                <a:latin typeface="Times New Roman" panose="02020603050405020304" pitchFamily="18" charset="0"/>
                <a:cs typeface="Times New Roman" panose="02020603050405020304" pitchFamily="18" charset="0"/>
              </a:rPr>
              <a:t>Job seekers creating personalized profiles, searching for relevant opportunities, and applying for jobs with ease.</a:t>
            </a:r>
          </a:p>
          <a:p>
            <a:pPr lvl="1" algn="just"/>
            <a:r>
              <a:rPr lang="en-US" dirty="0">
                <a:latin typeface="Times New Roman" panose="02020603050405020304" pitchFamily="18" charset="0"/>
                <a:cs typeface="Times New Roman" panose="02020603050405020304" pitchFamily="18" charset="0"/>
              </a:rPr>
              <a:t>Employers posting job vacancies, managing applications, and finding qualified candidates efficiently.</a:t>
            </a:r>
          </a:p>
          <a:p>
            <a:pPr algn="just"/>
            <a:r>
              <a:rPr lang="en-US" dirty="0">
                <a:latin typeface="Times New Roman" panose="02020603050405020304" pitchFamily="18" charset="0"/>
                <a:cs typeface="Times New Roman" panose="02020603050405020304" pitchFamily="18" charset="0"/>
              </a:rPr>
              <a:t>This project not only addresses the challenges of traditional recruitment methods but also adapts to the demands of the digital age. The platform's focus on scalability, usability, and efficiency ensures a smooth and reliable experience for its users, ultimately enhancing the hiring process and job search journey.</a:t>
            </a:r>
          </a:p>
        </p:txBody>
      </p:sp>
    </p:spTree>
    <p:extLst>
      <p:ext uri="{BB962C8B-B14F-4D97-AF65-F5344CB8AC3E}">
        <p14:creationId xmlns:p14="http://schemas.microsoft.com/office/powerpoint/2010/main" val="1035363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4A6C6-1DA8-8907-99E5-451020F54B4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Background:</a:t>
            </a:r>
            <a:endParaRPr lang="en-IN" b="1" dirty="0"/>
          </a:p>
        </p:txBody>
      </p:sp>
      <p:sp>
        <p:nvSpPr>
          <p:cNvPr id="3" name="Content Placeholder 2">
            <a:extLst>
              <a:ext uri="{FF2B5EF4-FFF2-40B4-BE49-F238E27FC236}">
                <a16:creationId xmlns:a16="http://schemas.microsoft.com/office/drawing/2014/main" id="{BE39F1F1-6FCB-0792-48C0-40D2CCE80DD4}"/>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recruitment landscape has shifted significantly with the advent of digital platforms, yet many existing job portals struggle with inefficiencies such as limited user customization, cumbersome application processes, and inadequate employer tools. Recognizing these challenges, the </a:t>
            </a:r>
            <a:r>
              <a:rPr lang="en-US" sz="1800" b="1" dirty="0">
                <a:latin typeface="Times New Roman" panose="02020603050405020304" pitchFamily="18" charset="0"/>
                <a:cs typeface="Times New Roman" panose="02020603050405020304" pitchFamily="18" charset="0"/>
              </a:rPr>
              <a:t>Job Portal Website</a:t>
            </a:r>
            <a:r>
              <a:rPr lang="en-US" sz="1800" dirty="0">
                <a:latin typeface="Times New Roman" panose="02020603050405020304" pitchFamily="18" charset="0"/>
                <a:cs typeface="Times New Roman" panose="02020603050405020304" pitchFamily="18" charset="0"/>
              </a:rPr>
              <a:t> project was developed to deliver a modern, efficient solution.</a:t>
            </a:r>
          </a:p>
          <a:p>
            <a:r>
              <a:rPr lang="en-US" sz="1800" dirty="0">
                <a:latin typeface="Times New Roman" panose="02020603050405020304" pitchFamily="18" charset="0"/>
                <a:cs typeface="Times New Roman" panose="02020603050405020304" pitchFamily="18" charset="0"/>
              </a:rPr>
              <a:t>This platform leverages technologies like </a:t>
            </a:r>
            <a:r>
              <a:rPr lang="en-US" sz="1800" b="1" dirty="0">
                <a:latin typeface="Times New Roman" panose="02020603050405020304" pitchFamily="18" charset="0"/>
                <a:cs typeface="Times New Roman" panose="02020603050405020304" pitchFamily="18" charset="0"/>
              </a:rPr>
              <a:t>React.js</a:t>
            </a:r>
            <a:r>
              <a:rPr lang="en-US" sz="1800" dirty="0">
                <a:latin typeface="Times New Roman" panose="02020603050405020304" pitchFamily="18" charset="0"/>
                <a:cs typeface="Times New Roman" panose="02020603050405020304" pitchFamily="18" charset="0"/>
              </a:rPr>
              <a:t> for dynamic front-end functionality, </a:t>
            </a:r>
            <a:r>
              <a:rPr lang="en-US" sz="1800" b="1" dirty="0">
                <a:latin typeface="Times New Roman" panose="02020603050405020304" pitchFamily="18" charset="0"/>
                <a:cs typeface="Times New Roman" panose="02020603050405020304" pitchFamily="18" charset="0"/>
              </a:rPr>
              <a:t>Node.js, Express </a:t>
            </a:r>
            <a:r>
              <a:rPr lang="en-US" sz="1800" dirty="0">
                <a:latin typeface="Times New Roman" panose="02020603050405020304" pitchFamily="18" charset="0"/>
                <a:cs typeface="Times New Roman" panose="02020603050405020304" pitchFamily="18" charset="0"/>
              </a:rPr>
              <a:t>for a robust back-</a:t>
            </a:r>
            <a:r>
              <a:rPr lang="en-US" sz="1800" dirty="0" err="1">
                <a:latin typeface="Times New Roman" panose="02020603050405020304" pitchFamily="18" charset="0"/>
                <a:cs typeface="Times New Roman" panose="02020603050405020304" pitchFamily="18" charset="0"/>
              </a:rPr>
              <a:t>end,</a:t>
            </a:r>
            <a:r>
              <a:rPr lang="en-US" sz="1800" b="1" dirty="0" err="1">
                <a:latin typeface="Times New Roman" panose="02020603050405020304" pitchFamily="18" charset="0"/>
                <a:cs typeface="Times New Roman" panose="02020603050405020304" pitchFamily="18" charset="0"/>
              </a:rPr>
              <a:t>MongoDB</a:t>
            </a:r>
            <a:r>
              <a:rPr lang="en-US" sz="1800" dirty="0">
                <a:latin typeface="Times New Roman" panose="02020603050405020304" pitchFamily="18" charset="0"/>
                <a:cs typeface="Times New Roman" panose="02020603050405020304" pitchFamily="18" charset="0"/>
              </a:rPr>
              <a:t> for Database and </a:t>
            </a:r>
            <a:r>
              <a:rPr lang="en-US" sz="1800" b="1" dirty="0" err="1">
                <a:latin typeface="Times New Roman" panose="02020603050405020304" pitchFamily="18" charset="0"/>
                <a:cs typeface="Times New Roman" panose="02020603050405020304" pitchFamily="18" charset="0"/>
              </a:rPr>
              <a:t>Cloudinary</a:t>
            </a:r>
            <a:r>
              <a:rPr lang="en-US" sz="1800" dirty="0">
                <a:latin typeface="Times New Roman" panose="02020603050405020304" pitchFamily="18" charset="0"/>
                <a:cs typeface="Times New Roman" panose="02020603050405020304" pitchFamily="18" charset="0"/>
              </a:rPr>
              <a:t> for seamless media management. It addresses key issues by offering:</a:t>
            </a:r>
          </a:p>
          <a:p>
            <a:pPr lvl="1"/>
            <a:r>
              <a:rPr lang="en-US" sz="1800" dirty="0">
                <a:latin typeface="Times New Roman" panose="02020603050405020304" pitchFamily="18" charset="0"/>
                <a:cs typeface="Times New Roman" panose="02020603050405020304" pitchFamily="18" charset="0"/>
              </a:rPr>
              <a:t>A streamlined, user-friendly interface for job seekers to search and apply for positions.</a:t>
            </a:r>
          </a:p>
          <a:p>
            <a:pPr lvl="1"/>
            <a:r>
              <a:rPr lang="en-US" sz="1800" dirty="0">
                <a:latin typeface="Times New Roman" panose="02020603050405020304" pitchFamily="18" charset="0"/>
                <a:cs typeface="Times New Roman" panose="02020603050405020304" pitchFamily="18" charset="0"/>
              </a:rPr>
              <a:t>Comprehensive tools for employers to post and manage job openings.</a:t>
            </a:r>
          </a:p>
          <a:p>
            <a:pPr lvl="1"/>
            <a:r>
              <a:rPr lang="en-US" sz="1800" dirty="0">
                <a:latin typeface="Times New Roman" panose="02020603050405020304" pitchFamily="18" charset="0"/>
                <a:cs typeface="Times New Roman" panose="02020603050405020304" pitchFamily="18" charset="0"/>
              </a:rPr>
              <a:t>Scalability and responsiveness to meet the needs of a growing user base.</a:t>
            </a:r>
            <a:endParaRPr lang="en-US" sz="20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By bridging gaps in current solutions, this project aims to redefine how job seekers and employers connect, ensuring a more effective and accessible recruitment process.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89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6006E-A5A9-8CC6-C122-08C7D02C0A8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D7E03DDB-5F25-9F0B-1FB1-315182B390FF}"/>
              </a:ext>
            </a:extLst>
          </p:cNvPr>
          <p:cNvSpPr>
            <a:spLocks noGrp="1"/>
          </p:cNvSpPr>
          <p:nvPr>
            <p:ph idx="1"/>
          </p:nvPr>
        </p:nvSpPr>
        <p:spPr>
          <a:xfrm>
            <a:off x="838200" y="1530849"/>
            <a:ext cx="10515600" cy="4646114"/>
          </a:xfrm>
        </p:spPr>
        <p:txBody>
          <a:bodyPr>
            <a:noAutofit/>
          </a:bodyPr>
          <a:lstStyle/>
          <a:p>
            <a:r>
              <a:rPr lang="en-US" sz="2000" dirty="0">
                <a:latin typeface="Times New Roman" panose="02020603050405020304" pitchFamily="18" charset="0"/>
                <a:cs typeface="Times New Roman" panose="02020603050405020304" pitchFamily="18" charset="0"/>
              </a:rPr>
              <a:t>The job market is becoming increasingly competitive and dynamic, yet the recruitment process often remains inefficient and fragmented. Traditional methods, such as in-person networking or job advertisements, fail to meet the needs of a global, digitally connected workforce. While existing online job portals have addressed some of these gaps, they are frequently plagued by limitations, including:</a:t>
            </a:r>
          </a:p>
          <a:p>
            <a:pPr lvl="1">
              <a:buFont typeface="+mj-lt"/>
              <a:buAutoNum type="arabicPeriod"/>
            </a:pPr>
            <a:r>
              <a:rPr lang="en-US" sz="1800" b="1" dirty="0">
                <a:latin typeface="Times New Roman" panose="02020603050405020304" pitchFamily="18" charset="0"/>
                <a:cs typeface="Times New Roman" panose="02020603050405020304" pitchFamily="18" charset="0"/>
              </a:rPr>
              <a:t>Complex User Interfaces</a:t>
            </a:r>
            <a:r>
              <a:rPr lang="en-US" sz="1800" dirty="0">
                <a:latin typeface="Times New Roman" panose="02020603050405020304" pitchFamily="18" charset="0"/>
                <a:cs typeface="Times New Roman" panose="02020603050405020304" pitchFamily="18" charset="0"/>
              </a:rPr>
              <a:t>: Many platforms offer overly complex navigation, leading to a poor user experience for both job seekers and employers.</a:t>
            </a:r>
          </a:p>
          <a:p>
            <a:pPr lvl="1">
              <a:buFont typeface="+mj-lt"/>
              <a:buAutoNum type="arabicPeriod"/>
            </a:pPr>
            <a:r>
              <a:rPr lang="en-US" sz="1800" b="1" dirty="0">
                <a:latin typeface="Times New Roman" panose="02020603050405020304" pitchFamily="18" charset="0"/>
                <a:cs typeface="Times New Roman" panose="02020603050405020304" pitchFamily="18" charset="0"/>
              </a:rPr>
              <a:t>Lack of Personalization</a:t>
            </a:r>
            <a:r>
              <a:rPr lang="en-US" sz="1800" dirty="0">
                <a:latin typeface="Times New Roman" panose="02020603050405020304" pitchFamily="18" charset="0"/>
                <a:cs typeface="Times New Roman" panose="02020603050405020304" pitchFamily="18" charset="0"/>
              </a:rPr>
              <a:t>: Job seekers are unable to tailor their search results to specific preferences, while employers struggle to filter candidates effectively.</a:t>
            </a:r>
          </a:p>
          <a:p>
            <a:pPr lvl="1">
              <a:buFont typeface="+mj-lt"/>
              <a:buAutoNum type="arabicPeriod"/>
            </a:pPr>
            <a:r>
              <a:rPr lang="en-US" sz="1800" b="1" dirty="0">
                <a:latin typeface="Times New Roman" panose="02020603050405020304" pitchFamily="18" charset="0"/>
                <a:cs typeface="Times New Roman" panose="02020603050405020304" pitchFamily="18" charset="0"/>
              </a:rPr>
              <a:t>Cumbersome Job Application Processes</a:t>
            </a:r>
            <a:r>
              <a:rPr lang="en-US" sz="1800" dirty="0">
                <a:latin typeface="Times New Roman" panose="02020603050405020304" pitchFamily="18" charset="0"/>
                <a:cs typeface="Times New Roman" panose="02020603050405020304" pitchFamily="18" charset="0"/>
              </a:rPr>
              <a:t>: Users face challenges such as re-entering the same information multiple times or encountering broken workflows that hinder application submissions.</a:t>
            </a:r>
          </a:p>
          <a:p>
            <a:pPr lvl="1">
              <a:buFont typeface="+mj-lt"/>
              <a:buAutoNum type="arabicPeriod"/>
            </a:pPr>
            <a:r>
              <a:rPr lang="en-US" sz="1800" b="1" dirty="0">
                <a:latin typeface="Times New Roman" panose="02020603050405020304" pitchFamily="18" charset="0"/>
                <a:cs typeface="Times New Roman" panose="02020603050405020304" pitchFamily="18" charset="0"/>
              </a:rPr>
              <a:t>Limited Employer Features</a:t>
            </a:r>
            <a:r>
              <a:rPr lang="en-US" sz="1800" dirty="0">
                <a:latin typeface="Times New Roman" panose="02020603050405020304" pitchFamily="18" charset="0"/>
                <a:cs typeface="Times New Roman" panose="02020603050405020304" pitchFamily="18" charset="0"/>
              </a:rPr>
              <a:t>: Employers often lack tools to manage postings efficiently, review applications in an organized way, and connect with the best candidates quickly.</a:t>
            </a:r>
          </a:p>
          <a:p>
            <a:pPr lvl="1">
              <a:buFont typeface="+mj-lt"/>
              <a:buAutoNum type="arabicPeriod"/>
            </a:pPr>
            <a:r>
              <a:rPr lang="en-US" sz="1800" b="1" dirty="0">
                <a:latin typeface="Times New Roman" panose="02020603050405020304" pitchFamily="18" charset="0"/>
                <a:cs typeface="Times New Roman" panose="02020603050405020304" pitchFamily="18" charset="0"/>
              </a:rPr>
              <a:t>Scalability Issues</a:t>
            </a:r>
            <a:r>
              <a:rPr lang="en-US" sz="1800" dirty="0">
                <a:latin typeface="Times New Roman" panose="02020603050405020304" pitchFamily="18" charset="0"/>
                <a:cs typeface="Times New Roman" panose="02020603050405020304" pitchFamily="18" charset="0"/>
              </a:rPr>
              <a:t>: Many portals cannot handle the growing demand for real-time updates, multimedia content (e.g., resumes, portfolios), and seamless access across devices.</a:t>
            </a:r>
          </a:p>
        </p:txBody>
      </p:sp>
    </p:spTree>
    <p:extLst>
      <p:ext uri="{BB962C8B-B14F-4D97-AF65-F5344CB8AC3E}">
        <p14:creationId xmlns:p14="http://schemas.microsoft.com/office/powerpoint/2010/main" val="1230479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F7D1D-8C5D-CE7A-4C9F-2A5971048A1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Solutions Approach:</a:t>
            </a:r>
          </a:p>
        </p:txBody>
      </p:sp>
      <p:sp>
        <p:nvSpPr>
          <p:cNvPr id="3" name="Content Placeholder 2">
            <a:extLst>
              <a:ext uri="{FF2B5EF4-FFF2-40B4-BE49-F238E27FC236}">
                <a16:creationId xmlns:a16="http://schemas.microsoft.com/office/drawing/2014/main" id="{98612DA3-E4CD-9529-98DD-09AB62C1C51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These inefficiencies lead to wasted time, missed opportunities, and frustrations on both sides of the recruitment process. This project, the </a:t>
            </a:r>
            <a:r>
              <a:rPr lang="en-US" sz="2400" b="1" dirty="0">
                <a:latin typeface="Times New Roman" panose="02020603050405020304" pitchFamily="18" charset="0"/>
                <a:cs typeface="Times New Roman" panose="02020603050405020304" pitchFamily="18" charset="0"/>
              </a:rPr>
              <a:t>Job Portal Website</a:t>
            </a:r>
            <a:r>
              <a:rPr lang="en-US" sz="2400" dirty="0">
                <a:latin typeface="Times New Roman" panose="02020603050405020304" pitchFamily="18" charset="0"/>
                <a:cs typeface="Times New Roman" panose="02020603050405020304" pitchFamily="18" charset="0"/>
              </a:rPr>
              <a:t>, is designed to directly address these pain points by providing:</a:t>
            </a:r>
          </a:p>
          <a:p>
            <a:pPr lvl="1"/>
            <a:r>
              <a:rPr lang="en-US" dirty="0">
                <a:latin typeface="Times New Roman" panose="02020603050405020304" pitchFamily="18" charset="0"/>
                <a:cs typeface="Times New Roman" panose="02020603050405020304" pitchFamily="18" charset="0"/>
              </a:rPr>
              <a:t>A simplified, intuitive interface for all users.</a:t>
            </a:r>
          </a:p>
          <a:p>
            <a:pPr lvl="1"/>
            <a:r>
              <a:rPr lang="en-US" dirty="0">
                <a:latin typeface="Times New Roman" panose="02020603050405020304" pitchFamily="18" charset="0"/>
                <a:cs typeface="Times New Roman" panose="02020603050405020304" pitchFamily="18" charset="0"/>
              </a:rPr>
              <a:t>Advanced search filters and personalization features to enhance efficiency.</a:t>
            </a:r>
          </a:p>
          <a:p>
            <a:pPr lvl="1"/>
            <a:r>
              <a:rPr lang="en-US" dirty="0">
                <a:latin typeface="Times New Roman" panose="02020603050405020304" pitchFamily="18" charset="0"/>
                <a:cs typeface="Times New Roman" panose="02020603050405020304" pitchFamily="18" charset="0"/>
              </a:rPr>
              <a:t>Robust employer tools for streamlined job postings and application reviews.</a:t>
            </a:r>
          </a:p>
          <a:p>
            <a:pPr lvl="1"/>
            <a:r>
              <a:rPr lang="en-US" dirty="0">
                <a:latin typeface="Times New Roman" panose="02020603050405020304" pitchFamily="18" charset="0"/>
                <a:cs typeface="Times New Roman" panose="02020603050405020304" pitchFamily="18" charset="0"/>
              </a:rPr>
              <a:t>Scalability and performance enhancements through modern web development technologies.</a:t>
            </a:r>
          </a:p>
          <a:p>
            <a:pPr lvl="1"/>
            <a:r>
              <a:rPr lang="en-US" dirty="0">
                <a:latin typeface="Times New Roman" panose="02020603050405020304" pitchFamily="18" charset="0"/>
                <a:cs typeface="Times New Roman" panose="02020603050405020304" pitchFamily="18" charset="0"/>
              </a:rPr>
              <a:t>By solving these problems, this project aims to create a job portal that redefines the hiring experience, making it faster, more effective, and more accessible to everyone.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086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B9B-D5AF-F5BA-9867-5E04D9AB9184}"/>
              </a:ext>
            </a:extLst>
          </p:cNvPr>
          <p:cNvSpPr>
            <a:spLocks noGrp="1"/>
          </p:cNvSpPr>
          <p:nvPr>
            <p:ph type="title"/>
          </p:nvPr>
        </p:nvSpPr>
        <p:spPr/>
        <p:txBody>
          <a:bodyPr/>
          <a:lstStyle/>
          <a:p>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Methodology:</a:t>
            </a:r>
            <a:endParaRPr lang="en-IN" b="1" dirty="0"/>
          </a:p>
        </p:txBody>
      </p:sp>
      <p:sp>
        <p:nvSpPr>
          <p:cNvPr id="3" name="Content Placeholder 2">
            <a:extLst>
              <a:ext uri="{FF2B5EF4-FFF2-40B4-BE49-F238E27FC236}">
                <a16:creationId xmlns:a16="http://schemas.microsoft.com/office/drawing/2014/main" id="{D1C37C99-5ACB-42E5-1B78-5D32C3B1C53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Job Portal Website</a:t>
            </a:r>
            <a:r>
              <a:rPr lang="en-US" dirty="0">
                <a:latin typeface="Times New Roman" panose="02020603050405020304" pitchFamily="18" charset="0"/>
                <a:cs typeface="Times New Roman" panose="02020603050405020304" pitchFamily="18" charset="0"/>
              </a:rPr>
              <a:t> project follows a structured and technology-driven methodology to ensure efficient development and deployment. This approach leverages modern web development practices and tools to deliver a robust, scalable, and user-friendly platform. The key steps in the methodology are:</a:t>
            </a:r>
          </a:p>
          <a:p>
            <a:pPr marL="0" indent="0">
              <a:buNone/>
            </a:pPr>
            <a:r>
              <a:rPr lang="en-US" b="1" dirty="0">
                <a:latin typeface="Times New Roman" panose="02020603050405020304" pitchFamily="18" charset="0"/>
                <a:cs typeface="Times New Roman" panose="02020603050405020304" pitchFamily="18" charset="0"/>
              </a:rPr>
              <a:t>1) Requirements Gathering and Analysis</a:t>
            </a:r>
          </a:p>
          <a:p>
            <a:pPr lvl="1"/>
            <a:r>
              <a:rPr lang="en-US" dirty="0">
                <a:latin typeface="Times New Roman" panose="02020603050405020304" pitchFamily="18" charset="0"/>
                <a:cs typeface="Times New Roman" panose="02020603050405020304" pitchFamily="18" charset="0"/>
              </a:rPr>
              <a:t>Identify user needs (job seekers and employers) through surveys and market research.</a:t>
            </a:r>
          </a:p>
          <a:p>
            <a:pPr lvl="1"/>
            <a:r>
              <a:rPr lang="en-US" dirty="0">
                <a:latin typeface="Times New Roman" panose="02020603050405020304" pitchFamily="18" charset="0"/>
                <a:cs typeface="Times New Roman" panose="02020603050405020304" pitchFamily="18" charset="0"/>
              </a:rPr>
              <a:t>Define essential features such as user authentication, job posting, application management, and search functionality.</a:t>
            </a:r>
          </a:p>
          <a:p>
            <a:endParaRPr lang="en-IN" dirty="0"/>
          </a:p>
        </p:txBody>
      </p:sp>
    </p:spTree>
    <p:extLst>
      <p:ext uri="{BB962C8B-B14F-4D97-AF65-F5344CB8AC3E}">
        <p14:creationId xmlns:p14="http://schemas.microsoft.com/office/powerpoint/2010/main" val="1532507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8201-859D-3C79-82EA-AA6248FE3778}"/>
              </a:ext>
            </a:extLst>
          </p:cNvPr>
          <p:cNvSpPr>
            <a:spLocks noGrp="1"/>
          </p:cNvSpPr>
          <p:nvPr>
            <p:ph type="title"/>
          </p:nvPr>
        </p:nvSpPr>
        <p:spPr>
          <a:xfrm>
            <a:off x="838200" y="365125"/>
            <a:ext cx="10515600" cy="713662"/>
          </a:xfrm>
        </p:spPr>
        <p:txBody>
          <a:bodyPr>
            <a:normAutofit fontScale="90000"/>
          </a:bodyPr>
          <a:lstStyle/>
          <a:p>
            <a:r>
              <a:rPr lang="en-IN" b="1" dirty="0">
                <a:latin typeface="Times New Roman" panose="02020603050405020304" pitchFamily="18" charset="0"/>
                <a:cs typeface="Times New Roman" panose="02020603050405020304" pitchFamily="18" charset="0"/>
              </a:rPr>
              <a:t>2) Technology Stack Selection:</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9A69C8-AF55-A44B-54B1-1F9932D20195}"/>
              </a:ext>
            </a:extLst>
          </p:cNvPr>
          <p:cNvSpPr>
            <a:spLocks noGrp="1"/>
          </p:cNvSpPr>
          <p:nvPr>
            <p:ph idx="1"/>
          </p:nvPr>
        </p:nvSpPr>
        <p:spPr>
          <a:xfrm>
            <a:off x="838200" y="1158921"/>
            <a:ext cx="10515600" cy="5018042"/>
          </a:xfrm>
        </p:spPr>
        <p:txBody>
          <a:bodyPr/>
          <a:lstStyle/>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Frontend</a:t>
            </a:r>
            <a:r>
              <a:rPr lang="en-IN" dirty="0">
                <a:latin typeface="Times New Roman" panose="02020603050405020304" pitchFamily="18" charset="0"/>
                <a:cs typeface="Times New Roman" panose="02020603050405020304" pitchFamily="18" charset="0"/>
              </a:rPr>
              <a:t>: Use </a:t>
            </a:r>
            <a:r>
              <a:rPr lang="en-IN" b="1" dirty="0">
                <a:latin typeface="Times New Roman" panose="02020603050405020304" pitchFamily="18" charset="0"/>
                <a:cs typeface="Times New Roman" panose="02020603050405020304" pitchFamily="18" charset="0"/>
              </a:rPr>
              <a:t>HTML</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CSS</a:t>
            </a:r>
            <a:r>
              <a:rPr lang="en-IN"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Javascript</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React.js</a:t>
            </a:r>
            <a:r>
              <a:rPr lang="en-IN" dirty="0">
                <a:latin typeface="Times New Roman" panose="02020603050405020304" pitchFamily="18" charset="0"/>
                <a:cs typeface="Times New Roman" panose="02020603050405020304" pitchFamily="18" charset="0"/>
              </a:rPr>
              <a:t> for creating a dynamic, responsive, and intuitive user interface.</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Backend</a:t>
            </a:r>
            <a:r>
              <a:rPr lang="en-IN" dirty="0">
                <a:latin typeface="Times New Roman" panose="02020603050405020304" pitchFamily="18" charset="0"/>
                <a:cs typeface="Times New Roman" panose="02020603050405020304" pitchFamily="18" charset="0"/>
              </a:rPr>
              <a:t>: Implement </a:t>
            </a:r>
            <a:r>
              <a:rPr lang="en-IN" b="1" dirty="0">
                <a:latin typeface="Times New Roman" panose="02020603050405020304" pitchFamily="18" charset="0"/>
                <a:cs typeface="Times New Roman" panose="02020603050405020304" pitchFamily="18" charset="0"/>
              </a:rPr>
              <a:t>Node.js</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Express.js</a:t>
            </a:r>
            <a:r>
              <a:rPr lang="en-IN" dirty="0">
                <a:latin typeface="Times New Roman" panose="02020603050405020304" pitchFamily="18" charset="0"/>
                <a:cs typeface="Times New Roman" panose="02020603050405020304" pitchFamily="18" charset="0"/>
              </a:rPr>
              <a:t> for server-side logic and API handling.</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Database</a:t>
            </a:r>
            <a:r>
              <a:rPr lang="en-IN" dirty="0">
                <a:latin typeface="Times New Roman" panose="02020603050405020304" pitchFamily="18" charset="0"/>
                <a:cs typeface="Times New Roman" panose="02020603050405020304" pitchFamily="18" charset="0"/>
              </a:rPr>
              <a:t>: Use </a:t>
            </a:r>
            <a:r>
              <a:rPr lang="en-IN" b="1" dirty="0">
                <a:latin typeface="Times New Roman" panose="02020603050405020304" pitchFamily="18" charset="0"/>
                <a:cs typeface="Times New Roman" panose="02020603050405020304" pitchFamily="18" charset="0"/>
              </a:rPr>
              <a:t>MongoDB</a:t>
            </a:r>
            <a:r>
              <a:rPr lang="en-IN" dirty="0">
                <a:latin typeface="Times New Roman" panose="02020603050405020304" pitchFamily="18" charset="0"/>
                <a:cs typeface="Times New Roman" panose="02020603050405020304" pitchFamily="18" charset="0"/>
              </a:rPr>
              <a:t> for scalable and efficient data storage.</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Media Management</a:t>
            </a:r>
            <a:r>
              <a:rPr lang="en-IN" dirty="0">
                <a:latin typeface="Times New Roman" panose="02020603050405020304" pitchFamily="18" charset="0"/>
                <a:cs typeface="Times New Roman" panose="02020603050405020304" pitchFamily="18" charset="0"/>
              </a:rPr>
              <a:t>: Integrate </a:t>
            </a:r>
            <a:r>
              <a:rPr lang="en-IN" b="1" dirty="0" err="1">
                <a:latin typeface="Times New Roman" panose="02020603050405020304" pitchFamily="18" charset="0"/>
                <a:cs typeface="Times New Roman" panose="02020603050405020304" pitchFamily="18" charset="0"/>
              </a:rPr>
              <a:t>Cloudinary</a:t>
            </a:r>
            <a:r>
              <a:rPr lang="en-IN" dirty="0">
                <a:latin typeface="Times New Roman" panose="02020603050405020304" pitchFamily="18" charset="0"/>
                <a:cs typeface="Times New Roman" panose="02020603050405020304" pitchFamily="18" charset="0"/>
              </a:rPr>
              <a:t> for handling user-uploaded files like resumes and profile pictures.</a:t>
            </a:r>
          </a:p>
        </p:txBody>
      </p:sp>
    </p:spTree>
    <p:extLst>
      <p:ext uri="{BB962C8B-B14F-4D97-AF65-F5344CB8AC3E}">
        <p14:creationId xmlns:p14="http://schemas.microsoft.com/office/powerpoint/2010/main" val="55049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AF88F-5E6F-5281-1683-E49FAEAF407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3) System Design and Architecture:</a:t>
            </a:r>
          </a:p>
        </p:txBody>
      </p:sp>
      <p:sp>
        <p:nvSpPr>
          <p:cNvPr id="3" name="Content Placeholder 2">
            <a:extLst>
              <a:ext uri="{FF2B5EF4-FFF2-40B4-BE49-F238E27FC236}">
                <a16:creationId xmlns:a16="http://schemas.microsoft.com/office/drawing/2014/main" id="{D09881FE-7980-F36F-7FB1-410C093E507A}"/>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 a modular architecture with a clear separation between the frontend, backend, and database.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a RESTful API for smooth communication between the frontend and backend.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Focus on scalability, allowing for future expansions like adding machine learning for job recommendations.</a:t>
            </a:r>
          </a:p>
          <a:p>
            <a:endParaRPr lang="en-IN" dirty="0"/>
          </a:p>
        </p:txBody>
      </p:sp>
    </p:spTree>
    <p:extLst>
      <p:ext uri="{BB962C8B-B14F-4D97-AF65-F5344CB8AC3E}">
        <p14:creationId xmlns:p14="http://schemas.microsoft.com/office/powerpoint/2010/main" val="1535110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494</TotalTime>
  <Words>1340</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Lato</vt:lpstr>
      <vt:lpstr>Times New Roman</vt:lpstr>
      <vt:lpstr>Office Theme</vt:lpstr>
      <vt:lpstr>PowerPoint Presentation</vt:lpstr>
      <vt:lpstr>Contents</vt:lpstr>
      <vt:lpstr>Introduction</vt:lpstr>
      <vt:lpstr>Background:</vt:lpstr>
      <vt:lpstr>Problem Statement:</vt:lpstr>
      <vt:lpstr>Solutions Approach:</vt:lpstr>
      <vt:lpstr>Methodology:</vt:lpstr>
      <vt:lpstr>2) Technology Stack Selection: </vt:lpstr>
      <vt:lpstr>3) System Design and Architecture:</vt:lpstr>
      <vt:lpstr>4) Development and Implementation:</vt:lpstr>
      <vt:lpstr>5) Testing and Debugging:</vt:lpstr>
      <vt:lpstr>Experiments:</vt:lpstr>
      <vt:lpstr>Conclusion:</vt:lpstr>
      <vt:lpstr>Contribution of Team Members: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 L Morrone</dc:creator>
  <cp:lastModifiedBy>Chitranjan Gupta</cp:lastModifiedBy>
  <cp:revision>14</cp:revision>
  <dcterms:created xsi:type="dcterms:W3CDTF">2021-04-16T18:05:15Z</dcterms:created>
  <dcterms:modified xsi:type="dcterms:W3CDTF">2024-11-30T20:09:11Z</dcterms:modified>
</cp:coreProperties>
</file>