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93" r:id="rId3"/>
    <p:sldId id="258" r:id="rId4"/>
    <p:sldId id="259" r:id="rId5"/>
    <p:sldId id="260" r:id="rId6"/>
    <p:sldId id="261" r:id="rId7"/>
    <p:sldId id="263" r:id="rId8"/>
    <p:sldId id="264" r:id="rId9"/>
    <p:sldId id="265" r:id="rId10"/>
    <p:sldId id="266" r:id="rId11"/>
    <p:sldId id="267" r:id="rId12"/>
    <p:sldId id="268" r:id="rId13"/>
    <p:sldId id="287" r:id="rId14"/>
    <p:sldId id="288" r:id="rId15"/>
    <p:sldId id="269" r:id="rId16"/>
    <p:sldId id="271" r:id="rId17"/>
    <p:sldId id="270" r:id="rId18"/>
    <p:sldId id="273" r:id="rId19"/>
    <p:sldId id="274" r:id="rId20"/>
    <p:sldId id="289" r:id="rId21"/>
    <p:sldId id="275" r:id="rId22"/>
    <p:sldId id="290" r:id="rId23"/>
    <p:sldId id="292" r:id="rId24"/>
    <p:sldId id="291" r:id="rId25"/>
    <p:sldId id="29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p:scale>
          <a:sx n="66" d="100"/>
          <a:sy n="66" d="100"/>
        </p:scale>
        <p:origin x="1363"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D2D4A6-31DD-4F40-BFD2-141D1B1F9231}"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9291BB6-898F-4716-8BC0-AA32CACFFD86}" type="slidenum">
              <a:rPr lang="en-IN" smtClean="0"/>
              <a:t>‹#›</a:t>
            </a:fld>
            <a:endParaRPr lang="en-IN" dirty="0"/>
          </a:p>
        </p:txBody>
      </p:sp>
    </p:spTree>
    <p:extLst>
      <p:ext uri="{BB962C8B-B14F-4D97-AF65-F5344CB8AC3E}">
        <p14:creationId xmlns:p14="http://schemas.microsoft.com/office/powerpoint/2010/main" val="3470281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2D4A6-31DD-4F40-BFD2-141D1B1F9231}"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9291BB6-898F-4716-8BC0-AA32CACFFD86}" type="slidenum">
              <a:rPr lang="en-IN" smtClean="0"/>
              <a:t>‹#›</a:t>
            </a:fld>
            <a:endParaRPr lang="en-IN" dirty="0"/>
          </a:p>
        </p:txBody>
      </p:sp>
    </p:spTree>
    <p:extLst>
      <p:ext uri="{BB962C8B-B14F-4D97-AF65-F5344CB8AC3E}">
        <p14:creationId xmlns:p14="http://schemas.microsoft.com/office/powerpoint/2010/main" val="319181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2D4A6-31DD-4F40-BFD2-141D1B1F9231}"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9291BB6-898F-4716-8BC0-AA32CACFFD86}"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5627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2D4A6-31DD-4F40-BFD2-141D1B1F9231}"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9291BB6-898F-4716-8BC0-AA32CACFFD86}" type="slidenum">
              <a:rPr lang="en-IN" smtClean="0"/>
              <a:t>‹#›</a:t>
            </a:fld>
            <a:endParaRPr lang="en-IN" dirty="0"/>
          </a:p>
        </p:txBody>
      </p:sp>
    </p:spTree>
    <p:extLst>
      <p:ext uri="{BB962C8B-B14F-4D97-AF65-F5344CB8AC3E}">
        <p14:creationId xmlns:p14="http://schemas.microsoft.com/office/powerpoint/2010/main" val="2216165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2D4A6-31DD-4F40-BFD2-141D1B1F9231}"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9291BB6-898F-4716-8BC0-AA32CACFFD86}"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1901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2D4A6-31DD-4F40-BFD2-141D1B1F9231}"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9291BB6-898F-4716-8BC0-AA32CACFFD86}" type="slidenum">
              <a:rPr lang="en-IN" smtClean="0"/>
              <a:t>‹#›</a:t>
            </a:fld>
            <a:endParaRPr lang="en-IN" dirty="0"/>
          </a:p>
        </p:txBody>
      </p:sp>
    </p:spTree>
    <p:extLst>
      <p:ext uri="{BB962C8B-B14F-4D97-AF65-F5344CB8AC3E}">
        <p14:creationId xmlns:p14="http://schemas.microsoft.com/office/powerpoint/2010/main" val="3787689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D2D4A6-31DD-4F40-BFD2-141D1B1F9231}"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9291BB6-898F-4716-8BC0-AA32CACFFD86}" type="slidenum">
              <a:rPr lang="en-IN" smtClean="0"/>
              <a:t>‹#›</a:t>
            </a:fld>
            <a:endParaRPr lang="en-IN" dirty="0"/>
          </a:p>
        </p:txBody>
      </p:sp>
    </p:spTree>
    <p:extLst>
      <p:ext uri="{BB962C8B-B14F-4D97-AF65-F5344CB8AC3E}">
        <p14:creationId xmlns:p14="http://schemas.microsoft.com/office/powerpoint/2010/main" val="583151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D2D4A6-31DD-4F40-BFD2-141D1B1F9231}"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9291BB6-898F-4716-8BC0-AA32CACFFD86}" type="slidenum">
              <a:rPr lang="en-IN" smtClean="0"/>
              <a:t>‹#›</a:t>
            </a:fld>
            <a:endParaRPr lang="en-IN" dirty="0"/>
          </a:p>
        </p:txBody>
      </p:sp>
    </p:spTree>
    <p:extLst>
      <p:ext uri="{BB962C8B-B14F-4D97-AF65-F5344CB8AC3E}">
        <p14:creationId xmlns:p14="http://schemas.microsoft.com/office/powerpoint/2010/main" val="359470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D2D4A6-31DD-4F40-BFD2-141D1B1F9231}"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9291BB6-898F-4716-8BC0-AA32CACFFD86}" type="slidenum">
              <a:rPr lang="en-IN" smtClean="0"/>
              <a:t>‹#›</a:t>
            </a:fld>
            <a:endParaRPr lang="en-IN" dirty="0"/>
          </a:p>
        </p:txBody>
      </p:sp>
    </p:spTree>
    <p:extLst>
      <p:ext uri="{BB962C8B-B14F-4D97-AF65-F5344CB8AC3E}">
        <p14:creationId xmlns:p14="http://schemas.microsoft.com/office/powerpoint/2010/main" val="393504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2D4A6-31DD-4F40-BFD2-141D1B1F9231}"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9291BB6-898F-4716-8BC0-AA32CACFFD86}" type="slidenum">
              <a:rPr lang="en-IN" smtClean="0"/>
              <a:t>‹#›</a:t>
            </a:fld>
            <a:endParaRPr lang="en-IN" dirty="0"/>
          </a:p>
        </p:txBody>
      </p:sp>
    </p:spTree>
    <p:extLst>
      <p:ext uri="{BB962C8B-B14F-4D97-AF65-F5344CB8AC3E}">
        <p14:creationId xmlns:p14="http://schemas.microsoft.com/office/powerpoint/2010/main" val="1716549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D2D4A6-31DD-4F40-BFD2-141D1B1F9231}" type="datetimeFigureOut">
              <a:rPr lang="en-IN" smtClean="0"/>
              <a:t>13-12-2021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9291BB6-898F-4716-8BC0-AA32CACFFD86}" type="slidenum">
              <a:rPr lang="en-IN" smtClean="0"/>
              <a:t>‹#›</a:t>
            </a:fld>
            <a:endParaRPr lang="en-IN" dirty="0"/>
          </a:p>
        </p:txBody>
      </p:sp>
    </p:spTree>
    <p:extLst>
      <p:ext uri="{BB962C8B-B14F-4D97-AF65-F5344CB8AC3E}">
        <p14:creationId xmlns:p14="http://schemas.microsoft.com/office/powerpoint/2010/main" val="190258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D2D4A6-31DD-4F40-BFD2-141D1B1F9231}" type="datetimeFigureOut">
              <a:rPr lang="en-IN" smtClean="0"/>
              <a:t>13-12-2021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9291BB6-898F-4716-8BC0-AA32CACFFD86}" type="slidenum">
              <a:rPr lang="en-IN" smtClean="0"/>
              <a:t>‹#›</a:t>
            </a:fld>
            <a:endParaRPr lang="en-IN" dirty="0"/>
          </a:p>
        </p:txBody>
      </p:sp>
    </p:spTree>
    <p:extLst>
      <p:ext uri="{BB962C8B-B14F-4D97-AF65-F5344CB8AC3E}">
        <p14:creationId xmlns:p14="http://schemas.microsoft.com/office/powerpoint/2010/main" val="3186906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D2D4A6-31DD-4F40-BFD2-141D1B1F9231}" type="datetimeFigureOut">
              <a:rPr lang="en-IN" smtClean="0"/>
              <a:t>13-12-2021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9291BB6-898F-4716-8BC0-AA32CACFFD86}" type="slidenum">
              <a:rPr lang="en-IN" smtClean="0"/>
              <a:t>‹#›</a:t>
            </a:fld>
            <a:endParaRPr lang="en-IN" dirty="0"/>
          </a:p>
        </p:txBody>
      </p:sp>
    </p:spTree>
    <p:extLst>
      <p:ext uri="{BB962C8B-B14F-4D97-AF65-F5344CB8AC3E}">
        <p14:creationId xmlns:p14="http://schemas.microsoft.com/office/powerpoint/2010/main" val="412406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2D4A6-31DD-4F40-BFD2-141D1B1F9231}" type="datetimeFigureOut">
              <a:rPr lang="en-IN" smtClean="0"/>
              <a:t>13-12-2021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9291BB6-898F-4716-8BC0-AA32CACFFD86}" type="slidenum">
              <a:rPr lang="en-IN" smtClean="0"/>
              <a:t>‹#›</a:t>
            </a:fld>
            <a:endParaRPr lang="en-IN" dirty="0"/>
          </a:p>
        </p:txBody>
      </p:sp>
    </p:spTree>
    <p:extLst>
      <p:ext uri="{BB962C8B-B14F-4D97-AF65-F5344CB8AC3E}">
        <p14:creationId xmlns:p14="http://schemas.microsoft.com/office/powerpoint/2010/main" val="188855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D2D4A6-31DD-4F40-BFD2-141D1B1F9231}" type="datetimeFigureOut">
              <a:rPr lang="en-IN" smtClean="0"/>
              <a:t>13-12-2021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9291BB6-898F-4716-8BC0-AA32CACFFD86}" type="slidenum">
              <a:rPr lang="en-IN" smtClean="0"/>
              <a:t>‹#›</a:t>
            </a:fld>
            <a:endParaRPr lang="en-IN" dirty="0"/>
          </a:p>
        </p:txBody>
      </p:sp>
    </p:spTree>
    <p:extLst>
      <p:ext uri="{BB962C8B-B14F-4D97-AF65-F5344CB8AC3E}">
        <p14:creationId xmlns:p14="http://schemas.microsoft.com/office/powerpoint/2010/main" val="1992844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9291BB6-898F-4716-8BC0-AA32CACFFD86}" type="slidenum">
              <a:rPr lang="en-IN" smtClean="0"/>
              <a:t>‹#›</a:t>
            </a:fld>
            <a:endParaRPr lang="en-IN" dirty="0"/>
          </a:p>
        </p:txBody>
      </p:sp>
      <p:sp>
        <p:nvSpPr>
          <p:cNvPr id="5" name="Date Placeholder 4"/>
          <p:cNvSpPr>
            <a:spLocks noGrp="1"/>
          </p:cNvSpPr>
          <p:nvPr>
            <p:ph type="dt" sz="half" idx="10"/>
          </p:nvPr>
        </p:nvSpPr>
        <p:spPr/>
        <p:txBody>
          <a:bodyPr/>
          <a:lstStyle/>
          <a:p>
            <a:fld id="{39D2D4A6-31DD-4F40-BFD2-141D1B1F9231}" type="datetimeFigureOut">
              <a:rPr lang="en-IN" smtClean="0"/>
              <a:t>13-12-2021</a:t>
            </a:fld>
            <a:endParaRPr lang="en-IN" dirty="0"/>
          </a:p>
        </p:txBody>
      </p:sp>
    </p:spTree>
    <p:extLst>
      <p:ext uri="{BB962C8B-B14F-4D97-AF65-F5344CB8AC3E}">
        <p14:creationId xmlns:p14="http://schemas.microsoft.com/office/powerpoint/2010/main" val="191650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D2D4A6-31DD-4F40-BFD2-141D1B1F9231}" type="datetimeFigureOut">
              <a:rPr lang="en-IN" smtClean="0"/>
              <a:t>13-12-2021</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291BB6-898F-4716-8BC0-AA32CACFFD86}" type="slidenum">
              <a:rPr lang="en-IN" smtClean="0"/>
              <a:t>‹#›</a:t>
            </a:fld>
            <a:endParaRPr lang="en-IN" dirty="0"/>
          </a:p>
        </p:txBody>
      </p:sp>
    </p:spTree>
    <p:extLst>
      <p:ext uri="{BB962C8B-B14F-4D97-AF65-F5344CB8AC3E}">
        <p14:creationId xmlns:p14="http://schemas.microsoft.com/office/powerpoint/2010/main" val="242108579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653D-CF1F-4489-B6A5-3B6EC7F6E190}"/>
              </a:ext>
            </a:extLst>
          </p:cNvPr>
          <p:cNvSpPr>
            <a:spLocks noGrp="1"/>
          </p:cNvSpPr>
          <p:nvPr>
            <p:ph type="ctrTitle"/>
          </p:nvPr>
        </p:nvSpPr>
        <p:spPr>
          <a:xfrm>
            <a:off x="1026743" y="1415714"/>
            <a:ext cx="8915399" cy="1439376"/>
          </a:xfrm>
        </p:spPr>
        <p:txBody>
          <a:bodyPr>
            <a:normAutofit/>
          </a:bodyPr>
          <a:lstStyle/>
          <a:p>
            <a:pPr algn="ctr"/>
            <a:r>
              <a:rPr lang="en-IN" sz="4400" dirty="0"/>
              <a:t>Factors Affecting Tumor Sizes for Breast Cancer in Women </a:t>
            </a:r>
          </a:p>
        </p:txBody>
      </p:sp>
      <p:sp>
        <p:nvSpPr>
          <p:cNvPr id="8" name="Rectangle 7">
            <a:extLst>
              <a:ext uri="{FF2B5EF4-FFF2-40B4-BE49-F238E27FC236}">
                <a16:creationId xmlns:a16="http://schemas.microsoft.com/office/drawing/2014/main" id="{DB9876E3-2BEF-4B6C-8CD7-00808CF8A860}"/>
              </a:ext>
            </a:extLst>
          </p:cNvPr>
          <p:cNvSpPr/>
          <p:nvPr/>
        </p:nvSpPr>
        <p:spPr>
          <a:xfrm>
            <a:off x="2104008" y="266331"/>
            <a:ext cx="6320901" cy="941033"/>
          </a:xfrm>
          <a:prstGeom prst="rect">
            <a:avLst/>
          </a:prstGeom>
          <a:solidFill>
            <a:schemeClr val="bg1">
              <a:lumMod val="95000"/>
            </a:schemeClr>
          </a:solidFill>
          <a:ln>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accent3">
                    <a:lumMod val="50000"/>
                  </a:schemeClr>
                </a:solidFill>
              </a:rPr>
              <a:t>MSIS 642: Multivariate Statistics and Regression Analysis</a:t>
            </a:r>
          </a:p>
          <a:p>
            <a:pPr algn="ctr"/>
            <a:r>
              <a:rPr lang="en-IN" dirty="0">
                <a:solidFill>
                  <a:schemeClr val="accent3">
                    <a:lumMod val="50000"/>
                  </a:schemeClr>
                </a:solidFill>
              </a:rPr>
              <a:t>Professor: Dr. Torrie Wu</a:t>
            </a:r>
          </a:p>
        </p:txBody>
      </p:sp>
      <p:pic>
        <p:nvPicPr>
          <p:cNvPr id="11" name="Picture 10">
            <a:extLst>
              <a:ext uri="{FF2B5EF4-FFF2-40B4-BE49-F238E27FC236}">
                <a16:creationId xmlns:a16="http://schemas.microsoft.com/office/drawing/2014/main" id="{EB6EEFB4-2433-45EC-98E8-0C1AD2209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540" y="2944389"/>
            <a:ext cx="2837727" cy="3547159"/>
          </a:xfrm>
          <a:prstGeom prst="rect">
            <a:avLst/>
          </a:prstGeom>
        </p:spPr>
      </p:pic>
    </p:spTree>
    <p:extLst>
      <p:ext uri="{BB962C8B-B14F-4D97-AF65-F5344CB8AC3E}">
        <p14:creationId xmlns:p14="http://schemas.microsoft.com/office/powerpoint/2010/main" val="1400633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D87E18B-44E6-4A81-8933-360AA6FA52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4300" y="259286"/>
            <a:ext cx="5514975" cy="31697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74106C1-2970-4D6A-B0E0-6818E7B8E701}"/>
              </a:ext>
            </a:extLst>
          </p:cNvPr>
          <p:cNvSpPr txBox="1"/>
          <p:nvPr/>
        </p:nvSpPr>
        <p:spPr>
          <a:xfrm>
            <a:off x="2773162" y="3565293"/>
            <a:ext cx="6094520" cy="369332"/>
          </a:xfrm>
          <a:prstGeom prst="rect">
            <a:avLst/>
          </a:prstGeom>
          <a:noFill/>
        </p:spPr>
        <p:txBody>
          <a:bodyPr wrap="square">
            <a:spAutoFit/>
          </a:bodyPr>
          <a:lstStyle/>
          <a:p>
            <a:r>
              <a:rPr lang="en-US" dirty="0">
                <a:solidFill>
                  <a:schemeClr val="accent3">
                    <a:lumMod val="50000"/>
                  </a:schemeClr>
                </a:solidFill>
                <a:latin typeface="Times New Roman" panose="02020603050405020304" pitchFamily="18" charset="0"/>
                <a:cs typeface="Times New Roman" panose="02020603050405020304" pitchFamily="18" charset="0"/>
              </a:rPr>
              <a:t> </a:t>
            </a:r>
            <a:r>
              <a:rPr lang="en-US" i="1" dirty="0">
                <a:solidFill>
                  <a:schemeClr val="accent3">
                    <a:lumMod val="50000"/>
                  </a:schemeClr>
                </a:solidFill>
                <a:latin typeface="Times New Roman" panose="02020603050405020304" pitchFamily="18" charset="0"/>
                <a:cs typeface="Times New Roman" panose="02020603050405020304" pitchFamily="18" charset="0"/>
              </a:rPr>
              <a:t>Figure 3: Tumor Stage and Tumor Size plot</a:t>
            </a:r>
            <a:endParaRPr lang="en-IN" dirty="0">
              <a:solidFill>
                <a:schemeClr val="accent3">
                  <a:lumMod val="50000"/>
                </a:schemeClr>
              </a:solidFill>
            </a:endParaRPr>
          </a:p>
        </p:txBody>
      </p:sp>
      <p:sp>
        <p:nvSpPr>
          <p:cNvPr id="8" name="TextBox 7">
            <a:extLst>
              <a:ext uri="{FF2B5EF4-FFF2-40B4-BE49-F238E27FC236}">
                <a16:creationId xmlns:a16="http://schemas.microsoft.com/office/drawing/2014/main" id="{E288DBEA-EF1D-426D-A077-C420B61A43BA}"/>
              </a:ext>
            </a:extLst>
          </p:cNvPr>
          <p:cNvSpPr txBox="1"/>
          <p:nvPr/>
        </p:nvSpPr>
        <p:spPr>
          <a:xfrm>
            <a:off x="304801" y="4081243"/>
            <a:ext cx="9277350" cy="1200329"/>
          </a:xfrm>
          <a:prstGeom prst="rect">
            <a:avLst/>
          </a:prstGeom>
          <a:noFill/>
        </p:spPr>
        <p:txBody>
          <a:bodyPr wrap="square">
            <a:spAutoFit/>
          </a:bodyPr>
          <a:lstStyle/>
          <a:p>
            <a:pPr algn="just"/>
            <a:r>
              <a:rPr lang="en-US" dirty="0">
                <a:solidFill>
                  <a:schemeClr val="accent3">
                    <a:lumMod val="50000"/>
                  </a:schemeClr>
                </a:solidFill>
                <a:latin typeface="Times New Roman" panose="02020603050405020304" pitchFamily="18" charset="0"/>
                <a:cs typeface="Times New Roman" panose="02020603050405020304" pitchFamily="18" charset="0"/>
              </a:rPr>
              <a:t>From the plot, it can be identified that for tumor stage 1, the tumor size ranges approximately from 0 to 20mm. For tumor stage 2, tumor size ranges from 20 to 60mm and for tumor stage 3, it ranges from 20 to 120mm. We will further see the interactions between the variables using the regression models.</a:t>
            </a:r>
          </a:p>
        </p:txBody>
      </p:sp>
    </p:spTree>
    <p:extLst>
      <p:ext uri="{BB962C8B-B14F-4D97-AF65-F5344CB8AC3E}">
        <p14:creationId xmlns:p14="http://schemas.microsoft.com/office/powerpoint/2010/main" val="1335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3146F-BD22-43CB-948A-ED79AA25FE46}"/>
              </a:ext>
            </a:extLst>
          </p:cNvPr>
          <p:cNvSpPr>
            <a:spLocks noGrp="1"/>
          </p:cNvSpPr>
          <p:nvPr>
            <p:ph type="title"/>
          </p:nvPr>
        </p:nvSpPr>
        <p:spPr>
          <a:xfrm>
            <a:off x="277284" y="285750"/>
            <a:ext cx="8596668" cy="847725"/>
          </a:xfrm>
        </p:spPr>
        <p:txBody>
          <a:bodyPr>
            <a:noAutofit/>
          </a:bodyPr>
          <a:lstStyle/>
          <a:p>
            <a:r>
              <a:rPr lang="en-IN" sz="4000" b="1" dirty="0">
                <a:solidFill>
                  <a:schemeClr val="accent2">
                    <a:lumMod val="50000"/>
                  </a:schemeClr>
                </a:solidFill>
                <a:latin typeface="Times New Roman" panose="02020603050405020304" pitchFamily="18" charset="0"/>
                <a:cs typeface="Times New Roman" panose="02020603050405020304" pitchFamily="18" charset="0"/>
              </a:rPr>
              <a:t>7. Linear Regression Models</a:t>
            </a:r>
            <a:br>
              <a:rPr lang="en-IN" sz="4000" b="1" dirty="0">
                <a:solidFill>
                  <a:schemeClr val="accent2">
                    <a:lumMod val="50000"/>
                  </a:schemeClr>
                </a:solidFill>
                <a:latin typeface="Times New Roman" panose="02020603050405020304" pitchFamily="18" charset="0"/>
                <a:cs typeface="Times New Roman" panose="02020603050405020304" pitchFamily="18" charset="0"/>
              </a:rPr>
            </a:br>
            <a:br>
              <a:rPr lang="en-IN" sz="4000" b="1" dirty="0">
                <a:solidFill>
                  <a:schemeClr val="accent2">
                    <a:lumMod val="50000"/>
                  </a:schemeClr>
                </a:solidFill>
                <a:latin typeface="Times New Roman" panose="02020603050405020304" pitchFamily="18" charset="0"/>
                <a:cs typeface="Times New Roman" panose="02020603050405020304" pitchFamily="18" charset="0"/>
              </a:rPr>
            </a:br>
            <a:endParaRPr lang="en-IN" sz="28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7F0856C-D6DF-477F-A6BC-B2FD6C2D51BE}"/>
              </a:ext>
            </a:extLst>
          </p:cNvPr>
          <p:cNvPicPr>
            <a:picLocks noGrp="1" noChangeAspect="1"/>
          </p:cNvPicPr>
          <p:nvPr>
            <p:ph idx="1"/>
          </p:nvPr>
        </p:nvPicPr>
        <p:blipFill>
          <a:blip r:embed="rId2"/>
          <a:stretch>
            <a:fillRect/>
          </a:stretch>
        </p:blipFill>
        <p:spPr>
          <a:xfrm>
            <a:off x="2316028" y="2057400"/>
            <a:ext cx="5806943" cy="2074451"/>
          </a:xfrm>
        </p:spPr>
      </p:pic>
      <p:sp>
        <p:nvSpPr>
          <p:cNvPr id="7" name="TextBox 6">
            <a:extLst>
              <a:ext uri="{FF2B5EF4-FFF2-40B4-BE49-F238E27FC236}">
                <a16:creationId xmlns:a16="http://schemas.microsoft.com/office/drawing/2014/main" id="{EB17C497-3CD1-401A-94E7-4F08CA0E55E1}"/>
              </a:ext>
            </a:extLst>
          </p:cNvPr>
          <p:cNvSpPr txBox="1"/>
          <p:nvPr/>
        </p:nvSpPr>
        <p:spPr>
          <a:xfrm>
            <a:off x="483948" y="4503326"/>
            <a:ext cx="8298102" cy="1015663"/>
          </a:xfrm>
          <a:prstGeom prst="rect">
            <a:avLst/>
          </a:prstGeom>
          <a:noFill/>
        </p:spPr>
        <p:txBody>
          <a:bodyPr wrap="square">
            <a:spAutoFit/>
          </a:bodyPr>
          <a:lstStyle/>
          <a:p>
            <a:pPr algn="just"/>
            <a:r>
              <a:rPr lang="en-IN" sz="2000" u="sng" dirty="0">
                <a:solidFill>
                  <a:schemeClr val="accent3">
                    <a:lumMod val="50000"/>
                  </a:schemeClr>
                </a:solidFill>
                <a:latin typeface="Times New Roman" panose="02020603050405020304" pitchFamily="18" charset="0"/>
                <a:cs typeface="Times New Roman" panose="02020603050405020304" pitchFamily="18" charset="0"/>
              </a:rPr>
              <a:t>Findings:</a:t>
            </a:r>
          </a:p>
          <a:p>
            <a:pPr algn="just"/>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IN" sz="2000" dirty="0">
                <a:solidFill>
                  <a:schemeClr val="accent3">
                    <a:lumMod val="50000"/>
                  </a:schemeClr>
                </a:solidFill>
                <a:latin typeface="Times New Roman" panose="02020603050405020304" pitchFamily="18" charset="0"/>
                <a:cs typeface="Times New Roman" panose="02020603050405020304" pitchFamily="18" charset="0"/>
              </a:rPr>
              <a:t>If age increase by 1 unit then tumor size will decrease by 0.1819 millimetres.</a:t>
            </a:r>
          </a:p>
        </p:txBody>
      </p:sp>
      <p:sp>
        <p:nvSpPr>
          <p:cNvPr id="4" name="Rectangle 3">
            <a:extLst>
              <a:ext uri="{FF2B5EF4-FFF2-40B4-BE49-F238E27FC236}">
                <a16:creationId xmlns:a16="http://schemas.microsoft.com/office/drawing/2014/main" id="{5B8C0734-792A-4DA6-BA64-D8017B32AC3F}"/>
              </a:ext>
            </a:extLst>
          </p:cNvPr>
          <p:cNvSpPr/>
          <p:nvPr/>
        </p:nvSpPr>
        <p:spPr>
          <a:xfrm>
            <a:off x="285750" y="1323975"/>
            <a:ext cx="8648700" cy="561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Ø"/>
            </a:pPr>
            <a:r>
              <a:rPr lang="en-IN" sz="2800" b="1" dirty="0">
                <a:solidFill>
                  <a:schemeClr val="accent2">
                    <a:lumMod val="50000"/>
                  </a:schemeClr>
                </a:solidFill>
                <a:latin typeface="Times New Roman" panose="02020603050405020304" pitchFamily="18" charset="0"/>
                <a:cs typeface="Times New Roman" panose="02020603050405020304" pitchFamily="18" charset="0"/>
              </a:rPr>
              <a:t>To check the effect of age on tumor size</a:t>
            </a:r>
            <a:endParaRPr lang="en-IN" sz="2800" dirty="0"/>
          </a:p>
        </p:txBody>
      </p:sp>
    </p:spTree>
    <p:extLst>
      <p:ext uri="{BB962C8B-B14F-4D97-AF65-F5344CB8AC3E}">
        <p14:creationId xmlns:p14="http://schemas.microsoft.com/office/powerpoint/2010/main" val="549923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AB09-B456-4DC8-958B-9FF98B9C1FE8}"/>
              </a:ext>
            </a:extLst>
          </p:cNvPr>
          <p:cNvSpPr>
            <a:spLocks noGrp="1"/>
          </p:cNvSpPr>
          <p:nvPr>
            <p:ph type="title"/>
          </p:nvPr>
        </p:nvSpPr>
        <p:spPr>
          <a:xfrm>
            <a:off x="239184" y="150673"/>
            <a:ext cx="8596668" cy="839927"/>
          </a:xfrm>
        </p:spPr>
        <p:txBody>
          <a:bodyPr>
            <a:normAutofit/>
          </a:bodyPr>
          <a:lstStyle/>
          <a:p>
            <a:pPr marL="571500" indent="-571500">
              <a:buFont typeface="Wingdings" panose="05000000000000000000" pitchFamily="2" charset="2"/>
              <a:buChar char="Ø"/>
            </a:pPr>
            <a:r>
              <a:rPr lang="en-US" sz="2400" b="1" dirty="0">
                <a:solidFill>
                  <a:schemeClr val="accent2">
                    <a:lumMod val="50000"/>
                  </a:schemeClr>
                </a:solidFill>
                <a:latin typeface="Times New Roman" panose="02020603050405020304" pitchFamily="18" charset="0"/>
                <a:cs typeface="Times New Roman" panose="02020603050405020304" pitchFamily="18" charset="0"/>
              </a:rPr>
              <a:t>To check the change in effect on Tumor size after adding race type factor</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F46FD94-9C6B-48D3-9123-48B56BEEED20}"/>
              </a:ext>
            </a:extLst>
          </p:cNvPr>
          <p:cNvSpPr txBox="1"/>
          <p:nvPr/>
        </p:nvSpPr>
        <p:spPr>
          <a:xfrm>
            <a:off x="466724" y="3456662"/>
            <a:ext cx="8772525" cy="3170099"/>
          </a:xfrm>
          <a:prstGeom prst="rect">
            <a:avLst/>
          </a:prstGeom>
          <a:noFill/>
        </p:spPr>
        <p:txBody>
          <a:bodyPr wrap="square">
            <a:spAutoFit/>
          </a:bodyPr>
          <a:lstStyle/>
          <a:p>
            <a:pPr algn="just"/>
            <a:r>
              <a:rPr lang="en-US" sz="2000" u="sng" dirty="0">
                <a:solidFill>
                  <a:schemeClr val="accent3">
                    <a:lumMod val="50000"/>
                  </a:schemeClr>
                </a:solidFill>
                <a:latin typeface="Times New Roman" panose="02020603050405020304" pitchFamily="18" charset="0"/>
                <a:cs typeface="Times New Roman" panose="02020603050405020304" pitchFamily="18" charset="0"/>
              </a:rPr>
              <a:t>Findings:</a:t>
            </a:r>
          </a:p>
          <a:p>
            <a:pPr algn="just"/>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If age increases by 1 unit then tumor size will decrease by 0.122 mm (not much difference from previous model).</a:t>
            </a:r>
          </a:p>
          <a:p>
            <a:pPr algn="just"/>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Mean of tumor size for black people(raceType1) is 0.27 units less than the mean of tumor size of other people(raceType0).</a:t>
            </a:r>
          </a:p>
          <a:p>
            <a:pPr algn="just"/>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Mean of tumor size for white people(raceType2) is 0.04 units less than the mean of tumor size of other people(raceType0)</a:t>
            </a:r>
          </a:p>
        </p:txBody>
      </p:sp>
      <p:pic>
        <p:nvPicPr>
          <p:cNvPr id="8" name="Picture 7">
            <a:extLst>
              <a:ext uri="{FF2B5EF4-FFF2-40B4-BE49-F238E27FC236}">
                <a16:creationId xmlns:a16="http://schemas.microsoft.com/office/drawing/2014/main" id="{7F89FA02-1011-4D43-A198-9FBDEFBBD683}"/>
              </a:ext>
            </a:extLst>
          </p:cNvPr>
          <p:cNvPicPr>
            <a:picLocks noChangeAspect="1"/>
          </p:cNvPicPr>
          <p:nvPr/>
        </p:nvPicPr>
        <p:blipFill>
          <a:blip r:embed="rId2"/>
          <a:stretch>
            <a:fillRect/>
          </a:stretch>
        </p:blipFill>
        <p:spPr>
          <a:xfrm>
            <a:off x="1564225" y="1049496"/>
            <a:ext cx="5998625" cy="2348270"/>
          </a:xfrm>
          <a:prstGeom prst="rect">
            <a:avLst/>
          </a:prstGeom>
        </p:spPr>
      </p:pic>
    </p:spTree>
    <p:extLst>
      <p:ext uri="{BB962C8B-B14F-4D97-AF65-F5344CB8AC3E}">
        <p14:creationId xmlns:p14="http://schemas.microsoft.com/office/powerpoint/2010/main" val="1903418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BDE7-A18E-431C-BCDB-D4DDA9BB3CA5}"/>
              </a:ext>
            </a:extLst>
          </p:cNvPr>
          <p:cNvSpPr>
            <a:spLocks noGrp="1"/>
          </p:cNvSpPr>
          <p:nvPr>
            <p:ph type="title"/>
          </p:nvPr>
        </p:nvSpPr>
        <p:spPr>
          <a:xfrm>
            <a:off x="229659" y="209550"/>
            <a:ext cx="8596668" cy="1320800"/>
          </a:xfrm>
        </p:spPr>
        <p:txBody>
          <a:bodyPr>
            <a:normAutofit/>
          </a:bodyPr>
          <a:lstStyle/>
          <a:p>
            <a:pPr marL="571500" indent="-571500">
              <a:buFont typeface="Wingdings" panose="05000000000000000000" pitchFamily="2" charset="2"/>
              <a:buChar char="Ø"/>
            </a:pPr>
            <a:r>
              <a:rPr lang="en-US" sz="2400" b="1" dirty="0">
                <a:solidFill>
                  <a:schemeClr val="accent2">
                    <a:lumMod val="50000"/>
                  </a:schemeClr>
                </a:solidFill>
                <a:latin typeface="Times New Roman" panose="02020603050405020304" pitchFamily="18" charset="0"/>
                <a:cs typeface="Times New Roman" panose="02020603050405020304" pitchFamily="18" charset="0"/>
              </a:rPr>
              <a:t>To check the change in effect on Tumor size after adding Tumor Stage factor</a:t>
            </a:r>
            <a:br>
              <a:rPr lang="en-US" sz="2400" b="1" dirty="0">
                <a:solidFill>
                  <a:schemeClr val="accent2">
                    <a:lumMod val="50000"/>
                  </a:schemeClr>
                </a:solidFill>
                <a:latin typeface="Times New Roman" panose="02020603050405020304" pitchFamily="18" charset="0"/>
                <a:cs typeface="Times New Roman" panose="02020603050405020304" pitchFamily="18" charset="0"/>
              </a:rPr>
            </a:br>
            <a:endParaRPr lang="en-IN" sz="2400" dirty="0"/>
          </a:p>
        </p:txBody>
      </p:sp>
      <p:pic>
        <p:nvPicPr>
          <p:cNvPr id="5" name="Picture 4">
            <a:extLst>
              <a:ext uri="{FF2B5EF4-FFF2-40B4-BE49-F238E27FC236}">
                <a16:creationId xmlns:a16="http://schemas.microsoft.com/office/drawing/2014/main" id="{6DD48188-AC56-461C-B10A-41B5B510359C}"/>
              </a:ext>
            </a:extLst>
          </p:cNvPr>
          <p:cNvPicPr>
            <a:picLocks noChangeAspect="1"/>
          </p:cNvPicPr>
          <p:nvPr/>
        </p:nvPicPr>
        <p:blipFill>
          <a:blip r:embed="rId2"/>
          <a:stretch>
            <a:fillRect/>
          </a:stretch>
        </p:blipFill>
        <p:spPr>
          <a:xfrm>
            <a:off x="1270160" y="1236225"/>
            <a:ext cx="6149815" cy="2192775"/>
          </a:xfrm>
          <a:prstGeom prst="rect">
            <a:avLst/>
          </a:prstGeom>
        </p:spPr>
      </p:pic>
      <p:sp>
        <p:nvSpPr>
          <p:cNvPr id="7" name="TextBox 6">
            <a:extLst>
              <a:ext uri="{FF2B5EF4-FFF2-40B4-BE49-F238E27FC236}">
                <a16:creationId xmlns:a16="http://schemas.microsoft.com/office/drawing/2014/main" id="{3796A0A7-2103-471B-A6E7-4D8D713A22D1}"/>
              </a:ext>
            </a:extLst>
          </p:cNvPr>
          <p:cNvSpPr txBox="1"/>
          <p:nvPr/>
        </p:nvSpPr>
        <p:spPr>
          <a:xfrm>
            <a:off x="419101" y="3429000"/>
            <a:ext cx="8782050" cy="2862322"/>
          </a:xfrm>
          <a:prstGeom prst="rect">
            <a:avLst/>
          </a:prstGeom>
          <a:noFill/>
        </p:spPr>
        <p:txBody>
          <a:bodyPr wrap="square">
            <a:spAutoFit/>
          </a:bodyPr>
          <a:lstStyle/>
          <a:p>
            <a:pPr algn="just"/>
            <a:r>
              <a:rPr lang="en-IN" sz="2000" u="sng" dirty="0">
                <a:solidFill>
                  <a:schemeClr val="accent3">
                    <a:lumMod val="50000"/>
                  </a:schemeClr>
                </a:solidFill>
                <a:latin typeface="Times New Roman" panose="02020603050405020304" pitchFamily="18" charset="0"/>
                <a:cs typeface="Times New Roman" panose="02020603050405020304" pitchFamily="18" charset="0"/>
              </a:rPr>
              <a:t>Findings:</a:t>
            </a:r>
          </a:p>
          <a:p>
            <a:pPr algn="just"/>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IN" sz="2000" dirty="0">
                <a:solidFill>
                  <a:schemeClr val="accent3">
                    <a:lumMod val="50000"/>
                  </a:schemeClr>
                </a:solidFill>
                <a:latin typeface="Times New Roman" panose="02020603050405020304" pitchFamily="18" charset="0"/>
                <a:cs typeface="Times New Roman" panose="02020603050405020304" pitchFamily="18" charset="0"/>
              </a:rPr>
              <a:t>If age increase by 1 unit then tumor size will decrease by 0.035 mm.</a:t>
            </a:r>
          </a:p>
          <a:p>
            <a:pPr algn="just"/>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IN" sz="2000" dirty="0">
                <a:solidFill>
                  <a:schemeClr val="accent3">
                    <a:lumMod val="50000"/>
                  </a:schemeClr>
                </a:solidFill>
                <a:latin typeface="Times New Roman" panose="02020603050405020304" pitchFamily="18" charset="0"/>
                <a:cs typeface="Times New Roman" panose="02020603050405020304" pitchFamily="18" charset="0"/>
              </a:rPr>
              <a:t>Mean of tumor size for stage 2(TStageType2) is 17.1 units more than the mean of tumor size of stage 1(TSTageType1).</a:t>
            </a:r>
          </a:p>
          <a:p>
            <a:pPr algn="just"/>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IN" sz="2000" dirty="0">
                <a:solidFill>
                  <a:schemeClr val="accent3">
                    <a:lumMod val="50000"/>
                  </a:schemeClr>
                </a:solidFill>
                <a:latin typeface="Times New Roman" panose="02020603050405020304" pitchFamily="18" charset="0"/>
                <a:cs typeface="Times New Roman" panose="02020603050405020304" pitchFamily="18" charset="0"/>
              </a:rPr>
              <a:t>Mean of tumor size for stage3(TStageType3) is 54.07 units more than the mean of tumor size of stage 1(TStageTyep1).</a:t>
            </a:r>
          </a:p>
        </p:txBody>
      </p:sp>
    </p:spTree>
    <p:extLst>
      <p:ext uri="{BB962C8B-B14F-4D97-AF65-F5344CB8AC3E}">
        <p14:creationId xmlns:p14="http://schemas.microsoft.com/office/powerpoint/2010/main" val="3155916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95303-A3F0-41B0-8984-D3A4D4A64D3E}"/>
              </a:ext>
            </a:extLst>
          </p:cNvPr>
          <p:cNvSpPr>
            <a:spLocks noGrp="1"/>
          </p:cNvSpPr>
          <p:nvPr>
            <p:ph type="title"/>
          </p:nvPr>
        </p:nvSpPr>
        <p:spPr>
          <a:xfrm>
            <a:off x="105834" y="98386"/>
            <a:ext cx="9323916" cy="846033"/>
          </a:xfrm>
        </p:spPr>
        <p:txBody>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8. Summarizing the models using stargazer </a:t>
            </a:r>
            <a:endParaRPr lang="en-IN" dirty="0"/>
          </a:p>
        </p:txBody>
      </p:sp>
      <p:pic>
        <p:nvPicPr>
          <p:cNvPr id="5" name="Content Placeholder 4">
            <a:extLst>
              <a:ext uri="{FF2B5EF4-FFF2-40B4-BE49-F238E27FC236}">
                <a16:creationId xmlns:a16="http://schemas.microsoft.com/office/drawing/2014/main" id="{2E455904-FA24-4ECB-A52E-97F39C42C3D8}"/>
              </a:ext>
            </a:extLst>
          </p:cNvPr>
          <p:cNvPicPr>
            <a:picLocks noGrp="1" noChangeAspect="1"/>
          </p:cNvPicPr>
          <p:nvPr>
            <p:ph idx="1"/>
          </p:nvPr>
        </p:nvPicPr>
        <p:blipFill>
          <a:blip r:embed="rId2"/>
          <a:stretch>
            <a:fillRect/>
          </a:stretch>
        </p:blipFill>
        <p:spPr>
          <a:xfrm>
            <a:off x="668875" y="944419"/>
            <a:ext cx="8441416" cy="4181475"/>
          </a:xfrm>
        </p:spPr>
      </p:pic>
      <p:sp>
        <p:nvSpPr>
          <p:cNvPr id="7" name="TextBox 6">
            <a:extLst>
              <a:ext uri="{FF2B5EF4-FFF2-40B4-BE49-F238E27FC236}">
                <a16:creationId xmlns:a16="http://schemas.microsoft.com/office/drawing/2014/main" id="{C442E0A1-0BC2-4671-B724-80A51D867327}"/>
              </a:ext>
            </a:extLst>
          </p:cNvPr>
          <p:cNvSpPr txBox="1"/>
          <p:nvPr/>
        </p:nvSpPr>
        <p:spPr>
          <a:xfrm>
            <a:off x="371475" y="5057850"/>
            <a:ext cx="10277475" cy="707886"/>
          </a:xfrm>
          <a:prstGeom prst="rect">
            <a:avLst/>
          </a:prstGeom>
          <a:noFill/>
        </p:spPr>
        <p:txBody>
          <a:bodyPr wrap="square">
            <a:spAutoFit/>
          </a:bodyPr>
          <a:lstStyle/>
          <a:p>
            <a:pPr algn="just"/>
            <a:r>
              <a:rPr lang="en-IN" sz="2000" dirty="0">
                <a:solidFill>
                  <a:schemeClr val="accent3">
                    <a:lumMod val="50000"/>
                  </a:schemeClr>
                </a:solidFill>
                <a:latin typeface="Times New Roman" panose="02020603050405020304" pitchFamily="18" charset="0"/>
                <a:cs typeface="Times New Roman" panose="02020603050405020304" pitchFamily="18" charset="0"/>
              </a:rPr>
              <a:t>From all three models above, the model 3 has higher adjusted r squared</a:t>
            </a:r>
          </a:p>
          <a:p>
            <a:pPr algn="just"/>
            <a:r>
              <a:rPr lang="en-IN" sz="2000" dirty="0">
                <a:solidFill>
                  <a:schemeClr val="accent3">
                    <a:lumMod val="50000"/>
                  </a:schemeClr>
                </a:solidFill>
                <a:latin typeface="Times New Roman" panose="02020603050405020304" pitchFamily="18" charset="0"/>
                <a:cs typeface="Times New Roman" panose="02020603050405020304" pitchFamily="18" charset="0"/>
              </a:rPr>
              <a:t>So, we prefer regression model 3</a:t>
            </a:r>
          </a:p>
        </p:txBody>
      </p:sp>
    </p:spTree>
    <p:extLst>
      <p:ext uri="{BB962C8B-B14F-4D97-AF65-F5344CB8AC3E}">
        <p14:creationId xmlns:p14="http://schemas.microsoft.com/office/powerpoint/2010/main" val="1985953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8CAA-D696-47C8-8D44-DEFB7263C403}"/>
              </a:ext>
            </a:extLst>
          </p:cNvPr>
          <p:cNvSpPr>
            <a:spLocks noGrp="1"/>
          </p:cNvSpPr>
          <p:nvPr>
            <p:ph type="title"/>
          </p:nvPr>
        </p:nvSpPr>
        <p:spPr>
          <a:xfrm>
            <a:off x="220068" y="171450"/>
            <a:ext cx="8596668" cy="638175"/>
          </a:xfrm>
        </p:spPr>
        <p:txBody>
          <a:bodyPr>
            <a:normAutofit fontScale="90000"/>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9. Histogram </a:t>
            </a:r>
          </a:p>
        </p:txBody>
      </p:sp>
      <p:pic>
        <p:nvPicPr>
          <p:cNvPr id="5" name="Content Placeholder 4">
            <a:extLst>
              <a:ext uri="{FF2B5EF4-FFF2-40B4-BE49-F238E27FC236}">
                <a16:creationId xmlns:a16="http://schemas.microsoft.com/office/drawing/2014/main" id="{4CBAFD19-B45F-4C9B-9AAD-B0F2C72A850A}"/>
              </a:ext>
            </a:extLst>
          </p:cNvPr>
          <p:cNvPicPr>
            <a:picLocks noGrp="1" noChangeAspect="1"/>
          </p:cNvPicPr>
          <p:nvPr>
            <p:ph idx="1"/>
          </p:nvPr>
        </p:nvPicPr>
        <p:blipFill>
          <a:blip r:embed="rId2"/>
          <a:stretch>
            <a:fillRect/>
          </a:stretch>
        </p:blipFill>
        <p:spPr>
          <a:xfrm>
            <a:off x="373830" y="1017015"/>
            <a:ext cx="4438190" cy="2670844"/>
          </a:xfrm>
        </p:spPr>
      </p:pic>
      <p:pic>
        <p:nvPicPr>
          <p:cNvPr id="7" name="Picture 6">
            <a:extLst>
              <a:ext uri="{FF2B5EF4-FFF2-40B4-BE49-F238E27FC236}">
                <a16:creationId xmlns:a16="http://schemas.microsoft.com/office/drawing/2014/main" id="{E6EB7CD6-A24E-4FA1-B6CB-F2EC2D211E24}"/>
              </a:ext>
            </a:extLst>
          </p:cNvPr>
          <p:cNvPicPr>
            <a:picLocks noChangeAspect="1"/>
          </p:cNvPicPr>
          <p:nvPr/>
        </p:nvPicPr>
        <p:blipFill>
          <a:blip r:embed="rId3"/>
          <a:stretch>
            <a:fillRect/>
          </a:stretch>
        </p:blipFill>
        <p:spPr>
          <a:xfrm>
            <a:off x="5160887" y="1017014"/>
            <a:ext cx="4438190" cy="2670845"/>
          </a:xfrm>
          <a:prstGeom prst="rect">
            <a:avLst/>
          </a:prstGeom>
        </p:spPr>
      </p:pic>
      <p:sp>
        <p:nvSpPr>
          <p:cNvPr id="6" name="TextBox 5">
            <a:extLst>
              <a:ext uri="{FF2B5EF4-FFF2-40B4-BE49-F238E27FC236}">
                <a16:creationId xmlns:a16="http://schemas.microsoft.com/office/drawing/2014/main" id="{57639F97-7914-435E-90EC-26A4EE9C6B8C}"/>
              </a:ext>
            </a:extLst>
          </p:cNvPr>
          <p:cNvSpPr txBox="1"/>
          <p:nvPr/>
        </p:nvSpPr>
        <p:spPr>
          <a:xfrm>
            <a:off x="220068" y="4076907"/>
            <a:ext cx="9379009" cy="1323439"/>
          </a:xfrm>
          <a:prstGeom prst="rect">
            <a:avLst/>
          </a:prstGeom>
          <a:noFill/>
        </p:spPr>
        <p:txBody>
          <a:bodyPr wrap="square">
            <a:spAutoFit/>
          </a:bodyPr>
          <a:lstStyle/>
          <a:p>
            <a:pPr algn="just"/>
            <a:r>
              <a:rPr lang="en-IN" sz="2000" dirty="0">
                <a:solidFill>
                  <a:schemeClr val="accent3">
                    <a:lumMod val="50000"/>
                  </a:schemeClr>
                </a:solidFill>
                <a:latin typeface="Times New Roman" panose="02020603050405020304" pitchFamily="18" charset="0"/>
                <a:cs typeface="Times New Roman" panose="02020603050405020304" pitchFamily="18" charset="0"/>
              </a:rPr>
              <a:t>After the log transformation the histogram becomes more symmetric.</a:t>
            </a:r>
          </a:p>
          <a:p>
            <a:pPr algn="just"/>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IN" sz="2000" dirty="0">
                <a:solidFill>
                  <a:schemeClr val="accent3">
                    <a:lumMod val="50000"/>
                  </a:schemeClr>
                </a:solidFill>
                <a:latin typeface="Times New Roman" panose="02020603050405020304" pitchFamily="18" charset="0"/>
                <a:cs typeface="Times New Roman" panose="02020603050405020304" pitchFamily="18" charset="0"/>
              </a:rPr>
              <a:t>Since we perform the analysis assuming normality, log transformation will help us in meeting this assumption.</a:t>
            </a:r>
          </a:p>
        </p:txBody>
      </p:sp>
    </p:spTree>
    <p:extLst>
      <p:ext uri="{BB962C8B-B14F-4D97-AF65-F5344CB8AC3E}">
        <p14:creationId xmlns:p14="http://schemas.microsoft.com/office/powerpoint/2010/main" val="605866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BF66-A851-44A1-ABB7-5A126D91AA06}"/>
              </a:ext>
            </a:extLst>
          </p:cNvPr>
          <p:cNvSpPr>
            <a:spLocks noGrp="1"/>
          </p:cNvSpPr>
          <p:nvPr>
            <p:ph type="title"/>
          </p:nvPr>
        </p:nvSpPr>
        <p:spPr>
          <a:xfrm>
            <a:off x="286809" y="240268"/>
            <a:ext cx="8596668" cy="647700"/>
          </a:xfrm>
        </p:spPr>
        <p:txBody>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10. Linear-log model</a:t>
            </a:r>
          </a:p>
        </p:txBody>
      </p:sp>
      <p:sp>
        <p:nvSpPr>
          <p:cNvPr id="7" name="TextBox 6">
            <a:extLst>
              <a:ext uri="{FF2B5EF4-FFF2-40B4-BE49-F238E27FC236}">
                <a16:creationId xmlns:a16="http://schemas.microsoft.com/office/drawing/2014/main" id="{97A88192-5210-4808-84F0-7FF942E6AEDC}"/>
              </a:ext>
            </a:extLst>
          </p:cNvPr>
          <p:cNvSpPr txBox="1"/>
          <p:nvPr/>
        </p:nvSpPr>
        <p:spPr>
          <a:xfrm>
            <a:off x="381000" y="4143376"/>
            <a:ext cx="7800975" cy="1015663"/>
          </a:xfrm>
          <a:prstGeom prst="rect">
            <a:avLst/>
          </a:prstGeom>
          <a:noFill/>
        </p:spPr>
        <p:txBody>
          <a:bodyPr wrap="square">
            <a:spAutoFit/>
          </a:bodyPr>
          <a:lstStyle/>
          <a:p>
            <a:r>
              <a:rPr lang="en-IN" sz="2000" u="sng" dirty="0">
                <a:solidFill>
                  <a:schemeClr val="accent3">
                    <a:lumMod val="50000"/>
                  </a:schemeClr>
                </a:solidFill>
                <a:latin typeface="Times New Roman" panose="02020603050405020304" pitchFamily="18" charset="0"/>
                <a:cs typeface="Times New Roman" panose="02020603050405020304" pitchFamily="18" charset="0"/>
              </a:rPr>
              <a:t>Findings:</a:t>
            </a:r>
          </a:p>
          <a:p>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p>
            <a:r>
              <a:rPr lang="en-IN" sz="2000" dirty="0">
                <a:solidFill>
                  <a:schemeClr val="accent3">
                    <a:lumMod val="50000"/>
                  </a:schemeClr>
                </a:solidFill>
                <a:latin typeface="Times New Roman" panose="02020603050405020304" pitchFamily="18" charset="0"/>
                <a:cs typeface="Times New Roman" panose="02020603050405020304" pitchFamily="18" charset="0"/>
              </a:rPr>
              <a:t>If age increases by 1% then tumor size decreases by 0.019 millimetre.</a:t>
            </a:r>
          </a:p>
        </p:txBody>
      </p:sp>
      <p:pic>
        <p:nvPicPr>
          <p:cNvPr id="8" name="Picture 7">
            <a:extLst>
              <a:ext uri="{FF2B5EF4-FFF2-40B4-BE49-F238E27FC236}">
                <a16:creationId xmlns:a16="http://schemas.microsoft.com/office/drawing/2014/main" id="{E02B3F8F-A597-4275-8889-27C79E7B19D4}"/>
              </a:ext>
            </a:extLst>
          </p:cNvPr>
          <p:cNvPicPr>
            <a:picLocks noChangeAspect="1"/>
          </p:cNvPicPr>
          <p:nvPr/>
        </p:nvPicPr>
        <p:blipFill>
          <a:blip r:embed="rId2"/>
          <a:stretch>
            <a:fillRect/>
          </a:stretch>
        </p:blipFill>
        <p:spPr>
          <a:xfrm>
            <a:off x="1468468" y="1197298"/>
            <a:ext cx="6607113" cy="2636748"/>
          </a:xfrm>
          <a:prstGeom prst="rect">
            <a:avLst/>
          </a:prstGeom>
        </p:spPr>
      </p:pic>
    </p:spTree>
    <p:extLst>
      <p:ext uri="{BB962C8B-B14F-4D97-AF65-F5344CB8AC3E}">
        <p14:creationId xmlns:p14="http://schemas.microsoft.com/office/powerpoint/2010/main" val="55836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FC8A-AAE6-43C6-AD9C-537B60B20966}"/>
              </a:ext>
            </a:extLst>
          </p:cNvPr>
          <p:cNvSpPr>
            <a:spLocks noGrp="1"/>
          </p:cNvSpPr>
          <p:nvPr>
            <p:ph type="title"/>
          </p:nvPr>
        </p:nvSpPr>
        <p:spPr>
          <a:xfrm>
            <a:off x="343959" y="295275"/>
            <a:ext cx="4990041" cy="676275"/>
          </a:xfrm>
        </p:spPr>
        <p:txBody>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11. Log-Linear Model</a:t>
            </a:r>
          </a:p>
        </p:txBody>
      </p:sp>
      <p:sp>
        <p:nvSpPr>
          <p:cNvPr id="9" name="TextBox 8">
            <a:extLst>
              <a:ext uri="{FF2B5EF4-FFF2-40B4-BE49-F238E27FC236}">
                <a16:creationId xmlns:a16="http://schemas.microsoft.com/office/drawing/2014/main" id="{04200728-6E4A-4A65-8AD4-AE8B8126F8F2}"/>
              </a:ext>
            </a:extLst>
          </p:cNvPr>
          <p:cNvSpPr txBox="1"/>
          <p:nvPr/>
        </p:nvSpPr>
        <p:spPr>
          <a:xfrm>
            <a:off x="343959" y="4337991"/>
            <a:ext cx="7743825" cy="1015663"/>
          </a:xfrm>
          <a:prstGeom prst="rect">
            <a:avLst/>
          </a:prstGeom>
          <a:noFill/>
        </p:spPr>
        <p:txBody>
          <a:bodyPr wrap="square">
            <a:spAutoFit/>
          </a:bodyPr>
          <a:lstStyle/>
          <a:p>
            <a:r>
              <a:rPr lang="en-US" sz="2000" u="sng" dirty="0">
                <a:solidFill>
                  <a:schemeClr val="accent3">
                    <a:lumMod val="50000"/>
                  </a:schemeClr>
                </a:solidFill>
                <a:latin typeface="Times New Roman" panose="02020603050405020304" pitchFamily="18" charset="0"/>
                <a:cs typeface="Times New Roman" panose="02020603050405020304" pitchFamily="18" charset="0"/>
              </a:rPr>
              <a:t>Findings:</a:t>
            </a:r>
          </a:p>
          <a:p>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a:p>
            <a:r>
              <a:rPr lang="en-US" sz="2000" dirty="0">
                <a:solidFill>
                  <a:schemeClr val="accent3">
                    <a:lumMod val="50000"/>
                  </a:schemeClr>
                </a:solidFill>
                <a:latin typeface="Times New Roman" panose="02020603050405020304" pitchFamily="18" charset="0"/>
                <a:cs typeface="Times New Roman" panose="02020603050405020304" pitchFamily="18" charset="0"/>
              </a:rPr>
              <a:t>If the age increases by 1 unit then the tumor size will decrease by 0.13%</a:t>
            </a:r>
            <a:r>
              <a:rPr lang="en-IN" sz="2000" dirty="0">
                <a:solidFill>
                  <a:schemeClr val="accent3">
                    <a:lumMod val="50000"/>
                  </a:schemeClr>
                </a:solidFill>
                <a:latin typeface="Times New Roman" panose="02020603050405020304" pitchFamily="18" charset="0"/>
                <a:cs typeface="Times New Roman" panose="02020603050405020304" pitchFamily="18" charset="0"/>
              </a:rPr>
              <a:t>.</a:t>
            </a:r>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1C0272A-2B70-450D-B359-68FE3569564D}"/>
              </a:ext>
            </a:extLst>
          </p:cNvPr>
          <p:cNvPicPr>
            <a:picLocks noChangeAspect="1"/>
          </p:cNvPicPr>
          <p:nvPr/>
        </p:nvPicPr>
        <p:blipFill>
          <a:blip r:embed="rId2"/>
          <a:stretch>
            <a:fillRect/>
          </a:stretch>
        </p:blipFill>
        <p:spPr>
          <a:xfrm>
            <a:off x="1192270" y="1379269"/>
            <a:ext cx="5997460" cy="2751058"/>
          </a:xfrm>
          <a:prstGeom prst="rect">
            <a:avLst/>
          </a:prstGeom>
        </p:spPr>
      </p:pic>
    </p:spTree>
    <p:extLst>
      <p:ext uri="{BB962C8B-B14F-4D97-AF65-F5344CB8AC3E}">
        <p14:creationId xmlns:p14="http://schemas.microsoft.com/office/powerpoint/2010/main" val="4142692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FF95-C286-45DF-B6DE-9C82D8552931}"/>
              </a:ext>
            </a:extLst>
          </p:cNvPr>
          <p:cNvSpPr>
            <a:spLocks noGrp="1"/>
          </p:cNvSpPr>
          <p:nvPr>
            <p:ph type="title"/>
          </p:nvPr>
        </p:nvSpPr>
        <p:spPr>
          <a:xfrm>
            <a:off x="277284" y="238125"/>
            <a:ext cx="4704291" cy="646331"/>
          </a:xfrm>
        </p:spPr>
        <p:txBody>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12. Log-Log Model</a:t>
            </a:r>
          </a:p>
        </p:txBody>
      </p:sp>
      <p:pic>
        <p:nvPicPr>
          <p:cNvPr id="8" name="Picture 7">
            <a:extLst>
              <a:ext uri="{FF2B5EF4-FFF2-40B4-BE49-F238E27FC236}">
                <a16:creationId xmlns:a16="http://schemas.microsoft.com/office/drawing/2014/main" id="{50043461-24B9-42EB-BEC9-525C51CA5E99}"/>
              </a:ext>
            </a:extLst>
          </p:cNvPr>
          <p:cNvPicPr>
            <a:picLocks noChangeAspect="1"/>
          </p:cNvPicPr>
          <p:nvPr/>
        </p:nvPicPr>
        <p:blipFill>
          <a:blip r:embed="rId2"/>
          <a:stretch>
            <a:fillRect/>
          </a:stretch>
        </p:blipFill>
        <p:spPr>
          <a:xfrm>
            <a:off x="1340851" y="1335346"/>
            <a:ext cx="6195597" cy="2728196"/>
          </a:xfrm>
          <a:prstGeom prst="rect">
            <a:avLst/>
          </a:prstGeom>
        </p:spPr>
      </p:pic>
      <p:sp>
        <p:nvSpPr>
          <p:cNvPr id="10" name="TextBox 9">
            <a:extLst>
              <a:ext uri="{FF2B5EF4-FFF2-40B4-BE49-F238E27FC236}">
                <a16:creationId xmlns:a16="http://schemas.microsoft.com/office/drawing/2014/main" id="{34B57B77-3A3D-48C8-9DB4-41A2B40374D3}"/>
              </a:ext>
            </a:extLst>
          </p:cNvPr>
          <p:cNvSpPr txBox="1"/>
          <p:nvPr/>
        </p:nvSpPr>
        <p:spPr>
          <a:xfrm>
            <a:off x="361951" y="4409657"/>
            <a:ext cx="7800974" cy="1015663"/>
          </a:xfrm>
          <a:prstGeom prst="rect">
            <a:avLst/>
          </a:prstGeom>
          <a:noFill/>
        </p:spPr>
        <p:txBody>
          <a:bodyPr wrap="square">
            <a:spAutoFit/>
          </a:bodyPr>
          <a:lstStyle/>
          <a:p>
            <a:r>
              <a:rPr lang="en-IN" sz="2000" u="sng" dirty="0">
                <a:solidFill>
                  <a:schemeClr val="accent3">
                    <a:lumMod val="50000"/>
                  </a:schemeClr>
                </a:solidFill>
                <a:latin typeface="Times New Roman" panose="02020603050405020304" pitchFamily="18" charset="0"/>
                <a:cs typeface="Times New Roman" panose="02020603050405020304" pitchFamily="18" charset="0"/>
              </a:rPr>
              <a:t>Findings:</a:t>
            </a:r>
          </a:p>
          <a:p>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p>
            <a:r>
              <a:rPr lang="en-IN" sz="2000" dirty="0">
                <a:solidFill>
                  <a:schemeClr val="accent3">
                    <a:lumMod val="50000"/>
                  </a:schemeClr>
                </a:solidFill>
                <a:latin typeface="Times New Roman" panose="02020603050405020304" pitchFamily="18" charset="0"/>
                <a:cs typeface="Times New Roman" panose="02020603050405020304" pitchFamily="18" charset="0"/>
              </a:rPr>
              <a:t>If age changes by 1%, then tumor size is expected to change by 0.07%.</a:t>
            </a:r>
          </a:p>
        </p:txBody>
      </p:sp>
    </p:spTree>
    <p:extLst>
      <p:ext uri="{BB962C8B-B14F-4D97-AF65-F5344CB8AC3E}">
        <p14:creationId xmlns:p14="http://schemas.microsoft.com/office/powerpoint/2010/main" val="1159295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2CB0D-59A7-4F65-9EC4-2CD3BA6EA4A5}"/>
              </a:ext>
            </a:extLst>
          </p:cNvPr>
          <p:cNvSpPr>
            <a:spLocks noGrp="1"/>
          </p:cNvSpPr>
          <p:nvPr>
            <p:ph type="title"/>
          </p:nvPr>
        </p:nvSpPr>
        <p:spPr>
          <a:xfrm>
            <a:off x="391584" y="171450"/>
            <a:ext cx="8596668" cy="628650"/>
          </a:xfrm>
        </p:spPr>
        <p:txBody>
          <a:bodyPr>
            <a:noAutofit/>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13. Quadratic Model</a:t>
            </a:r>
          </a:p>
        </p:txBody>
      </p:sp>
      <p:sp>
        <p:nvSpPr>
          <p:cNvPr id="4" name="TextBox 3">
            <a:extLst>
              <a:ext uri="{FF2B5EF4-FFF2-40B4-BE49-F238E27FC236}">
                <a16:creationId xmlns:a16="http://schemas.microsoft.com/office/drawing/2014/main" id="{A95EBE05-013F-40B6-A0A2-A35440F3891A}"/>
              </a:ext>
            </a:extLst>
          </p:cNvPr>
          <p:cNvSpPr txBox="1"/>
          <p:nvPr/>
        </p:nvSpPr>
        <p:spPr>
          <a:xfrm>
            <a:off x="361950" y="4409657"/>
            <a:ext cx="8735751" cy="1015663"/>
          </a:xfrm>
          <a:prstGeom prst="rect">
            <a:avLst/>
          </a:prstGeom>
          <a:noFill/>
        </p:spPr>
        <p:txBody>
          <a:bodyPr wrap="square">
            <a:spAutoFit/>
          </a:bodyPr>
          <a:lstStyle/>
          <a:p>
            <a:r>
              <a:rPr lang="en-IN" sz="2000" u="sng" dirty="0">
                <a:solidFill>
                  <a:schemeClr val="accent3">
                    <a:lumMod val="50000"/>
                  </a:schemeClr>
                </a:solidFill>
                <a:latin typeface="Times New Roman" panose="02020603050405020304" pitchFamily="18" charset="0"/>
                <a:cs typeface="Times New Roman" panose="02020603050405020304" pitchFamily="18" charset="0"/>
              </a:rPr>
              <a:t>Findings:</a:t>
            </a:r>
          </a:p>
          <a:p>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p>
            <a:r>
              <a:rPr lang="en-IN" sz="2000" dirty="0">
                <a:solidFill>
                  <a:schemeClr val="accent3">
                    <a:lumMod val="50000"/>
                  </a:schemeClr>
                </a:solidFill>
                <a:latin typeface="Times New Roman" panose="02020603050405020304" pitchFamily="18" charset="0"/>
                <a:cs typeface="Times New Roman" panose="02020603050405020304" pitchFamily="18" charset="0"/>
              </a:rPr>
              <a:t>The total variance in tumor size explained by the model has increased to 71.7%.</a:t>
            </a:r>
          </a:p>
        </p:txBody>
      </p:sp>
      <p:pic>
        <p:nvPicPr>
          <p:cNvPr id="1026" name="Picture 2" descr="Image preview">
            <a:extLst>
              <a:ext uri="{FF2B5EF4-FFF2-40B4-BE49-F238E27FC236}">
                <a16:creationId xmlns:a16="http://schemas.microsoft.com/office/drawing/2014/main" id="{E53DA186-E663-4645-A435-18DFA3781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497" y="1114843"/>
            <a:ext cx="5666832" cy="3063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58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5F81-B33A-4DEE-A32A-3D1D459EDE46}"/>
              </a:ext>
            </a:extLst>
          </p:cNvPr>
          <p:cNvSpPr>
            <a:spLocks noGrp="1"/>
          </p:cNvSpPr>
          <p:nvPr>
            <p:ph type="title"/>
          </p:nvPr>
        </p:nvSpPr>
        <p:spPr>
          <a:xfrm>
            <a:off x="474562" y="0"/>
            <a:ext cx="7317167" cy="485797"/>
          </a:xfrm>
        </p:spPr>
        <p:txBody>
          <a:bodyPr>
            <a:normAutofit fontScale="90000"/>
          </a:bodyPr>
          <a:lstStyle/>
          <a:p>
            <a:r>
              <a:rPr lang="en-IN" b="1" u="sng" dirty="0"/>
              <a:t>Index:</a:t>
            </a:r>
          </a:p>
        </p:txBody>
      </p:sp>
      <p:graphicFrame>
        <p:nvGraphicFramePr>
          <p:cNvPr id="4" name="Table 4">
            <a:extLst>
              <a:ext uri="{FF2B5EF4-FFF2-40B4-BE49-F238E27FC236}">
                <a16:creationId xmlns:a16="http://schemas.microsoft.com/office/drawing/2014/main" id="{0C589779-59B3-4CDD-A101-90659D61D8A7}"/>
              </a:ext>
            </a:extLst>
          </p:cNvPr>
          <p:cNvGraphicFramePr>
            <a:graphicFrameLocks noGrp="1"/>
          </p:cNvGraphicFramePr>
          <p:nvPr>
            <p:extLst>
              <p:ext uri="{D42A27DB-BD31-4B8C-83A1-F6EECF244321}">
                <p14:modId xmlns:p14="http://schemas.microsoft.com/office/powerpoint/2010/main" val="134768427"/>
              </p:ext>
            </p:extLst>
          </p:nvPr>
        </p:nvGraphicFramePr>
        <p:xfrm>
          <a:off x="474562" y="643796"/>
          <a:ext cx="8796760" cy="5573414"/>
        </p:xfrm>
        <a:graphic>
          <a:graphicData uri="http://schemas.openxmlformats.org/drawingml/2006/table">
            <a:tbl>
              <a:tblPr>
                <a:tableStyleId>{2D5ABB26-0587-4C30-8999-92F81FD0307C}</a:tableStyleId>
              </a:tblPr>
              <a:tblGrid>
                <a:gridCol w="3164574">
                  <a:extLst>
                    <a:ext uri="{9D8B030D-6E8A-4147-A177-3AD203B41FA5}">
                      <a16:colId xmlns:a16="http://schemas.microsoft.com/office/drawing/2014/main" val="2069458958"/>
                    </a:ext>
                  </a:extLst>
                </a:gridCol>
                <a:gridCol w="5632186">
                  <a:extLst>
                    <a:ext uri="{9D8B030D-6E8A-4147-A177-3AD203B41FA5}">
                      <a16:colId xmlns:a16="http://schemas.microsoft.com/office/drawing/2014/main" val="729483994"/>
                    </a:ext>
                  </a:extLst>
                </a:gridCol>
              </a:tblGrid>
              <a:tr h="454987">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1. Introduction</a:t>
                      </a:r>
                    </a:p>
                  </a:txBody>
                  <a:tcPr/>
                </a:tc>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14. Summarizing the models using stargazer</a:t>
                      </a:r>
                    </a:p>
                  </a:txBody>
                  <a:tcPr/>
                </a:tc>
                <a:extLst>
                  <a:ext uri="{0D108BD9-81ED-4DB2-BD59-A6C34878D82A}">
                    <a16:rowId xmlns:a16="http://schemas.microsoft.com/office/drawing/2014/main" val="2211372964"/>
                  </a:ext>
                </a:extLst>
              </a:tr>
              <a:tr h="454987">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2. Motivation</a:t>
                      </a:r>
                    </a:p>
                  </a:txBody>
                  <a:tcPr/>
                </a:tc>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15. Adding Interaction Term</a:t>
                      </a:r>
                    </a:p>
                  </a:txBody>
                  <a:tcPr/>
                </a:tc>
                <a:extLst>
                  <a:ext uri="{0D108BD9-81ED-4DB2-BD59-A6C34878D82A}">
                    <a16:rowId xmlns:a16="http://schemas.microsoft.com/office/drawing/2014/main" val="90177004"/>
                  </a:ext>
                </a:extLst>
              </a:tr>
              <a:tr h="363859">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3. Literature Review</a:t>
                      </a:r>
                    </a:p>
                  </a:txBody>
                  <a:tcPr/>
                </a:tc>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16. Final Model</a:t>
                      </a:r>
                    </a:p>
                  </a:txBody>
                  <a:tcPr/>
                </a:tc>
                <a:extLst>
                  <a:ext uri="{0D108BD9-81ED-4DB2-BD59-A6C34878D82A}">
                    <a16:rowId xmlns:a16="http://schemas.microsoft.com/office/drawing/2014/main" val="2968155507"/>
                  </a:ext>
                </a:extLst>
              </a:tr>
              <a:tr h="363859">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4. Hypothesis</a:t>
                      </a:r>
                    </a:p>
                  </a:txBody>
                  <a:tcPr/>
                </a:tc>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17. Interpretation</a:t>
                      </a:r>
                    </a:p>
                  </a:txBody>
                  <a:tcPr/>
                </a:tc>
                <a:extLst>
                  <a:ext uri="{0D108BD9-81ED-4DB2-BD59-A6C34878D82A}">
                    <a16:rowId xmlns:a16="http://schemas.microsoft.com/office/drawing/2014/main" val="3412384740"/>
                  </a:ext>
                </a:extLst>
              </a:tr>
              <a:tr h="363859">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5. About Data Set</a:t>
                      </a:r>
                    </a:p>
                  </a:txBody>
                  <a:tcPr/>
                </a:tc>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18. Conclusion</a:t>
                      </a:r>
                    </a:p>
                  </a:txBody>
                  <a:tcPr/>
                </a:tc>
                <a:extLst>
                  <a:ext uri="{0D108BD9-81ED-4DB2-BD59-A6C34878D82A}">
                    <a16:rowId xmlns:a16="http://schemas.microsoft.com/office/drawing/2014/main" val="3680918051"/>
                  </a:ext>
                </a:extLst>
              </a:tr>
              <a:tr h="363859">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6. Data Visualizations</a:t>
                      </a:r>
                    </a:p>
                  </a:txBody>
                  <a:tcPr/>
                </a:tc>
                <a:tc>
                  <a:txBody>
                    <a:bodyPr/>
                    <a:lstStyle/>
                    <a:p>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5868134"/>
                  </a:ext>
                </a:extLst>
              </a:tr>
              <a:tr h="363859">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7. Linear Regression</a:t>
                      </a:r>
                    </a:p>
                  </a:txBody>
                  <a:tcPr/>
                </a:tc>
                <a:tc>
                  <a:txBody>
                    <a:bodyPr/>
                    <a:lstStyle/>
                    <a:p>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76874655"/>
                  </a:ext>
                </a:extLst>
              </a:tr>
              <a:tr h="555991">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8. Summarizing the models using stargazer</a:t>
                      </a:r>
                    </a:p>
                  </a:txBody>
                  <a:tcPr/>
                </a:tc>
                <a:tc>
                  <a:txBody>
                    <a:bodyPr/>
                    <a:lstStyle/>
                    <a:p>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3688537"/>
                  </a:ext>
                </a:extLst>
              </a:tr>
              <a:tr h="363859">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9. Histogram</a:t>
                      </a:r>
                    </a:p>
                  </a:txBody>
                  <a:tcPr/>
                </a:tc>
                <a:tc>
                  <a:txBody>
                    <a:bodyPr/>
                    <a:lstStyle/>
                    <a:p>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64723"/>
                  </a:ext>
                </a:extLst>
              </a:tr>
              <a:tr h="363859">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10. Linear-Log Model</a:t>
                      </a:r>
                    </a:p>
                  </a:txBody>
                  <a:tcPr/>
                </a:tc>
                <a:tc>
                  <a:txBody>
                    <a:bodyPr/>
                    <a:lstStyle/>
                    <a:p>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8632068"/>
                  </a:ext>
                </a:extLst>
              </a:tr>
              <a:tr h="363859">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11. Log-Linear Model</a:t>
                      </a:r>
                    </a:p>
                  </a:txBody>
                  <a:tcPr/>
                </a:tc>
                <a:tc>
                  <a:txBody>
                    <a:bodyPr/>
                    <a:lstStyle/>
                    <a:p>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5417132"/>
                  </a:ext>
                </a:extLst>
              </a:tr>
              <a:tr h="363859">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12. Log-Log Model</a:t>
                      </a:r>
                    </a:p>
                  </a:txBody>
                  <a:tcPr/>
                </a:tc>
                <a:tc>
                  <a:txBody>
                    <a:bodyPr/>
                    <a:lstStyle/>
                    <a:p>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0421651"/>
                  </a:ext>
                </a:extLst>
              </a:tr>
              <a:tr h="363859">
                <a:tc>
                  <a:txBody>
                    <a:bodyPr/>
                    <a:lstStyle/>
                    <a:p>
                      <a:r>
                        <a:rPr lang="en-IN" sz="2000" dirty="0">
                          <a:solidFill>
                            <a:schemeClr val="accent3">
                              <a:lumMod val="50000"/>
                            </a:schemeClr>
                          </a:solidFill>
                          <a:latin typeface="Times New Roman" panose="02020603050405020304" pitchFamily="18" charset="0"/>
                          <a:cs typeface="Times New Roman" panose="02020603050405020304" pitchFamily="18" charset="0"/>
                        </a:rPr>
                        <a:t>13. Quadratic Model</a:t>
                      </a:r>
                    </a:p>
                  </a:txBody>
                  <a:tcPr/>
                </a:tc>
                <a:tc>
                  <a:txBody>
                    <a:bodyPr/>
                    <a:lstStyle/>
                    <a:p>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19478855"/>
                  </a:ext>
                </a:extLst>
              </a:tr>
            </a:tbl>
          </a:graphicData>
        </a:graphic>
      </p:graphicFrame>
    </p:spTree>
    <p:extLst>
      <p:ext uri="{BB962C8B-B14F-4D97-AF65-F5344CB8AC3E}">
        <p14:creationId xmlns:p14="http://schemas.microsoft.com/office/powerpoint/2010/main" val="3236924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3594-262A-4CFC-A998-62F474923774}"/>
              </a:ext>
            </a:extLst>
          </p:cNvPr>
          <p:cNvSpPr>
            <a:spLocks noGrp="1"/>
          </p:cNvSpPr>
          <p:nvPr>
            <p:ph type="title"/>
          </p:nvPr>
        </p:nvSpPr>
        <p:spPr>
          <a:xfrm>
            <a:off x="371476" y="66675"/>
            <a:ext cx="9210674" cy="809625"/>
          </a:xfrm>
        </p:spPr>
        <p:txBody>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14. Summarizing the models using stargazer </a:t>
            </a:r>
            <a:endParaRPr lang="en-IN" dirty="0"/>
          </a:p>
        </p:txBody>
      </p:sp>
      <p:pic>
        <p:nvPicPr>
          <p:cNvPr id="5" name="Content Placeholder 4">
            <a:extLst>
              <a:ext uri="{FF2B5EF4-FFF2-40B4-BE49-F238E27FC236}">
                <a16:creationId xmlns:a16="http://schemas.microsoft.com/office/drawing/2014/main" id="{7589F661-74FC-4735-8F31-755F3F666DB4}"/>
              </a:ext>
            </a:extLst>
          </p:cNvPr>
          <p:cNvPicPr>
            <a:picLocks noGrp="1" noChangeAspect="1"/>
          </p:cNvPicPr>
          <p:nvPr>
            <p:ph idx="1"/>
          </p:nvPr>
        </p:nvPicPr>
        <p:blipFill>
          <a:blip r:embed="rId2"/>
          <a:stretch>
            <a:fillRect/>
          </a:stretch>
        </p:blipFill>
        <p:spPr>
          <a:xfrm>
            <a:off x="876301" y="711200"/>
            <a:ext cx="7334249" cy="3309481"/>
          </a:xfrm>
        </p:spPr>
      </p:pic>
      <p:sp>
        <p:nvSpPr>
          <p:cNvPr id="7" name="TextBox 6">
            <a:extLst>
              <a:ext uri="{FF2B5EF4-FFF2-40B4-BE49-F238E27FC236}">
                <a16:creationId xmlns:a16="http://schemas.microsoft.com/office/drawing/2014/main" id="{6EEAFF7C-0BAA-46DA-A2CE-9860482ADEF8}"/>
              </a:ext>
            </a:extLst>
          </p:cNvPr>
          <p:cNvSpPr txBox="1"/>
          <p:nvPr/>
        </p:nvSpPr>
        <p:spPr>
          <a:xfrm>
            <a:off x="371476" y="4020681"/>
            <a:ext cx="8945032" cy="2554545"/>
          </a:xfrm>
          <a:prstGeom prst="rect">
            <a:avLst/>
          </a:prstGeom>
          <a:noFill/>
        </p:spPr>
        <p:txBody>
          <a:bodyPr wrap="square">
            <a:spAutoFit/>
          </a:bodyPr>
          <a:lstStyle/>
          <a:p>
            <a:pPr algn="just"/>
            <a:r>
              <a:rPr lang="en-IN" sz="2000" dirty="0">
                <a:solidFill>
                  <a:schemeClr val="accent3">
                    <a:lumMod val="50000"/>
                  </a:schemeClr>
                </a:solidFill>
                <a:latin typeface="Times New Roman" panose="02020603050405020304" pitchFamily="18" charset="0"/>
                <a:cs typeface="Times New Roman" panose="02020603050405020304" pitchFamily="18" charset="0"/>
              </a:rPr>
              <a:t>So, we conclude that adjusted-R^2 for linear-log model is higher compared to others. We prefer model 4 over others.</a:t>
            </a:r>
          </a:p>
          <a:p>
            <a:pPr algn="just"/>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IN" sz="2000" dirty="0">
                <a:solidFill>
                  <a:schemeClr val="accent3">
                    <a:lumMod val="50000"/>
                  </a:schemeClr>
                </a:solidFill>
                <a:latin typeface="Times New Roman" panose="02020603050405020304" pitchFamily="18" charset="0"/>
                <a:cs typeface="Times New Roman" panose="02020603050405020304" pitchFamily="18" charset="0"/>
              </a:rPr>
              <a:t>From the stargazer for model 4 we can see that Age is significant at 5* and 10% significance level.</a:t>
            </a:r>
          </a:p>
          <a:p>
            <a:pPr algn="just"/>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IN" sz="2000" dirty="0">
                <a:solidFill>
                  <a:schemeClr val="accent3">
                    <a:lumMod val="50000"/>
                  </a:schemeClr>
                </a:solidFill>
                <a:latin typeface="Times New Roman" panose="02020603050405020304" pitchFamily="18" charset="0"/>
                <a:cs typeface="Times New Roman" panose="02020603050405020304" pitchFamily="18" charset="0"/>
              </a:rPr>
              <a:t>TstageType2, TStageType3 are significant at both 5% and 10% significance level</a:t>
            </a:r>
          </a:p>
          <a:p>
            <a:pPr algn="just"/>
            <a:r>
              <a:rPr lang="en-IN" sz="2000" dirty="0">
                <a:solidFill>
                  <a:schemeClr val="accent3">
                    <a:lumMod val="50000"/>
                  </a:schemeClr>
                </a:solidFill>
                <a:latin typeface="Times New Roman" panose="02020603050405020304" pitchFamily="18" charset="0"/>
                <a:cs typeface="Times New Roman" panose="02020603050405020304" pitchFamily="18" charset="0"/>
              </a:rPr>
              <a:t>Race Type is not significant at 5% and 10% significance level.</a:t>
            </a:r>
          </a:p>
        </p:txBody>
      </p:sp>
    </p:spTree>
    <p:extLst>
      <p:ext uri="{BB962C8B-B14F-4D97-AF65-F5344CB8AC3E}">
        <p14:creationId xmlns:p14="http://schemas.microsoft.com/office/powerpoint/2010/main" val="994554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7D97-192D-41D7-BE9B-BF49C7366D56}"/>
              </a:ext>
            </a:extLst>
          </p:cNvPr>
          <p:cNvSpPr>
            <a:spLocks noGrp="1"/>
          </p:cNvSpPr>
          <p:nvPr>
            <p:ph type="title"/>
          </p:nvPr>
        </p:nvSpPr>
        <p:spPr>
          <a:xfrm>
            <a:off x="392649" y="180975"/>
            <a:ext cx="8596668" cy="599888"/>
          </a:xfrm>
        </p:spPr>
        <p:txBody>
          <a:bodyPr>
            <a:normAutofit fontScale="90000"/>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15. Interaction Term</a:t>
            </a:r>
          </a:p>
        </p:txBody>
      </p:sp>
      <p:sp>
        <p:nvSpPr>
          <p:cNvPr id="6" name="TextBox 5">
            <a:extLst>
              <a:ext uri="{FF2B5EF4-FFF2-40B4-BE49-F238E27FC236}">
                <a16:creationId xmlns:a16="http://schemas.microsoft.com/office/drawing/2014/main" id="{397BA4D2-3684-4039-BFD2-F70933716601}"/>
              </a:ext>
            </a:extLst>
          </p:cNvPr>
          <p:cNvSpPr txBox="1"/>
          <p:nvPr/>
        </p:nvSpPr>
        <p:spPr>
          <a:xfrm>
            <a:off x="392649" y="2610683"/>
            <a:ext cx="8884701" cy="4247317"/>
          </a:xfrm>
          <a:prstGeom prst="rect">
            <a:avLst/>
          </a:prstGeom>
          <a:noFill/>
        </p:spPr>
        <p:txBody>
          <a:bodyPr wrap="square">
            <a:spAutoFit/>
          </a:bodyPr>
          <a:lstStyle/>
          <a:p>
            <a:pPr algn="just" rtl="0">
              <a:spcBef>
                <a:spcPts val="1200"/>
              </a:spcBef>
              <a:spcAft>
                <a:spcPts val="1200"/>
              </a:spcAft>
            </a:pPr>
            <a:r>
              <a:rPr lang="en-US" sz="2000" b="0" i="0" u="sng" strike="noStrike" dirty="0">
                <a:solidFill>
                  <a:schemeClr val="accent3">
                    <a:lumMod val="50000"/>
                  </a:schemeClr>
                </a:solidFill>
                <a:effectLst/>
                <a:latin typeface="Times New Roman" panose="02020603050405020304" pitchFamily="18" charset="0"/>
                <a:cs typeface="Times New Roman" panose="02020603050405020304" pitchFamily="18" charset="0"/>
              </a:rPr>
              <a:t>Findings:</a:t>
            </a:r>
          </a:p>
          <a:p>
            <a:pPr algn="just" rtl="0">
              <a:spcBef>
                <a:spcPts val="1200"/>
              </a:spcBef>
              <a:spcAft>
                <a:spcPts val="1200"/>
              </a:spcAft>
            </a:pPr>
            <a:r>
              <a:rPr lang="en-US" sz="2000" b="0"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t>From the earlier model, it was found that T1 was not significant, so we have not considered it in the further models. </a:t>
            </a:r>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2000" b="0"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t>Hence, the individual effect of age on tumor size does not only depend on β1 but it also depends on the value of β4,T.Stage_T2, β5 and T.stage_T3. </a:t>
            </a:r>
            <a:br>
              <a:rPr lang="en-US" sz="2000" dirty="0">
                <a:solidFill>
                  <a:schemeClr val="accent3">
                    <a:lumMod val="50000"/>
                  </a:schemeClr>
                </a:solidFill>
                <a:latin typeface="Times New Roman" panose="02020603050405020304" pitchFamily="18" charset="0"/>
                <a:cs typeface="Times New Roman" panose="02020603050405020304" pitchFamily="18" charset="0"/>
              </a:rPr>
            </a:br>
            <a:r>
              <a:rPr lang="en-US" sz="2000" dirty="0">
                <a:solidFill>
                  <a:schemeClr val="accent3">
                    <a:lumMod val="50000"/>
                  </a:schemeClr>
                </a:solidFill>
                <a:latin typeface="Times New Roman" panose="02020603050405020304" pitchFamily="18" charset="0"/>
                <a:cs typeface="Times New Roman" panose="02020603050405020304" pitchFamily="18" charset="0"/>
              </a:rPr>
              <a:t>So, -0.004 represents that there is 0.004 more effect of age on tumor size of Stage 2 than on Stage 1 </a:t>
            </a: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So, -0.04 represents that there is 0.04 more effect of age on tumor size of Stage 3 then on Stage 1</a:t>
            </a: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Both the interaction terms are insignificant at 5% and 10% significance value</a:t>
            </a:r>
          </a:p>
          <a:p>
            <a:pPr algn="just"/>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015FB1D-A88D-47EA-92FF-8D5E304FF826}"/>
              </a:ext>
            </a:extLst>
          </p:cNvPr>
          <p:cNvPicPr>
            <a:picLocks noChangeAspect="1"/>
          </p:cNvPicPr>
          <p:nvPr/>
        </p:nvPicPr>
        <p:blipFill>
          <a:blip r:embed="rId2"/>
          <a:stretch>
            <a:fillRect/>
          </a:stretch>
        </p:blipFill>
        <p:spPr>
          <a:xfrm>
            <a:off x="1428600" y="780863"/>
            <a:ext cx="5677050" cy="1962337"/>
          </a:xfrm>
          <a:prstGeom prst="rect">
            <a:avLst/>
          </a:prstGeom>
        </p:spPr>
      </p:pic>
    </p:spTree>
    <p:extLst>
      <p:ext uri="{BB962C8B-B14F-4D97-AF65-F5344CB8AC3E}">
        <p14:creationId xmlns:p14="http://schemas.microsoft.com/office/powerpoint/2010/main" val="732813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6700-424A-499B-9CE9-C8A08AC996F2}"/>
              </a:ext>
            </a:extLst>
          </p:cNvPr>
          <p:cNvSpPr>
            <a:spLocks noGrp="1"/>
          </p:cNvSpPr>
          <p:nvPr>
            <p:ph type="title"/>
          </p:nvPr>
        </p:nvSpPr>
        <p:spPr>
          <a:xfrm>
            <a:off x="258779" y="176435"/>
            <a:ext cx="8911687" cy="566515"/>
          </a:xfrm>
        </p:spPr>
        <p:txBody>
          <a:bodyPr>
            <a:noAutofit/>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16. Final Model</a:t>
            </a:r>
          </a:p>
        </p:txBody>
      </p:sp>
      <p:pic>
        <p:nvPicPr>
          <p:cNvPr id="5" name="Picture 4">
            <a:extLst>
              <a:ext uri="{FF2B5EF4-FFF2-40B4-BE49-F238E27FC236}">
                <a16:creationId xmlns:a16="http://schemas.microsoft.com/office/drawing/2014/main" id="{9F9F42AB-A1B1-4B1C-960A-2CDC5CD24320}"/>
              </a:ext>
            </a:extLst>
          </p:cNvPr>
          <p:cNvPicPr>
            <a:picLocks noChangeAspect="1"/>
          </p:cNvPicPr>
          <p:nvPr/>
        </p:nvPicPr>
        <p:blipFill>
          <a:blip r:embed="rId2"/>
          <a:stretch>
            <a:fillRect/>
          </a:stretch>
        </p:blipFill>
        <p:spPr>
          <a:xfrm>
            <a:off x="1087201" y="981075"/>
            <a:ext cx="6950042" cy="2447925"/>
          </a:xfrm>
          <a:prstGeom prst="rect">
            <a:avLst/>
          </a:prstGeom>
        </p:spPr>
      </p:pic>
      <p:sp>
        <p:nvSpPr>
          <p:cNvPr id="7" name="TextBox 6">
            <a:extLst>
              <a:ext uri="{FF2B5EF4-FFF2-40B4-BE49-F238E27FC236}">
                <a16:creationId xmlns:a16="http://schemas.microsoft.com/office/drawing/2014/main" id="{3C9BB84C-8985-4319-BAF9-1DBFDA67D47C}"/>
              </a:ext>
            </a:extLst>
          </p:cNvPr>
          <p:cNvSpPr txBox="1"/>
          <p:nvPr/>
        </p:nvSpPr>
        <p:spPr>
          <a:xfrm>
            <a:off x="258779" y="3868132"/>
            <a:ext cx="9047146" cy="707886"/>
          </a:xfrm>
          <a:prstGeom prst="rect">
            <a:avLst/>
          </a:prstGeom>
          <a:noFill/>
        </p:spPr>
        <p:txBody>
          <a:bodyPr wrap="square">
            <a:spAutoFit/>
          </a:bodyPr>
          <a:lstStyle/>
          <a:p>
            <a:pPr algn="just"/>
            <a:r>
              <a:rPr lang="en-IN" sz="2000" dirty="0">
                <a:solidFill>
                  <a:schemeClr val="accent3">
                    <a:lumMod val="50000"/>
                  </a:schemeClr>
                </a:solidFill>
                <a:latin typeface="Times New Roman" panose="02020603050405020304" pitchFamily="18" charset="0"/>
                <a:cs typeface="Times New Roman" panose="02020603050405020304" pitchFamily="18" charset="0"/>
              </a:rPr>
              <a:t>Our final model suggests that age and whether the person has Tumor stage T2 and T3 might affect the increase or decrease in Tumor size.</a:t>
            </a:r>
          </a:p>
        </p:txBody>
      </p:sp>
      <p:sp>
        <p:nvSpPr>
          <p:cNvPr id="6" name="TextBox 5">
            <a:extLst>
              <a:ext uri="{FF2B5EF4-FFF2-40B4-BE49-F238E27FC236}">
                <a16:creationId xmlns:a16="http://schemas.microsoft.com/office/drawing/2014/main" id="{5A3794C3-6A19-4452-B71D-A8A8F5BFBB71}"/>
              </a:ext>
            </a:extLst>
          </p:cNvPr>
          <p:cNvSpPr txBox="1"/>
          <p:nvPr/>
        </p:nvSpPr>
        <p:spPr>
          <a:xfrm>
            <a:off x="258778" y="4686895"/>
            <a:ext cx="9047145" cy="1323439"/>
          </a:xfrm>
          <a:prstGeom prst="rect">
            <a:avLst/>
          </a:prstGeom>
          <a:noFill/>
        </p:spPr>
        <p:txBody>
          <a:bodyPr wrap="square">
            <a:spAutoFit/>
          </a:bodyPr>
          <a:lstStyle/>
          <a:p>
            <a:r>
              <a:rPr lang="en-US" sz="2000" b="1" dirty="0">
                <a:solidFill>
                  <a:schemeClr val="accent3">
                    <a:lumMod val="50000"/>
                  </a:schemeClr>
                </a:solidFill>
                <a:latin typeface="Times New Roman" panose="02020603050405020304" pitchFamily="18" charset="0"/>
                <a:cs typeface="Times New Roman" panose="02020603050405020304" pitchFamily="18" charset="0"/>
              </a:rPr>
              <a:t>Our final model is :</a:t>
            </a:r>
          </a:p>
          <a:p>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r>
              <a:rPr lang="en-US" sz="2000" dirty="0">
                <a:solidFill>
                  <a:schemeClr val="accent3">
                    <a:lumMod val="50000"/>
                  </a:schemeClr>
                </a:solidFill>
                <a:latin typeface="Times New Roman" panose="02020603050405020304" pitchFamily="18" charset="0"/>
                <a:cs typeface="Times New Roman" panose="02020603050405020304" pitchFamily="18" charset="0"/>
              </a:rPr>
              <a:t>Tumor size = 24.97 - 2.04 * ln(Age) + 14.60 * TStageType2 + 53.90 * TStageType3</a:t>
            </a:r>
          </a:p>
          <a:p>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641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ED90-8A9E-445D-A709-DD8FDE0FACD3}"/>
              </a:ext>
            </a:extLst>
          </p:cNvPr>
          <p:cNvSpPr>
            <a:spLocks noGrp="1"/>
          </p:cNvSpPr>
          <p:nvPr>
            <p:ph type="title"/>
          </p:nvPr>
        </p:nvSpPr>
        <p:spPr>
          <a:xfrm>
            <a:off x="315384" y="238125"/>
            <a:ext cx="8596668" cy="676275"/>
          </a:xfrm>
        </p:spPr>
        <p:txBody>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17. Interpretation</a:t>
            </a:r>
          </a:p>
        </p:txBody>
      </p:sp>
      <p:sp>
        <p:nvSpPr>
          <p:cNvPr id="3" name="Content Placeholder 2">
            <a:extLst>
              <a:ext uri="{FF2B5EF4-FFF2-40B4-BE49-F238E27FC236}">
                <a16:creationId xmlns:a16="http://schemas.microsoft.com/office/drawing/2014/main" id="{B76B57F9-2F0D-43AE-A292-B03C52348B9C}"/>
              </a:ext>
            </a:extLst>
          </p:cNvPr>
          <p:cNvSpPr>
            <a:spLocks noGrp="1"/>
          </p:cNvSpPr>
          <p:nvPr>
            <p:ph idx="1"/>
          </p:nvPr>
        </p:nvSpPr>
        <p:spPr>
          <a:xfrm>
            <a:off x="382059" y="1160464"/>
            <a:ext cx="8596668" cy="3880773"/>
          </a:xfrm>
        </p:spPr>
        <p:txBody>
          <a:bodyPr>
            <a:noAutofit/>
          </a:bodyPr>
          <a:lstStyle/>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Holding all other factors fixed, if age increase by 1% unit then the tumor size decreases by 2.04 mm.</a:t>
            </a: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Holding all other factors fixed, Stage 2 people have 14.60mm increase in tumor size on average.</a:t>
            </a: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Holding all other factors fixed, Stage 3 people have 53.60 increase in tumor size on average.</a:t>
            </a: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The average tumor size will be 24.98 when age and stage 2 and 3 factor are zero, but this doesn't make sense as they will never be 0.</a:t>
            </a:r>
          </a:p>
          <a:p>
            <a:pPr algn="just"/>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001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FBA9-8D20-41EC-85BB-523633F1D115}"/>
              </a:ext>
            </a:extLst>
          </p:cNvPr>
          <p:cNvSpPr>
            <a:spLocks noGrp="1"/>
          </p:cNvSpPr>
          <p:nvPr>
            <p:ph type="title"/>
          </p:nvPr>
        </p:nvSpPr>
        <p:spPr>
          <a:xfrm>
            <a:off x="182034" y="207038"/>
            <a:ext cx="8596668" cy="609600"/>
          </a:xfrm>
        </p:spPr>
        <p:txBody>
          <a:bodyPr>
            <a:noAutofit/>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18. Conclusion</a:t>
            </a:r>
          </a:p>
        </p:txBody>
      </p:sp>
      <p:sp>
        <p:nvSpPr>
          <p:cNvPr id="3" name="Content Placeholder 2">
            <a:extLst>
              <a:ext uri="{FF2B5EF4-FFF2-40B4-BE49-F238E27FC236}">
                <a16:creationId xmlns:a16="http://schemas.microsoft.com/office/drawing/2014/main" id="{8823BD42-FF79-470E-9AF4-583E3711EF69}"/>
              </a:ext>
            </a:extLst>
          </p:cNvPr>
          <p:cNvSpPr>
            <a:spLocks noGrp="1"/>
          </p:cNvSpPr>
          <p:nvPr>
            <p:ph idx="1"/>
          </p:nvPr>
        </p:nvSpPr>
        <p:spPr>
          <a:xfrm>
            <a:off x="267758" y="1084264"/>
            <a:ext cx="8971491" cy="5566698"/>
          </a:xfrm>
        </p:spPr>
        <p:txBody>
          <a:bodyPr>
            <a:normAutofit/>
          </a:bodyPr>
          <a:lstStyle/>
          <a:p>
            <a:pPr algn="just"/>
            <a:r>
              <a:rPr lang="en-US" sz="2000" b="1" dirty="0">
                <a:solidFill>
                  <a:schemeClr val="accent3">
                    <a:lumMod val="50000"/>
                  </a:schemeClr>
                </a:solidFill>
                <a:latin typeface="Times New Roman" panose="02020603050405020304" pitchFamily="18" charset="0"/>
                <a:cs typeface="Times New Roman" panose="02020603050405020304" pitchFamily="18" charset="0"/>
              </a:rPr>
              <a:t>Hypothesis:</a:t>
            </a:r>
          </a:p>
          <a:p>
            <a:pPr marL="0" indent="0" algn="just">
              <a:buNone/>
            </a:pPr>
            <a:r>
              <a:rPr lang="en-US" sz="2000" dirty="0">
                <a:solidFill>
                  <a:schemeClr val="accent3">
                    <a:lumMod val="50000"/>
                  </a:schemeClr>
                </a:solidFill>
                <a:latin typeface="Times New Roman" panose="02020603050405020304" pitchFamily="18" charset="0"/>
                <a:cs typeface="Times New Roman" panose="02020603050405020304" pitchFamily="18" charset="0"/>
              </a:rPr>
              <a:t>H0: There is no effect of age and Stage on tumor size.</a:t>
            </a:r>
          </a:p>
          <a:p>
            <a:pPr marL="0" indent="0" algn="just">
              <a:buNone/>
            </a:pPr>
            <a:r>
              <a:rPr lang="en-US" sz="2000" dirty="0">
                <a:solidFill>
                  <a:schemeClr val="accent3">
                    <a:lumMod val="50000"/>
                  </a:schemeClr>
                </a:solidFill>
                <a:latin typeface="Times New Roman" panose="02020603050405020304" pitchFamily="18" charset="0"/>
                <a:cs typeface="Times New Roman" panose="02020603050405020304" pitchFamily="18" charset="0"/>
              </a:rPr>
              <a:t>H1: There is effect of age and Stage on tumor size.</a:t>
            </a: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p-value for age is 0.07 which is significant at 10% </a:t>
            </a: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T.Stage_T2 and T.Stage_T3 are significant at 10% significance level.</a:t>
            </a: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Thus, we can reject the null hypothesis stating that at least one of the coefficient might be zero.</a:t>
            </a: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Thus age and tumor stage affects increase or decrease in the tumor size.</a:t>
            </a:r>
          </a:p>
          <a:p>
            <a:pPr algn="just"/>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It might be difficult to predict the increase or decrease of tumor size based on only age and tumor stage. Other Factors like  financial challenges, surveillance characteristics, Developed/developing country, obesity, late pregnancy can be considered for further study.</a:t>
            </a:r>
          </a:p>
          <a:p>
            <a:pPr algn="just"/>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702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77B7-2DD1-4C91-97C3-0928A4814D7A}"/>
              </a:ext>
            </a:extLst>
          </p:cNvPr>
          <p:cNvSpPr>
            <a:spLocks noGrp="1"/>
          </p:cNvSpPr>
          <p:nvPr>
            <p:ph type="ctrTitle"/>
          </p:nvPr>
        </p:nvSpPr>
        <p:spPr>
          <a:xfrm>
            <a:off x="1376370" y="2483975"/>
            <a:ext cx="7766936" cy="1343025"/>
          </a:xfrm>
        </p:spPr>
        <p:txBody>
          <a:bodyPr/>
          <a:lstStyle/>
          <a:p>
            <a:pPr algn="ctr"/>
            <a:r>
              <a:rPr lang="en-IN" sz="7200" dirty="0">
                <a:latin typeface="Times New Roman" panose="02020603050405020304" pitchFamily="18" charset="0"/>
                <a:cs typeface="Times New Roman" panose="02020603050405020304" pitchFamily="18" charset="0"/>
              </a:rPr>
              <a:t>THANK YOU</a:t>
            </a:r>
          </a:p>
        </p:txBody>
      </p:sp>
      <p:sp>
        <p:nvSpPr>
          <p:cNvPr id="4" name="Rectangle 3">
            <a:extLst>
              <a:ext uri="{FF2B5EF4-FFF2-40B4-BE49-F238E27FC236}">
                <a16:creationId xmlns:a16="http://schemas.microsoft.com/office/drawing/2014/main" id="{E6D9511B-04A3-44A0-9383-3B57BEFE6F5B}"/>
              </a:ext>
            </a:extLst>
          </p:cNvPr>
          <p:cNvSpPr/>
          <p:nvPr/>
        </p:nvSpPr>
        <p:spPr>
          <a:xfrm>
            <a:off x="173620" y="5223076"/>
            <a:ext cx="5692637" cy="133165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IN" sz="2000" u="sng" dirty="0">
                <a:solidFill>
                  <a:schemeClr val="accent3">
                    <a:lumMod val="50000"/>
                  </a:schemeClr>
                </a:solidFill>
                <a:latin typeface="Times New Roman" panose="02020603050405020304" pitchFamily="18" charset="0"/>
                <a:cs typeface="Times New Roman" panose="02020603050405020304" pitchFamily="18" charset="0"/>
              </a:rPr>
              <a:t>Group 5:</a:t>
            </a:r>
          </a:p>
          <a:p>
            <a:r>
              <a:rPr lang="en-IN" sz="2000" dirty="0">
                <a:solidFill>
                  <a:schemeClr val="accent3">
                    <a:lumMod val="50000"/>
                  </a:schemeClr>
                </a:solidFill>
                <a:latin typeface="Times New Roman" panose="02020603050405020304" pitchFamily="18" charset="0"/>
                <a:cs typeface="Times New Roman" panose="02020603050405020304" pitchFamily="18" charset="0"/>
              </a:rPr>
              <a:t>Marisha Mahadevia - 01979594</a:t>
            </a:r>
          </a:p>
          <a:p>
            <a:r>
              <a:rPr lang="en-IN" sz="2000" dirty="0">
                <a:solidFill>
                  <a:schemeClr val="accent3">
                    <a:lumMod val="50000"/>
                  </a:schemeClr>
                </a:solidFill>
                <a:latin typeface="Times New Roman" panose="02020603050405020304" pitchFamily="18" charset="0"/>
                <a:cs typeface="Times New Roman" panose="02020603050405020304" pitchFamily="18" charset="0"/>
              </a:rPr>
              <a:t>Garima Shah - 01994997</a:t>
            </a:r>
          </a:p>
          <a:p>
            <a:r>
              <a:rPr lang="en-IN" sz="2000" dirty="0">
                <a:solidFill>
                  <a:schemeClr val="accent3">
                    <a:lumMod val="50000"/>
                  </a:schemeClr>
                </a:solidFill>
                <a:latin typeface="Times New Roman" panose="02020603050405020304" pitchFamily="18" charset="0"/>
                <a:cs typeface="Times New Roman" panose="02020603050405020304" pitchFamily="18" charset="0"/>
              </a:rPr>
              <a:t>Shreya Patel - 01988619</a:t>
            </a:r>
          </a:p>
          <a:p>
            <a:r>
              <a:rPr lang="en-IN" sz="2000" dirty="0">
                <a:solidFill>
                  <a:schemeClr val="accent3">
                    <a:lumMod val="50000"/>
                  </a:schemeClr>
                </a:solidFill>
                <a:latin typeface="Times New Roman" panose="02020603050405020304" pitchFamily="18" charset="0"/>
                <a:cs typeface="Times New Roman" panose="02020603050405020304" pitchFamily="18" charset="0"/>
              </a:rPr>
              <a:t>Chitransh Joshi - 02002659</a:t>
            </a:r>
          </a:p>
        </p:txBody>
      </p:sp>
    </p:spTree>
    <p:extLst>
      <p:ext uri="{BB962C8B-B14F-4D97-AF65-F5344CB8AC3E}">
        <p14:creationId xmlns:p14="http://schemas.microsoft.com/office/powerpoint/2010/main" val="268452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DB5F-F3CA-4C44-8568-D66EA9A1F972}"/>
              </a:ext>
            </a:extLst>
          </p:cNvPr>
          <p:cNvSpPr>
            <a:spLocks noGrp="1"/>
          </p:cNvSpPr>
          <p:nvPr>
            <p:ph type="title"/>
          </p:nvPr>
        </p:nvSpPr>
        <p:spPr>
          <a:xfrm>
            <a:off x="677334" y="140748"/>
            <a:ext cx="8596668" cy="802227"/>
          </a:xfrm>
        </p:spPr>
        <p:txBody>
          <a:bodyPr>
            <a:no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1. Introduction</a:t>
            </a:r>
            <a:br>
              <a:rPr lang="en-US" sz="4000" b="1" dirty="0">
                <a:solidFill>
                  <a:schemeClr val="accent2">
                    <a:lumMod val="50000"/>
                  </a:schemeClr>
                </a:solidFill>
                <a:latin typeface="Times New Roman" panose="02020603050405020304" pitchFamily="18" charset="0"/>
                <a:cs typeface="Times New Roman" panose="02020603050405020304" pitchFamily="18" charset="0"/>
              </a:rPr>
            </a:br>
            <a:endParaRPr lang="en-IN" sz="4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EEB43C-62B6-468F-B3E5-7DDE263DF7C5}"/>
              </a:ext>
            </a:extLst>
          </p:cNvPr>
          <p:cNvSpPr>
            <a:spLocks noGrp="1"/>
          </p:cNvSpPr>
          <p:nvPr>
            <p:ph idx="1"/>
          </p:nvPr>
        </p:nvSpPr>
        <p:spPr>
          <a:xfrm>
            <a:off x="677334" y="1038225"/>
            <a:ext cx="8596668" cy="5584131"/>
          </a:xfrm>
        </p:spPr>
        <p:txBody>
          <a:bodyPr>
            <a:normAutofit/>
          </a:bodyPr>
          <a:lstStyle/>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Breast cancer is one of the most frequently occurring cancers and the most common reason for death in women.</a:t>
            </a: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Around 1 million cases of breast cancer have been reported with 50% of women dying every year due to cancer.</a:t>
            </a: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The American Cancer Society estimates that each year, about 2000 new cases of invasive breast cancer are diagnosed in men.</a:t>
            </a: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Therefore, this project explores the factors that cause breast cancer and checks if the factors from the dataset that might have an impact on tumor size that affects breast cancer survival rate.</a:t>
            </a:r>
          </a:p>
          <a:p>
            <a:pPr marL="0" indent="0">
              <a:buNone/>
            </a:pPr>
            <a:br>
              <a:rPr lang="en-US" sz="2000" dirty="0">
                <a:solidFill>
                  <a:schemeClr val="accent3">
                    <a:lumMod val="50000"/>
                  </a:schemeClr>
                </a:solidFill>
                <a:latin typeface="Times New Roman" panose="02020603050405020304" pitchFamily="18" charset="0"/>
                <a:cs typeface="Times New Roman" panose="02020603050405020304" pitchFamily="18" charset="0"/>
              </a:rPr>
            </a:br>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a:p>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11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8F2C-B7A3-45BF-A6CC-622CF3208DCF}"/>
              </a:ext>
            </a:extLst>
          </p:cNvPr>
          <p:cNvSpPr>
            <a:spLocks noGrp="1"/>
          </p:cNvSpPr>
          <p:nvPr>
            <p:ph type="title"/>
          </p:nvPr>
        </p:nvSpPr>
        <p:spPr>
          <a:xfrm>
            <a:off x="481008" y="156238"/>
            <a:ext cx="8596668" cy="767687"/>
          </a:xfrm>
        </p:spPr>
        <p:txBody>
          <a:bodyPr>
            <a:no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2. Motivation</a:t>
            </a:r>
            <a:br>
              <a:rPr lang="en-US" sz="4000" b="1" dirty="0">
                <a:solidFill>
                  <a:schemeClr val="accent1">
                    <a:lumMod val="75000"/>
                  </a:schemeClr>
                </a:solidFill>
                <a:latin typeface="Times New Roman" panose="02020603050405020304" pitchFamily="18" charset="0"/>
                <a:cs typeface="Times New Roman" panose="02020603050405020304" pitchFamily="18" charset="0"/>
              </a:rPr>
            </a:br>
            <a:endParaRPr lang="en-IN"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F4F7D2-7966-48B6-81E9-4DA9D2653E13}"/>
              </a:ext>
            </a:extLst>
          </p:cNvPr>
          <p:cNvSpPr>
            <a:spLocks noGrp="1"/>
          </p:cNvSpPr>
          <p:nvPr>
            <p:ph idx="1"/>
          </p:nvPr>
        </p:nvSpPr>
        <p:spPr>
          <a:xfrm>
            <a:off x="481008" y="1036639"/>
            <a:ext cx="8596668" cy="3880773"/>
          </a:xfrm>
        </p:spPr>
        <p:txBody>
          <a:bodyPr>
            <a:noAutofit/>
          </a:bodyPr>
          <a:lstStyle/>
          <a:p>
            <a:pPr algn="just" fontAlgn="base">
              <a:spcBef>
                <a:spcPts val="0"/>
              </a:spcBef>
            </a:pPr>
            <a:r>
              <a:rPr lang="en-US" sz="2000" b="0" i="0" u="none" strike="noStrike" dirty="0">
                <a:solidFill>
                  <a:schemeClr val="accent3">
                    <a:lumMod val="50000"/>
                  </a:schemeClr>
                </a:solidFill>
                <a:effectLst/>
                <a:latin typeface="Times New Roman" panose="02020603050405020304" pitchFamily="18" charset="0"/>
              </a:rPr>
              <a:t>Breast cancer is one of the most prevalent malignancies among women worldwide. Hence, the goal is to check if age, race, tumor stage and size affect the tumor size.</a:t>
            </a:r>
          </a:p>
          <a:p>
            <a:pPr marL="0" indent="0" algn="just" fontAlgn="base">
              <a:spcBef>
                <a:spcPts val="0"/>
              </a:spcBef>
              <a:buNone/>
            </a:pPr>
            <a:endParaRPr lang="en-US" sz="2000" b="0" i="0" u="none" strike="noStrike" dirty="0">
              <a:solidFill>
                <a:schemeClr val="accent3">
                  <a:lumMod val="50000"/>
                </a:schemeClr>
              </a:solidFill>
              <a:effectLst/>
              <a:latin typeface="Times New Roman" panose="02020603050405020304" pitchFamily="18" charset="0"/>
            </a:endParaRPr>
          </a:p>
          <a:p>
            <a:pPr algn="just" fontAlgn="base">
              <a:spcBef>
                <a:spcPts val="0"/>
              </a:spcBef>
            </a:pPr>
            <a:r>
              <a:rPr lang="en-US" sz="2000" b="0" i="0" u="none" strike="noStrike" dirty="0">
                <a:solidFill>
                  <a:schemeClr val="accent3">
                    <a:lumMod val="50000"/>
                  </a:schemeClr>
                </a:solidFill>
                <a:effectLst/>
                <a:latin typeface="Times New Roman" panose="02020603050405020304" pitchFamily="18" charset="0"/>
              </a:rPr>
              <a:t>The results of the paper might open door to take preventive measures by understanding the factors/variables that affect the tumor size.</a:t>
            </a:r>
          </a:p>
          <a:p>
            <a:pPr marL="0" indent="0" algn="just" fontAlgn="base">
              <a:spcBef>
                <a:spcPts val="0"/>
              </a:spcBef>
              <a:buNone/>
            </a:pPr>
            <a:endParaRPr lang="en-US" sz="2000" b="0" i="0" u="none" strike="noStrike" dirty="0">
              <a:solidFill>
                <a:schemeClr val="accent3">
                  <a:lumMod val="50000"/>
                </a:schemeClr>
              </a:solidFill>
              <a:effectLst/>
              <a:latin typeface="Times New Roman" panose="02020603050405020304" pitchFamily="18" charset="0"/>
            </a:endParaRPr>
          </a:p>
          <a:p>
            <a:pPr algn="just" fontAlgn="base">
              <a:spcBef>
                <a:spcPts val="0"/>
              </a:spcBef>
            </a:pPr>
            <a:r>
              <a:rPr lang="en-US" sz="2000" b="0" i="0" u="none" strike="noStrike" dirty="0">
                <a:solidFill>
                  <a:schemeClr val="accent3">
                    <a:lumMod val="50000"/>
                  </a:schemeClr>
                </a:solidFill>
                <a:effectLst/>
                <a:latin typeface="Times New Roman" panose="02020603050405020304" pitchFamily="18" charset="0"/>
              </a:rPr>
              <a:t>The findings can also help implement ways for improved and better methods of diagnosis and treatment, given that we know the factors that affect the tumor size.</a:t>
            </a:r>
          </a:p>
          <a:p>
            <a:pPr algn="just"/>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49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3FAB-2AA1-49D6-9DDB-6A19FC37DFC0}"/>
              </a:ext>
            </a:extLst>
          </p:cNvPr>
          <p:cNvSpPr>
            <a:spLocks noGrp="1"/>
          </p:cNvSpPr>
          <p:nvPr>
            <p:ph type="title"/>
          </p:nvPr>
        </p:nvSpPr>
        <p:spPr>
          <a:xfrm>
            <a:off x="517968" y="105372"/>
            <a:ext cx="8596668" cy="837603"/>
          </a:xfrm>
        </p:spPr>
        <p:txBody>
          <a:bodyPr>
            <a:no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3. Literature Review</a:t>
            </a:r>
            <a:br>
              <a:rPr lang="en-US" sz="4000" b="1" dirty="0">
                <a:solidFill>
                  <a:schemeClr val="accent1">
                    <a:lumMod val="75000"/>
                  </a:schemeClr>
                </a:solidFill>
                <a:latin typeface="Times New Roman" panose="02020603050405020304" pitchFamily="18" charset="0"/>
                <a:cs typeface="Times New Roman" panose="02020603050405020304" pitchFamily="18" charset="0"/>
              </a:rPr>
            </a:br>
            <a:endParaRPr lang="en-IN"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823849-9F85-431A-8169-10276059A6D8}"/>
              </a:ext>
            </a:extLst>
          </p:cNvPr>
          <p:cNvSpPr>
            <a:spLocks noGrp="1"/>
          </p:cNvSpPr>
          <p:nvPr>
            <p:ph idx="1"/>
          </p:nvPr>
        </p:nvSpPr>
        <p:spPr>
          <a:xfrm>
            <a:off x="517968" y="942975"/>
            <a:ext cx="8915400" cy="5381625"/>
          </a:xfrm>
        </p:spPr>
        <p:txBody>
          <a:bodyPr>
            <a:noAutofit/>
          </a:bodyPr>
          <a:lstStyle/>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Understanding the risk of the stages and its impact on tumor size is necessary in order to control the number of breast cancer cases. (Sun, et al., 2017).</a:t>
            </a: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The mortality rate of African-American women was 40% higher than the American women. (McKenzie &amp; Jeffreys, 2009).</a:t>
            </a: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Advanced stages in breast cancer combined with tumor stage are significant predictors of tumor size. ( Al-Asadi1 &amp; Al-</a:t>
            </a:r>
            <a:r>
              <a:rPr lang="en-US" sz="2000" dirty="0" err="1">
                <a:solidFill>
                  <a:schemeClr val="accent3">
                    <a:lumMod val="50000"/>
                  </a:schemeClr>
                </a:solidFill>
                <a:latin typeface="Times New Roman" panose="02020603050405020304" pitchFamily="18" charset="0"/>
                <a:cs typeface="Times New Roman" panose="02020603050405020304" pitchFamily="18" charset="0"/>
              </a:rPr>
              <a:t>Mayah</a:t>
            </a:r>
            <a:r>
              <a:rPr lang="en-US" sz="2000" dirty="0">
                <a:solidFill>
                  <a:schemeClr val="accent3">
                    <a:lumMod val="50000"/>
                  </a:schemeClr>
                </a:solidFill>
                <a:latin typeface="Times New Roman" panose="02020603050405020304" pitchFamily="18" charset="0"/>
                <a:cs typeface="Times New Roman" panose="02020603050405020304" pitchFamily="18" charset="0"/>
              </a:rPr>
              <a:t>, 2020)</a:t>
            </a: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Estrogen has an impact on tumor size and survival rate of breast cancer patients.  (Epidemiol, 2020).</a:t>
            </a:r>
          </a:p>
          <a:p>
            <a:pPr algn="just"/>
            <a:r>
              <a:rPr lang="en-US" sz="2000" dirty="0">
                <a:solidFill>
                  <a:schemeClr val="accent3">
                    <a:lumMod val="50000"/>
                  </a:schemeClr>
                </a:solidFill>
                <a:latin typeface="Times New Roman" panose="02020603050405020304" pitchFamily="18" charset="0"/>
                <a:cs typeface="Times New Roman" panose="02020603050405020304" pitchFamily="18" charset="0"/>
              </a:rPr>
              <a:t>Apart from the factors like age, stage, there are some other factors that affect the survival of breast cancer patients which were found using fuzzy logistic regression models. (</a:t>
            </a:r>
            <a:r>
              <a:rPr lang="en-US" sz="2000" dirty="0" err="1">
                <a:solidFill>
                  <a:schemeClr val="accent3">
                    <a:lumMod val="50000"/>
                  </a:schemeClr>
                </a:solidFill>
                <a:latin typeface="Times New Roman" panose="02020603050405020304" pitchFamily="18" charset="0"/>
                <a:cs typeface="Times New Roman" panose="02020603050405020304" pitchFamily="18" charset="0"/>
              </a:rPr>
              <a:t>Nikbakht,Nikbakht</a:t>
            </a:r>
            <a:r>
              <a:rPr lang="en-US" sz="2000" dirty="0">
                <a:solidFill>
                  <a:schemeClr val="accent3">
                    <a:lumMod val="50000"/>
                  </a:schemeClr>
                </a:solidFill>
                <a:latin typeface="Times New Roman" panose="02020603050405020304" pitchFamily="18" charset="0"/>
                <a:cs typeface="Times New Roman" panose="02020603050405020304" pitchFamily="18" charset="0"/>
              </a:rPr>
              <a:t>, &amp; </a:t>
            </a:r>
            <a:r>
              <a:rPr lang="en-US" sz="2000" dirty="0" err="1">
                <a:solidFill>
                  <a:schemeClr val="accent3">
                    <a:lumMod val="50000"/>
                  </a:schemeClr>
                </a:solidFill>
                <a:latin typeface="Times New Roman" panose="02020603050405020304" pitchFamily="18" charset="0"/>
                <a:cs typeface="Times New Roman" panose="02020603050405020304" pitchFamily="18" charset="0"/>
              </a:rPr>
              <a:t>Bahrampour</a:t>
            </a:r>
            <a:r>
              <a:rPr lang="en-US" sz="2000" dirty="0">
                <a:solidFill>
                  <a:schemeClr val="accent3">
                    <a:lumMod val="50000"/>
                  </a:schemeClr>
                </a:solidFill>
                <a:latin typeface="Times New Roman" panose="02020603050405020304" pitchFamily="18" charset="0"/>
                <a:cs typeface="Times New Roman" panose="02020603050405020304" pitchFamily="18" charset="0"/>
              </a:rPr>
              <a:t>, 2017).</a:t>
            </a:r>
          </a:p>
          <a:p>
            <a:pPr marL="0" indent="0">
              <a:buNone/>
            </a:pPr>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64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2D87-ECF1-4DD5-9194-F358F9EF0828}"/>
              </a:ext>
            </a:extLst>
          </p:cNvPr>
          <p:cNvSpPr>
            <a:spLocks noGrp="1"/>
          </p:cNvSpPr>
          <p:nvPr>
            <p:ph type="title"/>
          </p:nvPr>
        </p:nvSpPr>
        <p:spPr>
          <a:xfrm>
            <a:off x="677334" y="352426"/>
            <a:ext cx="8596668" cy="899218"/>
          </a:xfrm>
        </p:spPr>
        <p:txBody>
          <a:bodyPr>
            <a:no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4. Hypothesis</a:t>
            </a:r>
            <a:br>
              <a:rPr lang="en-US" sz="4000" b="1" dirty="0">
                <a:solidFill>
                  <a:schemeClr val="accent2">
                    <a:lumMod val="50000"/>
                  </a:schemeClr>
                </a:solidFill>
                <a:latin typeface="Times New Roman" panose="02020603050405020304" pitchFamily="18" charset="0"/>
                <a:cs typeface="Times New Roman" panose="02020603050405020304" pitchFamily="18" charset="0"/>
              </a:rPr>
            </a:br>
            <a:endParaRPr lang="en-IN" sz="4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65DEA0-1993-43E3-A642-5B0991B5D2AD}"/>
              </a:ext>
            </a:extLst>
          </p:cNvPr>
          <p:cNvSpPr>
            <a:spLocks noGrp="1"/>
          </p:cNvSpPr>
          <p:nvPr>
            <p:ph idx="1"/>
          </p:nvPr>
        </p:nvSpPr>
        <p:spPr>
          <a:xfrm>
            <a:off x="677334" y="1095375"/>
            <a:ext cx="8828616" cy="5124449"/>
          </a:xfrm>
        </p:spPr>
        <p:txBody>
          <a:bodyPr>
            <a:normAutofit/>
          </a:bodyPr>
          <a:lstStyle/>
          <a:p>
            <a:pPr algn="just" rtl="0">
              <a:spcBef>
                <a:spcPts val="1200"/>
              </a:spcBef>
              <a:spcAft>
                <a:spcPts val="1200"/>
              </a:spcAft>
            </a:pPr>
            <a:r>
              <a:rPr lang="en-US" sz="2000" b="1"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t>Research question: </a:t>
            </a:r>
          </a:p>
          <a:p>
            <a:pPr marL="0" indent="0" algn="just" rtl="0">
              <a:spcBef>
                <a:spcPts val="1200"/>
              </a:spcBef>
              <a:spcAft>
                <a:spcPts val="1200"/>
              </a:spcAft>
              <a:buNone/>
            </a:pPr>
            <a:r>
              <a:rPr lang="en-US" sz="2000" b="1"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t>      </a:t>
            </a:r>
            <a:r>
              <a:rPr lang="en-US" sz="2000" b="0"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t>Is there any impact of age, race and tumor stage on tumor size </a:t>
            </a:r>
            <a:endParaRPr lang="en-US" sz="2000" b="0" dirty="0">
              <a:solidFill>
                <a:schemeClr val="accent3">
                  <a:lumMod val="50000"/>
                </a:schemeClr>
              </a:solidFill>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2000" b="0"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t>For our regression models, following hypotheses have been formed:</a:t>
            </a:r>
            <a:endParaRPr lang="en-US" sz="2000" b="0" dirty="0">
              <a:solidFill>
                <a:schemeClr val="accent3">
                  <a:lumMod val="50000"/>
                </a:schemeClr>
              </a:solidFill>
              <a:effectLst/>
              <a:latin typeface="Times New Roman" panose="02020603050405020304" pitchFamily="18" charset="0"/>
              <a:cs typeface="Times New Roman" panose="02020603050405020304" pitchFamily="18" charset="0"/>
            </a:endParaRPr>
          </a:p>
          <a:p>
            <a:pPr marL="0" indent="0" algn="just" rtl="0">
              <a:spcBef>
                <a:spcPts val="1200"/>
              </a:spcBef>
              <a:spcAft>
                <a:spcPts val="1200"/>
              </a:spcAft>
              <a:buNone/>
            </a:pPr>
            <a:r>
              <a:rPr lang="en-US" sz="2000" b="0"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t>H0: There is no effect of age, race and tumor stage on tumor size (coefficients β1=β2=β3=0)</a:t>
            </a:r>
            <a:endParaRPr lang="en-US" sz="2000" b="0" dirty="0">
              <a:solidFill>
                <a:schemeClr val="accent3">
                  <a:lumMod val="50000"/>
                </a:schemeClr>
              </a:solidFill>
              <a:effectLst/>
              <a:latin typeface="Times New Roman" panose="02020603050405020304" pitchFamily="18" charset="0"/>
              <a:cs typeface="Times New Roman" panose="02020603050405020304" pitchFamily="18" charset="0"/>
            </a:endParaRPr>
          </a:p>
          <a:p>
            <a:pPr marL="0" indent="0" algn="just" rtl="0">
              <a:spcBef>
                <a:spcPts val="1200"/>
              </a:spcBef>
              <a:spcAft>
                <a:spcPts val="1200"/>
              </a:spcAft>
              <a:buNone/>
            </a:pPr>
            <a:r>
              <a:rPr lang="en-US" sz="2000" b="0"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t>H1: There is some effect of age, race and tumor stage on tumor size (At Least one of the β</a:t>
            </a:r>
            <a:r>
              <a:rPr lang="en-US" sz="2000" b="0" i="0" u="none" strike="noStrike" dirty="0" err="1">
                <a:solidFill>
                  <a:schemeClr val="accent3">
                    <a:lumMod val="50000"/>
                  </a:schemeClr>
                </a:solidFill>
                <a:effectLst/>
                <a:latin typeface="Times New Roman" panose="02020603050405020304" pitchFamily="18" charset="0"/>
                <a:cs typeface="Times New Roman" panose="02020603050405020304" pitchFamily="18" charset="0"/>
              </a:rPr>
              <a:t>i</a:t>
            </a:r>
            <a:r>
              <a:rPr lang="en-US" sz="2000" b="0"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t> !=0) </a:t>
            </a:r>
            <a:endParaRPr lang="en-US" sz="2000" b="0" dirty="0">
              <a:solidFill>
                <a:schemeClr val="accent3">
                  <a:lumMod val="50000"/>
                </a:schemeClr>
              </a:solidFill>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2000" b="0"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t>Tumor Size = β1*age + β2*Race + β3* </a:t>
            </a:r>
            <a:r>
              <a:rPr lang="en-US" sz="2000" b="0" i="0" u="none" strike="noStrike" dirty="0" err="1">
                <a:solidFill>
                  <a:schemeClr val="accent3">
                    <a:lumMod val="50000"/>
                  </a:schemeClr>
                </a:solidFill>
                <a:effectLst/>
                <a:latin typeface="Times New Roman" panose="02020603050405020304" pitchFamily="18" charset="0"/>
                <a:cs typeface="Times New Roman" panose="02020603050405020304" pitchFamily="18" charset="0"/>
              </a:rPr>
              <a:t>TumorStage</a:t>
            </a:r>
            <a:r>
              <a:rPr lang="en-US" sz="2000" b="0"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t> + Constant</a:t>
            </a:r>
            <a:endParaRPr lang="en-US" sz="2000" b="0" dirty="0">
              <a:solidFill>
                <a:schemeClr val="accent3">
                  <a:lumMod val="50000"/>
                </a:schemeClr>
              </a:solidFill>
              <a:effectLst/>
              <a:latin typeface="Times New Roman" panose="02020603050405020304" pitchFamily="18" charset="0"/>
              <a:cs typeface="Times New Roman" panose="02020603050405020304" pitchFamily="18" charset="0"/>
            </a:endParaRPr>
          </a:p>
          <a:p>
            <a:pPr marL="0" indent="0" algn="just">
              <a:buNone/>
            </a:pPr>
            <a:br>
              <a:rPr lang="en-US" sz="2000" dirty="0">
                <a:solidFill>
                  <a:schemeClr val="accent3">
                    <a:lumMod val="50000"/>
                  </a:schemeClr>
                </a:solidFill>
                <a:latin typeface="Times New Roman" panose="02020603050405020304" pitchFamily="18" charset="0"/>
                <a:cs typeface="Times New Roman" panose="02020603050405020304" pitchFamily="18" charset="0"/>
              </a:rPr>
            </a:br>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17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A8BC-7746-4544-B6C0-CF90F43D622B}"/>
              </a:ext>
            </a:extLst>
          </p:cNvPr>
          <p:cNvSpPr>
            <a:spLocks noGrp="1"/>
          </p:cNvSpPr>
          <p:nvPr>
            <p:ph type="title"/>
          </p:nvPr>
        </p:nvSpPr>
        <p:spPr>
          <a:xfrm>
            <a:off x="677334" y="209550"/>
            <a:ext cx="8596668" cy="857250"/>
          </a:xfrm>
        </p:spPr>
        <p:txBody>
          <a:bodyPr>
            <a:no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5. About Data Set</a:t>
            </a:r>
            <a:br>
              <a:rPr lang="en-US" sz="4000" b="1" dirty="0">
                <a:solidFill>
                  <a:schemeClr val="accent2">
                    <a:lumMod val="50000"/>
                  </a:schemeClr>
                </a:solidFill>
                <a:latin typeface="Times New Roman" panose="02020603050405020304" pitchFamily="18" charset="0"/>
                <a:cs typeface="Times New Roman" panose="02020603050405020304" pitchFamily="18" charset="0"/>
              </a:rPr>
            </a:br>
            <a:endParaRPr lang="en-IN" sz="4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F612B3-2209-4C25-B720-2E9D160728DD}"/>
              </a:ext>
            </a:extLst>
          </p:cNvPr>
          <p:cNvSpPr>
            <a:spLocks noGrp="1"/>
          </p:cNvSpPr>
          <p:nvPr>
            <p:ph idx="1"/>
          </p:nvPr>
        </p:nvSpPr>
        <p:spPr>
          <a:xfrm>
            <a:off x="677334" y="962025"/>
            <a:ext cx="8596668" cy="5079338"/>
          </a:xfrm>
        </p:spPr>
        <p:txBody>
          <a:bodyPr>
            <a:noAutofit/>
          </a:bodyPr>
          <a:lstStyle/>
          <a:p>
            <a:pPr algn="just"/>
            <a:r>
              <a:rPr lang="en-US" sz="2000" dirty="0">
                <a:solidFill>
                  <a:schemeClr val="accent1">
                    <a:lumMod val="75000"/>
                  </a:schemeClr>
                </a:solidFill>
                <a:latin typeface="Times New Roman" panose="02020603050405020304" pitchFamily="18" charset="0"/>
                <a:cs typeface="Times New Roman" panose="02020603050405020304" pitchFamily="18" charset="0"/>
              </a:rPr>
              <a:t>From the dataset, we have considered ‘Tumor size’ as target variable, and ‘Age’, ‘Race’ and ‘Tumor stage’ as predictor variables.</a:t>
            </a:r>
          </a:p>
          <a:p>
            <a:pPr algn="just"/>
            <a:r>
              <a:rPr lang="en-US" sz="2000" dirty="0">
                <a:solidFill>
                  <a:schemeClr val="accent1">
                    <a:lumMod val="75000"/>
                  </a:schemeClr>
                </a:solidFill>
                <a:latin typeface="Times New Roman" panose="02020603050405020304" pitchFamily="18" charset="0"/>
                <a:cs typeface="Times New Roman" panose="02020603050405020304" pitchFamily="18" charset="0"/>
              </a:rPr>
              <a:t>Some of the Important Variable in dataset are as follows:</a:t>
            </a:r>
          </a:p>
          <a:p>
            <a:pPr marL="0" indent="0" algn="just">
              <a:buNone/>
            </a:pP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just">
              <a:buNone/>
            </a:pP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just">
              <a:buNone/>
            </a:pPr>
            <a:br>
              <a:rPr lang="en-US" sz="2000" dirty="0">
                <a:solidFill>
                  <a:schemeClr val="accent1">
                    <a:lumMod val="75000"/>
                  </a:schemeClr>
                </a:solidFill>
                <a:latin typeface="Times New Roman" panose="02020603050405020304" pitchFamily="18" charset="0"/>
                <a:cs typeface="Times New Roman" panose="02020603050405020304" pitchFamily="18" charset="0"/>
              </a:rPr>
            </a:br>
            <a:br>
              <a:rPr lang="en-US" sz="2000" dirty="0">
                <a:solidFill>
                  <a:schemeClr val="accent1">
                    <a:lumMod val="75000"/>
                  </a:schemeClr>
                </a:solidFill>
                <a:latin typeface="Times New Roman" panose="02020603050405020304" pitchFamily="18" charset="0"/>
                <a:cs typeface="Times New Roman" panose="02020603050405020304" pitchFamily="18" charset="0"/>
              </a:rPr>
            </a:b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6CDC0B0-591D-4F75-BA29-72BA53A99A5C}"/>
              </a:ext>
            </a:extLst>
          </p:cNvPr>
          <p:cNvGraphicFramePr>
            <a:graphicFrameLocks noGrp="1"/>
          </p:cNvGraphicFramePr>
          <p:nvPr>
            <p:extLst>
              <p:ext uri="{D42A27DB-BD31-4B8C-83A1-F6EECF244321}">
                <p14:modId xmlns:p14="http://schemas.microsoft.com/office/powerpoint/2010/main" val="2372271578"/>
              </p:ext>
            </p:extLst>
          </p:nvPr>
        </p:nvGraphicFramePr>
        <p:xfrm>
          <a:off x="1018346" y="2411959"/>
          <a:ext cx="7743194" cy="2625993"/>
        </p:xfrm>
        <a:graphic>
          <a:graphicData uri="http://schemas.openxmlformats.org/drawingml/2006/table">
            <a:tbl>
              <a:tblPr firstRow="1" bandRow="1">
                <a:tableStyleId>{5C22544A-7EE6-4342-B048-85BDC9FD1C3A}</a:tableStyleId>
              </a:tblPr>
              <a:tblGrid>
                <a:gridCol w="2476871">
                  <a:extLst>
                    <a:ext uri="{9D8B030D-6E8A-4147-A177-3AD203B41FA5}">
                      <a16:colId xmlns:a16="http://schemas.microsoft.com/office/drawing/2014/main" val="347967175"/>
                    </a:ext>
                  </a:extLst>
                </a:gridCol>
                <a:gridCol w="5266323">
                  <a:extLst>
                    <a:ext uri="{9D8B030D-6E8A-4147-A177-3AD203B41FA5}">
                      <a16:colId xmlns:a16="http://schemas.microsoft.com/office/drawing/2014/main" val="2009617176"/>
                    </a:ext>
                  </a:extLst>
                </a:gridCol>
              </a:tblGrid>
              <a:tr h="330546">
                <a:tc>
                  <a:txBody>
                    <a:bodyPr/>
                    <a:lstStyle/>
                    <a:p>
                      <a:r>
                        <a:rPr lang="en-IN" sz="1600" b="0" dirty="0">
                          <a:latin typeface="Times New Roman" panose="02020603050405020304" pitchFamily="18" charset="0"/>
                          <a:cs typeface="Times New Roman" panose="02020603050405020304" pitchFamily="18" charset="0"/>
                        </a:rPr>
                        <a:t>Variable </a:t>
                      </a:r>
                    </a:p>
                  </a:txBody>
                  <a:tcPr/>
                </a:tc>
                <a:tc>
                  <a:txBody>
                    <a:bodyPr/>
                    <a:lstStyle/>
                    <a:p>
                      <a:r>
                        <a:rPr lang="en-IN" sz="1600" b="0" dirty="0">
                          <a:latin typeface="Times New Roman" panose="02020603050405020304" pitchFamily="18" charset="0"/>
                          <a:cs typeface="Times New Roman" panose="02020603050405020304" pitchFamily="18" charset="0"/>
                        </a:rPr>
                        <a:t>Description </a:t>
                      </a:r>
                    </a:p>
                  </a:txBody>
                  <a:tcPr/>
                </a:tc>
                <a:extLst>
                  <a:ext uri="{0D108BD9-81ED-4DB2-BD59-A6C34878D82A}">
                    <a16:rowId xmlns:a16="http://schemas.microsoft.com/office/drawing/2014/main" val="1213782238"/>
                  </a:ext>
                </a:extLst>
              </a:tr>
              <a:tr h="570531">
                <a:tc>
                  <a:txBody>
                    <a:bodyPr/>
                    <a:lstStyle/>
                    <a:p>
                      <a:r>
                        <a:rPr lang="en-IN" sz="1600" b="0" dirty="0">
                          <a:latin typeface="Times New Roman" panose="02020603050405020304" pitchFamily="18" charset="0"/>
                          <a:cs typeface="Times New Roman" panose="02020603050405020304" pitchFamily="18" charset="0"/>
                        </a:rPr>
                        <a:t>Age </a:t>
                      </a:r>
                    </a:p>
                  </a:txBody>
                  <a:tcPr/>
                </a:tc>
                <a:tc>
                  <a:txBody>
                    <a:bodyPr/>
                    <a:lstStyle/>
                    <a:p>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It represents the age of the patient at diagnosis for the cancer.</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487448"/>
                  </a:ext>
                </a:extLst>
              </a:tr>
              <a:tr h="570531">
                <a:tc>
                  <a:txBody>
                    <a:bodyPr/>
                    <a:lstStyle/>
                    <a:p>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Race </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It represents the various races for cancer patients.</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028398"/>
                  </a:ext>
                </a:extLst>
              </a:tr>
              <a:tr h="570531">
                <a:tc>
                  <a:txBody>
                    <a:bodyPr/>
                    <a:lstStyle/>
                    <a:p>
                      <a:pPr rtl="0"/>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T Stage </a:t>
                      </a:r>
                      <a:endParaRPr lang="en-IN" sz="1600" b="0" dirty="0">
                        <a:effectLst/>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It represents the size and extent of the tumor.</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6428318"/>
                  </a:ext>
                </a:extLst>
              </a:tr>
              <a:tr h="570531">
                <a:tc>
                  <a:txBody>
                    <a:bodyPr/>
                    <a:lstStyle/>
                    <a:p>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Tumor Size</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It represents the size of the tumor in millimeters.</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2443024"/>
                  </a:ext>
                </a:extLst>
              </a:tr>
            </a:tbl>
          </a:graphicData>
        </a:graphic>
      </p:graphicFrame>
    </p:spTree>
    <p:extLst>
      <p:ext uri="{BB962C8B-B14F-4D97-AF65-F5344CB8AC3E}">
        <p14:creationId xmlns:p14="http://schemas.microsoft.com/office/powerpoint/2010/main" val="4066991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26FE-F4E8-461A-B80D-D683F7FFA26A}"/>
              </a:ext>
            </a:extLst>
          </p:cNvPr>
          <p:cNvSpPr>
            <a:spLocks noGrp="1"/>
          </p:cNvSpPr>
          <p:nvPr>
            <p:ph type="title"/>
          </p:nvPr>
        </p:nvSpPr>
        <p:spPr>
          <a:xfrm>
            <a:off x="546592" y="204894"/>
            <a:ext cx="8596668" cy="800100"/>
          </a:xfrm>
        </p:spPr>
        <p:txBody>
          <a:bodyPr>
            <a:normAutofit/>
          </a:bodyPr>
          <a:lstStyle/>
          <a:p>
            <a:r>
              <a:rPr lang="en-IN" sz="4000" b="1" dirty="0">
                <a:solidFill>
                  <a:schemeClr val="accent2">
                    <a:lumMod val="50000"/>
                  </a:schemeClr>
                </a:solidFill>
                <a:latin typeface="Times New Roman" panose="02020603050405020304" pitchFamily="18" charset="0"/>
                <a:cs typeface="Times New Roman" panose="02020603050405020304" pitchFamily="18" charset="0"/>
              </a:rPr>
              <a:t>6. Data Visualization</a:t>
            </a:r>
          </a:p>
        </p:txBody>
      </p:sp>
      <p:pic>
        <p:nvPicPr>
          <p:cNvPr id="4" name="Picture 2">
            <a:extLst>
              <a:ext uri="{FF2B5EF4-FFF2-40B4-BE49-F238E27FC236}">
                <a16:creationId xmlns:a16="http://schemas.microsoft.com/office/drawing/2014/main" id="{38E65157-1BB1-4E7D-8800-0F40E12040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5675" y="1191248"/>
            <a:ext cx="5591175" cy="30003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73FAB1F-5C13-400C-9B37-64F3088DC575}"/>
              </a:ext>
            </a:extLst>
          </p:cNvPr>
          <p:cNvSpPr txBox="1"/>
          <p:nvPr/>
        </p:nvSpPr>
        <p:spPr>
          <a:xfrm>
            <a:off x="1797666" y="4358740"/>
            <a:ext cx="6094520" cy="338554"/>
          </a:xfrm>
          <a:prstGeom prst="rect">
            <a:avLst/>
          </a:prstGeom>
          <a:noFill/>
        </p:spPr>
        <p:txBody>
          <a:bodyPr wrap="square">
            <a:spAutoFit/>
          </a:bodyPr>
          <a:lstStyle/>
          <a:p>
            <a:pPr algn="ctr"/>
            <a:r>
              <a:rPr lang="en-US" sz="1600" i="1" dirty="0">
                <a:solidFill>
                  <a:schemeClr val="accent3">
                    <a:lumMod val="50000"/>
                  </a:schemeClr>
                </a:solidFill>
                <a:latin typeface="Times New Roman" panose="02020603050405020304" pitchFamily="18" charset="0"/>
                <a:cs typeface="Times New Roman" panose="02020603050405020304" pitchFamily="18" charset="0"/>
              </a:rPr>
              <a:t> Figure 1: Age and Tumor Size plot</a:t>
            </a:r>
            <a:endParaRPr lang="en-US" sz="160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2B40638-DF0A-4566-88AE-0BD9444481E7}"/>
              </a:ext>
            </a:extLst>
          </p:cNvPr>
          <p:cNvSpPr txBox="1"/>
          <p:nvPr/>
        </p:nvSpPr>
        <p:spPr>
          <a:xfrm>
            <a:off x="613267" y="5020421"/>
            <a:ext cx="8596668" cy="646331"/>
          </a:xfrm>
          <a:prstGeom prst="rect">
            <a:avLst/>
          </a:prstGeom>
          <a:noFill/>
        </p:spPr>
        <p:txBody>
          <a:bodyPr wrap="square">
            <a:spAutoFit/>
          </a:bodyPr>
          <a:lstStyle/>
          <a:p>
            <a:pPr algn="just"/>
            <a:r>
              <a:rPr lang="en-US" sz="1800" b="0" i="0" u="none" strike="noStrike" dirty="0">
                <a:solidFill>
                  <a:schemeClr val="accent3">
                    <a:lumMod val="50000"/>
                  </a:schemeClr>
                </a:solidFill>
                <a:effectLst/>
                <a:latin typeface="Times New Roman" panose="02020603050405020304" pitchFamily="18" charset="0"/>
              </a:rPr>
              <a:t>It can be observed that the tumor size between 0 and 50 is found the most for almost all the age groups </a:t>
            </a:r>
            <a:endParaRPr lang="en-IN" dirty="0">
              <a:solidFill>
                <a:schemeClr val="accent3">
                  <a:lumMod val="50000"/>
                </a:schemeClr>
              </a:solidFill>
            </a:endParaRPr>
          </a:p>
        </p:txBody>
      </p:sp>
    </p:spTree>
    <p:extLst>
      <p:ext uri="{BB962C8B-B14F-4D97-AF65-F5344CB8AC3E}">
        <p14:creationId xmlns:p14="http://schemas.microsoft.com/office/powerpoint/2010/main" val="360216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AAE2F26F-F89B-498F-A06F-678A9DE683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4220" y="419116"/>
            <a:ext cx="5505450" cy="293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432712-CF5E-4330-BCCA-B7D26CFED4C5}"/>
              </a:ext>
            </a:extLst>
          </p:cNvPr>
          <p:cNvSpPr txBox="1"/>
          <p:nvPr/>
        </p:nvSpPr>
        <p:spPr>
          <a:xfrm>
            <a:off x="675402" y="4057664"/>
            <a:ext cx="9089886" cy="923330"/>
          </a:xfrm>
          <a:prstGeom prst="rect">
            <a:avLst/>
          </a:prstGeom>
          <a:noFill/>
        </p:spPr>
        <p:txBody>
          <a:bodyPr wrap="square">
            <a:spAutoFit/>
          </a:bodyPr>
          <a:lstStyle/>
          <a:p>
            <a:pPr algn="just"/>
            <a:r>
              <a:rPr lang="en-US" dirty="0">
                <a:solidFill>
                  <a:schemeClr val="accent3">
                    <a:lumMod val="50000"/>
                  </a:schemeClr>
                </a:solidFill>
                <a:latin typeface="Times New Roman" panose="02020603050405020304" pitchFamily="18" charset="0"/>
                <a:cs typeface="Times New Roman" panose="02020603050405020304" pitchFamily="18" charset="0"/>
              </a:rPr>
              <a:t>Most of the observations for others and black people fall between 0 and 50mm tumor size while for white people, it falls between 0 to 100 mm. So, we can predict that white people may have larger tumor sizes compared to other races. </a:t>
            </a:r>
          </a:p>
        </p:txBody>
      </p:sp>
      <p:sp>
        <p:nvSpPr>
          <p:cNvPr id="8" name="TextBox 7">
            <a:extLst>
              <a:ext uri="{FF2B5EF4-FFF2-40B4-BE49-F238E27FC236}">
                <a16:creationId xmlns:a16="http://schemas.microsoft.com/office/drawing/2014/main" id="{6D664B7B-04D6-4376-B565-4BA361B84F7F}"/>
              </a:ext>
            </a:extLst>
          </p:cNvPr>
          <p:cNvSpPr txBox="1"/>
          <p:nvPr/>
        </p:nvSpPr>
        <p:spPr>
          <a:xfrm>
            <a:off x="2782040" y="3505185"/>
            <a:ext cx="6094520" cy="400110"/>
          </a:xfrm>
          <a:prstGeom prst="rect">
            <a:avLst/>
          </a:prstGeom>
          <a:noFill/>
        </p:spPr>
        <p:txBody>
          <a:bodyPr wrap="square">
            <a:spAutoFit/>
          </a:bodyPr>
          <a:lstStyle/>
          <a:p>
            <a:r>
              <a:rPr lang="en-US" sz="2000" i="1" dirty="0">
                <a:solidFill>
                  <a:schemeClr val="accent3">
                    <a:lumMod val="50000"/>
                  </a:schemeClr>
                </a:solidFill>
                <a:latin typeface="Times New Roman" panose="02020603050405020304" pitchFamily="18" charset="0"/>
                <a:cs typeface="Times New Roman" panose="02020603050405020304" pitchFamily="18" charset="0"/>
              </a:rPr>
              <a:t>Fig 2: Race and Tumor Size plot</a:t>
            </a:r>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52948"/>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1672</Words>
  <Application>Microsoft Office PowerPoint</Application>
  <PresentationFormat>Widescreen</PresentationFormat>
  <Paragraphs>154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Times New Roman</vt:lpstr>
      <vt:lpstr>Trebuchet MS</vt:lpstr>
      <vt:lpstr>Wingdings</vt:lpstr>
      <vt:lpstr>Wingdings 3</vt:lpstr>
      <vt:lpstr>Facet</vt:lpstr>
      <vt:lpstr>Factors Affecting Tumor Sizes for Breast Cancer in Women </vt:lpstr>
      <vt:lpstr>Index:</vt:lpstr>
      <vt:lpstr>1. Introduction </vt:lpstr>
      <vt:lpstr>2. Motivation </vt:lpstr>
      <vt:lpstr>3. Literature Review </vt:lpstr>
      <vt:lpstr>4. Hypothesis </vt:lpstr>
      <vt:lpstr>5. About Data Set </vt:lpstr>
      <vt:lpstr>6. Data Visualization</vt:lpstr>
      <vt:lpstr>PowerPoint Presentation</vt:lpstr>
      <vt:lpstr>PowerPoint Presentation</vt:lpstr>
      <vt:lpstr>7. Linear Regression Models  </vt:lpstr>
      <vt:lpstr>To check the change in effect on Tumor size after adding race type factor</vt:lpstr>
      <vt:lpstr>To check the change in effect on Tumor size after adding Tumor Stage factor </vt:lpstr>
      <vt:lpstr>8. Summarizing the models using stargazer </vt:lpstr>
      <vt:lpstr>9. Histogram </vt:lpstr>
      <vt:lpstr>10. Linear-log model</vt:lpstr>
      <vt:lpstr>11. Log-Linear Model</vt:lpstr>
      <vt:lpstr>12. Log-Log Model</vt:lpstr>
      <vt:lpstr>13. Quadratic Model</vt:lpstr>
      <vt:lpstr>14. Summarizing the models using stargazer </vt:lpstr>
      <vt:lpstr>15. Interaction Term</vt:lpstr>
      <vt:lpstr>16. Final Model</vt:lpstr>
      <vt:lpstr>17. Interpretation</vt:lpstr>
      <vt:lpstr>18.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ShreyaPatel</dc:creator>
  <cp:lastModifiedBy>ShreyaPatel</cp:lastModifiedBy>
  <cp:revision>153</cp:revision>
  <dcterms:created xsi:type="dcterms:W3CDTF">2021-12-13T18:14:25Z</dcterms:created>
  <dcterms:modified xsi:type="dcterms:W3CDTF">2021-12-14T06:43:52Z</dcterms:modified>
</cp:coreProperties>
</file>