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8B0F0-5E29-4FE2-B889-89FAF93B8666}" v="1" dt="2025-07-04T08:20:3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devchitrarth1205@gmail.com" userId="338c35d10a621313" providerId="LiveId" clId="{F2C8B0F0-5E29-4FE2-B889-89FAF93B8666}"/>
    <pc:docChg chg="custSel delSld modSld">
      <pc:chgData name="vasdevchitrarth1205@gmail.com" userId="338c35d10a621313" providerId="LiveId" clId="{F2C8B0F0-5E29-4FE2-B889-89FAF93B8666}" dt="2025-07-04T08:20:58.537" v="41" actId="1076"/>
      <pc:docMkLst>
        <pc:docMk/>
      </pc:docMkLst>
      <pc:sldChg chg="del">
        <pc:chgData name="vasdevchitrarth1205@gmail.com" userId="338c35d10a621313" providerId="LiveId" clId="{F2C8B0F0-5E29-4FE2-B889-89FAF93B8666}" dt="2025-07-04T08:19:20.400" v="14" actId="47"/>
        <pc:sldMkLst>
          <pc:docMk/>
          <pc:sldMk cId="577090073" sldId="256"/>
        </pc:sldMkLst>
      </pc:sldChg>
      <pc:sldChg chg="modSp mod">
        <pc:chgData name="vasdevchitrarth1205@gmail.com" userId="338c35d10a621313" providerId="LiveId" clId="{F2C8B0F0-5E29-4FE2-B889-89FAF93B8666}" dt="2025-07-04T08:20:58.537" v="41" actId="1076"/>
        <pc:sldMkLst>
          <pc:docMk/>
          <pc:sldMk cId="437140808" sldId="257"/>
        </pc:sldMkLst>
        <pc:spChg chg="mod">
          <ac:chgData name="vasdevchitrarth1205@gmail.com" userId="338c35d10a621313" providerId="LiveId" clId="{F2C8B0F0-5E29-4FE2-B889-89FAF93B8666}" dt="2025-07-04T08:20:02.035" v="34" actId="14100"/>
          <ac:spMkLst>
            <pc:docMk/>
            <pc:sldMk cId="437140808" sldId="257"/>
            <ac:spMk id="2" creationId="{ABC0C123-D3E9-5314-93C6-A3EB61923B7C}"/>
          </ac:spMkLst>
        </pc:spChg>
        <pc:spChg chg="mod">
          <ac:chgData name="vasdevchitrarth1205@gmail.com" userId="338c35d10a621313" providerId="LiveId" clId="{F2C8B0F0-5E29-4FE2-B889-89FAF93B8666}" dt="2025-07-04T08:20:58.537" v="41" actId="1076"/>
          <ac:spMkLst>
            <pc:docMk/>
            <pc:sldMk cId="437140808" sldId="257"/>
            <ac:spMk id="3" creationId="{4ABF6AEB-2D38-9C48-AD29-0943E31A80A2}"/>
          </ac:spMkLst>
        </pc:spChg>
      </pc:sldChg>
      <pc:sldChg chg="modSp mod">
        <pc:chgData name="vasdevchitrarth1205@gmail.com" userId="338c35d10a621313" providerId="LiveId" clId="{F2C8B0F0-5E29-4FE2-B889-89FAF93B8666}" dt="2025-07-04T08:20:35.127" v="38" actId="20577"/>
        <pc:sldMkLst>
          <pc:docMk/>
          <pc:sldMk cId="3768681841" sldId="258"/>
        </pc:sldMkLst>
        <pc:spChg chg="mod">
          <ac:chgData name="vasdevchitrarth1205@gmail.com" userId="338c35d10a621313" providerId="LiveId" clId="{F2C8B0F0-5E29-4FE2-B889-89FAF93B8666}" dt="2025-07-04T08:20:35.127" v="38" actId="20577"/>
          <ac:spMkLst>
            <pc:docMk/>
            <pc:sldMk cId="3768681841" sldId="258"/>
            <ac:spMk id="3" creationId="{A6829DB7-82D6-6881-8C2E-13F82FA42A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47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55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C123-D3E9-5314-93C6-A3EB6192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28600"/>
            <a:ext cx="9947123" cy="13171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KEY INSIGHTS FROM TASK 8 SALES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AEB-2D38-9C48-AD29-0943E31A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9" y="1545771"/>
            <a:ext cx="8596668" cy="522514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1. 🏆 West Region is the Top Performer</a:t>
            </a:r>
          </a:p>
          <a:p>
            <a:r>
              <a:rPr lang="en-US" dirty="0"/>
              <a:t>The </a:t>
            </a:r>
            <a:r>
              <a:rPr lang="en-US" b="1" dirty="0"/>
              <a:t>West region</a:t>
            </a:r>
            <a:r>
              <a:rPr lang="en-US" dirty="0"/>
              <a:t> had the </a:t>
            </a:r>
            <a:r>
              <a:rPr lang="en-US" b="1" dirty="0"/>
              <a:t>highest total sales</a:t>
            </a:r>
            <a:r>
              <a:rPr lang="en-US" dirty="0"/>
              <a:t>, outperforming Central, East, and South.</a:t>
            </a:r>
          </a:p>
          <a:p>
            <a:r>
              <a:rPr lang="en-US" dirty="0"/>
              <a:t>This is confirmed by the </a:t>
            </a:r>
            <a:r>
              <a:rPr lang="en-US" b="1" dirty="0" err="1"/>
              <a:t>BestRegion</a:t>
            </a:r>
            <a:r>
              <a:rPr lang="en-US" b="1" dirty="0"/>
              <a:t> card</a:t>
            </a:r>
            <a:r>
              <a:rPr lang="en-US" dirty="0"/>
              <a:t> and the regional bar chart.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💻 Technology is the Best-Selling Category</a:t>
            </a:r>
          </a:p>
          <a:p>
            <a:r>
              <a:rPr lang="en-US" b="1" dirty="0"/>
              <a:t>Technology</a:t>
            </a:r>
            <a:r>
              <a:rPr lang="en-US" dirty="0"/>
              <a:t> contributed the largest share of total sales at </a:t>
            </a:r>
            <a:r>
              <a:rPr lang="en-US" b="1" dirty="0"/>
              <a:t>36.4%</a:t>
            </a:r>
            <a:r>
              <a:rPr lang="en-US" dirty="0"/>
              <a:t> (~₹836.15K), outperforming both Furniture and Office Supplies.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📈 Sales and Profit Peak in Q4</a:t>
            </a:r>
          </a:p>
          <a:p>
            <a:r>
              <a:rPr lang="en-US" dirty="0"/>
              <a:t>From the </a:t>
            </a:r>
            <a:r>
              <a:rPr lang="en-US" b="1" dirty="0"/>
              <a:t>monthly trend line chart</a:t>
            </a:r>
            <a:r>
              <a:rPr lang="en-US" dirty="0"/>
              <a:t>, both sales and profit peak during </a:t>
            </a:r>
            <a:r>
              <a:rPr lang="en-US" b="1" dirty="0"/>
              <a:t>October to December</a:t>
            </a:r>
            <a:r>
              <a:rPr lang="en-US" dirty="0"/>
              <a:t>, indicating strong </a:t>
            </a:r>
            <a:r>
              <a:rPr lang="en-US" b="1" dirty="0"/>
              <a:t>year-end performance</a:t>
            </a:r>
            <a:r>
              <a:rPr lang="en-US" dirty="0"/>
              <a:t>, likely due to holiday shopping seasons and promotions.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9DB7-82D6-6881-8C2E-13F82FA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0743"/>
            <a:ext cx="8596668" cy="554061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4. 👥 Consumer Segment Leads with ₹1.16 Million in Sales</a:t>
            </a:r>
          </a:p>
          <a:p>
            <a:r>
              <a:rPr lang="en-US" dirty="0"/>
              <a:t>The </a:t>
            </a:r>
            <a:r>
              <a:rPr lang="en-US" b="1" dirty="0"/>
              <a:t>Consumer segment</a:t>
            </a:r>
            <a:r>
              <a:rPr lang="en-US" dirty="0"/>
              <a:t> is the most profitable customer type, contributing </a:t>
            </a:r>
            <a:r>
              <a:rPr lang="en-US" b="1" dirty="0"/>
              <a:t>₹1.16 million</a:t>
            </a:r>
            <a:r>
              <a:rPr lang="en-US" dirty="0"/>
              <a:t> in total sales, making it the </a:t>
            </a:r>
            <a:r>
              <a:rPr lang="en-US" b="1" dirty="0"/>
              <a:t>primary revenue driver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Additional Metrics :</a:t>
            </a:r>
          </a:p>
          <a:p>
            <a:r>
              <a:rPr lang="en-US" b="1" dirty="0"/>
              <a:t>Total Sales</a:t>
            </a:r>
            <a:r>
              <a:rPr lang="en-US" dirty="0"/>
              <a:t>: ₹2.30M</a:t>
            </a:r>
          </a:p>
          <a:p>
            <a:r>
              <a:rPr lang="en-US" b="1" dirty="0"/>
              <a:t>Total Profit</a:t>
            </a:r>
            <a:r>
              <a:rPr lang="en-US" dirty="0"/>
              <a:t>: ₹286.40K</a:t>
            </a:r>
          </a:p>
          <a:p>
            <a:r>
              <a:rPr lang="en-US" b="1" dirty="0"/>
              <a:t>Total Orders</a:t>
            </a:r>
            <a:r>
              <a:rPr lang="en-US" dirty="0"/>
              <a:t>: 5,009</a:t>
            </a:r>
          </a:p>
          <a:p>
            <a:r>
              <a:rPr lang="en-US" b="1" dirty="0"/>
              <a:t>Total Discount Given</a:t>
            </a:r>
            <a:r>
              <a:rPr lang="en-US" dirty="0"/>
              <a:t>: ₹1.56K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177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KEY INSIGHTS FROM TASK 8 SALES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vasdevchitrarth1205@gmail.com</dc:creator>
  <cp:lastModifiedBy>vasdevchitrarth1205@gmail.com</cp:lastModifiedBy>
  <cp:revision>1</cp:revision>
  <dcterms:created xsi:type="dcterms:W3CDTF">2025-07-04T08:07:45Z</dcterms:created>
  <dcterms:modified xsi:type="dcterms:W3CDTF">2025-07-04T08:21:09Z</dcterms:modified>
</cp:coreProperties>
</file>