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13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68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48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274704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95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25526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006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5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732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21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974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63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52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96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99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88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278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E9250-7B3C-44C6-AF96-196ACFF823A9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1DEFB5B-07EE-4CF2-A63C-A1EA610C7A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7036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EE8A-9C43-4686-F95B-E663DB2337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INSIGHTS FROM SALES DASHBOARD (TASK 8)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441DD5-5BAB-38C3-A12C-D7EAB41AC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2"/>
            <a:ext cx="8366276" cy="2110481"/>
          </a:xfrm>
        </p:spPr>
        <p:txBody>
          <a:bodyPr>
            <a:normAutofit/>
          </a:bodyPr>
          <a:lstStyle/>
          <a:p>
            <a:pPr algn="ctr"/>
            <a:endParaRPr lang="en-US" dirty="0"/>
          </a:p>
          <a:p>
            <a:pPr algn="ctr"/>
            <a:r>
              <a:rPr lang="en-US" sz="2400" dirty="0"/>
              <a:t>CREATED BY:</a:t>
            </a:r>
          </a:p>
          <a:p>
            <a:pPr algn="ctr"/>
            <a:r>
              <a:rPr lang="en-US" sz="2400" dirty="0"/>
              <a:t>CHITRARTH VASDEV</a:t>
            </a:r>
          </a:p>
        </p:txBody>
      </p:sp>
    </p:spTree>
    <p:extLst>
      <p:ext uri="{BB962C8B-B14F-4D97-AF65-F5344CB8AC3E}">
        <p14:creationId xmlns:p14="http://schemas.microsoft.com/office/powerpoint/2010/main" val="5770900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C123-D3E9-5314-93C6-A3EB6192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6000" dirty="0"/>
              <a:t>KEY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F6AEB-2D38-9C48-AD29-0943E31A8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1. 🏆 West Region is the Top Performer</a:t>
            </a:r>
          </a:p>
          <a:p>
            <a:r>
              <a:rPr lang="en-US" dirty="0"/>
              <a:t>The </a:t>
            </a:r>
            <a:r>
              <a:rPr lang="en-US" b="1" dirty="0"/>
              <a:t>West region</a:t>
            </a:r>
            <a:r>
              <a:rPr lang="en-US" dirty="0"/>
              <a:t> had the </a:t>
            </a:r>
            <a:r>
              <a:rPr lang="en-US" b="1" dirty="0"/>
              <a:t>highest total sales</a:t>
            </a:r>
            <a:r>
              <a:rPr lang="en-US" dirty="0"/>
              <a:t>, outperforming Central, East, and South.</a:t>
            </a:r>
          </a:p>
          <a:p>
            <a:r>
              <a:rPr lang="en-US" dirty="0"/>
              <a:t>This is confirmed by the </a:t>
            </a:r>
            <a:r>
              <a:rPr lang="en-US" b="1" dirty="0" err="1"/>
              <a:t>BestRegion</a:t>
            </a:r>
            <a:r>
              <a:rPr lang="en-US" b="1" dirty="0"/>
              <a:t> card</a:t>
            </a:r>
            <a:r>
              <a:rPr lang="en-US" dirty="0"/>
              <a:t> and the regional bar chart.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2. 💻 Technology is the Best-Selling Category</a:t>
            </a:r>
          </a:p>
          <a:p>
            <a:r>
              <a:rPr lang="en-US" b="1" dirty="0"/>
              <a:t>Technology</a:t>
            </a:r>
            <a:r>
              <a:rPr lang="en-US" dirty="0"/>
              <a:t> contributed the largest share of total sales at </a:t>
            </a:r>
            <a:r>
              <a:rPr lang="en-US" b="1" dirty="0"/>
              <a:t>36.4%</a:t>
            </a:r>
            <a:r>
              <a:rPr lang="en-US" dirty="0"/>
              <a:t> (~₹836.15K), outperforming both Furniture and Office Supplies.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1408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829DB7-82D6-6881-8C2E-13F82FA42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500743"/>
            <a:ext cx="8596668" cy="554061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3. 📈 Sales and Profit Peak in Q4</a:t>
            </a:r>
          </a:p>
          <a:p>
            <a:r>
              <a:rPr lang="en-US" dirty="0"/>
              <a:t>From the </a:t>
            </a:r>
            <a:r>
              <a:rPr lang="en-US" b="1" dirty="0"/>
              <a:t>monthly trend line chart</a:t>
            </a:r>
            <a:r>
              <a:rPr lang="en-US" dirty="0"/>
              <a:t>, both sales and profit peak during </a:t>
            </a:r>
            <a:r>
              <a:rPr lang="en-US" b="1" dirty="0"/>
              <a:t>October to December</a:t>
            </a:r>
            <a:r>
              <a:rPr lang="en-US" dirty="0"/>
              <a:t>, indicating strong </a:t>
            </a:r>
            <a:r>
              <a:rPr lang="en-US" b="1" dirty="0"/>
              <a:t>year-end performance</a:t>
            </a:r>
            <a:r>
              <a:rPr lang="en-US" dirty="0"/>
              <a:t>, likely due to holiday shopping seasons and promotions.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4. 👥 Consumer Segment Leads with ₹1.16 Million in Sales</a:t>
            </a:r>
          </a:p>
          <a:p>
            <a:r>
              <a:rPr lang="en-US" dirty="0"/>
              <a:t>The </a:t>
            </a:r>
            <a:r>
              <a:rPr lang="en-US" b="1" dirty="0"/>
              <a:t>Consumer segment</a:t>
            </a:r>
            <a:r>
              <a:rPr lang="en-US" dirty="0"/>
              <a:t> is the most profitable customer type, contributing </a:t>
            </a:r>
            <a:r>
              <a:rPr lang="en-US" b="1" dirty="0"/>
              <a:t>₹1.16 million</a:t>
            </a:r>
            <a:r>
              <a:rPr lang="en-US" dirty="0"/>
              <a:t> in total sales, making it the </a:t>
            </a:r>
            <a:r>
              <a:rPr lang="en-US" b="1" dirty="0"/>
              <a:t>primary revenue driver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 Additional </a:t>
            </a:r>
            <a:r>
              <a:rPr lang="en-US" b="1"/>
              <a:t>Metrics :</a:t>
            </a:r>
            <a:endParaRPr lang="en-US" b="1" dirty="0"/>
          </a:p>
          <a:p>
            <a:r>
              <a:rPr lang="en-US" b="1" dirty="0"/>
              <a:t>Total Sales</a:t>
            </a:r>
            <a:r>
              <a:rPr lang="en-US" dirty="0"/>
              <a:t>: ₹2.30M</a:t>
            </a:r>
          </a:p>
          <a:p>
            <a:r>
              <a:rPr lang="en-US" b="1" dirty="0"/>
              <a:t>Total Profit</a:t>
            </a:r>
            <a:r>
              <a:rPr lang="en-US" dirty="0"/>
              <a:t>: ₹286.40K</a:t>
            </a:r>
          </a:p>
          <a:p>
            <a:r>
              <a:rPr lang="en-US" b="1" dirty="0"/>
              <a:t>Total Orders</a:t>
            </a:r>
            <a:r>
              <a:rPr lang="en-US" dirty="0"/>
              <a:t>: 5,009</a:t>
            </a:r>
          </a:p>
          <a:p>
            <a:r>
              <a:rPr lang="en-US" b="1" dirty="0"/>
              <a:t>Total Discount Given</a:t>
            </a:r>
            <a:r>
              <a:rPr lang="en-US" dirty="0"/>
              <a:t>: ₹1.56K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6818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185</Words>
  <Application>Microsoft Office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Trebuchet MS</vt:lpstr>
      <vt:lpstr>Wingdings 3</vt:lpstr>
      <vt:lpstr>Facet</vt:lpstr>
      <vt:lpstr>INSIGHTS FROM SALES DASHBOARD (TASK 8)</vt:lpstr>
      <vt:lpstr>KEY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vasdevchitrarth1205@gmail.com</dc:creator>
  <cp:lastModifiedBy>vasdevchitrarth1205@gmail.com</cp:lastModifiedBy>
  <cp:revision>1</cp:revision>
  <dcterms:created xsi:type="dcterms:W3CDTF">2025-07-04T08:07:45Z</dcterms:created>
  <dcterms:modified xsi:type="dcterms:W3CDTF">2025-07-04T08:15:19Z</dcterms:modified>
</cp:coreProperties>
</file>