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4" r:id="rId8"/>
    <p:sldId id="263"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front"/>
          <p:cNvPicPr>
            <a:picLocks noChangeAspect="1"/>
          </p:cNvPicPr>
          <p:nvPr>
            <p:ph idx="1"/>
          </p:nvPr>
        </p:nvPicPr>
        <p:blipFill>
          <a:blip r:embed="rId1"/>
          <a:stretch>
            <a:fillRect/>
          </a:stretch>
        </p:blipFill>
        <p:spPr>
          <a:xfrm>
            <a:off x="635" y="0"/>
            <a:ext cx="12191365" cy="6858635"/>
          </a:xfrm>
          <a:prstGeom prst="rect">
            <a:avLst/>
          </a:prstGeom>
        </p:spPr>
      </p:pic>
      <p:sp>
        <p:nvSpPr>
          <p:cNvPr id="6" name="Text Box 5"/>
          <p:cNvSpPr txBox="1"/>
          <p:nvPr/>
        </p:nvSpPr>
        <p:spPr>
          <a:xfrm>
            <a:off x="275590" y="287655"/>
            <a:ext cx="4036060" cy="1080770"/>
          </a:xfrm>
          <a:prstGeom prst="rect">
            <a:avLst/>
          </a:prstGeom>
          <a:gradFill>
            <a:gsLst>
              <a:gs pos="0">
                <a:srgbClr val="012D86"/>
              </a:gs>
              <a:gs pos="100000">
                <a:srgbClr val="0E2557"/>
              </a:gs>
            </a:gsLst>
            <a:lin scaled="0"/>
          </a:gradFill>
        </p:spPr>
        <p:txBody>
          <a:bodyPr wrap="square" rtlCol="0">
            <a:noAutofit/>
          </a:bodyPr>
          <a:p>
            <a:endParaRPr lang="en-GB" altLang="en-US"/>
          </a:p>
        </p:txBody>
      </p:sp>
      <p:sp>
        <p:nvSpPr>
          <p:cNvPr id="7" name="Text Box 6"/>
          <p:cNvSpPr txBox="1"/>
          <p:nvPr/>
        </p:nvSpPr>
        <p:spPr>
          <a:xfrm>
            <a:off x="457200" y="436245"/>
            <a:ext cx="3694430" cy="847090"/>
          </a:xfrm>
          <a:prstGeom prst="rect">
            <a:avLst/>
          </a:prstGeom>
          <a:noFill/>
        </p:spPr>
        <p:txBody>
          <a:bodyPr wrap="square" rtlCol="0">
            <a:noAutofit/>
          </a:bodyPr>
          <a:p>
            <a:r>
              <a:rPr lang="en-IN" altLang="en-GB" sz="2000" b="1">
                <a:solidFill>
                  <a:schemeClr val="bg1"/>
                </a:solidFill>
                <a:latin typeface="Times New Roman" panose="02020603050405020304" charset="0"/>
                <a:cs typeface="Times New Roman" panose="02020603050405020304" charset="0"/>
                <a:sym typeface="+mn-ea"/>
              </a:rPr>
              <a:t>PRESENTED BY :</a:t>
            </a:r>
            <a:endParaRPr lang="en-IN" altLang="en-GB" sz="2000" b="1">
              <a:solidFill>
                <a:schemeClr val="bg1"/>
              </a:solidFill>
              <a:latin typeface="Times New Roman" panose="02020603050405020304" charset="0"/>
              <a:cs typeface="Times New Roman" panose="02020603050405020304" charset="0"/>
            </a:endParaRPr>
          </a:p>
          <a:p>
            <a:r>
              <a:rPr lang="en-IN" altLang="en-GB" sz="2000" b="1">
                <a:solidFill>
                  <a:schemeClr val="bg1"/>
                </a:solidFill>
                <a:latin typeface="Times New Roman" panose="02020603050405020304" charset="0"/>
                <a:cs typeface="Times New Roman" panose="02020603050405020304" charset="0"/>
                <a:sym typeface="+mn-ea"/>
              </a:rPr>
              <a:t>Chitra Sharma(21051646)</a:t>
            </a:r>
            <a:endParaRPr lang="en-GB" altLang="en-US" sz="2000" b="1">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GB" b="1" u="sng">
                <a:solidFill>
                  <a:schemeClr val="bg1"/>
                </a:solidFill>
              </a:rPr>
              <a:t>FUTURE SCOPE</a:t>
            </a:r>
            <a:endParaRPr lang="en-IN" altLang="en-GB" b="1" u="sng">
              <a:solidFill>
                <a:schemeClr val="bg1"/>
              </a:solidFill>
            </a:endParaRPr>
          </a:p>
        </p:txBody>
      </p:sp>
      <p:sp>
        <p:nvSpPr>
          <p:cNvPr id="5" name="Content Placeholder 4"/>
          <p:cNvSpPr/>
          <p:nvPr>
            <p:ph idx="1"/>
          </p:nvPr>
        </p:nvSpPr>
        <p:spPr/>
        <p:txBody>
          <a:bodyPr>
            <a:normAutofit lnSpcReduction="10000"/>
          </a:bodyPr>
          <a:p>
            <a:r>
              <a:rPr lang="en-GB" altLang="en-US">
                <a:solidFill>
                  <a:schemeClr val="bg1"/>
                </a:solidFill>
              </a:rPr>
              <a:t>Future Scope</a:t>
            </a:r>
            <a:endParaRPr lang="en-GB" altLang="en-US">
              <a:solidFill>
                <a:schemeClr val="bg1"/>
              </a:solidFill>
            </a:endParaRPr>
          </a:p>
          <a:p>
            <a:r>
              <a:rPr lang="en-GB" altLang="en-US">
                <a:solidFill>
                  <a:schemeClr val="bg1"/>
                </a:solidFill>
              </a:rPr>
              <a:t>Use advanced AI like deep learning and Reinforcement Learning.</a:t>
            </a:r>
            <a:endParaRPr lang="en-GB" altLang="en-US">
              <a:solidFill>
                <a:schemeClr val="bg1"/>
              </a:solidFill>
            </a:endParaRPr>
          </a:p>
          <a:p>
            <a:r>
              <a:rPr lang="en-GB" altLang="en-US">
                <a:solidFill>
                  <a:schemeClr val="bg1"/>
                </a:solidFill>
              </a:rPr>
              <a:t>Analyze big data, including social media and news.</a:t>
            </a:r>
            <a:endParaRPr lang="en-GB" altLang="en-US">
              <a:solidFill>
                <a:schemeClr val="bg1"/>
              </a:solidFill>
            </a:endParaRPr>
          </a:p>
          <a:p>
            <a:r>
              <a:rPr lang="en-GB" altLang="en-US">
                <a:solidFill>
                  <a:schemeClr val="bg1"/>
                </a:solidFill>
              </a:rPr>
              <a:t>Real-time predictions for faster decision-making.</a:t>
            </a:r>
            <a:endParaRPr lang="en-GB" altLang="en-US">
              <a:solidFill>
                <a:schemeClr val="bg1"/>
              </a:solidFill>
            </a:endParaRPr>
          </a:p>
          <a:p>
            <a:r>
              <a:rPr lang="en-GB" altLang="en-US">
                <a:solidFill>
                  <a:schemeClr val="bg1"/>
                </a:solidFill>
              </a:rPr>
              <a:t>Develop explainable models for trust and clarity.</a:t>
            </a:r>
            <a:endParaRPr lang="en-GB" altLang="en-US">
              <a:solidFill>
                <a:schemeClr val="bg1"/>
              </a:solidFill>
            </a:endParaRPr>
          </a:p>
          <a:p>
            <a:r>
              <a:rPr lang="en-GB" altLang="en-US">
                <a:solidFill>
                  <a:schemeClr val="bg1"/>
                </a:solidFill>
              </a:rPr>
              <a:t>Improve sentiment analysis for market trends.</a:t>
            </a:r>
            <a:endParaRPr lang="en-GB" altLang="en-US">
              <a:solidFill>
                <a:schemeClr val="bg1"/>
              </a:solidFill>
            </a:endParaRPr>
          </a:p>
          <a:p>
            <a:r>
              <a:rPr lang="en-GB" altLang="en-US">
                <a:solidFill>
                  <a:schemeClr val="bg1"/>
                </a:solidFill>
              </a:rPr>
              <a:t>Leverage quantum computing for complex predictions.</a:t>
            </a:r>
            <a:endParaRPr lang="en-GB" altLang="en-US">
              <a:solidFill>
                <a:schemeClr val="bg1"/>
              </a:solidFill>
            </a:endParaRPr>
          </a:p>
          <a:p>
            <a:r>
              <a:rPr lang="en-GB" altLang="en-US">
                <a:solidFill>
                  <a:schemeClr val="bg1"/>
                </a:solidFill>
              </a:rPr>
              <a:t>Provide personalized investment advice.</a:t>
            </a:r>
            <a:endParaRPr lang="en-GB" altLang="en-US">
              <a:solidFill>
                <a:schemeClr val="bg1"/>
              </a:solidFill>
            </a:endParaRPr>
          </a:p>
          <a:p>
            <a:r>
              <a:rPr lang="en-GB" altLang="en-US">
                <a:solidFill>
                  <a:schemeClr val="bg1"/>
                </a:solidFill>
              </a:rPr>
              <a:t>Focus on sustainable and ESG-based stock predictions.</a:t>
            </a:r>
            <a:endParaRPr lang="en-GB" altLang="en-US">
              <a:solidFill>
                <a:schemeClr val="bg1"/>
              </a:solidFill>
            </a:endParaRPr>
          </a:p>
          <a:p>
            <a:endParaRPr lang="en-GB" altLang="en-US"/>
          </a:p>
          <a:p>
            <a:endParaRPr lang="en-GB" altLang="en-US"/>
          </a:p>
          <a:p>
            <a:endParaRPr lang="en-GB" altLang="en-US"/>
          </a:p>
          <a:p>
            <a:endParaRPr lang="en-GB" altLang="en-US"/>
          </a:p>
          <a:p>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6" name="Text Box 5"/>
          <p:cNvSpPr txBox="1"/>
          <p:nvPr/>
        </p:nvSpPr>
        <p:spPr>
          <a:xfrm>
            <a:off x="3566160" y="2682875"/>
            <a:ext cx="5729605" cy="1014730"/>
          </a:xfrm>
          <a:prstGeom prst="rect">
            <a:avLst/>
          </a:prstGeom>
          <a:noFill/>
        </p:spPr>
        <p:txBody>
          <a:bodyPr wrap="square" rtlCol="0">
            <a:spAutoFit/>
          </a:bodyPr>
          <a:p>
            <a:r>
              <a:rPr lang="en-IN" altLang="en-GB" sz="6000">
                <a:solidFill>
                  <a:schemeClr val="bg1"/>
                </a:solidFill>
                <a:latin typeface="Algerian" panose="04020705040A02060702" charset="0"/>
                <a:cs typeface="Algerian" panose="04020705040A02060702" charset="0"/>
              </a:rPr>
              <a:t>THANK YOU</a:t>
            </a:r>
            <a:endParaRPr lang="en-IN" altLang="en-GB" sz="6000">
              <a:solidFill>
                <a:schemeClr val="bg1"/>
              </a:solidFill>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algo"/>
          <p:cNvPicPr>
            <a:picLocks noChangeAspect="1"/>
          </p:cNvPicPr>
          <p:nvPr>
            <p:ph idx="1"/>
          </p:nvPr>
        </p:nvPicPr>
        <p:blipFill>
          <a:blip r:embed="rId1"/>
          <a:stretch>
            <a:fillRect/>
          </a:stretch>
        </p:blipFill>
        <p:spPr>
          <a:xfrm>
            <a:off x="-635" y="635"/>
            <a:ext cx="12192000" cy="6857365"/>
          </a:xfrm>
          <a:prstGeom prst="rect">
            <a:avLst/>
          </a:prstGeom>
        </p:spPr>
      </p:pic>
      <p:sp>
        <p:nvSpPr>
          <p:cNvPr id="5" name="Text Box 4"/>
          <p:cNvSpPr txBox="1"/>
          <p:nvPr/>
        </p:nvSpPr>
        <p:spPr>
          <a:xfrm>
            <a:off x="717550" y="584835"/>
            <a:ext cx="9850120" cy="768350"/>
          </a:xfrm>
          <a:prstGeom prst="rect">
            <a:avLst/>
          </a:prstGeom>
          <a:noFill/>
        </p:spPr>
        <p:txBody>
          <a:bodyPr wrap="square" rtlCol="0">
            <a:spAutoFit/>
          </a:bodyPr>
          <a:p>
            <a:r>
              <a:rPr lang="en-IN" altLang="en-GB" sz="4400" b="1" u="sng">
                <a:solidFill>
                  <a:schemeClr val="bg1"/>
                </a:solidFill>
              </a:rPr>
              <a:t>ALGORITHM USED</a:t>
            </a:r>
            <a:endParaRPr lang="en-IN" altLang="en-GB" sz="4400" b="1" u="sng">
              <a:solidFill>
                <a:schemeClr val="bg1"/>
              </a:solidFill>
            </a:endParaRPr>
          </a:p>
        </p:txBody>
      </p:sp>
      <p:sp>
        <p:nvSpPr>
          <p:cNvPr id="6" name="Text Box 5"/>
          <p:cNvSpPr txBox="1"/>
          <p:nvPr/>
        </p:nvSpPr>
        <p:spPr>
          <a:xfrm>
            <a:off x="451485" y="1851660"/>
            <a:ext cx="11459210" cy="3255645"/>
          </a:xfrm>
          <a:prstGeom prst="rect">
            <a:avLst/>
          </a:prstGeom>
          <a:noFill/>
        </p:spPr>
        <p:txBody>
          <a:bodyPr wrap="square" rtlCol="0">
            <a:noAutofit/>
          </a:bodyPr>
          <a:p>
            <a:r>
              <a:rPr lang="en-GB" altLang="en-US">
                <a:solidFill>
                  <a:schemeClr val="bg1"/>
                </a:solidFill>
              </a:rPr>
              <a:t>The algorithm used in this script is</a:t>
            </a:r>
            <a:r>
              <a:rPr lang="en-GB" altLang="en-US" u="sng">
                <a:solidFill>
                  <a:schemeClr val="bg1"/>
                </a:solidFill>
              </a:rPr>
              <a:t> Long Short-Term Memory (LSTM)</a:t>
            </a:r>
            <a:r>
              <a:rPr lang="en-GB" altLang="en-US">
                <a:solidFill>
                  <a:schemeClr val="bg1"/>
                </a:solidFill>
              </a:rPr>
              <a:t>, which is a type of recurrent neural network (RNN). LSTMs are particularly effective for modeling time-series data, like stock prices, because they can capture long-term dependencies and patterns in sequential data.</a:t>
            </a:r>
            <a:endParaRPr lang="en-GB" altLang="en-US">
              <a:solidFill>
                <a:schemeClr val="bg1"/>
              </a:solidFill>
            </a:endParaRPr>
          </a:p>
          <a:p>
            <a:endParaRPr lang="en-GB" altLang="en-US">
              <a:solidFill>
                <a:schemeClr val="bg1"/>
              </a:solidFill>
            </a:endParaRPr>
          </a:p>
          <a:p>
            <a:r>
              <a:rPr lang="en-GB" altLang="en-US">
                <a:solidFill>
                  <a:schemeClr val="bg1"/>
                </a:solidFill>
              </a:rPr>
              <a:t>The LSTM layers in the model are used to process sequences of past stock prices (100 previous days in this case) to predict the stock's future closing price. The neural network learns the relationships and trends in the data through its training process.</a:t>
            </a:r>
            <a:endParaRPr lang="en-GB"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CODE"/>
          <p:cNvPicPr>
            <a:picLocks noChangeAspect="1"/>
          </p:cNvPicPr>
          <p:nvPr>
            <p:ph idx="1"/>
          </p:nvPr>
        </p:nvPicPr>
        <p:blipFill>
          <a:blip r:embed="rId1"/>
          <a:stretch>
            <a:fillRect/>
          </a:stretch>
        </p:blipFill>
        <p:spPr>
          <a:xfrm>
            <a:off x="0" y="0"/>
            <a:ext cx="12192000" cy="6858000"/>
          </a:xfrm>
          <a:prstGeom prst="rect">
            <a:avLst/>
          </a:prstGeom>
        </p:spPr>
      </p:pic>
      <p:sp>
        <p:nvSpPr>
          <p:cNvPr id="5" name="Text Box 4"/>
          <p:cNvSpPr txBox="1"/>
          <p:nvPr/>
        </p:nvSpPr>
        <p:spPr>
          <a:xfrm>
            <a:off x="797560" y="365125"/>
            <a:ext cx="10563860" cy="732790"/>
          </a:xfrm>
          <a:prstGeom prst="rect">
            <a:avLst/>
          </a:prstGeom>
          <a:noFill/>
        </p:spPr>
        <p:txBody>
          <a:bodyPr wrap="square" rtlCol="0">
            <a:noAutofit/>
          </a:bodyPr>
          <a:p>
            <a:r>
              <a:rPr lang="en-IN" altLang="en-GB" sz="4400" b="1" u="sng">
                <a:solidFill>
                  <a:schemeClr val="bg1"/>
                </a:solidFill>
              </a:rPr>
              <a:t> LSTM MODEL</a:t>
            </a:r>
            <a:endParaRPr lang="en-IN" altLang="en-GB" sz="4400" b="1" u="sng">
              <a:solidFill>
                <a:schemeClr val="bg1"/>
              </a:solidFill>
            </a:endParaRPr>
          </a:p>
        </p:txBody>
      </p:sp>
      <p:sp>
        <p:nvSpPr>
          <p:cNvPr id="6" name="Text Box 5"/>
          <p:cNvSpPr txBox="1"/>
          <p:nvPr/>
        </p:nvSpPr>
        <p:spPr>
          <a:xfrm>
            <a:off x="861695" y="1098550"/>
            <a:ext cx="10648950" cy="5619115"/>
          </a:xfrm>
          <a:prstGeom prst="rect">
            <a:avLst/>
          </a:prstGeom>
          <a:noFill/>
        </p:spPr>
        <p:txBody>
          <a:bodyPr wrap="square" rtlCol="0">
            <a:noAutofit/>
          </a:bodyPr>
          <a:p>
            <a:r>
              <a:rPr lang="en-IN" altLang="en-GB" b="1" u="sng">
                <a:solidFill>
                  <a:schemeClr val="bg1"/>
                </a:solidFill>
              </a:rPr>
              <a:t>Build LSTM model</a:t>
            </a:r>
            <a:endParaRPr lang="en-IN" altLang="en-GB">
              <a:solidFill>
                <a:schemeClr val="bg1"/>
              </a:solidFill>
            </a:endParaRPr>
          </a:p>
          <a:p>
            <a:r>
              <a:rPr lang="en-GB" altLang="en-US">
                <a:solidFill>
                  <a:schemeClr val="bg1"/>
                </a:solidFill>
              </a:rPr>
              <a:t>from keras.layers import Dense, Dropout, LSTM</a:t>
            </a:r>
            <a:endParaRPr lang="en-GB" altLang="en-US">
              <a:solidFill>
                <a:schemeClr val="bg1"/>
              </a:solidFill>
            </a:endParaRPr>
          </a:p>
          <a:p>
            <a:r>
              <a:rPr lang="en-GB" altLang="en-US">
                <a:solidFill>
                  <a:schemeClr val="bg1"/>
                </a:solidFill>
              </a:rPr>
              <a:t>from keras.models import Sequential</a:t>
            </a:r>
            <a:endParaRPr lang="en-GB" altLang="en-US">
              <a:solidFill>
                <a:schemeClr val="bg1"/>
              </a:solidFill>
            </a:endParaRPr>
          </a:p>
          <a:p>
            <a:r>
              <a:rPr lang="en-GB" altLang="en-US">
                <a:solidFill>
                  <a:schemeClr val="bg1"/>
                </a:solidFill>
              </a:rPr>
              <a:t>model = Sequential()</a:t>
            </a:r>
            <a:endParaRPr lang="en-GB" altLang="en-US">
              <a:solidFill>
                <a:schemeClr val="bg1"/>
              </a:solidFill>
            </a:endParaRPr>
          </a:p>
          <a:p>
            <a:endParaRPr lang="en-GB" altLang="en-US">
              <a:solidFill>
                <a:schemeClr val="bg1"/>
              </a:solidFill>
            </a:endParaRPr>
          </a:p>
          <a:p>
            <a:pPr marL="285750" indent="-285750">
              <a:buFont typeface="Arial" panose="020B0604020202020204" pitchFamily="34" charset="0"/>
              <a:buChar char="•"/>
            </a:pPr>
            <a:r>
              <a:rPr lang="en-GB" altLang="en-US">
                <a:solidFill>
                  <a:schemeClr val="bg1"/>
                </a:solidFill>
              </a:rPr>
              <a:t>Imports required layers and initializes the model.</a:t>
            </a:r>
            <a:endParaRPr lang="en-GB" altLang="en-US">
              <a:solidFill>
                <a:schemeClr val="bg1"/>
              </a:solidFill>
            </a:endParaRPr>
          </a:p>
          <a:p>
            <a:endParaRPr lang="en-GB" altLang="en-US">
              <a:solidFill>
                <a:schemeClr val="bg1"/>
              </a:solidFill>
            </a:endParaRPr>
          </a:p>
          <a:p>
            <a:r>
              <a:rPr lang="en-GB" altLang="en-US" b="1" u="sng">
                <a:solidFill>
                  <a:schemeClr val="bg1"/>
                </a:solidFill>
              </a:rPr>
              <a:t>Add LSTM layers and Dropout</a:t>
            </a:r>
            <a:endParaRPr lang="en-GB" altLang="en-US" b="1" u="sng">
              <a:solidFill>
                <a:schemeClr val="bg1"/>
              </a:solidFill>
            </a:endParaRPr>
          </a:p>
          <a:p>
            <a:r>
              <a:rPr lang="en-GB" altLang="en-US">
                <a:solidFill>
                  <a:schemeClr val="bg1"/>
                </a:solidFill>
              </a:rPr>
              <a:t>model.add(LSTM(units=50, activation='relu', return_sequences=True, input_shape=(x.shape[1], 1)))</a:t>
            </a:r>
            <a:endParaRPr lang="en-GB" altLang="en-US">
              <a:solidFill>
                <a:schemeClr val="bg1"/>
              </a:solidFill>
            </a:endParaRPr>
          </a:p>
          <a:p>
            <a:r>
              <a:rPr lang="en-GB" altLang="en-US">
                <a:solidFill>
                  <a:schemeClr val="bg1"/>
                </a:solidFill>
              </a:rPr>
              <a:t>model.add(Dropout(0.2))</a:t>
            </a:r>
            <a:endParaRPr lang="en-GB" altLang="en-US">
              <a:solidFill>
                <a:schemeClr val="bg1"/>
              </a:solidFill>
            </a:endParaRPr>
          </a:p>
          <a:p>
            <a:endParaRPr lang="en-GB" altLang="en-US">
              <a:solidFill>
                <a:schemeClr val="bg1"/>
              </a:solidFill>
            </a:endParaRPr>
          </a:p>
          <a:p>
            <a:pPr marL="285750" indent="-285750">
              <a:buFont typeface="Arial" panose="020B0604020202020204" pitchFamily="34" charset="0"/>
              <a:buChar char="•"/>
            </a:pPr>
            <a:r>
              <a:rPr lang="en-GB" altLang="en-US">
                <a:solidFill>
                  <a:schemeClr val="bg1"/>
                </a:solidFill>
              </a:rPr>
              <a:t>Adds the first LSTM layer with 50 units and a dropout of 20% to reduce overfitting.</a:t>
            </a:r>
            <a:endParaRPr lang="en-GB" altLang="en-US">
              <a:solidFill>
                <a:schemeClr val="bg1"/>
              </a:solidFill>
            </a:endParaRPr>
          </a:p>
          <a:p>
            <a:pPr marL="285750" indent="-285750">
              <a:buFont typeface="Arial" panose="020B0604020202020204" pitchFamily="34" charset="0"/>
              <a:buChar char="•"/>
            </a:pPr>
            <a:r>
              <a:rPr lang="en-GB" altLang="en-US">
                <a:solidFill>
                  <a:schemeClr val="bg1"/>
                </a:solidFill>
              </a:rPr>
              <a:t>Similar steps are repeated with increasing units and dropout values:</a:t>
            </a:r>
            <a:endParaRPr lang="en-GB" altLang="en-US">
              <a:solidFill>
                <a:schemeClr val="bg1"/>
              </a:solidFill>
            </a:endParaRPr>
          </a:p>
          <a:p>
            <a:pPr indent="0">
              <a:buFont typeface="Arial" panose="020B0604020202020204" pitchFamily="34" charset="0"/>
              <a:buNone/>
            </a:pPr>
            <a:endParaRPr lang="en-GB" altLang="en-US">
              <a:solidFill>
                <a:schemeClr val="bg1"/>
              </a:solidFill>
            </a:endParaRPr>
          </a:p>
          <a:p>
            <a:pPr indent="0">
              <a:buFont typeface="Arial" panose="020B0604020202020204" pitchFamily="34" charset="0"/>
              <a:buNone/>
            </a:pPr>
            <a:r>
              <a:rPr lang="en-GB" altLang="en-US">
                <a:solidFill>
                  <a:schemeClr val="bg1"/>
                </a:solidFill>
              </a:rPr>
              <a:t>model.add(LSTM(units=60, activation='relu', return_sequences=True))</a:t>
            </a:r>
            <a:endParaRPr lang="en-GB" altLang="en-US">
              <a:solidFill>
                <a:schemeClr val="bg1"/>
              </a:solidFill>
            </a:endParaRPr>
          </a:p>
          <a:p>
            <a:pPr indent="0">
              <a:buFont typeface="Arial" panose="020B0604020202020204" pitchFamily="34" charset="0"/>
              <a:buNone/>
            </a:pPr>
            <a:r>
              <a:rPr lang="en-GB" altLang="en-US">
                <a:solidFill>
                  <a:schemeClr val="bg1"/>
                </a:solidFill>
              </a:rPr>
              <a:t>model.add(Dropout(0.3))</a:t>
            </a:r>
            <a:endParaRPr lang="en-GB" altLang="en-US">
              <a:solidFill>
                <a:schemeClr val="bg1"/>
              </a:solidFill>
            </a:endParaRPr>
          </a:p>
          <a:p>
            <a:pPr indent="0">
              <a:buFont typeface="Arial" panose="020B0604020202020204" pitchFamily="34" charset="0"/>
              <a:buNone/>
            </a:pPr>
            <a:r>
              <a:rPr lang="en-GB" altLang="en-US">
                <a:solidFill>
                  <a:schemeClr val="bg1"/>
                </a:solidFill>
              </a:rPr>
              <a:t>model.add(LSTM(units=80, activation='relu', return_sequences=True))</a:t>
            </a:r>
            <a:endParaRPr lang="en-GB" altLang="en-US">
              <a:solidFill>
                <a:schemeClr val="bg1"/>
              </a:solidFill>
            </a:endParaRPr>
          </a:p>
          <a:p>
            <a:pPr indent="0">
              <a:buFont typeface="Arial" panose="020B0604020202020204" pitchFamily="34" charset="0"/>
              <a:buNone/>
            </a:pPr>
            <a:r>
              <a:rPr lang="en-GB" altLang="en-US">
                <a:solidFill>
                  <a:schemeClr val="bg1"/>
                </a:solidFill>
              </a:rPr>
              <a:t>model.add(Dropout(0.4))</a:t>
            </a:r>
            <a:endParaRPr lang="en-GB" altLang="en-US">
              <a:solidFill>
                <a:schemeClr val="bg1"/>
              </a:solidFill>
            </a:endParaRPr>
          </a:p>
          <a:p>
            <a:pPr indent="0">
              <a:buFont typeface="Arial" panose="020B0604020202020204" pitchFamily="34" charset="0"/>
              <a:buNone/>
            </a:pPr>
            <a:r>
              <a:rPr lang="en-GB" altLang="en-US">
                <a:solidFill>
                  <a:schemeClr val="bg1"/>
                </a:solidFill>
              </a:rPr>
              <a:t>model.add(LSTM(units=120, activation='relu'))</a:t>
            </a:r>
            <a:endParaRPr lang="en-GB" altLang="en-US">
              <a:solidFill>
                <a:schemeClr val="bg1"/>
              </a:solidFill>
            </a:endParaRPr>
          </a:p>
          <a:p>
            <a:pPr indent="0">
              <a:buFont typeface="Arial" panose="020B0604020202020204" pitchFamily="34" charset="0"/>
              <a:buNone/>
            </a:pPr>
            <a:r>
              <a:rPr lang="en-GB" altLang="en-US">
                <a:solidFill>
                  <a:schemeClr val="bg1"/>
                </a:solidFill>
              </a:rPr>
              <a:t>model.add(Dropout(0.5))</a:t>
            </a:r>
            <a:endParaRPr lang="en-GB" altLang="en-US">
              <a:solidFill>
                <a:schemeClr val="bg1"/>
              </a:solidFill>
            </a:endParaRPr>
          </a:p>
          <a:p>
            <a:pPr marL="285750" indent="-285750">
              <a:buFont typeface="Arial" panose="020B0604020202020204" pitchFamily="34" charset="0"/>
              <a:buChar char="•"/>
            </a:pPr>
            <a:endParaRPr lang="en-GB"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Content Placeholder 4"/>
          <p:cNvSpPr/>
          <p:nvPr>
            <p:ph idx="1"/>
          </p:nvPr>
        </p:nvSpPr>
        <p:spPr>
          <a:xfrm>
            <a:off x="838200" y="526415"/>
            <a:ext cx="10515600" cy="5650865"/>
          </a:xfrm>
        </p:spPr>
        <p:txBody>
          <a:bodyPr/>
          <a:p>
            <a:pPr marL="0" indent="0">
              <a:buNone/>
            </a:pPr>
            <a:r>
              <a:rPr lang="en-IN" altLang="en-GB" sz="1800" b="1" u="sng">
                <a:solidFill>
                  <a:schemeClr val="bg1"/>
                </a:solidFill>
              </a:rPr>
              <a:t>Add output layer</a:t>
            </a:r>
            <a:endParaRPr lang="en-IN" altLang="en-GB" sz="1800" b="1" u="sng">
              <a:solidFill>
                <a:schemeClr val="bg1"/>
              </a:solidFill>
            </a:endParaRPr>
          </a:p>
          <a:p>
            <a:pPr marL="0" indent="0">
              <a:buNone/>
            </a:pPr>
            <a:r>
              <a:rPr lang="en-IN" altLang="en-GB" sz="1800">
                <a:solidFill>
                  <a:schemeClr val="bg1"/>
                </a:solidFill>
              </a:rPr>
              <a:t>model.add(Dense(units=1))</a:t>
            </a:r>
            <a:endParaRPr lang="en-IN" altLang="en-GB" sz="1800">
              <a:solidFill>
                <a:schemeClr val="bg1"/>
              </a:solidFill>
            </a:endParaRPr>
          </a:p>
          <a:p>
            <a:pPr marL="0" indent="0">
              <a:buNone/>
            </a:pPr>
            <a:endParaRPr lang="en-IN" altLang="en-GB" sz="1800">
              <a:solidFill>
                <a:schemeClr val="bg1"/>
              </a:solidFill>
            </a:endParaRPr>
          </a:p>
          <a:p>
            <a:r>
              <a:rPr lang="en-IN" altLang="en-GB" sz="1800">
                <a:solidFill>
                  <a:schemeClr val="bg1"/>
                </a:solidFill>
              </a:rPr>
              <a:t>Adds a dense layer for predicting a single value (closing price).</a:t>
            </a:r>
            <a:endParaRPr lang="en-IN" altLang="en-GB" sz="1800">
              <a:solidFill>
                <a:schemeClr val="bg1"/>
              </a:solidFill>
            </a:endParaRPr>
          </a:p>
          <a:p>
            <a:endParaRPr lang="en-IN" altLang="en-GB" sz="1800">
              <a:solidFill>
                <a:schemeClr val="bg1"/>
              </a:solidFill>
            </a:endParaRPr>
          </a:p>
          <a:p>
            <a:pPr marL="0" indent="0">
              <a:buNone/>
            </a:pPr>
            <a:r>
              <a:rPr lang="en-IN" altLang="en-GB" sz="1800" b="1" u="sng">
                <a:solidFill>
                  <a:schemeClr val="bg1"/>
                </a:solidFill>
              </a:rPr>
              <a:t>Compile the model</a:t>
            </a:r>
            <a:endParaRPr lang="en-IN" altLang="en-GB" sz="1800" b="1" u="sng">
              <a:solidFill>
                <a:schemeClr val="bg1"/>
              </a:solidFill>
            </a:endParaRPr>
          </a:p>
          <a:p>
            <a:pPr marL="0" indent="0">
              <a:buNone/>
            </a:pPr>
            <a:r>
              <a:rPr lang="en-IN" altLang="en-GB" sz="1800">
                <a:solidFill>
                  <a:schemeClr val="bg1"/>
                </a:solidFill>
              </a:rPr>
              <a:t>model.compile(optimizer='adam', loss='mean_squared_error')</a:t>
            </a:r>
            <a:endParaRPr lang="en-IN" altLang="en-GB" sz="1800">
              <a:solidFill>
                <a:schemeClr val="bg1"/>
              </a:solidFill>
            </a:endParaRPr>
          </a:p>
          <a:p>
            <a:pPr marL="0" indent="0">
              <a:buNone/>
            </a:pPr>
            <a:endParaRPr lang="en-IN" altLang="en-GB" sz="1800">
              <a:solidFill>
                <a:schemeClr val="bg1"/>
              </a:solidFill>
            </a:endParaRPr>
          </a:p>
          <a:p>
            <a:r>
              <a:rPr lang="en-IN" altLang="en-GB" sz="1800">
                <a:solidFill>
                  <a:schemeClr val="bg1"/>
                </a:solidFill>
              </a:rPr>
              <a:t>Configures the model to use the Adam optimizer and Mean Squared Error as the loss function.</a:t>
            </a:r>
            <a:endParaRPr lang="en-IN" altLang="en-GB" sz="1800">
              <a:solidFill>
                <a:schemeClr val="bg1"/>
              </a:solidFill>
            </a:endParaRPr>
          </a:p>
          <a:p>
            <a:endParaRPr lang="en-IN" altLang="en-GB" sz="1800">
              <a:solidFill>
                <a:schemeClr val="bg1"/>
              </a:solidFill>
            </a:endParaRPr>
          </a:p>
          <a:p>
            <a:pPr marL="0" indent="0">
              <a:buNone/>
            </a:pPr>
            <a:r>
              <a:rPr lang="en-IN" altLang="en-GB" sz="1800" b="1" u="sng">
                <a:solidFill>
                  <a:schemeClr val="bg1"/>
                </a:solidFill>
              </a:rPr>
              <a:t>Train the Model</a:t>
            </a:r>
            <a:endParaRPr lang="en-IN" altLang="en-GB" sz="1800" b="1" u="sng">
              <a:solidFill>
                <a:schemeClr val="bg1"/>
              </a:solidFill>
            </a:endParaRPr>
          </a:p>
          <a:p>
            <a:pPr marL="0" indent="0">
              <a:buNone/>
            </a:pPr>
            <a:r>
              <a:rPr lang="en-IN" altLang="en-GB" sz="1800">
                <a:solidFill>
                  <a:schemeClr val="bg1"/>
                </a:solidFill>
              </a:rPr>
              <a:t>model.fit(x, y, epochs=50, batch_size=32, verbose=1)</a:t>
            </a:r>
            <a:endParaRPr lang="en-IN" altLang="en-GB" sz="1800">
              <a:solidFill>
                <a:schemeClr val="bg1"/>
              </a:solidFill>
            </a:endParaRPr>
          </a:p>
          <a:p>
            <a:pPr marL="0" indent="0">
              <a:buNone/>
            </a:pPr>
            <a:endParaRPr lang="en-IN" altLang="en-GB" sz="1800">
              <a:solidFill>
                <a:schemeClr val="bg1"/>
              </a:solidFill>
            </a:endParaRPr>
          </a:p>
          <a:p>
            <a:r>
              <a:rPr lang="en-IN" altLang="en-GB" sz="1800">
                <a:solidFill>
                  <a:schemeClr val="bg1"/>
                </a:solidFill>
              </a:rPr>
              <a:t>Trains the model for 50 epochs with a batch size of 32.</a:t>
            </a:r>
            <a:endParaRPr lang="en-IN" altLang="en-GB" sz="1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838200" y="365125"/>
            <a:ext cx="10515600" cy="1049020"/>
          </a:xfrm>
        </p:spPr>
        <p:txBody>
          <a:bodyPr/>
          <a:p>
            <a:r>
              <a:rPr lang="en-IN" altLang="en-GB" b="1" u="sng">
                <a:solidFill>
                  <a:schemeClr val="bg1"/>
                </a:solidFill>
              </a:rPr>
              <a:t>RESULTS </a:t>
            </a:r>
            <a:endParaRPr lang="en-IN" altLang="en-GB" b="1" u="sng">
              <a:solidFill>
                <a:schemeClr val="bg1"/>
              </a:solidFill>
            </a:endParaRPr>
          </a:p>
        </p:txBody>
      </p:sp>
      <p:pic>
        <p:nvPicPr>
          <p:cNvPr id="6" name="Content Placeholder 5" descr="FIG1"/>
          <p:cNvPicPr>
            <a:picLocks noChangeAspect="1"/>
          </p:cNvPicPr>
          <p:nvPr>
            <p:ph idx="1"/>
          </p:nvPr>
        </p:nvPicPr>
        <p:blipFill>
          <a:blip r:embed="rId2"/>
          <a:stretch>
            <a:fillRect/>
          </a:stretch>
        </p:blipFill>
        <p:spPr>
          <a:xfrm>
            <a:off x="838200" y="1325245"/>
            <a:ext cx="10029190" cy="5203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Content Placeholder 5" descr="FIG2"/>
          <p:cNvPicPr>
            <a:picLocks noChangeAspect="1"/>
          </p:cNvPicPr>
          <p:nvPr>
            <p:ph idx="1"/>
          </p:nvPr>
        </p:nvPicPr>
        <p:blipFill>
          <a:blip r:embed="rId2"/>
          <a:stretch>
            <a:fillRect/>
          </a:stretch>
        </p:blipFill>
        <p:spPr>
          <a:xfrm>
            <a:off x="767080" y="676275"/>
            <a:ext cx="10890250" cy="57130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GB" b="1" u="sng">
                <a:solidFill>
                  <a:schemeClr val="bg1"/>
                </a:solidFill>
              </a:rPr>
              <a:t>CHALLENGES AND IMPROVEMENT</a:t>
            </a:r>
            <a:endParaRPr lang="en-IN" altLang="en-GB" b="1" u="sng">
              <a:solidFill>
                <a:schemeClr val="bg1"/>
              </a:solidFill>
            </a:endParaRPr>
          </a:p>
        </p:txBody>
      </p:sp>
      <p:sp>
        <p:nvSpPr>
          <p:cNvPr id="5" name="Content Placeholder 4"/>
          <p:cNvSpPr/>
          <p:nvPr>
            <p:ph idx="1"/>
          </p:nvPr>
        </p:nvSpPr>
        <p:spPr>
          <a:xfrm>
            <a:off x="838200" y="1541145"/>
            <a:ext cx="10515600" cy="5019040"/>
          </a:xfrm>
        </p:spPr>
        <p:txBody>
          <a:bodyPr/>
          <a:p>
            <a:pPr marL="0" indent="0">
              <a:buNone/>
            </a:pPr>
            <a:r>
              <a:rPr lang="en-IN" altLang="en-GB" sz="2000" b="1" u="sng">
                <a:solidFill>
                  <a:schemeClr val="bg1"/>
                </a:solidFill>
              </a:rPr>
              <a:t>Challenges</a:t>
            </a:r>
            <a:endParaRPr lang="en-IN" altLang="en-GB" sz="2000" b="1" u="sng">
              <a:solidFill>
                <a:schemeClr val="bg1"/>
              </a:solidFill>
            </a:endParaRPr>
          </a:p>
          <a:p>
            <a:pPr marL="342900" indent="-342900">
              <a:buAutoNum type="arabicPeriod"/>
            </a:pPr>
            <a:r>
              <a:rPr lang="en-IN" altLang="en-GB" sz="1800" b="1">
                <a:solidFill>
                  <a:schemeClr val="bg1"/>
                </a:solidFill>
              </a:rPr>
              <a:t>Stock prices are volatile and unpredictable.</a:t>
            </a:r>
            <a:endParaRPr lang="en-IN" altLang="en-GB" sz="1800" b="1">
              <a:solidFill>
                <a:schemeClr val="bg1"/>
              </a:solidFill>
            </a:endParaRPr>
          </a:p>
          <a:p>
            <a:pPr marL="342900" indent="-342900">
              <a:buAutoNum type="arabicPeriod"/>
            </a:pPr>
            <a:r>
              <a:rPr lang="en-IN" altLang="en-GB" sz="1800" b="1">
                <a:solidFill>
                  <a:schemeClr val="bg1"/>
                </a:solidFill>
              </a:rPr>
              <a:t>Patterns change over time (non-stationary data).</a:t>
            </a:r>
            <a:endParaRPr lang="en-IN" altLang="en-GB" sz="1800" b="1">
              <a:solidFill>
                <a:schemeClr val="bg1"/>
              </a:solidFill>
            </a:endParaRPr>
          </a:p>
          <a:p>
            <a:pPr marL="342900" indent="-342900">
              <a:buAutoNum type="arabicPeriod"/>
            </a:pPr>
            <a:r>
              <a:rPr lang="en-IN" altLang="en-GB" sz="1800" b="1">
                <a:solidFill>
                  <a:schemeClr val="bg1"/>
                </a:solidFill>
              </a:rPr>
              <a:t>External factors like news and global events are hard to include.</a:t>
            </a:r>
            <a:endParaRPr lang="en-IN" altLang="en-GB" sz="1800" b="1">
              <a:solidFill>
                <a:schemeClr val="bg1"/>
              </a:solidFill>
            </a:endParaRPr>
          </a:p>
          <a:p>
            <a:pPr marL="342900" indent="-342900">
              <a:buAutoNum type="arabicPeriod"/>
            </a:pPr>
            <a:r>
              <a:rPr lang="en-IN" altLang="en-GB" sz="1800" b="1">
                <a:solidFill>
                  <a:schemeClr val="bg1"/>
                </a:solidFill>
              </a:rPr>
              <a:t>Overfitting can lead to poor predictions on new data.</a:t>
            </a:r>
            <a:endParaRPr lang="en-IN" altLang="en-GB" sz="1800" b="1">
              <a:solidFill>
                <a:schemeClr val="bg1"/>
              </a:solidFill>
            </a:endParaRPr>
          </a:p>
          <a:p>
            <a:pPr marL="342900" indent="-342900">
              <a:buAutoNum type="arabicPeriod"/>
            </a:pPr>
            <a:r>
              <a:rPr lang="en-IN" altLang="en-GB" sz="1800" b="1">
                <a:solidFill>
                  <a:schemeClr val="bg1"/>
                </a:solidFill>
              </a:rPr>
              <a:t>Limited by noisy and incomplete data.</a:t>
            </a:r>
            <a:endParaRPr lang="en-IN" altLang="en-GB" sz="1800" b="1">
              <a:solidFill>
                <a:schemeClr val="bg1"/>
              </a:solidFill>
            </a:endParaRPr>
          </a:p>
          <a:p>
            <a:pPr marL="0" indent="0">
              <a:buNone/>
            </a:pPr>
            <a:r>
              <a:rPr lang="en-IN" altLang="en-GB" sz="2000" b="1" u="sng">
                <a:solidFill>
                  <a:schemeClr val="bg1"/>
                </a:solidFill>
              </a:rPr>
              <a:t>Improvements</a:t>
            </a:r>
            <a:endParaRPr lang="en-IN" altLang="en-GB" sz="2000" b="1" u="sng">
              <a:solidFill>
                <a:schemeClr val="bg1"/>
              </a:solidFill>
            </a:endParaRPr>
          </a:p>
          <a:p>
            <a:pPr marL="342900" indent="-342900">
              <a:buAutoNum type="arabicPeriod"/>
            </a:pPr>
            <a:r>
              <a:rPr lang="en-IN" altLang="en-GB" sz="1800" b="1">
                <a:solidFill>
                  <a:schemeClr val="bg1"/>
                </a:solidFill>
              </a:rPr>
              <a:t>Add more features like news sentiment and technical indicators.</a:t>
            </a:r>
            <a:endParaRPr lang="en-IN" altLang="en-GB" sz="1800" b="1">
              <a:solidFill>
                <a:schemeClr val="bg1"/>
              </a:solidFill>
            </a:endParaRPr>
          </a:p>
          <a:p>
            <a:pPr marL="342900" indent="-342900">
              <a:buAutoNum type="arabicPeriod"/>
            </a:pPr>
            <a:r>
              <a:rPr lang="en-IN" altLang="en-GB" sz="1800" b="1">
                <a:solidFill>
                  <a:schemeClr val="bg1"/>
                </a:solidFill>
              </a:rPr>
              <a:t>Use hybrid models combining deep learning and statistics.</a:t>
            </a:r>
            <a:endParaRPr lang="en-IN" altLang="en-GB" sz="1800" b="1">
              <a:solidFill>
                <a:schemeClr val="bg1"/>
              </a:solidFill>
            </a:endParaRPr>
          </a:p>
          <a:p>
            <a:pPr marL="342900" indent="-342900">
              <a:buAutoNum type="arabicPeriod"/>
            </a:pPr>
            <a:r>
              <a:rPr lang="en-IN" altLang="en-GB" sz="1800" b="1">
                <a:solidFill>
                  <a:schemeClr val="bg1"/>
                </a:solidFill>
              </a:rPr>
              <a:t>Apply regularization to avoid overfitting.</a:t>
            </a:r>
            <a:endParaRPr lang="en-IN" altLang="en-GB" sz="1800" b="1">
              <a:solidFill>
                <a:schemeClr val="bg1"/>
              </a:solidFill>
            </a:endParaRPr>
          </a:p>
          <a:p>
            <a:pPr marL="342900" indent="-342900">
              <a:buAutoNum type="arabicPeriod"/>
            </a:pPr>
            <a:r>
              <a:rPr lang="en-IN" altLang="en-GB" sz="1800" b="1">
                <a:solidFill>
                  <a:schemeClr val="bg1"/>
                </a:solidFill>
              </a:rPr>
              <a:t>Include ensemble methods for better accuracy.</a:t>
            </a:r>
            <a:endParaRPr lang="en-IN" altLang="en-GB" sz="1800" b="1">
              <a:solidFill>
                <a:schemeClr val="bg1"/>
              </a:solidFill>
            </a:endParaRPr>
          </a:p>
          <a:p>
            <a:pPr marL="342900" indent="-342900">
              <a:buAutoNum type="arabicPeriod"/>
            </a:pPr>
            <a:r>
              <a:rPr lang="en-IN" altLang="en-GB" sz="1800" b="1">
                <a:solidFill>
                  <a:schemeClr val="bg1"/>
                </a:solidFill>
              </a:rPr>
              <a:t>Use real-time data and fine-tune the model dynamically.</a:t>
            </a:r>
            <a:endParaRPr lang="en-IN" altLang="en-GB" sz="1800" b="1">
              <a:solidFill>
                <a:schemeClr val="bg1"/>
              </a:solidFill>
            </a:endParaRPr>
          </a:p>
          <a:p>
            <a:pPr marL="0" indent="0">
              <a:buNone/>
            </a:pPr>
            <a:endParaRPr lang="en-IN" altLang="en-GB" sz="1800">
              <a:solidFill>
                <a:schemeClr val="bg1"/>
              </a:solidFill>
            </a:endParaRPr>
          </a:p>
          <a:p>
            <a:pPr marL="0" indent="0">
              <a:buNone/>
            </a:pPr>
            <a:endParaRPr lang="en-IN" altLang="en-GB" sz="1800">
              <a:solidFill>
                <a:schemeClr val="bg1"/>
              </a:solidFill>
            </a:endParaRPr>
          </a:p>
          <a:p>
            <a:pPr marL="0" indent="0">
              <a:buNone/>
            </a:pPr>
            <a:endParaRPr lang="en-IN" altLang="en-GB" sz="1800">
              <a:solidFill>
                <a:schemeClr val="bg1"/>
              </a:solidFill>
            </a:endParaRPr>
          </a:p>
          <a:p>
            <a:pPr marL="0" indent="0">
              <a:buNone/>
            </a:pPr>
            <a:endParaRPr lang="en-IN" altLang="en-GB" sz="1800">
              <a:solidFill>
                <a:schemeClr val="bg1"/>
              </a:solidFill>
            </a:endParaRPr>
          </a:p>
          <a:p>
            <a:pPr marL="0" indent="0">
              <a:buNone/>
            </a:pPr>
            <a:endParaRPr lang="en-IN" altLang="en-GB" sz="18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GB" b="1" u="sng">
                <a:solidFill>
                  <a:schemeClr val="bg1"/>
                </a:solidFill>
              </a:rPr>
              <a:t>PURPOSE</a:t>
            </a:r>
            <a:endParaRPr lang="en-IN" altLang="en-GB" b="1" u="sng">
              <a:solidFill>
                <a:schemeClr val="bg1"/>
              </a:solidFill>
            </a:endParaRPr>
          </a:p>
        </p:txBody>
      </p:sp>
      <p:pic>
        <p:nvPicPr>
          <p:cNvPr id="6" name="Content Placeholder 5" descr="images"/>
          <p:cNvPicPr>
            <a:picLocks noChangeAspect="1"/>
          </p:cNvPicPr>
          <p:nvPr>
            <p:ph idx="1"/>
          </p:nvPr>
        </p:nvPicPr>
        <p:blipFill>
          <a:blip r:embed="rId1"/>
          <a:stretch>
            <a:fillRect/>
          </a:stretch>
        </p:blipFill>
        <p:spPr>
          <a:xfrm>
            <a:off x="5222240" y="3420110"/>
            <a:ext cx="1746250" cy="1162050"/>
          </a:xfrm>
          <a:prstGeom prst="rect">
            <a:avLst/>
          </a:prstGeom>
        </p:spPr>
      </p:pic>
      <p:sp>
        <p:nvSpPr>
          <p:cNvPr id="7" name="Text Box 6"/>
          <p:cNvSpPr txBox="1"/>
          <p:nvPr/>
        </p:nvSpPr>
        <p:spPr>
          <a:xfrm>
            <a:off x="925195" y="1543685"/>
            <a:ext cx="10788015" cy="5236845"/>
          </a:xfrm>
          <a:prstGeom prst="rect">
            <a:avLst/>
          </a:prstGeom>
          <a:noFill/>
        </p:spPr>
        <p:txBody>
          <a:bodyPr wrap="square" rtlCol="0">
            <a:noAutofit/>
          </a:bodyPr>
          <a:p>
            <a:r>
              <a:rPr lang="en-GB" altLang="en-US">
                <a:solidFill>
                  <a:schemeClr val="bg1"/>
                </a:solidFill>
              </a:rPr>
              <a:t>The purpose of stock market prediction is to forecast future stock prices or trends using historical data and other influencing factors. Key objectives include:</a:t>
            </a:r>
            <a:endParaRPr lang="en-GB" altLang="en-US">
              <a:solidFill>
                <a:schemeClr val="bg1"/>
              </a:solidFill>
            </a:endParaRPr>
          </a:p>
          <a:p>
            <a:endParaRPr lang="en-GB" altLang="en-US">
              <a:solidFill>
                <a:schemeClr val="bg1"/>
              </a:solidFill>
            </a:endParaRPr>
          </a:p>
          <a:p>
            <a:r>
              <a:rPr lang="en-GB" altLang="en-US">
                <a:solidFill>
                  <a:schemeClr val="bg1"/>
                </a:solidFill>
              </a:rPr>
              <a:t>Informed Decision-Making:</a:t>
            </a:r>
            <a:endParaRPr lang="en-GB" altLang="en-US">
              <a:solidFill>
                <a:schemeClr val="bg1"/>
              </a:solidFill>
            </a:endParaRPr>
          </a:p>
          <a:p>
            <a:r>
              <a:rPr lang="en-GB" altLang="en-US">
                <a:solidFill>
                  <a:schemeClr val="bg1"/>
                </a:solidFill>
              </a:rPr>
              <a:t>Help investors and traders decide when to buy, sell, or hold stocks.</a:t>
            </a:r>
            <a:endParaRPr lang="en-GB" altLang="en-US">
              <a:solidFill>
                <a:schemeClr val="bg1"/>
              </a:solidFill>
            </a:endParaRPr>
          </a:p>
          <a:p>
            <a:endParaRPr lang="en-GB" altLang="en-US">
              <a:solidFill>
                <a:schemeClr val="bg1"/>
              </a:solidFill>
            </a:endParaRPr>
          </a:p>
          <a:p>
            <a:r>
              <a:rPr lang="en-GB" altLang="en-US">
                <a:solidFill>
                  <a:schemeClr val="bg1"/>
                </a:solidFill>
              </a:rPr>
              <a:t>Risk Management:</a:t>
            </a:r>
            <a:endParaRPr lang="en-GB" altLang="en-US">
              <a:solidFill>
                <a:schemeClr val="bg1"/>
              </a:solidFill>
            </a:endParaRPr>
          </a:p>
          <a:p>
            <a:r>
              <a:rPr lang="en-GB" altLang="en-US">
                <a:solidFill>
                  <a:schemeClr val="bg1"/>
                </a:solidFill>
              </a:rPr>
              <a:t>Minimize financial losses by predicting potential downturns.</a:t>
            </a:r>
            <a:endParaRPr lang="en-GB" altLang="en-US">
              <a:solidFill>
                <a:schemeClr val="bg1"/>
              </a:solidFill>
            </a:endParaRPr>
          </a:p>
          <a:p>
            <a:endParaRPr lang="en-GB" altLang="en-US">
              <a:solidFill>
                <a:schemeClr val="bg1"/>
              </a:solidFill>
            </a:endParaRPr>
          </a:p>
          <a:p>
            <a:r>
              <a:rPr lang="en-GB" altLang="en-US">
                <a:solidFill>
                  <a:schemeClr val="bg1"/>
                </a:solidFill>
              </a:rPr>
              <a:t>Profit Maximization:</a:t>
            </a:r>
            <a:endParaRPr lang="en-GB" altLang="en-US">
              <a:solidFill>
                <a:schemeClr val="bg1"/>
              </a:solidFill>
            </a:endParaRPr>
          </a:p>
          <a:p>
            <a:r>
              <a:rPr lang="en-GB" altLang="en-US">
                <a:solidFill>
                  <a:schemeClr val="bg1"/>
                </a:solidFill>
              </a:rPr>
              <a:t>Identify opportunities to maximize returns by capitalizing on price movements.</a:t>
            </a:r>
            <a:endParaRPr lang="en-GB" altLang="en-US">
              <a:solidFill>
                <a:schemeClr val="bg1"/>
              </a:solidFill>
            </a:endParaRPr>
          </a:p>
          <a:p>
            <a:endParaRPr lang="en-GB" altLang="en-US">
              <a:solidFill>
                <a:schemeClr val="bg1"/>
              </a:solidFill>
            </a:endParaRPr>
          </a:p>
          <a:p>
            <a:r>
              <a:rPr lang="en-GB" altLang="en-US">
                <a:solidFill>
                  <a:schemeClr val="bg1"/>
                </a:solidFill>
              </a:rPr>
              <a:t>Market Analysis:</a:t>
            </a:r>
            <a:endParaRPr lang="en-GB" altLang="en-US">
              <a:solidFill>
                <a:schemeClr val="bg1"/>
              </a:solidFill>
            </a:endParaRPr>
          </a:p>
          <a:p>
            <a:r>
              <a:rPr lang="en-GB" altLang="en-US">
                <a:solidFill>
                  <a:schemeClr val="bg1"/>
                </a:solidFill>
              </a:rPr>
              <a:t>Understand market behavior and trends over time.</a:t>
            </a:r>
            <a:endParaRPr lang="en-GB" altLang="en-US">
              <a:solidFill>
                <a:schemeClr val="bg1"/>
              </a:solidFill>
            </a:endParaRPr>
          </a:p>
          <a:p>
            <a:endParaRPr lang="en-GB" altLang="en-US">
              <a:solidFill>
                <a:schemeClr val="bg1"/>
              </a:solidFill>
            </a:endParaRPr>
          </a:p>
          <a:p>
            <a:r>
              <a:rPr lang="en-GB" altLang="en-US">
                <a:solidFill>
                  <a:schemeClr val="bg1"/>
                </a:solidFill>
              </a:rPr>
              <a:t>Algorithmic Trading:</a:t>
            </a:r>
            <a:endParaRPr lang="en-GB" altLang="en-US">
              <a:solidFill>
                <a:schemeClr val="bg1"/>
              </a:solidFill>
            </a:endParaRPr>
          </a:p>
          <a:p>
            <a:r>
              <a:rPr lang="en-GB" altLang="en-US">
                <a:solidFill>
                  <a:schemeClr val="bg1"/>
                </a:solidFill>
              </a:rPr>
              <a:t>Enable automated systems to execute trades based on predictions.</a:t>
            </a:r>
            <a:endParaRPr lang="en-GB"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GB" b="1" u="sng">
                <a:solidFill>
                  <a:schemeClr val="bg1"/>
                </a:solidFill>
              </a:rPr>
              <a:t>CONCLUSION</a:t>
            </a:r>
            <a:endParaRPr lang="en-IN" altLang="en-GB" b="1" u="sng">
              <a:solidFill>
                <a:schemeClr val="bg1"/>
              </a:solidFill>
            </a:endParaRPr>
          </a:p>
        </p:txBody>
      </p:sp>
      <p:sp>
        <p:nvSpPr>
          <p:cNvPr id="5" name="Content Placeholder 4"/>
          <p:cNvSpPr/>
          <p:nvPr>
            <p:ph idx="1"/>
          </p:nvPr>
        </p:nvSpPr>
        <p:spPr/>
        <p:txBody>
          <a:bodyPr/>
          <a:p>
            <a:pPr marL="0" indent="0">
              <a:buNone/>
            </a:pPr>
            <a:r>
              <a:rPr lang="en-GB" altLang="en-US">
                <a:solidFill>
                  <a:schemeClr val="bg1"/>
                </a:solidFill>
              </a:rPr>
              <a:t>Stock market prediction is a challenging yet essential field that leverages advanced techniques like machine learning to forecast stock prices. While no model can guarantee complete accuracy due to market volatility and external factors, incorporating historical data, technical indicators, and sentiment analysis improves predictions. With advancements in AI and data analytics, stock market prediction continues to evolve, empowering investors and traders to make informed decisions, manage risks, and maximize profits.</a:t>
            </a:r>
            <a:endParaRPr lang="en-GB" altLang="en-US">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3812</Words>
  <Application>WPS Presentation</Application>
  <PresentationFormat>Widescreen</PresentationFormat>
  <Paragraphs>112</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Calibri</vt:lpstr>
      <vt:lpstr>Microsoft YaHei</vt:lpstr>
      <vt:lpstr>Arial Unicode MS</vt:lpstr>
      <vt:lpstr>Algerian</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646_CHITRA SHARMA</cp:lastModifiedBy>
  <cp:revision>4</cp:revision>
  <dcterms:created xsi:type="dcterms:W3CDTF">2024-12-03T10:22:27Z</dcterms:created>
  <dcterms:modified xsi:type="dcterms:W3CDTF">2024-12-03T11:58:00Z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8EAB081ABF8C4210A354BB472DAC60B3_13</vt:lpwstr>
  </property>
  <property fmtid="{D5CDD505-2E9C-101B-9397-08002B2CF9AE}" pid="3" name="KSOProductBuildVer">
    <vt:lpwstr>2057-12.2.0.18639</vt:lpwstr>
  </property>
</Properties>
</file>