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8" r:id="rId11"/>
    <p:sldId id="266" r:id="rId12"/>
    <p:sldId id="267"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img1"/>
          <p:cNvPicPr>
            <a:picLocks noChangeAspect="1"/>
          </p:cNvPicPr>
          <p:nvPr/>
        </p:nvPicPr>
        <p:blipFill>
          <a:blip r:embed="rId1"/>
          <a:stretch>
            <a:fillRect/>
          </a:stretch>
        </p:blipFill>
        <p:spPr>
          <a:xfrm>
            <a:off x="0" y="0"/>
            <a:ext cx="12191365" cy="6857365"/>
          </a:xfrm>
          <a:prstGeom prst="rect">
            <a:avLst/>
          </a:prstGeom>
        </p:spPr>
      </p:pic>
      <p:sp>
        <p:nvSpPr>
          <p:cNvPr id="5" name="Text Box 4"/>
          <p:cNvSpPr txBox="1"/>
          <p:nvPr/>
        </p:nvSpPr>
        <p:spPr>
          <a:xfrm>
            <a:off x="930275" y="755015"/>
            <a:ext cx="10563860" cy="1080135"/>
          </a:xfrm>
          <a:prstGeom prst="rect">
            <a:avLst/>
          </a:prstGeom>
          <a:noFill/>
        </p:spPr>
        <p:txBody>
          <a:bodyPr wrap="square" rtlCol="0">
            <a:noAutofit/>
          </a:bodyPr>
          <a:p>
            <a:r>
              <a:rPr lang="en-US" altLang="en-GB" sz="3200" b="1" u="sng">
                <a:latin typeface="Times New Roman" panose="02020603050405020304" charset="0"/>
                <a:cs typeface="Times New Roman" panose="02020603050405020304" charset="0"/>
              </a:rPr>
              <a:t>Real-Time Vehicle Detection and Counting </a:t>
            </a:r>
            <a:endParaRPr lang="en-US" altLang="en-GB" sz="3200" b="1" u="sng">
              <a:latin typeface="Times New Roman" panose="02020603050405020304" charset="0"/>
              <a:cs typeface="Times New Roman" panose="02020603050405020304" charset="0"/>
            </a:endParaRPr>
          </a:p>
          <a:p>
            <a:r>
              <a:rPr lang="en-US" altLang="en-GB" sz="3200" b="1" u="sng">
                <a:latin typeface="Times New Roman" panose="02020603050405020304" charset="0"/>
                <a:cs typeface="Times New Roman" panose="02020603050405020304" charset="0"/>
              </a:rPr>
              <a:t>Using Background Subtraction in OpenCV"</a:t>
            </a:r>
            <a:endParaRPr lang="en-US" altLang="en-GB" sz="3200" b="1" u="sng">
              <a:latin typeface="Times New Roman" panose="02020603050405020304" charset="0"/>
              <a:cs typeface="Times New Roman" panose="02020603050405020304" charset="0"/>
            </a:endParaRPr>
          </a:p>
        </p:txBody>
      </p:sp>
      <p:sp>
        <p:nvSpPr>
          <p:cNvPr id="6" name="Text Box 5"/>
          <p:cNvSpPr txBox="1"/>
          <p:nvPr/>
        </p:nvSpPr>
        <p:spPr>
          <a:xfrm>
            <a:off x="1164590" y="4919345"/>
            <a:ext cx="4429760" cy="1198880"/>
          </a:xfrm>
          <a:prstGeom prst="rect">
            <a:avLst/>
          </a:prstGeom>
          <a:noFill/>
        </p:spPr>
        <p:txBody>
          <a:bodyPr wrap="square" rtlCol="0">
            <a:spAutoFit/>
          </a:bodyPr>
          <a:p>
            <a:r>
              <a:rPr lang="en-IN" altLang="en-GB" sz="2400" b="1">
                <a:solidFill>
                  <a:schemeClr val="tx1"/>
                </a:solidFill>
                <a:highlight>
                  <a:srgbClr val="000000">
                    <a:alpha val="0"/>
                  </a:srgbClr>
                </a:highlight>
              </a:rPr>
              <a:t>PRESENTED BY-</a:t>
            </a:r>
            <a:endParaRPr lang="en-IN" altLang="en-GB" sz="2400" b="1">
              <a:solidFill>
                <a:schemeClr val="tx1"/>
              </a:solidFill>
              <a:highlight>
                <a:srgbClr val="000000">
                  <a:alpha val="0"/>
                </a:srgbClr>
              </a:highlight>
            </a:endParaRPr>
          </a:p>
          <a:p>
            <a:r>
              <a:rPr lang="en-IN" altLang="en-GB" sz="2400" b="1">
                <a:solidFill>
                  <a:schemeClr val="tx1"/>
                </a:solidFill>
                <a:highlight>
                  <a:srgbClr val="000000">
                    <a:alpha val="0"/>
                  </a:srgbClr>
                </a:highlight>
              </a:rPr>
              <a:t>Chitra Sharma</a:t>
            </a:r>
            <a:endParaRPr lang="en-IN" altLang="en-GB" sz="2400" b="1">
              <a:solidFill>
                <a:schemeClr val="tx1"/>
              </a:solidFill>
              <a:highlight>
                <a:srgbClr val="000000">
                  <a:alpha val="0"/>
                </a:srgbClr>
              </a:highlight>
            </a:endParaRPr>
          </a:p>
          <a:p>
            <a:endParaRPr lang="en-IN" altLang="en-GB" sz="2400" b="1">
              <a:solidFill>
                <a:schemeClr val="tx1"/>
              </a:solidFill>
              <a:highlight>
                <a:srgbClr val="000000">
                  <a:alpha val="0"/>
                </a:srgbClr>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descr="IMG7"/>
          <p:cNvPicPr>
            <a:picLocks noChangeAspect="1"/>
          </p:cNvPicPr>
          <p:nvPr>
            <p:ph sz="half" idx="1"/>
          </p:nvPr>
        </p:nvPicPr>
        <p:blipFill>
          <a:blip r:embed="rId1"/>
          <a:stretch>
            <a:fillRect/>
          </a:stretch>
        </p:blipFill>
        <p:spPr>
          <a:xfrm>
            <a:off x="635" y="0"/>
            <a:ext cx="12190730" cy="6858000"/>
          </a:xfrm>
          <a:prstGeom prst="rect">
            <a:avLst/>
          </a:prstGeom>
        </p:spPr>
      </p:pic>
      <p:sp>
        <p:nvSpPr>
          <p:cNvPr id="6" name="Text Box 5"/>
          <p:cNvSpPr txBox="1"/>
          <p:nvPr/>
        </p:nvSpPr>
        <p:spPr>
          <a:xfrm>
            <a:off x="531495" y="365760"/>
            <a:ext cx="10159365" cy="1084580"/>
          </a:xfrm>
          <a:prstGeom prst="rect">
            <a:avLst/>
          </a:prstGeom>
          <a:noFill/>
        </p:spPr>
        <p:txBody>
          <a:bodyPr wrap="square" rtlCol="0">
            <a:noAutofit/>
          </a:bodyPr>
          <a:p>
            <a:r>
              <a:rPr lang="en-IN" altLang="en-GB" sz="4000" u="sng">
                <a:solidFill>
                  <a:schemeClr val="bg1"/>
                </a:solidFill>
              </a:rPr>
              <a:t>CHALLENGES AND IMPROVEMENT</a:t>
            </a:r>
            <a:endParaRPr lang="en-IN" altLang="en-GB" sz="4000" u="sng">
              <a:solidFill>
                <a:schemeClr val="bg1"/>
              </a:solidFill>
            </a:endParaRPr>
          </a:p>
        </p:txBody>
      </p:sp>
      <p:sp>
        <p:nvSpPr>
          <p:cNvPr id="7" name="Text Box 6"/>
          <p:cNvSpPr txBox="1"/>
          <p:nvPr/>
        </p:nvSpPr>
        <p:spPr>
          <a:xfrm>
            <a:off x="266700" y="1299210"/>
            <a:ext cx="7954010" cy="7698105"/>
          </a:xfrm>
          <a:prstGeom prst="rect">
            <a:avLst/>
          </a:prstGeom>
          <a:noFill/>
        </p:spPr>
        <p:txBody>
          <a:bodyPr wrap="square" rtlCol="0">
            <a:noAutofit/>
          </a:bodyPr>
          <a:p>
            <a:r>
              <a:rPr lang="en-IN" altLang="en-US" u="sng">
                <a:solidFill>
                  <a:schemeClr val="bg1"/>
                </a:solidFill>
              </a:rPr>
              <a:t>1)</a:t>
            </a:r>
            <a:r>
              <a:rPr lang="en-US" altLang="en-GB" u="sng">
                <a:solidFill>
                  <a:schemeClr val="bg1"/>
                </a:solidFill>
              </a:rPr>
              <a:t>Shadow &amp; Noise Detection</a:t>
            </a:r>
            <a:endParaRPr lang="en-US" altLang="en-GB" u="sng">
              <a:solidFill>
                <a:schemeClr val="bg1"/>
              </a:solidFill>
            </a:endParaRPr>
          </a:p>
          <a:p>
            <a:r>
              <a:rPr lang="en-US" altLang="en-GB">
                <a:solidFill>
                  <a:schemeClr val="bg1"/>
                </a:solidFill>
              </a:rPr>
              <a:t>Challenge: False positives from shadows.</a:t>
            </a:r>
            <a:endParaRPr lang="en-US" altLang="en-GB">
              <a:solidFill>
                <a:schemeClr val="bg1"/>
              </a:solidFill>
            </a:endParaRPr>
          </a:p>
          <a:p>
            <a:r>
              <a:rPr lang="en-US" altLang="en-GB">
                <a:solidFill>
                  <a:schemeClr val="bg1"/>
                </a:solidFill>
              </a:rPr>
              <a:t>Improvement: Apply shadow removal or advanced filtering.</a:t>
            </a:r>
            <a:endParaRPr lang="en-US" altLang="en-GB">
              <a:solidFill>
                <a:schemeClr val="bg1"/>
              </a:solidFill>
            </a:endParaRPr>
          </a:p>
          <a:p>
            <a:endParaRPr lang="en-US" altLang="en-GB">
              <a:solidFill>
                <a:schemeClr val="bg1"/>
              </a:solidFill>
            </a:endParaRPr>
          </a:p>
          <a:p>
            <a:r>
              <a:rPr lang="en-IN" altLang="en-US" u="sng">
                <a:solidFill>
                  <a:schemeClr val="bg1"/>
                </a:solidFill>
              </a:rPr>
              <a:t>2)</a:t>
            </a:r>
            <a:r>
              <a:rPr lang="en-US" altLang="en-GB" u="sng">
                <a:solidFill>
                  <a:schemeClr val="bg1"/>
                </a:solidFill>
              </a:rPr>
              <a:t>Fixed Line Logic</a:t>
            </a:r>
            <a:endParaRPr lang="en-US" altLang="en-GB" u="sng">
              <a:solidFill>
                <a:schemeClr val="bg1"/>
              </a:solidFill>
            </a:endParaRPr>
          </a:p>
          <a:p>
            <a:r>
              <a:rPr lang="en-US" altLang="en-GB">
                <a:solidFill>
                  <a:schemeClr val="bg1"/>
                </a:solidFill>
              </a:rPr>
              <a:t>Challenge: Works only with static, fixed-position lines.</a:t>
            </a:r>
            <a:endParaRPr lang="en-US" altLang="en-GB">
              <a:solidFill>
                <a:schemeClr val="bg1"/>
              </a:solidFill>
            </a:endParaRPr>
          </a:p>
          <a:p>
            <a:r>
              <a:rPr lang="en-US" altLang="en-GB">
                <a:solidFill>
                  <a:schemeClr val="bg1"/>
                </a:solidFill>
              </a:rPr>
              <a:t>Improvement: Use adaptive lines or zone-based detection.</a:t>
            </a:r>
            <a:endParaRPr lang="en-US" altLang="en-GB">
              <a:solidFill>
                <a:schemeClr val="bg1"/>
              </a:solidFill>
            </a:endParaRPr>
          </a:p>
          <a:p>
            <a:endParaRPr lang="en-US" altLang="en-GB">
              <a:solidFill>
                <a:schemeClr val="bg1"/>
              </a:solidFill>
            </a:endParaRPr>
          </a:p>
          <a:p>
            <a:r>
              <a:rPr lang="en-IN" altLang="en-US" u="sng">
                <a:solidFill>
                  <a:schemeClr val="bg1"/>
                </a:solidFill>
              </a:rPr>
              <a:t>3)</a:t>
            </a:r>
            <a:r>
              <a:rPr lang="en-US" altLang="en-GB" u="sng">
                <a:solidFill>
                  <a:schemeClr val="bg1"/>
                </a:solidFill>
              </a:rPr>
              <a:t>No Object Tracking</a:t>
            </a:r>
            <a:endParaRPr lang="en-US" altLang="en-GB" u="sng">
              <a:solidFill>
                <a:schemeClr val="bg1"/>
              </a:solidFill>
            </a:endParaRPr>
          </a:p>
          <a:p>
            <a:r>
              <a:rPr lang="en-US" altLang="en-GB">
                <a:solidFill>
                  <a:schemeClr val="bg1"/>
                </a:solidFill>
              </a:rPr>
              <a:t>Challenge: Same vehicle may be counted multiple times.</a:t>
            </a:r>
            <a:endParaRPr lang="en-US" altLang="en-GB">
              <a:solidFill>
                <a:schemeClr val="bg1"/>
              </a:solidFill>
            </a:endParaRPr>
          </a:p>
          <a:p>
            <a:r>
              <a:rPr lang="en-US" altLang="en-GB">
                <a:solidFill>
                  <a:schemeClr val="bg1"/>
                </a:solidFill>
              </a:rPr>
              <a:t>Improvement: Integrate tracking (e.g., SORT, DeepSORT).</a:t>
            </a:r>
            <a:endParaRPr lang="en-US" altLang="en-GB">
              <a:solidFill>
                <a:schemeClr val="bg1"/>
              </a:solidFill>
            </a:endParaRPr>
          </a:p>
          <a:p>
            <a:endParaRPr lang="en-US" altLang="en-GB">
              <a:solidFill>
                <a:schemeClr val="bg1"/>
              </a:solidFill>
            </a:endParaRPr>
          </a:p>
          <a:p>
            <a:r>
              <a:rPr lang="en-IN" altLang="en-US" u="sng">
                <a:solidFill>
                  <a:schemeClr val="bg1"/>
                </a:solidFill>
              </a:rPr>
              <a:t>4)</a:t>
            </a:r>
            <a:r>
              <a:rPr lang="en-US" altLang="en-GB" u="sng">
                <a:solidFill>
                  <a:schemeClr val="bg1"/>
                </a:solidFill>
              </a:rPr>
              <a:t>No Vehicle Classification</a:t>
            </a:r>
            <a:endParaRPr lang="en-US" altLang="en-GB" u="sng">
              <a:solidFill>
                <a:schemeClr val="bg1"/>
              </a:solidFill>
            </a:endParaRPr>
          </a:p>
          <a:p>
            <a:r>
              <a:rPr lang="en-US" altLang="en-GB">
                <a:solidFill>
                  <a:schemeClr val="bg1"/>
                </a:solidFill>
              </a:rPr>
              <a:t>Challenge: All objects are counted as vehicles.</a:t>
            </a:r>
            <a:endParaRPr lang="en-US" altLang="en-GB">
              <a:solidFill>
                <a:schemeClr val="bg1"/>
              </a:solidFill>
            </a:endParaRPr>
          </a:p>
          <a:p>
            <a:r>
              <a:rPr lang="en-US" altLang="en-GB">
                <a:solidFill>
                  <a:schemeClr val="bg1"/>
                </a:solidFill>
              </a:rPr>
              <a:t>Improvement: Use models like YOLO for type detection.</a:t>
            </a:r>
            <a:endParaRPr lang="en-US" altLang="en-GB">
              <a:solidFill>
                <a:schemeClr val="bg1"/>
              </a:solidFill>
            </a:endParaRPr>
          </a:p>
          <a:p>
            <a:endParaRPr lang="en-US" altLang="en-GB">
              <a:solidFill>
                <a:schemeClr val="bg1"/>
              </a:solidFill>
            </a:endParaRPr>
          </a:p>
          <a:p>
            <a:endParaRPr lang="en-US" altLang="en-GB">
              <a:solidFill>
                <a:schemeClr val="bg1"/>
              </a:solidFill>
            </a:endParaRPr>
          </a:p>
          <a:p>
            <a:endParaRPr lang="en-US" altLang="en-GB">
              <a:solidFill>
                <a:schemeClr val="bg1"/>
              </a:solidFill>
            </a:endParaRPr>
          </a:p>
          <a:p>
            <a:endParaRPr lang="en-US" altLang="en-GB">
              <a:solidFill>
                <a:schemeClr val="bg1"/>
              </a:solidFill>
            </a:endParaRPr>
          </a:p>
        </p:txBody>
      </p:sp>
      <p:sp>
        <p:nvSpPr>
          <p:cNvPr id="8" name="Text Box 7"/>
          <p:cNvSpPr txBox="1"/>
          <p:nvPr/>
        </p:nvSpPr>
        <p:spPr>
          <a:xfrm>
            <a:off x="7048500" y="1276985"/>
            <a:ext cx="4558030" cy="4246245"/>
          </a:xfrm>
          <a:prstGeom prst="rect">
            <a:avLst/>
          </a:prstGeom>
          <a:noFill/>
        </p:spPr>
        <p:txBody>
          <a:bodyPr wrap="square" rtlCol="0">
            <a:spAutoFit/>
          </a:bodyPr>
          <a:p>
            <a:r>
              <a:rPr lang="en-IN" altLang="en-US" u="sng">
                <a:solidFill>
                  <a:schemeClr val="bg1"/>
                </a:solidFill>
                <a:sym typeface="+mn-ea"/>
              </a:rPr>
              <a:t>5)</a:t>
            </a:r>
            <a:r>
              <a:rPr lang="en-US" altLang="en-GB" u="sng">
                <a:solidFill>
                  <a:schemeClr val="bg1"/>
                </a:solidFill>
                <a:sym typeface="+mn-ea"/>
              </a:rPr>
              <a:t>No Speed/Direction Analysis</a:t>
            </a:r>
            <a:endParaRPr lang="en-US" altLang="en-GB" u="sng">
              <a:solidFill>
                <a:schemeClr val="bg1"/>
              </a:solidFill>
            </a:endParaRPr>
          </a:p>
          <a:p>
            <a:r>
              <a:rPr lang="en-US" altLang="en-GB">
                <a:solidFill>
                  <a:schemeClr val="bg1"/>
                </a:solidFill>
                <a:sym typeface="+mn-ea"/>
              </a:rPr>
              <a:t>Challenge: Only counts, no motion info.</a:t>
            </a:r>
            <a:endParaRPr lang="en-US" altLang="en-GB">
              <a:solidFill>
                <a:schemeClr val="bg1"/>
              </a:solidFill>
            </a:endParaRPr>
          </a:p>
          <a:p>
            <a:r>
              <a:rPr lang="en-US" altLang="en-GB">
                <a:solidFill>
                  <a:schemeClr val="bg1"/>
                </a:solidFill>
                <a:sym typeface="+mn-ea"/>
              </a:rPr>
              <a:t>Improvement: Track movement paths to estimate speed/direction.</a:t>
            </a:r>
            <a:endParaRPr lang="en-US" altLang="en-GB">
              <a:solidFill>
                <a:schemeClr val="bg1"/>
              </a:solidFill>
            </a:endParaRPr>
          </a:p>
          <a:p>
            <a:endParaRPr lang="en-US" altLang="en-GB">
              <a:solidFill>
                <a:schemeClr val="bg1"/>
              </a:solidFill>
              <a:sym typeface="+mn-ea"/>
            </a:endParaRPr>
          </a:p>
          <a:p>
            <a:r>
              <a:rPr lang="en-IN" altLang="en-US" u="sng">
                <a:solidFill>
                  <a:schemeClr val="bg1"/>
                </a:solidFill>
                <a:sym typeface="+mn-ea"/>
              </a:rPr>
              <a:t>6)</a:t>
            </a:r>
            <a:r>
              <a:rPr lang="en-US" altLang="en-GB" u="sng">
                <a:solidFill>
                  <a:schemeClr val="bg1"/>
                </a:solidFill>
                <a:sym typeface="+mn-ea"/>
              </a:rPr>
              <a:t>Poor Low-Light Performance</a:t>
            </a:r>
            <a:endParaRPr lang="en-US" altLang="en-GB" u="sng">
              <a:solidFill>
                <a:schemeClr val="bg1"/>
              </a:solidFill>
            </a:endParaRPr>
          </a:p>
          <a:p>
            <a:r>
              <a:rPr lang="en-US" altLang="en-GB">
                <a:solidFill>
                  <a:schemeClr val="bg1"/>
                </a:solidFill>
                <a:sym typeface="+mn-ea"/>
              </a:rPr>
              <a:t>Challenge: Doesn't work well at night.</a:t>
            </a:r>
            <a:endParaRPr lang="en-US" altLang="en-GB">
              <a:solidFill>
                <a:schemeClr val="bg1"/>
              </a:solidFill>
            </a:endParaRPr>
          </a:p>
          <a:p>
            <a:r>
              <a:rPr lang="en-US" altLang="en-GB">
                <a:solidFill>
                  <a:schemeClr val="bg1"/>
                </a:solidFill>
                <a:sym typeface="+mn-ea"/>
              </a:rPr>
              <a:t>Improvement: Use IR cameras or image enhancement.</a:t>
            </a:r>
            <a:endParaRPr lang="en-US" altLang="en-GB">
              <a:solidFill>
                <a:schemeClr val="bg1"/>
              </a:solidFill>
            </a:endParaRPr>
          </a:p>
          <a:p>
            <a:endParaRPr lang="en-US" altLang="en-GB">
              <a:solidFill>
                <a:schemeClr val="bg1"/>
              </a:solidFill>
            </a:endParaRPr>
          </a:p>
          <a:p>
            <a:r>
              <a:rPr lang="en-IN" altLang="en-US" u="sng">
                <a:solidFill>
                  <a:schemeClr val="bg1"/>
                </a:solidFill>
                <a:sym typeface="+mn-ea"/>
              </a:rPr>
              <a:t>7)</a:t>
            </a:r>
            <a:r>
              <a:rPr lang="en-US" altLang="en-GB" u="sng">
                <a:solidFill>
                  <a:schemeClr val="bg1"/>
                </a:solidFill>
                <a:sym typeface="+mn-ea"/>
              </a:rPr>
              <a:t>Manual Parameters</a:t>
            </a:r>
            <a:endParaRPr lang="en-US" altLang="en-GB" u="sng">
              <a:solidFill>
                <a:schemeClr val="bg1"/>
              </a:solidFill>
            </a:endParaRPr>
          </a:p>
          <a:p>
            <a:r>
              <a:rPr lang="en-US" altLang="en-GB">
                <a:solidFill>
                  <a:schemeClr val="bg1"/>
                </a:solidFill>
                <a:sym typeface="+mn-ea"/>
              </a:rPr>
              <a:t>Challenge: Hardcoded thresholds reduce flexibility.</a:t>
            </a:r>
            <a:endParaRPr lang="en-US" altLang="en-GB">
              <a:solidFill>
                <a:schemeClr val="bg1"/>
              </a:solidFill>
            </a:endParaRPr>
          </a:p>
          <a:p>
            <a:r>
              <a:rPr lang="en-US" altLang="en-GB">
                <a:solidFill>
                  <a:schemeClr val="bg1"/>
                </a:solidFill>
                <a:sym typeface="+mn-ea"/>
              </a:rPr>
              <a:t>Improvement: Use config files or GUI for dynamic setup.</a:t>
            </a:r>
            <a:endParaRPr lang="en-GB" altLang="en-US">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descr="IMG8"/>
          <p:cNvPicPr>
            <a:picLocks noChangeAspect="1"/>
          </p:cNvPicPr>
          <p:nvPr>
            <p:ph sz="half" idx="1"/>
          </p:nvPr>
        </p:nvPicPr>
        <p:blipFill>
          <a:blip r:embed="rId1"/>
          <a:stretch>
            <a:fillRect/>
          </a:stretch>
        </p:blipFill>
        <p:spPr>
          <a:xfrm>
            <a:off x="0" y="0"/>
            <a:ext cx="12192000" cy="6858000"/>
          </a:xfrm>
          <a:prstGeom prst="rect">
            <a:avLst/>
          </a:prstGeom>
        </p:spPr>
      </p:pic>
      <p:sp>
        <p:nvSpPr>
          <p:cNvPr id="6" name="Text Box 5"/>
          <p:cNvSpPr txBox="1"/>
          <p:nvPr/>
        </p:nvSpPr>
        <p:spPr>
          <a:xfrm>
            <a:off x="935990" y="182880"/>
            <a:ext cx="10137775" cy="1181100"/>
          </a:xfrm>
          <a:prstGeom prst="rect">
            <a:avLst/>
          </a:prstGeom>
          <a:noFill/>
        </p:spPr>
        <p:txBody>
          <a:bodyPr wrap="square" rtlCol="0">
            <a:noAutofit/>
          </a:bodyPr>
          <a:p>
            <a:r>
              <a:rPr lang="en-IN" altLang="en-GB" sz="4400" b="1" u="sng">
                <a:solidFill>
                  <a:schemeClr val="bg1"/>
                </a:solidFill>
                <a:highlight>
                  <a:srgbClr val="000000"/>
                </a:highlight>
              </a:rPr>
              <a:t>FUTURE SCOPE</a:t>
            </a:r>
            <a:endParaRPr lang="en-IN" altLang="en-GB" sz="4400" b="1" u="sng">
              <a:solidFill>
                <a:schemeClr val="bg1"/>
              </a:solidFill>
              <a:highlight>
                <a:srgbClr val="000000"/>
              </a:highlight>
            </a:endParaRPr>
          </a:p>
        </p:txBody>
      </p:sp>
      <p:sp>
        <p:nvSpPr>
          <p:cNvPr id="7" name="Text Box 6"/>
          <p:cNvSpPr txBox="1"/>
          <p:nvPr/>
        </p:nvSpPr>
        <p:spPr>
          <a:xfrm>
            <a:off x="1053465" y="1191895"/>
            <a:ext cx="10457180" cy="6345555"/>
          </a:xfrm>
          <a:prstGeom prst="rect">
            <a:avLst/>
          </a:prstGeom>
          <a:noFill/>
        </p:spPr>
        <p:txBody>
          <a:bodyPr wrap="square" rtlCol="0">
            <a:noAutofit/>
          </a:bodyPr>
          <a:p>
            <a:r>
              <a:rPr lang="en-IN" altLang="en-US">
                <a:solidFill>
                  <a:schemeClr val="bg1"/>
                </a:solidFill>
                <a:highlight>
                  <a:srgbClr val="000000"/>
                </a:highlight>
              </a:rPr>
              <a:t>1) </a:t>
            </a:r>
            <a:r>
              <a:rPr lang="en-US" altLang="en-GB">
                <a:solidFill>
                  <a:schemeClr val="bg1"/>
                </a:solidFill>
                <a:highlight>
                  <a:srgbClr val="000000"/>
                </a:highlight>
              </a:rPr>
              <a:t>Vehicle Type Classification</a:t>
            </a:r>
            <a:endParaRPr lang="en-US" altLang="en-GB">
              <a:solidFill>
                <a:schemeClr val="bg1"/>
              </a:solidFill>
              <a:highlight>
                <a:srgbClr val="000000"/>
              </a:highlight>
            </a:endParaRPr>
          </a:p>
          <a:p>
            <a:r>
              <a:rPr lang="en-US" altLang="en-GB">
                <a:solidFill>
                  <a:schemeClr val="bg1"/>
                </a:solidFill>
                <a:highlight>
                  <a:srgbClr val="000000"/>
                </a:highlight>
              </a:rPr>
              <a:t>Identify cars, buses, bikes using deep learning (e.g., YOLO, SSD).</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2) </a:t>
            </a:r>
            <a:r>
              <a:rPr lang="en-US" altLang="en-GB">
                <a:solidFill>
                  <a:schemeClr val="bg1"/>
                </a:solidFill>
                <a:highlight>
                  <a:srgbClr val="000000"/>
                </a:highlight>
              </a:rPr>
              <a:t>Object Tracking Integration</a:t>
            </a:r>
            <a:endParaRPr lang="en-US" altLang="en-GB">
              <a:solidFill>
                <a:schemeClr val="bg1"/>
              </a:solidFill>
              <a:highlight>
                <a:srgbClr val="000000"/>
              </a:highlight>
            </a:endParaRPr>
          </a:p>
          <a:p>
            <a:r>
              <a:rPr lang="en-US" altLang="en-GB">
                <a:solidFill>
                  <a:schemeClr val="bg1"/>
                </a:solidFill>
                <a:highlight>
                  <a:srgbClr val="000000"/>
                </a:highlight>
              </a:rPr>
              <a:t>Improve accuracy with tracking algorithms like SORT or DeepSORT.</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3) </a:t>
            </a:r>
            <a:r>
              <a:rPr lang="en-US" altLang="en-GB">
                <a:solidFill>
                  <a:schemeClr val="bg1"/>
                </a:solidFill>
                <a:highlight>
                  <a:srgbClr val="000000"/>
                </a:highlight>
              </a:rPr>
              <a:t>Speed and Direction Estimation</a:t>
            </a:r>
            <a:endParaRPr lang="en-US" altLang="en-GB">
              <a:solidFill>
                <a:schemeClr val="bg1"/>
              </a:solidFill>
              <a:highlight>
                <a:srgbClr val="000000"/>
              </a:highlight>
            </a:endParaRPr>
          </a:p>
          <a:p>
            <a:r>
              <a:rPr lang="en-US" altLang="en-GB">
                <a:solidFill>
                  <a:schemeClr val="bg1"/>
                </a:solidFill>
                <a:highlight>
                  <a:srgbClr val="000000"/>
                </a:highlight>
              </a:rPr>
              <a:t>Analyze vehicle movement patterns for traffic flow insights.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4) </a:t>
            </a:r>
            <a:r>
              <a:rPr lang="en-US" altLang="en-GB">
                <a:solidFill>
                  <a:schemeClr val="bg1"/>
                </a:solidFill>
                <a:highlight>
                  <a:srgbClr val="000000"/>
                </a:highlight>
              </a:rPr>
              <a:t>Adaptive and Smart Detection Zones</a:t>
            </a:r>
            <a:endParaRPr lang="en-US" altLang="en-GB">
              <a:solidFill>
                <a:schemeClr val="bg1"/>
              </a:solidFill>
              <a:highlight>
                <a:srgbClr val="000000"/>
              </a:highlight>
            </a:endParaRPr>
          </a:p>
          <a:p>
            <a:r>
              <a:rPr lang="en-US" altLang="en-GB">
                <a:solidFill>
                  <a:schemeClr val="bg1"/>
                </a:solidFill>
                <a:highlight>
                  <a:srgbClr val="000000"/>
                </a:highlight>
              </a:rPr>
              <a:t>Enable detection in different lanes, directions, and intersections.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5) </a:t>
            </a:r>
            <a:r>
              <a:rPr lang="en-US" altLang="en-GB">
                <a:solidFill>
                  <a:schemeClr val="bg1"/>
                </a:solidFill>
                <a:highlight>
                  <a:srgbClr val="000000"/>
                </a:highlight>
              </a:rPr>
              <a:t>Night and Low-Light Detection</a:t>
            </a:r>
            <a:endParaRPr lang="en-US" altLang="en-GB">
              <a:solidFill>
                <a:schemeClr val="bg1"/>
              </a:solidFill>
              <a:highlight>
                <a:srgbClr val="000000"/>
              </a:highlight>
            </a:endParaRPr>
          </a:p>
          <a:p>
            <a:r>
              <a:rPr lang="en-US" altLang="en-GB">
                <a:solidFill>
                  <a:schemeClr val="bg1"/>
                </a:solidFill>
                <a:highlight>
                  <a:srgbClr val="000000"/>
                </a:highlight>
              </a:rPr>
              <a:t>Enhance visibility using IR cameras or image processing techniques.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6) </a:t>
            </a:r>
            <a:r>
              <a:rPr lang="en-US" altLang="en-GB">
                <a:solidFill>
                  <a:schemeClr val="bg1"/>
                </a:solidFill>
                <a:highlight>
                  <a:srgbClr val="000000"/>
                </a:highlight>
              </a:rPr>
              <a:t>Cloud-Based Real-Time Monitoring</a:t>
            </a:r>
            <a:endParaRPr lang="en-US" altLang="en-GB">
              <a:solidFill>
                <a:schemeClr val="bg1"/>
              </a:solidFill>
              <a:highlight>
                <a:srgbClr val="000000"/>
              </a:highlight>
            </a:endParaRPr>
          </a:p>
          <a:p>
            <a:r>
              <a:rPr lang="en-US" altLang="en-GB">
                <a:solidFill>
                  <a:schemeClr val="bg1"/>
                </a:solidFill>
                <a:highlight>
                  <a:srgbClr val="000000"/>
                </a:highlight>
              </a:rPr>
              <a:t>Stream and analyze traffic data remotely via IoT platforms.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7) </a:t>
            </a:r>
            <a:r>
              <a:rPr lang="en-US" altLang="en-GB">
                <a:solidFill>
                  <a:schemeClr val="bg1"/>
                </a:solidFill>
                <a:highlight>
                  <a:srgbClr val="000000"/>
                </a:highlight>
              </a:rPr>
              <a:t>Data Analytics Dashboard</a:t>
            </a:r>
            <a:endParaRPr lang="en-US" altLang="en-GB">
              <a:solidFill>
                <a:schemeClr val="bg1"/>
              </a:solidFill>
              <a:highlight>
                <a:srgbClr val="000000"/>
              </a:highlight>
            </a:endParaRPr>
          </a:p>
          <a:p>
            <a:r>
              <a:rPr lang="en-US" altLang="en-GB">
                <a:solidFill>
                  <a:schemeClr val="bg1"/>
                </a:solidFill>
                <a:highlight>
                  <a:srgbClr val="000000"/>
                </a:highlight>
              </a:rPr>
              <a:t>Visualize counts, trends, and traffic metrics over time.</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US" altLang="en-GB">
              <a:solidFill>
                <a:schemeClr val="bg1"/>
              </a:solidFill>
              <a:highlight>
                <a:srgbClr val="0000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descr="IMG11"/>
          <p:cNvPicPr>
            <a:picLocks noChangeAspect="1"/>
          </p:cNvPicPr>
          <p:nvPr>
            <p:ph sz="half" idx="1"/>
          </p:nvPr>
        </p:nvPicPr>
        <p:blipFill>
          <a:blip r:embed="rId1"/>
          <a:stretch>
            <a:fillRect/>
          </a:stretch>
        </p:blipFill>
        <p:spPr>
          <a:xfrm>
            <a:off x="-635" y="0"/>
            <a:ext cx="12192635" cy="6858000"/>
          </a:xfrm>
          <a:prstGeom prst="rect">
            <a:avLst/>
          </a:prstGeom>
        </p:spPr>
      </p:pic>
      <p:sp>
        <p:nvSpPr>
          <p:cNvPr id="6" name="Text Box 5"/>
          <p:cNvSpPr txBox="1"/>
          <p:nvPr/>
        </p:nvSpPr>
        <p:spPr>
          <a:xfrm>
            <a:off x="1979295" y="2086610"/>
            <a:ext cx="8486140" cy="6300470"/>
          </a:xfrm>
          <a:prstGeom prst="rect">
            <a:avLst/>
          </a:prstGeom>
          <a:noFill/>
        </p:spPr>
        <p:txBody>
          <a:bodyPr wrap="square" rtlCol="0">
            <a:noAutofit/>
          </a:bodyPr>
          <a:p>
            <a:r>
              <a:rPr lang="en-US" altLang="en-GB" sz="2000" b="1">
                <a:solidFill>
                  <a:schemeClr val="bg1"/>
                </a:solidFill>
              </a:rPr>
              <a:t>In conclusion, this project successfully demonstrates a real-time vehicle detection and counting system using classical computer vision techniques with OpenCV. By applying background subtraction, contour detection, and line-crossing logic, it effectively monitors traffic flow in video feeds. Although simple and efficient, it highlights the potential for intelligent traffic surveillance systems. With future enhancements like object tracking, deep learning-based detection, and vehicle classification, this system can evolve into a powerful tool for smart city traffic management and automated transportation analytics.</a:t>
            </a:r>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a:p>
            <a:endParaRPr lang="en-US" altLang="en-GB" sz="2000" b="1">
              <a:solidFill>
                <a:schemeClr val="bg1"/>
              </a:solidFill>
            </a:endParaRPr>
          </a:p>
        </p:txBody>
      </p:sp>
      <p:sp>
        <p:nvSpPr>
          <p:cNvPr id="7" name="Text Box 6"/>
          <p:cNvSpPr txBox="1"/>
          <p:nvPr/>
        </p:nvSpPr>
        <p:spPr>
          <a:xfrm>
            <a:off x="2032635" y="531495"/>
            <a:ext cx="7816215" cy="706755"/>
          </a:xfrm>
          <a:prstGeom prst="rect">
            <a:avLst/>
          </a:prstGeom>
          <a:noFill/>
        </p:spPr>
        <p:txBody>
          <a:bodyPr wrap="square" rtlCol="0">
            <a:spAutoFit/>
          </a:bodyPr>
          <a:p>
            <a:r>
              <a:rPr lang="en-IN" altLang="en-GB" sz="4000" b="1" u="sng">
                <a:solidFill>
                  <a:schemeClr val="bg1"/>
                </a:solidFill>
              </a:rPr>
              <a:t> CONCLUSION</a:t>
            </a:r>
            <a:endParaRPr lang="en-IN" altLang="en-GB" sz="4000" b="1" u="sng">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descr="imG10"/>
          <p:cNvPicPr>
            <a:picLocks noChangeAspect="1"/>
          </p:cNvPicPr>
          <p:nvPr>
            <p:ph sz="half" idx="1"/>
          </p:nvPr>
        </p:nvPicPr>
        <p:blipFill>
          <a:blip r:embed="rId1"/>
          <a:stretch>
            <a:fillRect/>
          </a:stretch>
        </p:blipFill>
        <p:spPr>
          <a:xfrm>
            <a:off x="0" y="0"/>
            <a:ext cx="12192000" cy="6858000"/>
          </a:xfrm>
          <a:prstGeom prst="rect">
            <a:avLst/>
          </a:prstGeom>
        </p:spPr>
      </p:pic>
      <p:sp>
        <p:nvSpPr>
          <p:cNvPr id="6" name="Text Box 5"/>
          <p:cNvSpPr txBox="1"/>
          <p:nvPr/>
        </p:nvSpPr>
        <p:spPr>
          <a:xfrm>
            <a:off x="4300855" y="1831340"/>
            <a:ext cx="4398010" cy="1010920"/>
          </a:xfrm>
          <a:prstGeom prst="rect">
            <a:avLst/>
          </a:prstGeom>
          <a:noFill/>
        </p:spPr>
        <p:txBody>
          <a:bodyPr wrap="square" rtlCol="0">
            <a:noAutofit/>
          </a:bodyPr>
          <a:p>
            <a:r>
              <a:rPr lang="en-IN" altLang="en-GB" sz="5500" b="1" u="sng">
                <a:solidFill>
                  <a:schemeClr val="bg1"/>
                </a:solidFill>
                <a:highlight>
                  <a:srgbClr val="000000"/>
                </a:highlight>
              </a:rPr>
              <a:t>THANK YOU!</a:t>
            </a:r>
            <a:endParaRPr lang="en-IN" altLang="en-GB" sz="5500" b="1" u="sng">
              <a:solidFill>
                <a:schemeClr val="bg1"/>
              </a:solidFill>
              <a:highlight>
                <a:srgbClr val="0000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img2"/>
          <p:cNvPicPr>
            <a:picLocks noChangeAspect="1"/>
          </p:cNvPicPr>
          <p:nvPr>
            <p:ph idx="1"/>
          </p:nvPr>
        </p:nvPicPr>
        <p:blipFill>
          <a:blip r:embed="rId1"/>
          <a:stretch>
            <a:fillRect/>
          </a:stretch>
        </p:blipFill>
        <p:spPr>
          <a:xfrm>
            <a:off x="0" y="0"/>
            <a:ext cx="12192000" cy="6857365"/>
          </a:xfrm>
          <a:prstGeom prst="rect">
            <a:avLst/>
          </a:prstGeom>
        </p:spPr>
      </p:pic>
      <p:sp>
        <p:nvSpPr>
          <p:cNvPr id="5" name="Text Box 4"/>
          <p:cNvSpPr txBox="1"/>
          <p:nvPr/>
        </p:nvSpPr>
        <p:spPr>
          <a:xfrm>
            <a:off x="418465" y="635"/>
            <a:ext cx="11191875" cy="1942465"/>
          </a:xfrm>
          <a:prstGeom prst="rect">
            <a:avLst/>
          </a:prstGeom>
          <a:noFill/>
        </p:spPr>
        <p:txBody>
          <a:bodyPr wrap="square" rtlCol="0">
            <a:noAutofit/>
          </a:bodyPr>
          <a:p>
            <a:r>
              <a:rPr lang="en-IN" altLang="en-GB" sz="6000" b="1" u="sng">
                <a:solidFill>
                  <a:schemeClr val="bg1"/>
                </a:solidFill>
                <a:highlight>
                  <a:srgbClr val="000000"/>
                </a:highlight>
              </a:rPr>
              <a:t>ALGORITHM USED</a:t>
            </a:r>
            <a:endParaRPr lang="en-IN" altLang="en-GB" sz="6000" b="1" u="sng">
              <a:solidFill>
                <a:schemeClr val="bg1"/>
              </a:solidFill>
              <a:highlight>
                <a:srgbClr val="000000"/>
              </a:highlight>
            </a:endParaRPr>
          </a:p>
        </p:txBody>
      </p:sp>
      <p:sp>
        <p:nvSpPr>
          <p:cNvPr id="6" name="Text Box 5"/>
          <p:cNvSpPr txBox="1"/>
          <p:nvPr/>
        </p:nvSpPr>
        <p:spPr>
          <a:xfrm>
            <a:off x="313055" y="1031875"/>
            <a:ext cx="9083040" cy="1790065"/>
          </a:xfrm>
          <a:prstGeom prst="rect">
            <a:avLst/>
          </a:prstGeom>
          <a:noFill/>
        </p:spPr>
        <p:txBody>
          <a:bodyPr wrap="square" rtlCol="0">
            <a:noAutofit/>
          </a:bodyPr>
          <a:p>
            <a:r>
              <a:rPr lang="en-US" altLang="en-GB" sz="3200" b="1">
                <a:solidFill>
                  <a:schemeClr val="bg1"/>
                </a:solidFill>
                <a:highlight>
                  <a:srgbClr val="000000"/>
                </a:highlight>
              </a:rPr>
              <a:t>Background Subtraction using MOG2</a:t>
            </a:r>
            <a:endParaRPr lang="en-US" altLang="en-GB" sz="3200" b="1">
              <a:solidFill>
                <a:schemeClr val="bg1"/>
              </a:solidFill>
              <a:highlight>
                <a:srgbClr val="000000"/>
              </a:highlight>
            </a:endParaRPr>
          </a:p>
          <a:p>
            <a:endParaRPr lang="en-US" altLang="en-GB" sz="3200" b="1">
              <a:solidFill>
                <a:schemeClr val="bg1"/>
              </a:solidFill>
              <a:highlight>
                <a:srgbClr val="000000"/>
              </a:highlight>
            </a:endParaRPr>
          </a:p>
        </p:txBody>
      </p:sp>
      <p:sp>
        <p:nvSpPr>
          <p:cNvPr id="7" name="Text Box 6"/>
          <p:cNvSpPr txBox="1"/>
          <p:nvPr/>
        </p:nvSpPr>
        <p:spPr>
          <a:xfrm>
            <a:off x="419735" y="2107565"/>
            <a:ext cx="5878195" cy="3415030"/>
          </a:xfrm>
          <a:prstGeom prst="rect">
            <a:avLst/>
          </a:prstGeom>
          <a:noFill/>
        </p:spPr>
        <p:txBody>
          <a:bodyPr wrap="square" rtlCol="0">
            <a:spAutoFit/>
          </a:bodyPr>
          <a:p>
            <a:r>
              <a:rPr lang="en-US" altLang="en-GB" b="1">
                <a:solidFill>
                  <a:schemeClr val="bg1"/>
                </a:solidFill>
                <a:highlight>
                  <a:srgbClr val="000000"/>
                </a:highlight>
              </a:rPr>
              <a:t>cv2.createBackgroundSubtractorMOG2()</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MOG2 (Mixture of Gaussians v2) is an adaptive background subtraction algorithm.</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It models each pixel with a mixture of Gaussians and adapts over time to lighting changes and motion.</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Good for detecting moving objects (like vehicles) in a static camera setup.</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US" altLang="en-GB">
              <a:solidFill>
                <a:schemeClr val="bg1"/>
              </a:solidFill>
              <a:highlight>
                <a:srgbClr val="000000"/>
              </a:highlight>
            </a:endParaRPr>
          </a:p>
        </p:txBody>
      </p:sp>
      <p:sp>
        <p:nvSpPr>
          <p:cNvPr id="8" name="Text Box 7"/>
          <p:cNvSpPr txBox="1"/>
          <p:nvPr/>
        </p:nvSpPr>
        <p:spPr>
          <a:xfrm>
            <a:off x="6990080" y="1509395"/>
            <a:ext cx="4844415" cy="5027295"/>
          </a:xfrm>
          <a:prstGeom prst="rect">
            <a:avLst/>
          </a:prstGeom>
          <a:noFill/>
        </p:spPr>
        <p:txBody>
          <a:bodyPr wrap="square" rtlCol="0">
            <a:noAutofit/>
          </a:bodyPr>
          <a:p>
            <a:r>
              <a:rPr lang="en-IN" altLang="en-US" b="1" u="sng">
                <a:solidFill>
                  <a:schemeClr val="bg1"/>
                </a:solidFill>
                <a:highlight>
                  <a:srgbClr val="000000"/>
                </a:highlight>
              </a:rPr>
              <a:t>SUPPORTING STEPS IN THE PIPELINE:</a:t>
            </a:r>
            <a:endParaRPr lang="en-IN" altLang="en-US" b="1" u="sng">
              <a:solidFill>
                <a:schemeClr val="bg1"/>
              </a:solidFill>
              <a:highlight>
                <a:srgbClr val="000000"/>
              </a:highlight>
            </a:endParaRPr>
          </a:p>
          <a:p>
            <a:r>
              <a:rPr lang="en-IN" altLang="en-US">
                <a:solidFill>
                  <a:schemeClr val="bg1"/>
                </a:solidFill>
                <a:highlight>
                  <a:srgbClr val="000000"/>
                </a:highlight>
              </a:rPr>
              <a:t>1) </a:t>
            </a:r>
            <a:r>
              <a:rPr lang="en-US" altLang="en-GB">
                <a:solidFill>
                  <a:schemeClr val="bg1"/>
                </a:solidFill>
                <a:highlight>
                  <a:srgbClr val="000000"/>
                </a:highlight>
              </a:rPr>
              <a:t>Preprocessing</a:t>
            </a:r>
            <a:endParaRPr lang="en-US" altLang="en-GB">
              <a:solidFill>
                <a:schemeClr val="bg1"/>
              </a:solidFill>
              <a:highlight>
                <a:srgbClr val="000000"/>
              </a:highlight>
            </a:endParaRPr>
          </a:p>
          <a:p>
            <a:r>
              <a:rPr lang="en-US" altLang="en-GB">
                <a:solidFill>
                  <a:schemeClr val="bg1"/>
                </a:solidFill>
                <a:highlight>
                  <a:srgbClr val="000000"/>
                </a:highlight>
              </a:rPr>
              <a:t>Grayscale conversion</a:t>
            </a:r>
            <a:endParaRPr lang="en-US" altLang="en-GB">
              <a:solidFill>
                <a:schemeClr val="bg1"/>
              </a:solidFill>
              <a:highlight>
                <a:srgbClr val="000000"/>
              </a:highlight>
            </a:endParaRPr>
          </a:p>
          <a:p>
            <a:r>
              <a:rPr lang="en-US" altLang="en-GB">
                <a:solidFill>
                  <a:schemeClr val="bg1"/>
                </a:solidFill>
                <a:highlight>
                  <a:srgbClr val="000000"/>
                </a:highlight>
              </a:rPr>
              <a:t>Gaussian Blur to reduce noise</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2) </a:t>
            </a:r>
            <a:r>
              <a:rPr lang="en-US" altLang="en-GB">
                <a:solidFill>
                  <a:schemeClr val="bg1"/>
                </a:solidFill>
                <a:highlight>
                  <a:srgbClr val="000000"/>
                </a:highlight>
              </a:rPr>
              <a:t>Morphological Operations</a:t>
            </a:r>
            <a:endParaRPr lang="en-US" altLang="en-GB">
              <a:solidFill>
                <a:schemeClr val="bg1"/>
              </a:solidFill>
              <a:highlight>
                <a:srgbClr val="000000"/>
              </a:highlight>
            </a:endParaRPr>
          </a:p>
          <a:p>
            <a:r>
              <a:rPr lang="en-US" altLang="en-GB">
                <a:solidFill>
                  <a:schemeClr val="bg1"/>
                </a:solidFill>
                <a:highlight>
                  <a:srgbClr val="000000"/>
                </a:highlight>
              </a:rPr>
              <a:t>Opening &amp; Closing to clean the foreground mask</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3) </a:t>
            </a:r>
            <a:r>
              <a:rPr lang="en-US" altLang="en-GB">
                <a:solidFill>
                  <a:schemeClr val="bg1"/>
                </a:solidFill>
                <a:highlight>
                  <a:srgbClr val="000000"/>
                </a:highlight>
              </a:rPr>
              <a:t>Contour Detection</a:t>
            </a:r>
            <a:endParaRPr lang="en-US" altLang="en-GB">
              <a:solidFill>
                <a:schemeClr val="bg1"/>
              </a:solidFill>
              <a:highlight>
                <a:srgbClr val="000000"/>
              </a:highlight>
            </a:endParaRPr>
          </a:p>
          <a:p>
            <a:r>
              <a:rPr lang="en-US" altLang="en-GB">
                <a:solidFill>
                  <a:schemeClr val="bg1"/>
                </a:solidFill>
                <a:highlight>
                  <a:srgbClr val="000000"/>
                </a:highlight>
              </a:rPr>
              <a:t>cv2.findContours() is used to detect object boundaries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4) </a:t>
            </a:r>
            <a:r>
              <a:rPr lang="en-US" altLang="en-GB">
                <a:solidFill>
                  <a:schemeClr val="bg1"/>
                </a:solidFill>
                <a:highlight>
                  <a:srgbClr val="000000"/>
                </a:highlight>
              </a:rPr>
              <a:t>Object Filtering &amp; Tracking</a:t>
            </a:r>
            <a:endParaRPr lang="en-US" altLang="en-GB">
              <a:solidFill>
                <a:schemeClr val="bg1"/>
              </a:solidFill>
              <a:highlight>
                <a:srgbClr val="000000"/>
              </a:highlight>
            </a:endParaRPr>
          </a:p>
          <a:p>
            <a:r>
              <a:rPr lang="en-US" altLang="en-GB">
                <a:solidFill>
                  <a:schemeClr val="bg1"/>
                </a:solidFill>
                <a:highlight>
                  <a:srgbClr val="000000"/>
                </a:highlight>
              </a:rPr>
              <a:t>Filters small objects based on size</a:t>
            </a:r>
            <a:endParaRPr lang="en-US" altLang="en-GB">
              <a:solidFill>
                <a:schemeClr val="bg1"/>
              </a:solidFill>
              <a:highlight>
                <a:srgbClr val="000000"/>
              </a:highlight>
            </a:endParaRPr>
          </a:p>
          <a:p>
            <a:r>
              <a:rPr lang="en-US" altLang="en-GB">
                <a:solidFill>
                  <a:schemeClr val="bg1"/>
                </a:solidFill>
                <a:highlight>
                  <a:srgbClr val="000000"/>
                </a:highlight>
              </a:rPr>
              <a:t>Calculates the center of detected objects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a:solidFill>
                  <a:schemeClr val="bg1"/>
                </a:solidFill>
                <a:highlight>
                  <a:srgbClr val="000000"/>
                </a:highlight>
              </a:rPr>
              <a:t>5) </a:t>
            </a:r>
            <a:r>
              <a:rPr lang="en-US" altLang="en-GB">
                <a:solidFill>
                  <a:schemeClr val="bg1"/>
                </a:solidFill>
                <a:highlight>
                  <a:srgbClr val="000000"/>
                </a:highlight>
              </a:rPr>
              <a:t>Line-Crossing Detection</a:t>
            </a:r>
            <a:endParaRPr lang="en-US" altLang="en-GB">
              <a:solidFill>
                <a:schemeClr val="bg1"/>
              </a:solidFill>
              <a:highlight>
                <a:srgbClr val="000000"/>
              </a:highlight>
            </a:endParaRPr>
          </a:p>
          <a:p>
            <a:r>
              <a:rPr lang="en-US" altLang="en-GB">
                <a:solidFill>
                  <a:schemeClr val="bg1"/>
                </a:solidFill>
                <a:highlight>
                  <a:srgbClr val="000000"/>
                </a:highlight>
              </a:rPr>
              <a:t>Simple logic checks if the object’s center crosses a defined line (pos_linha </a:t>
            </a:r>
            <a:r>
              <a:rPr lang="en-US" altLang="en-US">
                <a:solidFill>
                  <a:schemeClr val="bg1"/>
                </a:solidFill>
                <a:highlight>
                  <a:srgbClr val="000000"/>
                </a:highlight>
              </a:rPr>
              <a:t>±</a:t>
            </a:r>
            <a:r>
              <a:rPr lang="en-US" altLang="en-GB">
                <a:solidFill>
                  <a:schemeClr val="bg1"/>
                </a:solidFill>
                <a:highlight>
                  <a:srgbClr val="000000"/>
                </a:highlight>
              </a:rPr>
              <a:t> offset)</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US" altLang="en-GB">
              <a:solidFill>
                <a:schemeClr val="bg1"/>
              </a:solidFill>
              <a:highlight>
                <a:srgbClr val="0000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img3"/>
          <p:cNvPicPr>
            <a:picLocks noChangeAspect="1"/>
          </p:cNvPicPr>
          <p:nvPr>
            <p:ph idx="1"/>
          </p:nvPr>
        </p:nvPicPr>
        <p:blipFill>
          <a:blip r:embed="rId1"/>
          <a:stretch>
            <a:fillRect/>
          </a:stretch>
        </p:blipFill>
        <p:spPr>
          <a:xfrm>
            <a:off x="0" y="0"/>
            <a:ext cx="12192000" cy="6858000"/>
          </a:xfrm>
          <a:prstGeom prst="rect">
            <a:avLst/>
          </a:prstGeom>
        </p:spPr>
      </p:pic>
      <p:sp>
        <p:nvSpPr>
          <p:cNvPr id="5" name="Text Box 4"/>
          <p:cNvSpPr txBox="1"/>
          <p:nvPr/>
        </p:nvSpPr>
        <p:spPr>
          <a:xfrm>
            <a:off x="2106930" y="365125"/>
            <a:ext cx="9158605" cy="1156970"/>
          </a:xfrm>
          <a:prstGeom prst="rect">
            <a:avLst/>
          </a:prstGeom>
          <a:noFill/>
        </p:spPr>
        <p:txBody>
          <a:bodyPr wrap="square" rtlCol="0">
            <a:noAutofit/>
          </a:bodyPr>
          <a:p>
            <a:r>
              <a:rPr lang="en-IN" altLang="en-GB" sz="5500" b="1" u="sng">
                <a:solidFill>
                  <a:schemeClr val="bg1"/>
                </a:solidFill>
                <a:highlight>
                  <a:srgbClr val="000000"/>
                </a:highlight>
              </a:rPr>
              <a:t>MAJOR TOPICS COVERED</a:t>
            </a:r>
            <a:endParaRPr lang="en-IN" altLang="en-GB" sz="5500" b="1" u="sng">
              <a:solidFill>
                <a:schemeClr val="bg1"/>
              </a:solidFill>
              <a:highlight>
                <a:srgbClr val="000000"/>
              </a:highlight>
            </a:endParaRPr>
          </a:p>
        </p:txBody>
      </p:sp>
      <p:sp>
        <p:nvSpPr>
          <p:cNvPr id="6" name="Text Box 5"/>
          <p:cNvSpPr txBox="1"/>
          <p:nvPr/>
        </p:nvSpPr>
        <p:spPr>
          <a:xfrm>
            <a:off x="1042670" y="1336040"/>
            <a:ext cx="10084435" cy="6044565"/>
          </a:xfrm>
          <a:prstGeom prst="rect">
            <a:avLst/>
          </a:prstGeom>
          <a:noFill/>
        </p:spPr>
        <p:txBody>
          <a:bodyPr wrap="square" rtlCol="0">
            <a:noAutofit/>
          </a:bodyPr>
          <a:p>
            <a:endParaRPr lang="en-US" altLang="en-GB" sz="2400">
              <a:solidFill>
                <a:schemeClr val="bg1"/>
              </a:solidFill>
              <a:highlight>
                <a:srgbClr val="000000"/>
              </a:highlight>
            </a:endParaRPr>
          </a:p>
          <a:p>
            <a:r>
              <a:rPr lang="en-IN" altLang="en-US" sz="2400">
                <a:solidFill>
                  <a:schemeClr val="bg1"/>
                </a:solidFill>
                <a:highlight>
                  <a:srgbClr val="000000"/>
                </a:highlight>
              </a:rPr>
              <a:t>1) </a:t>
            </a:r>
            <a:r>
              <a:rPr lang="en-US" altLang="en-GB" sz="2400">
                <a:solidFill>
                  <a:schemeClr val="bg1"/>
                </a:solidFill>
                <a:highlight>
                  <a:srgbClr val="000000"/>
                </a:highlight>
              </a:rPr>
              <a:t>Background Subtraction</a:t>
            </a:r>
            <a:endParaRPr lang="en-US" altLang="en-GB" sz="2400">
              <a:solidFill>
                <a:schemeClr val="bg1"/>
              </a:solidFill>
              <a:highlight>
                <a:srgbClr val="000000"/>
              </a:highlight>
            </a:endParaRPr>
          </a:p>
          <a:p>
            <a:endParaRPr lang="en-US" altLang="en-GB" sz="2400">
              <a:solidFill>
                <a:schemeClr val="bg1"/>
              </a:solidFill>
              <a:highlight>
                <a:srgbClr val="000000"/>
              </a:highlight>
            </a:endParaRPr>
          </a:p>
          <a:p>
            <a:r>
              <a:rPr lang="en-IN" altLang="en-US" sz="2400">
                <a:solidFill>
                  <a:schemeClr val="bg1"/>
                </a:solidFill>
                <a:highlight>
                  <a:srgbClr val="000000"/>
                </a:highlight>
              </a:rPr>
              <a:t>2) </a:t>
            </a:r>
            <a:r>
              <a:rPr lang="en-US" altLang="en-GB" sz="2400">
                <a:solidFill>
                  <a:schemeClr val="bg1"/>
                </a:solidFill>
                <a:highlight>
                  <a:srgbClr val="000000"/>
                </a:highlight>
              </a:rPr>
              <a:t>Morphological Operations</a:t>
            </a:r>
            <a:endParaRPr lang="en-US" altLang="en-GB" sz="2400">
              <a:solidFill>
                <a:schemeClr val="bg1"/>
              </a:solidFill>
              <a:highlight>
                <a:srgbClr val="000000"/>
              </a:highlight>
            </a:endParaRPr>
          </a:p>
          <a:p>
            <a:endParaRPr lang="en-US" altLang="en-GB" sz="2400">
              <a:solidFill>
                <a:schemeClr val="bg1"/>
              </a:solidFill>
              <a:highlight>
                <a:srgbClr val="000000"/>
              </a:highlight>
            </a:endParaRPr>
          </a:p>
          <a:p>
            <a:r>
              <a:rPr lang="en-IN" altLang="en-US" sz="2400">
                <a:solidFill>
                  <a:schemeClr val="bg1"/>
                </a:solidFill>
                <a:highlight>
                  <a:srgbClr val="000000"/>
                </a:highlight>
              </a:rPr>
              <a:t>3) </a:t>
            </a:r>
            <a:r>
              <a:rPr lang="en-US" altLang="en-GB" sz="2400">
                <a:solidFill>
                  <a:schemeClr val="bg1"/>
                </a:solidFill>
                <a:highlight>
                  <a:srgbClr val="000000"/>
                </a:highlight>
              </a:rPr>
              <a:t>Contour Detection</a:t>
            </a:r>
            <a:endParaRPr lang="en-US" altLang="en-GB" sz="2400">
              <a:solidFill>
                <a:schemeClr val="bg1"/>
              </a:solidFill>
              <a:highlight>
                <a:srgbClr val="000000"/>
              </a:highlight>
            </a:endParaRPr>
          </a:p>
          <a:p>
            <a:endParaRPr lang="en-US" altLang="en-GB" sz="2400">
              <a:solidFill>
                <a:schemeClr val="bg1"/>
              </a:solidFill>
              <a:highlight>
                <a:srgbClr val="000000"/>
              </a:highlight>
            </a:endParaRPr>
          </a:p>
          <a:p>
            <a:r>
              <a:rPr lang="en-IN" altLang="en-US" sz="2400">
                <a:solidFill>
                  <a:schemeClr val="bg1"/>
                </a:solidFill>
                <a:highlight>
                  <a:srgbClr val="000000"/>
                </a:highlight>
              </a:rPr>
              <a:t>4) </a:t>
            </a:r>
            <a:r>
              <a:rPr lang="en-US" altLang="en-GB" sz="2400">
                <a:solidFill>
                  <a:schemeClr val="bg1"/>
                </a:solidFill>
                <a:highlight>
                  <a:srgbClr val="000000"/>
                </a:highlight>
              </a:rPr>
              <a:t>Object Filtering &amp; Center Calculation</a:t>
            </a:r>
            <a:endParaRPr lang="en-US" altLang="en-GB" sz="2400">
              <a:solidFill>
                <a:schemeClr val="bg1"/>
              </a:solidFill>
              <a:highlight>
                <a:srgbClr val="000000"/>
              </a:highlight>
            </a:endParaRPr>
          </a:p>
          <a:p>
            <a:endParaRPr lang="en-US" altLang="en-GB" sz="2400">
              <a:solidFill>
                <a:schemeClr val="bg1"/>
              </a:solidFill>
              <a:highlight>
                <a:srgbClr val="000000"/>
              </a:highlight>
            </a:endParaRPr>
          </a:p>
          <a:p>
            <a:r>
              <a:rPr lang="en-IN" altLang="en-US" sz="2400">
                <a:solidFill>
                  <a:schemeClr val="bg1"/>
                </a:solidFill>
                <a:highlight>
                  <a:srgbClr val="000000"/>
                </a:highlight>
              </a:rPr>
              <a:t>5) </a:t>
            </a:r>
            <a:r>
              <a:rPr lang="en-US" altLang="en-GB" sz="2400">
                <a:solidFill>
                  <a:schemeClr val="bg1"/>
                </a:solidFill>
                <a:highlight>
                  <a:srgbClr val="000000"/>
                </a:highlight>
              </a:rPr>
              <a:t>Vehicle Line Crossing Detection</a:t>
            </a:r>
            <a:endParaRPr lang="en-US" altLang="en-GB" sz="2400">
              <a:solidFill>
                <a:schemeClr val="bg1"/>
              </a:solidFill>
              <a:highlight>
                <a:srgbClr val="000000"/>
              </a:highlight>
            </a:endParaRPr>
          </a:p>
          <a:p>
            <a:endParaRPr lang="en-US" altLang="en-GB" sz="2400">
              <a:solidFill>
                <a:schemeClr val="bg1"/>
              </a:solidFill>
              <a:highlight>
                <a:srgbClr val="000000"/>
              </a:highlight>
            </a:endParaRPr>
          </a:p>
          <a:p>
            <a:r>
              <a:rPr lang="en-IN" altLang="en-US" sz="2400">
                <a:solidFill>
                  <a:schemeClr val="bg1"/>
                </a:solidFill>
                <a:highlight>
                  <a:srgbClr val="000000"/>
                </a:highlight>
              </a:rPr>
              <a:t>6) </a:t>
            </a:r>
            <a:r>
              <a:rPr lang="en-US" altLang="en-GB" sz="2400">
                <a:solidFill>
                  <a:schemeClr val="bg1"/>
                </a:solidFill>
                <a:highlight>
                  <a:srgbClr val="000000"/>
                </a:highlight>
              </a:rPr>
              <a:t>Counting Mechanism</a:t>
            </a:r>
            <a:endParaRPr lang="en-US" altLang="en-GB" sz="2400">
              <a:solidFill>
                <a:schemeClr val="bg1"/>
              </a:solidFill>
              <a:highlight>
                <a:srgbClr val="000000"/>
              </a:highlight>
            </a:endParaRPr>
          </a:p>
          <a:p>
            <a:endParaRPr lang="en-US" altLang="en-GB" sz="2400">
              <a:solidFill>
                <a:schemeClr val="bg1"/>
              </a:solidFill>
              <a:highlight>
                <a:srgbClr val="000000"/>
              </a:highlight>
            </a:endParaRPr>
          </a:p>
          <a:p>
            <a:r>
              <a:rPr lang="en-IN" altLang="en-US" sz="2400">
                <a:solidFill>
                  <a:schemeClr val="bg1"/>
                </a:solidFill>
                <a:highlight>
                  <a:srgbClr val="000000"/>
                </a:highlight>
              </a:rPr>
              <a:t>7) </a:t>
            </a:r>
            <a:r>
              <a:rPr lang="en-US" altLang="en-GB" sz="2400">
                <a:solidFill>
                  <a:schemeClr val="bg1"/>
                </a:solidFill>
                <a:highlight>
                  <a:srgbClr val="000000"/>
                </a:highlight>
              </a:rPr>
              <a:t>Display and Exit Logic</a:t>
            </a:r>
            <a:endParaRPr lang="en-US" altLang="en-GB" sz="2400">
              <a:solidFill>
                <a:schemeClr val="bg1"/>
              </a:solidFill>
              <a:highlight>
                <a:srgbClr val="0000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img4"/>
          <p:cNvPicPr>
            <a:picLocks noChangeAspect="1"/>
          </p:cNvPicPr>
          <p:nvPr>
            <p:ph idx="1"/>
          </p:nvPr>
        </p:nvPicPr>
        <p:blipFill>
          <a:blip r:embed="rId1"/>
          <a:stretch>
            <a:fillRect/>
          </a:stretch>
        </p:blipFill>
        <p:spPr>
          <a:xfrm>
            <a:off x="-635" y="0"/>
            <a:ext cx="12192635" cy="6858000"/>
          </a:xfrm>
          <a:prstGeom prst="rect">
            <a:avLst/>
          </a:prstGeom>
        </p:spPr>
      </p:pic>
      <p:sp>
        <p:nvSpPr>
          <p:cNvPr id="5" name="Text Box 4"/>
          <p:cNvSpPr txBox="1"/>
          <p:nvPr/>
        </p:nvSpPr>
        <p:spPr>
          <a:xfrm>
            <a:off x="882015" y="627380"/>
            <a:ext cx="9744075" cy="706755"/>
          </a:xfrm>
          <a:prstGeom prst="rect">
            <a:avLst/>
          </a:prstGeom>
          <a:noFill/>
        </p:spPr>
        <p:txBody>
          <a:bodyPr wrap="square" rtlCol="0">
            <a:spAutoFit/>
          </a:bodyPr>
          <a:p>
            <a:r>
              <a:rPr lang="en-IN" altLang="en-GB" sz="4000" u="sng">
                <a:solidFill>
                  <a:schemeClr val="bg1"/>
                </a:solidFill>
                <a:highlight>
                  <a:srgbClr val="000000"/>
                </a:highlight>
              </a:rPr>
              <a:t>CODE EXPLANATION </a:t>
            </a:r>
            <a:endParaRPr lang="en-IN" altLang="en-GB" sz="4000" u="sng">
              <a:solidFill>
                <a:schemeClr val="bg1"/>
              </a:solidFill>
              <a:highlight>
                <a:srgbClr val="000000"/>
              </a:highlight>
            </a:endParaRPr>
          </a:p>
        </p:txBody>
      </p:sp>
      <p:sp>
        <p:nvSpPr>
          <p:cNvPr id="6" name="Text Box 5"/>
          <p:cNvSpPr txBox="1"/>
          <p:nvPr/>
        </p:nvSpPr>
        <p:spPr>
          <a:xfrm>
            <a:off x="967740" y="1617980"/>
            <a:ext cx="6602095" cy="2584450"/>
          </a:xfrm>
          <a:prstGeom prst="rect">
            <a:avLst/>
          </a:prstGeom>
          <a:noFill/>
        </p:spPr>
        <p:txBody>
          <a:bodyPr wrap="square" rtlCol="0">
            <a:spAutoFit/>
          </a:bodyPr>
          <a:p>
            <a:r>
              <a:rPr lang="en-IN" altLang="en-GB" b="1" u="sng">
                <a:solidFill>
                  <a:schemeClr val="bg1"/>
                </a:solidFill>
                <a:highlight>
                  <a:srgbClr val="000000"/>
                </a:highlight>
              </a:rPr>
              <a:t>1) INITIAL SETTINGS AND VARIABLES</a:t>
            </a:r>
            <a:endParaRPr lang="en-IN" altLang="en-GB" b="1" u="sng">
              <a:solidFill>
                <a:schemeClr val="bg1"/>
              </a:solidFill>
              <a:highlight>
                <a:srgbClr val="000000"/>
              </a:highlight>
            </a:endParaRPr>
          </a:p>
          <a:p>
            <a:r>
              <a:rPr lang="en-US" altLang="en-GB">
                <a:solidFill>
                  <a:schemeClr val="bg1"/>
                </a:solidFill>
                <a:highlight>
                  <a:srgbClr val="000000"/>
                </a:highlight>
              </a:rPr>
              <a:t>largura_min = 40  # Minimum width for a detected object</a:t>
            </a:r>
            <a:endParaRPr lang="en-US" altLang="en-GB">
              <a:solidFill>
                <a:schemeClr val="bg1"/>
              </a:solidFill>
              <a:highlight>
                <a:srgbClr val="000000"/>
              </a:highlight>
            </a:endParaRPr>
          </a:p>
          <a:p>
            <a:r>
              <a:rPr lang="en-US" altLang="en-GB">
                <a:solidFill>
                  <a:schemeClr val="bg1"/>
                </a:solidFill>
                <a:highlight>
                  <a:srgbClr val="000000"/>
                </a:highlight>
              </a:rPr>
              <a:t>altura_min = 40   # Minimum height for a detected object</a:t>
            </a:r>
            <a:endParaRPr lang="en-US" altLang="en-GB">
              <a:solidFill>
                <a:schemeClr val="bg1"/>
              </a:solidFill>
              <a:highlight>
                <a:srgbClr val="000000"/>
              </a:highlight>
            </a:endParaRPr>
          </a:p>
          <a:p>
            <a:r>
              <a:rPr lang="en-US" altLang="en-GB">
                <a:solidFill>
                  <a:schemeClr val="bg1"/>
                </a:solidFill>
                <a:highlight>
                  <a:srgbClr val="000000"/>
                </a:highlight>
              </a:rPr>
              <a:t>offset = 6        # Margin of error for detecting crossing</a:t>
            </a:r>
            <a:endParaRPr lang="en-US" altLang="en-GB">
              <a:solidFill>
                <a:schemeClr val="bg1"/>
              </a:solidFill>
              <a:highlight>
                <a:srgbClr val="000000"/>
              </a:highlight>
            </a:endParaRPr>
          </a:p>
          <a:p>
            <a:r>
              <a:rPr lang="en-US" altLang="en-GB">
                <a:solidFill>
                  <a:schemeClr val="bg1"/>
                </a:solidFill>
                <a:highlight>
                  <a:srgbClr val="000000"/>
                </a:highlight>
              </a:rPr>
              <a:t>pos_linha = 550   # Vertical line position for counting</a:t>
            </a:r>
            <a:endParaRPr lang="en-US" altLang="en-GB">
              <a:solidFill>
                <a:schemeClr val="bg1"/>
              </a:solidFill>
              <a:highlight>
                <a:srgbClr val="000000"/>
              </a:highlight>
            </a:endParaRPr>
          </a:p>
          <a:p>
            <a:r>
              <a:rPr lang="en-US" altLang="en-GB">
                <a:solidFill>
                  <a:schemeClr val="bg1"/>
                </a:solidFill>
                <a:highlight>
                  <a:srgbClr val="000000"/>
                </a:highlight>
              </a:rPr>
              <a:t>delay = 60        # Frame delay in milliseconds</a:t>
            </a:r>
            <a:endParaRPr lang="en-US" altLang="en-GB">
              <a:solidFill>
                <a:schemeClr val="bg1"/>
              </a:solidFill>
              <a:highlight>
                <a:srgbClr val="000000"/>
              </a:highlight>
            </a:endParaRPr>
          </a:p>
          <a:p>
            <a:r>
              <a:rPr lang="en-US" altLang="en-GB">
                <a:solidFill>
                  <a:schemeClr val="bg1"/>
                </a:solidFill>
                <a:highlight>
                  <a:srgbClr val="000000"/>
                </a:highlight>
              </a:rPr>
              <a:t>detec = []        # Stores centers of detected objects</a:t>
            </a:r>
            <a:endParaRPr lang="en-US" altLang="en-GB">
              <a:solidFill>
                <a:schemeClr val="bg1"/>
              </a:solidFill>
              <a:highlight>
                <a:srgbClr val="000000"/>
              </a:highlight>
            </a:endParaRPr>
          </a:p>
          <a:p>
            <a:r>
              <a:rPr lang="en-US" altLang="en-GB">
                <a:solidFill>
                  <a:schemeClr val="bg1"/>
                </a:solidFill>
                <a:highlight>
                  <a:srgbClr val="000000"/>
                </a:highlight>
              </a:rPr>
              <a:t>carros = 0        # Vehicle count</a:t>
            </a:r>
            <a:endParaRPr lang="en-US" altLang="en-GB">
              <a:solidFill>
                <a:schemeClr val="bg1"/>
              </a:solidFill>
              <a:highlight>
                <a:srgbClr val="000000"/>
              </a:highlight>
            </a:endParaRPr>
          </a:p>
          <a:p>
            <a:endParaRPr lang="en-US" altLang="en-GB">
              <a:solidFill>
                <a:schemeClr val="bg1"/>
              </a:solidFill>
              <a:highlight>
                <a:srgbClr val="000000"/>
              </a:highlight>
            </a:endParaRPr>
          </a:p>
        </p:txBody>
      </p:sp>
      <p:sp>
        <p:nvSpPr>
          <p:cNvPr id="7" name="Text Box 6"/>
          <p:cNvSpPr txBox="1"/>
          <p:nvPr/>
        </p:nvSpPr>
        <p:spPr>
          <a:xfrm>
            <a:off x="1062990" y="4248150"/>
            <a:ext cx="5740400" cy="2030095"/>
          </a:xfrm>
          <a:prstGeom prst="rect">
            <a:avLst/>
          </a:prstGeom>
          <a:noFill/>
        </p:spPr>
        <p:txBody>
          <a:bodyPr wrap="square" rtlCol="0">
            <a:spAutoFit/>
          </a:bodyPr>
          <a:p>
            <a:r>
              <a:rPr lang="en-US" altLang="en-GB" b="1" u="sng">
                <a:solidFill>
                  <a:schemeClr val="bg1"/>
                </a:solidFill>
                <a:highlight>
                  <a:srgbClr val="000000"/>
                </a:highlight>
              </a:rPr>
              <a:t>2. H</a:t>
            </a:r>
            <a:r>
              <a:rPr lang="en-IN" altLang="en-US" b="1" u="sng">
                <a:solidFill>
                  <a:schemeClr val="bg1"/>
                </a:solidFill>
                <a:highlight>
                  <a:srgbClr val="000000"/>
                </a:highlight>
              </a:rPr>
              <a:t>ELPER</a:t>
            </a:r>
            <a:r>
              <a:rPr lang="en-US" altLang="en-GB" b="1" u="sng">
                <a:solidFill>
                  <a:schemeClr val="bg1"/>
                </a:solidFill>
                <a:highlight>
                  <a:srgbClr val="000000"/>
                </a:highlight>
              </a:rPr>
              <a:t> F</a:t>
            </a:r>
            <a:r>
              <a:rPr lang="en-IN" altLang="en-US" b="1" u="sng">
                <a:solidFill>
                  <a:schemeClr val="bg1"/>
                </a:solidFill>
                <a:highlight>
                  <a:srgbClr val="000000"/>
                </a:highlight>
              </a:rPr>
              <a:t>UNCTION</a:t>
            </a:r>
            <a:r>
              <a:rPr lang="en-US" altLang="en-GB" b="1" u="sng">
                <a:solidFill>
                  <a:schemeClr val="bg1"/>
                </a:solidFill>
                <a:highlight>
                  <a:srgbClr val="000000"/>
                </a:highlight>
              </a:rPr>
              <a:t>: pega_centro</a:t>
            </a:r>
            <a:endParaRPr lang="en-US" altLang="en-GB" b="1">
              <a:solidFill>
                <a:schemeClr val="bg1"/>
              </a:solidFill>
              <a:highlight>
                <a:srgbClr val="000000"/>
              </a:highlight>
            </a:endParaRPr>
          </a:p>
          <a:p>
            <a:r>
              <a:rPr lang="en-US" altLang="en-GB">
                <a:solidFill>
                  <a:schemeClr val="bg1"/>
                </a:solidFill>
                <a:highlight>
                  <a:srgbClr val="000000"/>
                </a:highlight>
              </a:rPr>
              <a:t>def pega_centro(x, y, w, h):</a:t>
            </a:r>
            <a:endParaRPr lang="en-US" altLang="en-GB">
              <a:solidFill>
                <a:schemeClr val="bg1"/>
              </a:solidFill>
              <a:highlight>
                <a:srgbClr val="000000"/>
              </a:highlight>
            </a:endParaRPr>
          </a:p>
          <a:p>
            <a:r>
              <a:rPr lang="en-US" altLang="en-GB">
                <a:solidFill>
                  <a:schemeClr val="bg1"/>
                </a:solidFill>
                <a:highlight>
                  <a:srgbClr val="000000"/>
                </a:highlight>
              </a:rPr>
              <a:t>    return x + int(w / 2), y + int(h / 2)</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Calculates the center point of a rectangle (used to determine when an object crosses the line).</a:t>
            </a:r>
            <a:endParaRPr lang="en-US" altLang="en-GB">
              <a:solidFill>
                <a:schemeClr val="bg1"/>
              </a:solidFill>
              <a:highlight>
                <a:srgbClr val="000000"/>
              </a:highlight>
            </a:endParaRPr>
          </a:p>
          <a:p>
            <a:endParaRPr lang="en-US" altLang="en-GB">
              <a:solidFill>
                <a:schemeClr val="bg1"/>
              </a:solidFill>
              <a:highlight>
                <a:srgbClr val="000000"/>
              </a:highlight>
            </a:endParaRPr>
          </a:p>
        </p:txBody>
      </p:sp>
      <p:sp>
        <p:nvSpPr>
          <p:cNvPr id="8" name="Text Box 7"/>
          <p:cNvSpPr txBox="1"/>
          <p:nvPr/>
        </p:nvSpPr>
        <p:spPr>
          <a:xfrm>
            <a:off x="7016750" y="1617980"/>
            <a:ext cx="5036185" cy="5354320"/>
          </a:xfrm>
          <a:prstGeom prst="rect">
            <a:avLst/>
          </a:prstGeom>
          <a:noFill/>
        </p:spPr>
        <p:txBody>
          <a:bodyPr wrap="square" rtlCol="0">
            <a:spAutoFit/>
          </a:bodyPr>
          <a:p>
            <a:r>
              <a:rPr lang="en-IN" altLang="en-GB" b="1" u="sng">
                <a:solidFill>
                  <a:schemeClr val="bg1"/>
                </a:solidFill>
                <a:highlight>
                  <a:srgbClr val="000000"/>
                </a:highlight>
              </a:rPr>
              <a:t>3)VIDEO INPUT AND BACKGROUND SUBTRACTOR</a:t>
            </a:r>
            <a:endParaRPr lang="en-IN" altLang="en-GB" b="1" u="sng">
              <a:solidFill>
                <a:schemeClr val="bg1"/>
              </a:solidFill>
              <a:highlight>
                <a:srgbClr val="000000"/>
              </a:highlight>
            </a:endParaRPr>
          </a:p>
          <a:p>
            <a:r>
              <a:rPr lang="en-US" altLang="en-GB">
                <a:solidFill>
                  <a:schemeClr val="bg1"/>
                </a:solidFill>
                <a:highlight>
                  <a:srgbClr val="000000"/>
                </a:highlight>
              </a:rPr>
              <a:t>cap = cv2.VideoCapture('video.mp4')</a:t>
            </a:r>
            <a:endParaRPr lang="en-US" altLang="en-GB">
              <a:solidFill>
                <a:schemeClr val="bg1"/>
              </a:solidFill>
              <a:highlight>
                <a:srgbClr val="000000"/>
              </a:highlight>
            </a:endParaRPr>
          </a:p>
          <a:p>
            <a:r>
              <a:rPr lang="en-US" altLang="en-GB">
                <a:solidFill>
                  <a:schemeClr val="bg1"/>
                </a:solidFill>
                <a:highlight>
                  <a:srgbClr val="000000"/>
                </a:highlight>
              </a:rPr>
              <a:t>subtracao = cv2.createBackgroundSubtractorMOG2(...)</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Loads the video file.</a:t>
            </a:r>
            <a:endParaRPr lang="en-US" altLang="en-GB">
              <a:solidFill>
                <a:schemeClr val="bg1"/>
              </a:solidFill>
              <a:highlight>
                <a:srgbClr val="000000"/>
              </a:highlight>
            </a:endParaRPr>
          </a:p>
          <a:p>
            <a:r>
              <a:rPr lang="en-US" altLang="en-GB">
                <a:solidFill>
                  <a:schemeClr val="bg1"/>
                </a:solidFill>
                <a:highlight>
                  <a:srgbClr val="000000"/>
                </a:highlight>
              </a:rPr>
              <a:t>Uses MOG2 for background subtraction to identify moving objects.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b="1" u="sng">
                <a:solidFill>
                  <a:schemeClr val="bg1"/>
                </a:solidFill>
                <a:highlight>
                  <a:srgbClr val="000000"/>
                </a:highlight>
              </a:rPr>
              <a:t>4)MAIN LOOP</a:t>
            </a:r>
            <a:endParaRPr lang="en-IN" altLang="en-US" b="1" u="sng">
              <a:solidFill>
                <a:schemeClr val="bg1"/>
              </a:solidFill>
              <a:highlight>
                <a:srgbClr val="000000"/>
              </a:highlight>
            </a:endParaRPr>
          </a:p>
          <a:p>
            <a:r>
              <a:rPr lang="en-US" altLang="en-GB">
                <a:solidFill>
                  <a:schemeClr val="bg1"/>
                </a:solidFill>
                <a:highlight>
                  <a:srgbClr val="000000"/>
                </a:highlight>
              </a:rPr>
              <a:t>while True:</a:t>
            </a:r>
            <a:endParaRPr lang="en-US" altLang="en-GB">
              <a:solidFill>
                <a:schemeClr val="bg1"/>
              </a:solidFill>
              <a:highlight>
                <a:srgbClr val="000000"/>
              </a:highlight>
            </a:endParaRPr>
          </a:p>
          <a:p>
            <a:r>
              <a:rPr lang="en-US" altLang="en-GB">
                <a:solidFill>
                  <a:schemeClr val="bg1"/>
                </a:solidFill>
                <a:highlight>
                  <a:srgbClr val="000000"/>
                </a:highlight>
              </a:rPr>
              <a:t>    ret, frame1 = cap.read()</a:t>
            </a:r>
            <a:endParaRPr lang="en-US" altLang="en-GB">
              <a:solidFill>
                <a:schemeClr val="bg1"/>
              </a:solidFill>
              <a:highlight>
                <a:srgbClr val="000000"/>
              </a:highlight>
            </a:endParaRPr>
          </a:p>
          <a:p>
            <a:r>
              <a:rPr lang="en-US" altLang="en-GB">
                <a:solidFill>
                  <a:schemeClr val="bg1"/>
                </a:solidFill>
                <a:highlight>
                  <a:srgbClr val="000000"/>
                </a:highlight>
              </a:rPr>
              <a:t>    if not ret:</a:t>
            </a:r>
            <a:endParaRPr lang="en-US" altLang="en-GB">
              <a:solidFill>
                <a:schemeClr val="bg1"/>
              </a:solidFill>
              <a:highlight>
                <a:srgbClr val="000000"/>
              </a:highlight>
            </a:endParaRPr>
          </a:p>
          <a:p>
            <a:r>
              <a:rPr lang="en-US" altLang="en-GB">
                <a:solidFill>
                  <a:schemeClr val="bg1"/>
                </a:solidFill>
                <a:highlight>
                  <a:srgbClr val="000000"/>
                </a:highlight>
              </a:rPr>
              <a:t>        break</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Reads video frame-by-frame.</a:t>
            </a:r>
            <a:endParaRPr lang="en-US" altLang="en-GB">
              <a:solidFill>
                <a:schemeClr val="bg1"/>
              </a:solidFill>
              <a:highlight>
                <a:srgbClr val="000000"/>
              </a:highlight>
            </a:endParaRPr>
          </a:p>
          <a:p>
            <a:r>
              <a:rPr lang="en-US" altLang="en-GB">
                <a:solidFill>
                  <a:schemeClr val="bg1"/>
                </a:solidFill>
                <a:highlight>
                  <a:srgbClr val="000000"/>
                </a:highlight>
              </a:rPr>
              <a:t>Breaks the loop when video ends.</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US" altLang="en-GB">
              <a:solidFill>
                <a:schemeClr val="bg1"/>
              </a:solidFill>
              <a:highlight>
                <a:srgbClr val="0000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img5"/>
          <p:cNvPicPr>
            <a:picLocks noChangeAspect="1"/>
          </p:cNvPicPr>
          <p:nvPr>
            <p:ph idx="1"/>
          </p:nvPr>
        </p:nvPicPr>
        <p:blipFill>
          <a:blip r:embed="rId1"/>
          <a:stretch>
            <a:fillRect/>
          </a:stretch>
        </p:blipFill>
        <p:spPr>
          <a:xfrm>
            <a:off x="-635" y="0"/>
            <a:ext cx="12192635" cy="6858000"/>
          </a:xfrm>
          <a:prstGeom prst="rect">
            <a:avLst/>
          </a:prstGeom>
        </p:spPr>
      </p:pic>
      <p:sp>
        <p:nvSpPr>
          <p:cNvPr id="5" name="Text Box 4"/>
          <p:cNvSpPr txBox="1"/>
          <p:nvPr/>
        </p:nvSpPr>
        <p:spPr>
          <a:xfrm>
            <a:off x="488950" y="648970"/>
            <a:ext cx="6325870" cy="5916930"/>
          </a:xfrm>
          <a:prstGeom prst="rect">
            <a:avLst/>
          </a:prstGeom>
          <a:noFill/>
        </p:spPr>
        <p:txBody>
          <a:bodyPr wrap="square" rtlCol="0">
            <a:noAutofit/>
          </a:bodyPr>
          <a:p>
            <a:r>
              <a:rPr lang="en-IN" altLang="en-GB" b="1" u="sng">
                <a:solidFill>
                  <a:schemeClr val="bg1"/>
                </a:solidFill>
                <a:highlight>
                  <a:srgbClr val="000000"/>
                </a:highlight>
              </a:rPr>
              <a:t>5)PREPROCESSING</a:t>
            </a:r>
            <a:endParaRPr lang="en-IN" altLang="en-GB" b="1" u="sng">
              <a:solidFill>
                <a:schemeClr val="bg1"/>
              </a:solidFill>
              <a:highlight>
                <a:srgbClr val="000000"/>
              </a:highlight>
            </a:endParaRPr>
          </a:p>
          <a:p>
            <a:r>
              <a:rPr lang="en-US" altLang="en-GB">
                <a:solidFill>
                  <a:schemeClr val="bg1"/>
                </a:solidFill>
                <a:highlight>
                  <a:srgbClr val="000000"/>
                </a:highlight>
              </a:rPr>
              <a:t>grey = cv2.cvtColor(frame1, cv2.COLOR_BGR2GRAY)</a:t>
            </a:r>
            <a:endParaRPr lang="en-US" altLang="en-GB">
              <a:solidFill>
                <a:schemeClr val="bg1"/>
              </a:solidFill>
              <a:highlight>
                <a:srgbClr val="000000"/>
              </a:highlight>
            </a:endParaRPr>
          </a:p>
          <a:p>
            <a:r>
              <a:rPr lang="en-US" altLang="en-GB">
                <a:solidFill>
                  <a:schemeClr val="bg1"/>
                </a:solidFill>
                <a:highlight>
                  <a:srgbClr val="000000"/>
                </a:highlight>
              </a:rPr>
              <a:t>blur = cv2.GaussianBlur(grey, (3, 3), 5)</a:t>
            </a:r>
            <a:endParaRPr lang="en-US" altLang="en-GB">
              <a:solidFill>
                <a:schemeClr val="bg1"/>
              </a:solidFill>
              <a:highlight>
                <a:srgbClr val="000000"/>
              </a:highlight>
            </a:endParaRPr>
          </a:p>
          <a:p>
            <a:r>
              <a:rPr lang="en-US" altLang="en-GB">
                <a:solidFill>
                  <a:schemeClr val="bg1"/>
                </a:solidFill>
                <a:highlight>
                  <a:srgbClr val="000000"/>
                </a:highlight>
              </a:rPr>
              <a:t>img_sub = subtracao.apply(blur)</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Converts frame to grayscale.</a:t>
            </a:r>
            <a:endParaRPr lang="en-US" altLang="en-GB">
              <a:solidFill>
                <a:schemeClr val="bg1"/>
              </a:solidFill>
              <a:highlight>
                <a:srgbClr val="000000"/>
              </a:highlight>
            </a:endParaRPr>
          </a:p>
          <a:p>
            <a:r>
              <a:rPr lang="en-US" altLang="en-GB">
                <a:solidFill>
                  <a:schemeClr val="bg1"/>
                </a:solidFill>
                <a:highlight>
                  <a:srgbClr val="000000"/>
                </a:highlight>
              </a:rPr>
              <a:t>Applies blur to reduce noise.</a:t>
            </a:r>
            <a:endParaRPr lang="en-US" altLang="en-GB">
              <a:solidFill>
                <a:schemeClr val="bg1"/>
              </a:solidFill>
              <a:highlight>
                <a:srgbClr val="000000"/>
              </a:highlight>
            </a:endParaRPr>
          </a:p>
          <a:p>
            <a:r>
              <a:rPr lang="en-US" altLang="en-GB">
                <a:solidFill>
                  <a:schemeClr val="bg1"/>
                </a:solidFill>
                <a:highlight>
                  <a:srgbClr val="000000"/>
                </a:highlight>
              </a:rPr>
              <a:t>Subtracts background to highlight moving objects.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b="1" u="sng">
                <a:solidFill>
                  <a:schemeClr val="bg1"/>
                </a:solidFill>
                <a:highlight>
                  <a:srgbClr val="000000"/>
                </a:highlight>
              </a:rPr>
              <a:t>6)NOISE REMOVAL(MORPHOLOGICAL OPERATIONS)</a:t>
            </a:r>
            <a:endParaRPr lang="en-IN" altLang="en-US" b="1" u="sng">
              <a:solidFill>
                <a:schemeClr val="bg1"/>
              </a:solidFill>
              <a:highlight>
                <a:srgbClr val="000000"/>
              </a:highlight>
            </a:endParaRPr>
          </a:p>
          <a:p>
            <a:r>
              <a:rPr lang="en-US" altLang="en-GB">
                <a:solidFill>
                  <a:schemeClr val="bg1"/>
                </a:solidFill>
                <a:highlight>
                  <a:srgbClr val="000000"/>
                </a:highlight>
              </a:rPr>
              <a:t>kernel = cv2.getStructuringElement(cv2.MORPH_ELLIPSE, (5, 5))</a:t>
            </a:r>
            <a:endParaRPr lang="en-US" altLang="en-GB">
              <a:solidFill>
                <a:schemeClr val="bg1"/>
              </a:solidFill>
              <a:highlight>
                <a:srgbClr val="000000"/>
              </a:highlight>
            </a:endParaRPr>
          </a:p>
          <a:p>
            <a:r>
              <a:rPr lang="en-US" altLang="en-GB">
                <a:solidFill>
                  <a:schemeClr val="bg1"/>
                </a:solidFill>
                <a:highlight>
                  <a:srgbClr val="000000"/>
                </a:highlight>
              </a:rPr>
              <a:t>mask = cv2.morphologyEx(img_sub, cv2.MORPH_OPEN, kernel, iterations=2)</a:t>
            </a:r>
            <a:endParaRPr lang="en-US" altLang="en-GB">
              <a:solidFill>
                <a:schemeClr val="bg1"/>
              </a:solidFill>
              <a:highlight>
                <a:srgbClr val="000000"/>
              </a:highlight>
            </a:endParaRPr>
          </a:p>
          <a:p>
            <a:r>
              <a:rPr lang="en-US" altLang="en-GB">
                <a:solidFill>
                  <a:schemeClr val="bg1"/>
                </a:solidFill>
                <a:highlight>
                  <a:srgbClr val="000000"/>
                </a:highlight>
              </a:rPr>
              <a:t>mask = cv2.morphologyEx(mask, cv2.MORPH_CLOSE, kernel, iterations=2)</a:t>
            </a:r>
            <a:endParaRPr lang="en-US" altLang="en-GB">
              <a:solidFill>
                <a:schemeClr val="bg1"/>
              </a:solidFill>
              <a:highlight>
                <a:srgbClr val="000000"/>
              </a:highlight>
            </a:endParaRPr>
          </a:p>
          <a:p>
            <a:r>
              <a:rPr lang="en-US" altLang="en-GB">
                <a:solidFill>
                  <a:schemeClr val="bg1"/>
                </a:solidFill>
                <a:highlight>
                  <a:srgbClr val="000000"/>
                </a:highlight>
              </a:rPr>
              <a:t>_, mask = cv2.threshold(mask, 200, 255, cv2.THRESH_BINARY)</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Cleans up the background mask by opening (removes small noise) and closing (fills gaps).</a:t>
            </a:r>
            <a:endParaRPr lang="en-US" altLang="en-GB">
              <a:solidFill>
                <a:schemeClr val="bg1"/>
              </a:solidFill>
              <a:highlight>
                <a:srgbClr val="000000"/>
              </a:highlight>
            </a:endParaRPr>
          </a:p>
          <a:p>
            <a:r>
              <a:rPr lang="en-US" altLang="en-GB">
                <a:solidFill>
                  <a:schemeClr val="bg1"/>
                </a:solidFill>
                <a:highlight>
                  <a:srgbClr val="000000"/>
                </a:highlight>
              </a:rPr>
              <a:t>Applies a binary threshold to ensure a black-and-white mask.</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IN" altLang="en-US">
              <a:solidFill>
                <a:schemeClr val="bg1"/>
              </a:solidFill>
              <a:highlight>
                <a:srgbClr val="000000"/>
              </a:highlight>
            </a:endParaRPr>
          </a:p>
          <a:p>
            <a:endParaRPr lang="en-IN" altLang="en-US">
              <a:solidFill>
                <a:schemeClr val="bg1"/>
              </a:solidFill>
              <a:highlight>
                <a:srgbClr val="000000"/>
              </a:highlight>
            </a:endParaRPr>
          </a:p>
        </p:txBody>
      </p:sp>
      <p:sp>
        <p:nvSpPr>
          <p:cNvPr id="6" name="Text Box 5"/>
          <p:cNvSpPr txBox="1"/>
          <p:nvPr/>
        </p:nvSpPr>
        <p:spPr>
          <a:xfrm>
            <a:off x="6739255" y="627380"/>
            <a:ext cx="5090160" cy="5077460"/>
          </a:xfrm>
          <a:prstGeom prst="rect">
            <a:avLst/>
          </a:prstGeom>
          <a:noFill/>
        </p:spPr>
        <p:txBody>
          <a:bodyPr wrap="square" rtlCol="0">
            <a:spAutoFit/>
          </a:bodyPr>
          <a:p>
            <a:r>
              <a:rPr lang="en-IN" altLang="en-GB" b="1" u="sng">
                <a:solidFill>
                  <a:schemeClr val="bg1"/>
                </a:solidFill>
                <a:highlight>
                  <a:srgbClr val="000000"/>
                </a:highlight>
              </a:rPr>
              <a:t>7)CONTOUR  DETECTION</a:t>
            </a:r>
            <a:endParaRPr lang="en-IN" altLang="en-GB" b="1" u="sng">
              <a:solidFill>
                <a:schemeClr val="bg1"/>
              </a:solidFill>
              <a:highlight>
                <a:srgbClr val="000000"/>
              </a:highlight>
            </a:endParaRPr>
          </a:p>
          <a:p>
            <a:r>
              <a:rPr lang="en-US" altLang="en-GB">
                <a:solidFill>
                  <a:schemeClr val="bg1"/>
                </a:solidFill>
                <a:highlight>
                  <a:srgbClr val="000000"/>
                </a:highlight>
              </a:rPr>
              <a:t>contornos, _ = cv2.findContours(...)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Finds contours (edges of moving objects) in the binary mask.</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b="1" u="sng">
                <a:solidFill>
                  <a:schemeClr val="bg1"/>
                </a:solidFill>
                <a:highlight>
                  <a:srgbClr val="000000"/>
                </a:highlight>
              </a:rPr>
              <a:t>8)DRAW LINE AND FILTER OBJECTS</a:t>
            </a:r>
            <a:endParaRPr lang="en-IN" altLang="en-US" b="1" u="sng">
              <a:solidFill>
                <a:schemeClr val="bg1"/>
              </a:solidFill>
              <a:highlight>
                <a:srgbClr val="000000"/>
              </a:highlight>
            </a:endParaRPr>
          </a:p>
          <a:p>
            <a:r>
              <a:rPr lang="en-US" altLang="en-GB">
                <a:solidFill>
                  <a:schemeClr val="bg1"/>
                </a:solidFill>
                <a:highlight>
                  <a:srgbClr val="000000"/>
                </a:highlight>
              </a:rPr>
              <a:t>cv2.line(frame1, (25, pos_linha), (1200, pos_linha), (255, 127, 0), 3)</a:t>
            </a:r>
            <a:endParaRPr lang="en-US" altLang="en-GB">
              <a:solidFill>
                <a:schemeClr val="bg1"/>
              </a:solidFill>
              <a:highlight>
                <a:srgbClr val="000000"/>
              </a:highlight>
            </a:endParaRPr>
          </a:p>
          <a:p>
            <a:endParaRPr lang="en-IN" altLang="en-US">
              <a:solidFill>
                <a:schemeClr val="bg1"/>
              </a:solidFill>
              <a:highlight>
                <a:srgbClr val="000000"/>
              </a:highlight>
            </a:endParaRPr>
          </a:p>
          <a:p>
            <a:r>
              <a:rPr lang="en-US" altLang="en-GB">
                <a:solidFill>
                  <a:schemeClr val="bg1"/>
                </a:solidFill>
                <a:highlight>
                  <a:srgbClr val="000000"/>
                </a:highlight>
              </a:rPr>
              <a:t>Draws a counting line across the frame.</a:t>
            </a:r>
            <a:endParaRPr lang="en-US" altLang="en-GB">
              <a:solidFill>
                <a:schemeClr val="bg1"/>
              </a:solidFill>
              <a:highlight>
                <a:srgbClr val="000000"/>
              </a:highlight>
            </a:endParaRPr>
          </a:p>
          <a:p>
            <a:r>
              <a:rPr lang="en-US" altLang="en-GB">
                <a:solidFill>
                  <a:schemeClr val="bg1"/>
                </a:solidFill>
                <a:highlight>
                  <a:srgbClr val="000000"/>
                </a:highlight>
              </a:rPr>
              <a:t>For each contour, checks size (width &amp; height). If valid</a:t>
            </a:r>
            <a:endParaRPr lang="en-US" altLang="en-GB">
              <a:solidFill>
                <a:schemeClr val="bg1"/>
              </a:solidFill>
              <a:highlight>
                <a:srgbClr val="000000"/>
              </a:highlight>
            </a:endParaRPr>
          </a:p>
          <a:p>
            <a:r>
              <a:rPr lang="en-US" altLang="en-GB">
                <a:solidFill>
                  <a:schemeClr val="bg1"/>
                </a:solidFill>
                <a:highlight>
                  <a:srgbClr val="000000"/>
                </a:highlight>
              </a:rPr>
              <a:t>Draws rectangle.</a:t>
            </a:r>
            <a:endParaRPr lang="en-US" altLang="en-GB">
              <a:solidFill>
                <a:schemeClr val="bg1"/>
              </a:solidFill>
              <a:highlight>
                <a:srgbClr val="000000"/>
              </a:highlight>
            </a:endParaRPr>
          </a:p>
          <a:p>
            <a:r>
              <a:rPr lang="en-US" altLang="en-GB">
                <a:solidFill>
                  <a:schemeClr val="bg1"/>
                </a:solidFill>
                <a:highlight>
                  <a:srgbClr val="000000"/>
                </a:highlight>
              </a:rPr>
              <a:t>Calculates center.</a:t>
            </a:r>
            <a:endParaRPr lang="en-US" altLang="en-GB">
              <a:solidFill>
                <a:schemeClr val="bg1"/>
              </a:solidFill>
              <a:highlight>
                <a:srgbClr val="000000"/>
              </a:highlight>
            </a:endParaRPr>
          </a:p>
          <a:p>
            <a:r>
              <a:rPr lang="en-US" altLang="en-GB">
                <a:solidFill>
                  <a:schemeClr val="bg1"/>
                </a:solidFill>
                <a:highlight>
                  <a:srgbClr val="000000"/>
                </a:highlight>
              </a:rPr>
              <a:t>Adds center to list.</a:t>
            </a:r>
            <a:endParaRPr lang="en-US" altLang="en-GB">
              <a:solidFill>
                <a:schemeClr val="bg1"/>
              </a:solidFill>
              <a:highlight>
                <a:srgbClr val="000000"/>
              </a:highlight>
            </a:endParaRPr>
          </a:p>
          <a:p>
            <a:r>
              <a:rPr lang="en-US" altLang="en-GB">
                <a:solidFill>
                  <a:schemeClr val="bg1"/>
                </a:solidFill>
                <a:highlight>
                  <a:srgbClr val="000000"/>
                </a:highlight>
              </a:rPr>
              <a:t>Draws center point.</a:t>
            </a:r>
            <a:endParaRPr lang="en-US" altLang="en-GB">
              <a:solidFill>
                <a:schemeClr val="bg1"/>
              </a:solidFill>
              <a:highlight>
                <a:srgbClr val="000000"/>
              </a:highlight>
            </a:endParaRPr>
          </a:p>
          <a:p>
            <a:endParaRPr lang="en-US" altLang="en-GB">
              <a:solidFill>
                <a:schemeClr val="bg1"/>
              </a:solidFill>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4" name="Content Placeholder 3" descr="img6"/>
          <p:cNvPicPr>
            <a:picLocks noChangeAspect="1"/>
          </p:cNvPicPr>
          <p:nvPr>
            <p:ph idx="1"/>
          </p:nvPr>
        </p:nvPicPr>
        <p:blipFill>
          <a:blip r:embed="rId1"/>
          <a:stretch>
            <a:fillRect/>
          </a:stretch>
        </p:blipFill>
        <p:spPr>
          <a:xfrm>
            <a:off x="0" y="0"/>
            <a:ext cx="12191365" cy="6858000"/>
          </a:xfrm>
          <a:prstGeom prst="rect">
            <a:avLst/>
          </a:prstGeom>
        </p:spPr>
      </p:pic>
      <p:sp>
        <p:nvSpPr>
          <p:cNvPr id="5" name="Text Box 4"/>
          <p:cNvSpPr txBox="1"/>
          <p:nvPr/>
        </p:nvSpPr>
        <p:spPr>
          <a:xfrm>
            <a:off x="840105" y="584835"/>
            <a:ext cx="8359775" cy="6462395"/>
          </a:xfrm>
          <a:prstGeom prst="rect">
            <a:avLst/>
          </a:prstGeom>
          <a:noFill/>
        </p:spPr>
        <p:txBody>
          <a:bodyPr wrap="square" rtlCol="0">
            <a:spAutoFit/>
          </a:bodyPr>
          <a:p>
            <a:r>
              <a:rPr lang="en-IN" altLang="en-GB" b="1" u="sng">
                <a:solidFill>
                  <a:schemeClr val="bg1"/>
                </a:solidFill>
                <a:highlight>
                  <a:srgbClr val="000000"/>
                </a:highlight>
              </a:rPr>
              <a:t>9)VEHICLE COUNTING LOGIC</a:t>
            </a:r>
            <a:endParaRPr lang="en-IN" altLang="en-GB" b="1" u="sng">
              <a:solidFill>
                <a:schemeClr val="bg1"/>
              </a:solidFill>
              <a:highlight>
                <a:srgbClr val="000000"/>
              </a:highlight>
            </a:endParaRPr>
          </a:p>
          <a:p>
            <a:r>
              <a:rPr lang="en-US" altLang="en-GB">
                <a:solidFill>
                  <a:schemeClr val="bg1"/>
                </a:solidFill>
                <a:highlight>
                  <a:srgbClr val="000000"/>
                </a:highlight>
              </a:rPr>
              <a:t>for (cx, cy) in detec:</a:t>
            </a:r>
            <a:endParaRPr lang="en-US" altLang="en-GB">
              <a:solidFill>
                <a:schemeClr val="bg1"/>
              </a:solidFill>
              <a:highlight>
                <a:srgbClr val="000000"/>
              </a:highlight>
            </a:endParaRPr>
          </a:p>
          <a:p>
            <a:r>
              <a:rPr lang="en-US" altLang="en-GB">
                <a:solidFill>
                  <a:schemeClr val="bg1"/>
                </a:solidFill>
                <a:highlight>
                  <a:srgbClr val="000000"/>
                </a:highlight>
              </a:rPr>
              <a:t>    if pos_linha - offset &lt; cy &lt; pos_linha + offset:</a:t>
            </a:r>
            <a:endParaRPr lang="en-US" altLang="en-GB">
              <a:solidFill>
                <a:schemeClr val="bg1"/>
              </a:solidFill>
              <a:highlight>
                <a:srgbClr val="000000"/>
              </a:highlight>
            </a:endParaRPr>
          </a:p>
          <a:p>
            <a:r>
              <a:rPr lang="en-US" altLang="en-GB">
                <a:solidFill>
                  <a:schemeClr val="bg1"/>
                </a:solidFill>
                <a:highlight>
                  <a:srgbClr val="000000"/>
                </a:highlight>
              </a:rPr>
              <a:t>        carros += 1</a:t>
            </a:r>
            <a:endParaRPr lang="en-US" altLang="en-GB">
              <a:solidFill>
                <a:schemeClr val="bg1"/>
              </a:solidFill>
              <a:highlight>
                <a:srgbClr val="000000"/>
              </a:highlight>
            </a:endParaRPr>
          </a:p>
          <a:p>
            <a:r>
              <a:rPr lang="en-US" altLang="en-GB">
                <a:solidFill>
                  <a:schemeClr val="bg1"/>
                </a:solidFill>
                <a:highlight>
                  <a:srgbClr val="000000"/>
                </a:highlight>
              </a:rPr>
              <a:t>        cv2.line(...)  # Highlight line when car is detected</a:t>
            </a:r>
            <a:endParaRPr lang="en-US" altLang="en-GB">
              <a:solidFill>
                <a:schemeClr val="bg1"/>
              </a:solidFill>
              <a:highlight>
                <a:srgbClr val="000000"/>
              </a:highlight>
            </a:endParaRPr>
          </a:p>
          <a:p>
            <a:r>
              <a:rPr lang="en-US" altLang="en-GB">
                <a:solidFill>
                  <a:schemeClr val="bg1"/>
                </a:solidFill>
                <a:highlight>
                  <a:srgbClr val="000000"/>
                </a:highlight>
              </a:rPr>
              <a:t>        detec.remove((cx, cy))</a:t>
            </a:r>
            <a:endParaRPr lang="en-US" altLang="en-GB">
              <a:solidFill>
                <a:schemeClr val="bg1"/>
              </a:solidFill>
              <a:highlight>
                <a:srgbClr val="000000"/>
              </a:highlight>
            </a:endParaRPr>
          </a:p>
          <a:p>
            <a:r>
              <a:rPr lang="en-US" altLang="en-GB">
                <a:solidFill>
                  <a:schemeClr val="bg1"/>
                </a:solidFill>
                <a:highlight>
                  <a:srgbClr val="000000"/>
                </a:highlight>
              </a:rPr>
              <a:t>        print("Car detected: " + str(carros))</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US" altLang="en-GB">
                <a:solidFill>
                  <a:schemeClr val="bg1"/>
                </a:solidFill>
                <a:highlight>
                  <a:srgbClr val="000000"/>
                </a:highlight>
              </a:rPr>
              <a:t>Checks if a center crossed the line (within offset range).</a:t>
            </a:r>
            <a:endParaRPr lang="en-US" altLang="en-GB">
              <a:solidFill>
                <a:schemeClr val="bg1"/>
              </a:solidFill>
              <a:highlight>
                <a:srgbClr val="000000"/>
              </a:highlight>
            </a:endParaRPr>
          </a:p>
          <a:p>
            <a:r>
              <a:rPr lang="en-US" altLang="en-GB">
                <a:solidFill>
                  <a:schemeClr val="bg1"/>
                </a:solidFill>
                <a:highlight>
                  <a:srgbClr val="000000"/>
                </a:highlight>
              </a:rPr>
              <a:t>Increments the count.</a:t>
            </a:r>
            <a:endParaRPr lang="en-US" altLang="en-GB">
              <a:solidFill>
                <a:schemeClr val="bg1"/>
              </a:solidFill>
              <a:highlight>
                <a:srgbClr val="000000"/>
              </a:highlight>
            </a:endParaRPr>
          </a:p>
          <a:p>
            <a:r>
              <a:rPr lang="en-US" altLang="en-GB">
                <a:solidFill>
                  <a:schemeClr val="bg1"/>
                </a:solidFill>
                <a:highlight>
                  <a:srgbClr val="000000"/>
                </a:highlight>
              </a:rPr>
              <a:t>Draws highlighted line when a car is counted.</a:t>
            </a:r>
            <a:endParaRPr lang="en-US" altLang="en-GB">
              <a:solidFill>
                <a:schemeClr val="bg1"/>
              </a:solidFill>
              <a:highlight>
                <a:srgbClr val="000000"/>
              </a:highlight>
            </a:endParaRPr>
          </a:p>
          <a:p>
            <a:r>
              <a:rPr lang="en-US" altLang="en-GB">
                <a:solidFill>
                  <a:schemeClr val="bg1"/>
                </a:solidFill>
                <a:highlight>
                  <a:srgbClr val="000000"/>
                </a:highlight>
              </a:rPr>
              <a:t>Removes the center from tracking list to avoid re-counting.</a:t>
            </a:r>
            <a:endParaRPr lang="en-US" altLang="en-GB">
              <a:solidFill>
                <a:schemeClr val="bg1"/>
              </a:solidFill>
              <a:highlight>
                <a:srgbClr val="000000"/>
              </a:highlight>
            </a:endParaRPr>
          </a:p>
          <a:p>
            <a:endParaRPr lang="en-US" altLang="en-GB">
              <a:solidFill>
                <a:schemeClr val="bg1"/>
              </a:solidFill>
              <a:highlight>
                <a:srgbClr val="000000"/>
              </a:highlight>
            </a:endParaRPr>
          </a:p>
          <a:p>
            <a:r>
              <a:rPr lang="en-IN" altLang="en-US" b="1" u="sng">
                <a:solidFill>
                  <a:schemeClr val="bg1"/>
                </a:solidFill>
                <a:highlight>
                  <a:srgbClr val="000000"/>
                </a:highlight>
              </a:rPr>
              <a:t>10)DISPLAY AND EXIT</a:t>
            </a:r>
            <a:endParaRPr lang="en-IN" altLang="en-US" b="1" u="sng">
              <a:solidFill>
                <a:schemeClr val="bg1"/>
              </a:solidFill>
              <a:highlight>
                <a:srgbClr val="000000"/>
              </a:highlight>
            </a:endParaRPr>
          </a:p>
          <a:p>
            <a:r>
              <a:rPr lang="en-US" altLang="en-GB">
                <a:solidFill>
                  <a:schemeClr val="bg1"/>
                </a:solidFill>
                <a:highlight>
                  <a:srgbClr val="000000"/>
                </a:highlight>
              </a:rPr>
              <a:t>cv2.putText(...)  # Show count on video</a:t>
            </a:r>
            <a:endParaRPr lang="en-US" altLang="en-GB">
              <a:solidFill>
                <a:schemeClr val="bg1"/>
              </a:solidFill>
              <a:highlight>
                <a:srgbClr val="000000"/>
              </a:highlight>
            </a:endParaRPr>
          </a:p>
          <a:p>
            <a:r>
              <a:rPr lang="en-US" altLang="en-GB">
                <a:solidFill>
                  <a:schemeClr val="bg1"/>
                </a:solidFill>
                <a:highlight>
                  <a:srgbClr val="000000"/>
                </a:highlight>
              </a:rPr>
              <a:t>cv2.imshow(...)   # Display original frame and mask</a:t>
            </a:r>
            <a:endParaRPr lang="en-US" altLang="en-GB">
              <a:solidFill>
                <a:schemeClr val="bg1"/>
              </a:solidFill>
              <a:highlight>
                <a:srgbClr val="000000"/>
              </a:highlight>
            </a:endParaRPr>
          </a:p>
          <a:p>
            <a:endParaRPr lang="en-IN" altLang="en-US">
              <a:solidFill>
                <a:schemeClr val="bg1"/>
              </a:solidFill>
              <a:highlight>
                <a:srgbClr val="000000"/>
              </a:highlight>
            </a:endParaRPr>
          </a:p>
          <a:p>
            <a:r>
              <a:rPr lang="en-US" altLang="en-GB">
                <a:solidFill>
                  <a:schemeClr val="bg1"/>
                </a:solidFill>
                <a:highlight>
                  <a:srgbClr val="000000"/>
                </a:highlight>
              </a:rPr>
              <a:t>Displays:</a:t>
            </a:r>
            <a:endParaRPr lang="en-US" altLang="en-GB">
              <a:solidFill>
                <a:schemeClr val="bg1"/>
              </a:solidFill>
              <a:highlight>
                <a:srgbClr val="000000"/>
              </a:highlight>
            </a:endParaRPr>
          </a:p>
          <a:p>
            <a:r>
              <a:rPr lang="en-US" altLang="en-GB">
                <a:solidFill>
                  <a:schemeClr val="bg1"/>
                </a:solidFill>
                <a:highlight>
                  <a:srgbClr val="000000"/>
                </a:highlight>
              </a:rPr>
              <a:t>Original frame with annotations.</a:t>
            </a:r>
            <a:endParaRPr lang="en-US" altLang="en-GB">
              <a:solidFill>
                <a:schemeClr val="bg1"/>
              </a:solidFill>
              <a:highlight>
                <a:srgbClr val="000000"/>
              </a:highlight>
            </a:endParaRPr>
          </a:p>
          <a:p>
            <a:r>
              <a:rPr lang="en-US" altLang="en-GB">
                <a:solidFill>
                  <a:schemeClr val="bg1"/>
                </a:solidFill>
                <a:highlight>
                  <a:srgbClr val="000000"/>
                </a:highlight>
              </a:rPr>
              <a:t>Detection mask.</a:t>
            </a:r>
            <a:endParaRPr lang="en-US" altLang="en-GB">
              <a:solidFill>
                <a:schemeClr val="bg1"/>
              </a:solidFill>
              <a:highlight>
                <a:srgbClr val="000000"/>
              </a:highlight>
            </a:endParaRPr>
          </a:p>
          <a:p>
            <a:r>
              <a:rPr lang="en-US" altLang="en-GB">
                <a:solidFill>
                  <a:schemeClr val="bg1"/>
                </a:solidFill>
                <a:highlight>
                  <a:srgbClr val="000000"/>
                </a:highlight>
              </a:rPr>
              <a:t>ESC key exits the loop and closes windows.</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US" altLang="en-GB">
              <a:solidFill>
                <a:schemeClr val="bg1"/>
              </a:solidFill>
              <a:highlight>
                <a:srgbClr val="000000"/>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p:cNvSpPr>
          <p:nvPr>
            <p:ph type="title"/>
          </p:nvPr>
        </p:nvSpPr>
        <p:spPr>
          <a:xfrm>
            <a:off x="443865" y="109855"/>
            <a:ext cx="10909935" cy="931545"/>
          </a:xfrm>
        </p:spPr>
        <p:txBody>
          <a:bodyPr>
            <a:normAutofit/>
          </a:bodyPr>
          <a:p>
            <a:r>
              <a:rPr lang="en-IN" altLang="en-GB" sz="4800" b="1" u="sng"/>
              <a:t>RESULTS</a:t>
            </a:r>
            <a:endParaRPr lang="en-IN" altLang="en-GB" sz="4800" b="1" u="sng"/>
          </a:p>
        </p:txBody>
      </p:sp>
      <p:pic>
        <p:nvPicPr>
          <p:cNvPr id="10" name="Content Placeholder 9" descr="RES1"/>
          <p:cNvPicPr>
            <a:picLocks noChangeAspect="1"/>
          </p:cNvPicPr>
          <p:nvPr>
            <p:ph sz="half" idx="1"/>
          </p:nvPr>
        </p:nvPicPr>
        <p:blipFill>
          <a:blip r:embed="rId1"/>
          <a:stretch>
            <a:fillRect/>
          </a:stretch>
        </p:blipFill>
        <p:spPr>
          <a:xfrm>
            <a:off x="132080" y="956310"/>
            <a:ext cx="11894185" cy="5826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RES2"/>
          <p:cNvPicPr>
            <a:picLocks noChangeAspect="1"/>
          </p:cNvPicPr>
          <p:nvPr>
            <p:ph sz="half" idx="1"/>
          </p:nvPr>
        </p:nvPicPr>
        <p:blipFill>
          <a:blip r:embed="rId1"/>
          <a:stretch>
            <a:fillRect/>
          </a:stretch>
        </p:blipFill>
        <p:spPr>
          <a:xfrm>
            <a:off x="433705" y="342265"/>
            <a:ext cx="11314430" cy="6178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pic>
        <p:nvPicPr>
          <p:cNvPr id="5" name="Content Placeholder 4" descr="IMG9"/>
          <p:cNvPicPr>
            <a:picLocks noChangeAspect="1"/>
          </p:cNvPicPr>
          <p:nvPr>
            <p:ph sz="half" idx="1"/>
          </p:nvPr>
        </p:nvPicPr>
        <p:blipFill>
          <a:blip r:embed="rId1"/>
          <a:stretch>
            <a:fillRect/>
          </a:stretch>
        </p:blipFill>
        <p:spPr>
          <a:xfrm>
            <a:off x="0" y="635"/>
            <a:ext cx="12192000" cy="6857365"/>
          </a:xfrm>
          <a:prstGeom prst="rect">
            <a:avLst/>
          </a:prstGeom>
        </p:spPr>
      </p:pic>
      <p:sp>
        <p:nvSpPr>
          <p:cNvPr id="6" name="Text Box 5"/>
          <p:cNvSpPr txBox="1"/>
          <p:nvPr/>
        </p:nvSpPr>
        <p:spPr>
          <a:xfrm>
            <a:off x="2299335" y="365760"/>
            <a:ext cx="8827770" cy="1282065"/>
          </a:xfrm>
          <a:prstGeom prst="rect">
            <a:avLst/>
          </a:prstGeom>
          <a:noFill/>
        </p:spPr>
        <p:txBody>
          <a:bodyPr wrap="square" rtlCol="0">
            <a:noAutofit/>
          </a:bodyPr>
          <a:p>
            <a:r>
              <a:rPr lang="en-IN" altLang="en-GB" sz="5000" b="1" u="sng">
                <a:solidFill>
                  <a:schemeClr val="bg1"/>
                </a:solidFill>
                <a:highlight>
                  <a:srgbClr val="000000"/>
                </a:highlight>
              </a:rPr>
              <a:t>PURPOSE</a:t>
            </a:r>
            <a:endParaRPr lang="en-IN" altLang="en-GB" sz="5000" b="1" u="sng">
              <a:solidFill>
                <a:schemeClr val="bg1"/>
              </a:solidFill>
              <a:highlight>
                <a:srgbClr val="000000"/>
              </a:highlight>
            </a:endParaRPr>
          </a:p>
        </p:txBody>
      </p:sp>
      <p:sp>
        <p:nvSpPr>
          <p:cNvPr id="7" name="Text Box 6"/>
          <p:cNvSpPr txBox="1"/>
          <p:nvPr/>
        </p:nvSpPr>
        <p:spPr>
          <a:xfrm>
            <a:off x="2299335" y="2097405"/>
            <a:ext cx="7731760" cy="4161155"/>
          </a:xfrm>
          <a:prstGeom prst="rect">
            <a:avLst/>
          </a:prstGeom>
          <a:noFill/>
        </p:spPr>
        <p:txBody>
          <a:bodyPr wrap="square" rtlCol="0">
            <a:noAutofit/>
          </a:bodyPr>
          <a:p>
            <a:r>
              <a:rPr lang="en-US" altLang="en-GB">
                <a:solidFill>
                  <a:schemeClr val="bg1"/>
                </a:solidFill>
                <a:highlight>
                  <a:srgbClr val="000000"/>
                </a:highlight>
              </a:rPr>
              <a:t>This project aims to revolutionize intelligent traffic monitoring by enabling real-time, automated vehicle detection and counting using advanced computer vision techniques. By leveraging background subtraction, contour analysis, and motion detection, the system serves as a foundation for next-generation smart cities, capable of reducing human effort, minimizing traffic congestion, and offering deep insights into urban mobility. With its scalable design, this solution can be deployed in highways, toll booths, city roads, and surveillance systems — ultimately contributing to safer, smarter, and more efficient transportation networks worldwide.</a:t>
            </a:r>
            <a:endParaRPr lang="en-US" altLang="en-GB">
              <a:solidFill>
                <a:schemeClr val="bg1"/>
              </a:solidFill>
              <a:highlight>
                <a:srgbClr val="000000"/>
              </a:highlight>
            </a:endParaRPr>
          </a:p>
          <a:p>
            <a:endParaRPr lang="en-US" altLang="en-GB">
              <a:solidFill>
                <a:schemeClr val="bg1"/>
              </a:solidFill>
              <a:highlight>
                <a:srgbClr val="000000"/>
              </a:highlight>
            </a:endParaRPr>
          </a:p>
          <a:p>
            <a:endParaRPr lang="en-US" altLang="en-GB">
              <a:solidFill>
                <a:schemeClr val="bg1"/>
              </a:solidFill>
              <a:highlight>
                <a:srgbClr val="000000"/>
              </a:high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6665</Words>
  <Application>WPS Slides</Application>
  <PresentationFormat>Widescreen</PresentationFormat>
  <Paragraphs>238</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Times New Roman</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RESULTS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Chitra Sharma</cp:lastModifiedBy>
  <cp:revision>3</cp:revision>
  <dcterms:created xsi:type="dcterms:W3CDTF">2025-04-13T16:10:00Z</dcterms:created>
  <dcterms:modified xsi:type="dcterms:W3CDTF">2025-05-07T20:37:11Z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815E9097A1624C1EAE34930312911911_11</vt:lpwstr>
  </property>
  <property fmtid="{D5CDD505-2E9C-101B-9397-08002B2CF9AE}" pid="3" name="KSOProductBuildVer">
    <vt:lpwstr>1033-12.2.0.20795</vt:lpwstr>
  </property>
</Properties>
</file>