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tresh kulhade" initials="ck" lastIdx="1" clrIdx="0">
    <p:extLst>
      <p:ext uri="{19B8F6BF-5375-455C-9EA6-DF929625EA0E}">
        <p15:presenceInfo xmlns:p15="http://schemas.microsoft.com/office/powerpoint/2012/main" userId="7015673543c98e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9T10:12:00.142"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153024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275427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0858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2852915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15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160089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2936562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279417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238365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1AB9E-2084-441D-BE79-673274787DD0}"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109807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01AB9E-2084-441D-BE79-673274787DD0}"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169891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01AB9E-2084-441D-BE79-673274787DD0}" type="datetimeFigureOut">
              <a:rPr lang="en-IN" smtClean="0"/>
              <a:t>09-04-2022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163526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01AB9E-2084-441D-BE79-673274787DD0}" type="datetimeFigureOut">
              <a:rPr lang="en-IN" smtClean="0"/>
              <a:t>09-04-2022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22939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1AB9E-2084-441D-BE79-673274787DD0}" type="datetimeFigureOut">
              <a:rPr lang="en-IN" smtClean="0"/>
              <a:t>09-04-2022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63281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01AB9E-2084-441D-BE79-673274787DD0}"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2140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01AB9E-2084-441D-BE79-673274787DD0}"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3E79E-3513-459E-BAA3-CCEFD67721C4}" type="slidenum">
              <a:rPr lang="en-IN" smtClean="0"/>
              <a:t>‹#›</a:t>
            </a:fld>
            <a:endParaRPr lang="en-IN"/>
          </a:p>
        </p:txBody>
      </p:sp>
    </p:spTree>
    <p:extLst>
      <p:ext uri="{BB962C8B-B14F-4D97-AF65-F5344CB8AC3E}">
        <p14:creationId xmlns:p14="http://schemas.microsoft.com/office/powerpoint/2010/main" val="22650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01AB9E-2084-441D-BE79-673274787DD0}" type="datetimeFigureOut">
              <a:rPr lang="en-IN" smtClean="0"/>
              <a:t>09-04-2022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A3E79E-3513-459E-BAA3-CCEFD67721C4}" type="slidenum">
              <a:rPr lang="en-IN" smtClean="0"/>
              <a:t>‹#›</a:t>
            </a:fld>
            <a:endParaRPr lang="en-IN"/>
          </a:p>
        </p:txBody>
      </p:sp>
    </p:spTree>
    <p:extLst>
      <p:ext uri="{BB962C8B-B14F-4D97-AF65-F5344CB8AC3E}">
        <p14:creationId xmlns:p14="http://schemas.microsoft.com/office/powerpoint/2010/main" val="37731855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5072-89B2-4139-B256-82DB73C2E773}"/>
              </a:ext>
            </a:extLst>
          </p:cNvPr>
          <p:cNvSpPr>
            <a:spLocks noGrp="1"/>
          </p:cNvSpPr>
          <p:nvPr>
            <p:ph type="ctrTitle"/>
          </p:nvPr>
        </p:nvSpPr>
        <p:spPr>
          <a:xfrm>
            <a:off x="1507067" y="1534096"/>
            <a:ext cx="7766936" cy="1646302"/>
          </a:xfrm>
        </p:spPr>
        <p:txBody>
          <a:bodyPr/>
          <a:lstStyle/>
          <a:p>
            <a:pPr algn="ctr"/>
            <a:r>
              <a:rPr lang="en-IN" dirty="0"/>
              <a:t>Duplicate Sentence Identifier</a:t>
            </a:r>
          </a:p>
        </p:txBody>
      </p:sp>
      <p:sp>
        <p:nvSpPr>
          <p:cNvPr id="3" name="Subtitle 2">
            <a:extLst>
              <a:ext uri="{FF2B5EF4-FFF2-40B4-BE49-F238E27FC236}">
                <a16:creationId xmlns:a16="http://schemas.microsoft.com/office/drawing/2014/main" id="{C729E239-D06B-41A0-ABC0-70A79CCBD88C}"/>
              </a:ext>
            </a:extLst>
          </p:cNvPr>
          <p:cNvSpPr>
            <a:spLocks noGrp="1"/>
          </p:cNvSpPr>
          <p:nvPr>
            <p:ph type="subTitle" idx="1"/>
          </p:nvPr>
        </p:nvSpPr>
        <p:spPr>
          <a:xfrm>
            <a:off x="1507067" y="3677603"/>
            <a:ext cx="7766936" cy="1760882"/>
          </a:xfrm>
        </p:spPr>
        <p:txBody>
          <a:bodyPr>
            <a:normAutofit/>
          </a:bodyPr>
          <a:lstStyle/>
          <a:p>
            <a:pPr algn="l"/>
            <a:r>
              <a:rPr lang="en-IN" dirty="0"/>
              <a:t>Our goal is:-</a:t>
            </a:r>
          </a:p>
          <a:p>
            <a:pPr marL="285750" indent="-285750" algn="l">
              <a:buFont typeface="Arial" panose="020B0604020202020204" pitchFamily="34" charset="0"/>
              <a:buChar char="•"/>
            </a:pPr>
            <a:r>
              <a:rPr lang="en-IN" dirty="0"/>
              <a:t>To check duplication amongst any two sentences</a:t>
            </a:r>
          </a:p>
          <a:p>
            <a:pPr marL="285750" indent="-285750" algn="l">
              <a:buFont typeface="Arial" panose="020B0604020202020204" pitchFamily="34" charset="0"/>
              <a:buChar char="•"/>
            </a:pPr>
            <a:r>
              <a:rPr lang="en-IN" dirty="0"/>
              <a:t>Analysing common beliefs through sentences </a:t>
            </a:r>
          </a:p>
          <a:p>
            <a:pPr marL="285750" indent="-285750" algn="l">
              <a:buFont typeface="Arial" panose="020B0604020202020204" pitchFamily="34" charset="0"/>
              <a:buChar char="•"/>
            </a:pPr>
            <a:r>
              <a:rPr lang="en-IN" dirty="0"/>
              <a:t>Ease of searching in social media platforms, etc.</a:t>
            </a:r>
          </a:p>
        </p:txBody>
      </p:sp>
    </p:spTree>
    <p:extLst>
      <p:ext uri="{BB962C8B-B14F-4D97-AF65-F5344CB8AC3E}">
        <p14:creationId xmlns:p14="http://schemas.microsoft.com/office/powerpoint/2010/main" val="2096268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CC48-24BE-46B4-8950-ABE3F747A8DD}"/>
              </a:ext>
            </a:extLst>
          </p:cNvPr>
          <p:cNvSpPr>
            <a:spLocks noGrp="1"/>
          </p:cNvSpPr>
          <p:nvPr>
            <p:ph type="title"/>
          </p:nvPr>
        </p:nvSpPr>
        <p:spPr>
          <a:xfrm>
            <a:off x="677334" y="609599"/>
            <a:ext cx="8596668" cy="1668379"/>
          </a:xfrm>
        </p:spPr>
        <p:txBody>
          <a:bodyPr>
            <a:normAutofit/>
          </a:bodyPr>
          <a:lstStyle/>
          <a:p>
            <a:r>
              <a:rPr lang="en-IN" dirty="0"/>
              <a:t>Effect of Common words</a:t>
            </a:r>
            <a:br>
              <a:rPr lang="en-IN" dirty="0"/>
            </a:br>
            <a:r>
              <a:rPr lang="en-US" sz="2200" dirty="0">
                <a:latin typeface="-apple-system"/>
              </a:rPr>
              <a:t>C</a:t>
            </a:r>
            <a:r>
              <a:rPr lang="en-US" sz="2200" b="0" i="0" dirty="0">
                <a:effectLst/>
                <a:latin typeface="-apple-system"/>
              </a:rPr>
              <a:t>ommon words doesn’t have enough information about differing classes</a:t>
            </a:r>
            <a:br>
              <a:rPr lang="en-US" sz="2200" b="0" i="0" dirty="0">
                <a:effectLst/>
                <a:latin typeface="-apple-system"/>
              </a:rPr>
            </a:br>
            <a:r>
              <a:rPr lang="en-US" sz="2200" b="0" i="0" dirty="0">
                <a:effectLst/>
                <a:latin typeface="-apple-system"/>
              </a:rPr>
              <a:t>Histogram of duplicate and non-duplicate questions are overlapping.</a:t>
            </a:r>
            <a:endParaRPr lang="en-IN" sz="2200" dirty="0"/>
          </a:p>
        </p:txBody>
      </p:sp>
      <p:pic>
        <p:nvPicPr>
          <p:cNvPr id="5" name="Content Placeholder 4">
            <a:extLst>
              <a:ext uri="{FF2B5EF4-FFF2-40B4-BE49-F238E27FC236}">
                <a16:creationId xmlns:a16="http://schemas.microsoft.com/office/drawing/2014/main" id="{B533A0E8-DC74-4179-983E-175E2BBA2C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872" y="2160588"/>
            <a:ext cx="7914128" cy="4100356"/>
          </a:xfrm>
        </p:spPr>
      </p:pic>
    </p:spTree>
    <p:extLst>
      <p:ext uri="{BB962C8B-B14F-4D97-AF65-F5344CB8AC3E}">
        <p14:creationId xmlns:p14="http://schemas.microsoft.com/office/powerpoint/2010/main" val="315612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3340-0E51-466F-84E0-71C6F7534C64}"/>
              </a:ext>
            </a:extLst>
          </p:cNvPr>
          <p:cNvSpPr>
            <a:spLocks noGrp="1"/>
          </p:cNvSpPr>
          <p:nvPr>
            <p:ph type="title"/>
          </p:nvPr>
        </p:nvSpPr>
        <p:spPr>
          <a:xfrm>
            <a:off x="677334" y="609600"/>
            <a:ext cx="8596668" cy="955431"/>
          </a:xfrm>
        </p:spPr>
        <p:txBody>
          <a:bodyPr>
            <a:normAutofit fontScale="90000"/>
          </a:bodyPr>
          <a:lstStyle/>
          <a:p>
            <a:r>
              <a:rPr lang="en-IN" b="1" i="0" dirty="0">
                <a:effectLst/>
                <a:latin typeface="Helvetica Neue"/>
              </a:rPr>
              <a:t>Text </a:t>
            </a:r>
            <a:r>
              <a:rPr lang="en-IN" b="1" i="0" dirty="0">
                <a:effectLst/>
                <a:latin typeface="Trebuchet MS" panose="020B0603020202020204" pitchFamily="34" charset="0"/>
              </a:rPr>
              <a:t>Pre-processing</a:t>
            </a:r>
            <a:r>
              <a:rPr lang="en-IN" b="1" i="0" dirty="0">
                <a:effectLst/>
                <a:latin typeface="Helvetica Neue"/>
              </a:rPr>
              <a:t> : cleaning</a:t>
            </a:r>
            <a:br>
              <a:rPr lang="en-IN" b="1" i="0" dirty="0">
                <a:effectLst/>
                <a:latin typeface="Helvetica Neue"/>
              </a:rPr>
            </a:b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A76D255-C84F-4127-86C7-4EC6BA5F64FF}"/>
              </a:ext>
            </a:extLst>
          </p:cNvPr>
          <p:cNvSpPr>
            <a:spLocks noGrp="1"/>
          </p:cNvSpPr>
          <p:nvPr>
            <p:ph idx="1"/>
          </p:nvPr>
        </p:nvSpPr>
        <p:spPr>
          <a:xfrm>
            <a:off x="677334" y="1298943"/>
            <a:ext cx="8596668" cy="5286495"/>
          </a:xfrm>
        </p:spPr>
        <p:txBody>
          <a:bodyPr/>
          <a:lstStyle/>
          <a:p>
            <a:r>
              <a:rPr lang="en-US" sz="1600" b="0" i="0" dirty="0">
                <a:solidFill>
                  <a:srgbClr val="000000"/>
                </a:solidFill>
                <a:effectLst/>
              </a:rPr>
              <a:t>Removing punctuations, </a:t>
            </a:r>
          </a:p>
          <a:p>
            <a:r>
              <a:rPr lang="en-US" sz="1600" b="0" i="0" dirty="0">
                <a:solidFill>
                  <a:srgbClr val="000000"/>
                </a:solidFill>
                <a:effectLst/>
              </a:rPr>
              <a:t>performing stemming, </a:t>
            </a:r>
          </a:p>
          <a:p>
            <a:r>
              <a:rPr lang="en-US" sz="1600" b="0" i="0" dirty="0">
                <a:solidFill>
                  <a:srgbClr val="000000"/>
                </a:solidFill>
                <a:effectLst/>
              </a:rPr>
              <a:t>Removing stop-words, </a:t>
            </a:r>
          </a:p>
          <a:p>
            <a:r>
              <a:rPr lang="en-US" sz="1600" b="0" i="0" dirty="0">
                <a:solidFill>
                  <a:srgbClr val="000000"/>
                </a:solidFill>
                <a:effectLst/>
              </a:rPr>
              <a:t>Expanding contractions, replacing “can’t” with “can not”,“$” with" dollar” etc.</a:t>
            </a:r>
          </a:p>
          <a:p>
            <a:endParaRPr lang="en-US" sz="1600" b="0" i="0" dirty="0">
              <a:solidFill>
                <a:srgbClr val="000000"/>
              </a:solidFill>
              <a:effectLst/>
            </a:endParaRPr>
          </a:p>
          <a:p>
            <a:endParaRPr lang="en-US" b="0" i="0" dirty="0">
              <a:solidFill>
                <a:srgbClr val="000000"/>
              </a:solidFill>
              <a:effectLst/>
            </a:endParaRPr>
          </a:p>
          <a:p>
            <a:endParaRPr lang="en-IN" dirty="0"/>
          </a:p>
        </p:txBody>
      </p:sp>
      <p:pic>
        <p:nvPicPr>
          <p:cNvPr id="5" name="Picture 4">
            <a:extLst>
              <a:ext uri="{FF2B5EF4-FFF2-40B4-BE49-F238E27FC236}">
                <a16:creationId xmlns:a16="http://schemas.microsoft.com/office/drawing/2014/main" id="{24ADD932-B9F7-4CDE-934C-5C3E7D75F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23" y="2924851"/>
            <a:ext cx="9515863" cy="1849563"/>
          </a:xfrm>
          <a:prstGeom prst="rect">
            <a:avLst/>
          </a:prstGeom>
        </p:spPr>
      </p:pic>
    </p:spTree>
    <p:extLst>
      <p:ext uri="{BB962C8B-B14F-4D97-AF65-F5344CB8AC3E}">
        <p14:creationId xmlns:p14="http://schemas.microsoft.com/office/powerpoint/2010/main" val="8571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A934F-283C-425D-AA97-3208B08E60C0}"/>
              </a:ext>
            </a:extLst>
          </p:cNvPr>
          <p:cNvSpPr>
            <a:spLocks noGrp="1"/>
          </p:cNvSpPr>
          <p:nvPr>
            <p:ph idx="1"/>
          </p:nvPr>
        </p:nvSpPr>
        <p:spPr>
          <a:xfrm>
            <a:off x="527865" y="279036"/>
            <a:ext cx="8596668" cy="6165726"/>
          </a:xfrm>
        </p:spPr>
        <p:txBody>
          <a:bodyPr/>
          <a:lstStyle/>
          <a:p>
            <a:endParaRPr lang="en-US" b="0" i="0" dirty="0">
              <a:effectLst/>
              <a:latin typeface="-apple-system"/>
            </a:endParaRPr>
          </a:p>
          <a:p>
            <a:endParaRPr lang="en-US" dirty="0">
              <a:latin typeface="-apple-system"/>
            </a:endParaRPr>
          </a:p>
          <a:p>
            <a:endParaRPr lang="en-US" b="0" i="0" dirty="0">
              <a:effectLst/>
              <a:latin typeface="-apple-system"/>
            </a:endParaRPr>
          </a:p>
          <a:p>
            <a:endParaRPr lang="en-US" dirty="0">
              <a:latin typeface="-apple-system"/>
            </a:endParaRPr>
          </a:p>
          <a:p>
            <a:endParaRPr lang="en-US" b="0" i="0" dirty="0">
              <a:effectLst/>
              <a:latin typeface="-apple-system"/>
            </a:endParaRPr>
          </a:p>
          <a:p>
            <a:r>
              <a:rPr lang="en-US" b="0" i="0" dirty="0" err="1">
                <a:effectLst/>
                <a:latin typeface="-apple-system"/>
              </a:rPr>
              <a:t>cwc_min</a:t>
            </a:r>
            <a:r>
              <a:rPr lang="en-US" b="0" i="0" dirty="0">
                <a:effectLst/>
                <a:latin typeface="-apple-system"/>
              </a:rPr>
              <a:t> : Ratio of </a:t>
            </a:r>
            <a:r>
              <a:rPr lang="en-US" b="0" i="0" dirty="0" err="1">
                <a:effectLst/>
                <a:latin typeface="-apple-system"/>
              </a:rPr>
              <a:t>common_word_count</a:t>
            </a:r>
            <a:r>
              <a:rPr lang="en-US" b="0" i="0" dirty="0">
                <a:effectLst/>
                <a:latin typeface="-apple-system"/>
              </a:rPr>
              <a:t> to min length of word count of Q1 and Q2</a:t>
            </a:r>
          </a:p>
          <a:p>
            <a:pPr lvl="1"/>
            <a:r>
              <a:rPr lang="en-US" b="0" i="0" dirty="0" err="1">
                <a:effectLst/>
                <a:latin typeface="-apple-system"/>
              </a:rPr>
              <a:t>common_word_count</a:t>
            </a:r>
            <a:r>
              <a:rPr lang="en-US" b="0" i="0" dirty="0">
                <a:effectLst/>
                <a:latin typeface="-apple-system"/>
              </a:rPr>
              <a:t> / (min(</a:t>
            </a:r>
            <a:r>
              <a:rPr lang="en-US" b="0" i="0" dirty="0" err="1">
                <a:effectLst/>
                <a:latin typeface="-apple-system"/>
              </a:rPr>
              <a:t>len</a:t>
            </a:r>
            <a:r>
              <a:rPr lang="en-US" b="0" i="0" dirty="0">
                <a:effectLst/>
                <a:latin typeface="-apple-system"/>
              </a:rPr>
              <a:t>(q1_words), </a:t>
            </a:r>
            <a:r>
              <a:rPr lang="en-US" b="0" i="0" dirty="0" err="1">
                <a:effectLst/>
                <a:latin typeface="-apple-system"/>
              </a:rPr>
              <a:t>len</a:t>
            </a:r>
            <a:r>
              <a:rPr lang="en-US" b="0" i="0" dirty="0">
                <a:effectLst/>
                <a:latin typeface="-apple-system"/>
              </a:rPr>
              <a:t>(q2_words))</a:t>
            </a:r>
          </a:p>
          <a:p>
            <a:r>
              <a:rPr lang="en-US" b="0" i="0" dirty="0" err="1">
                <a:effectLst/>
                <a:latin typeface="-apple-system"/>
              </a:rPr>
              <a:t>csc_min</a:t>
            </a:r>
            <a:r>
              <a:rPr lang="en-US" b="0" i="0" dirty="0">
                <a:effectLst/>
                <a:latin typeface="-apple-system"/>
              </a:rPr>
              <a:t> : Ratio of </a:t>
            </a:r>
            <a:r>
              <a:rPr lang="en-US" b="0" i="0" dirty="0" err="1">
                <a:effectLst/>
                <a:latin typeface="-apple-system"/>
              </a:rPr>
              <a:t>common_stop_count</a:t>
            </a:r>
            <a:r>
              <a:rPr lang="en-US" b="0" i="0" dirty="0">
                <a:effectLst/>
                <a:latin typeface="-apple-system"/>
              </a:rPr>
              <a:t> to min length of stop count of Q1 and Q2</a:t>
            </a:r>
          </a:p>
          <a:p>
            <a:pPr lvl="1"/>
            <a:r>
              <a:rPr lang="en-US" b="0" i="0" dirty="0" err="1">
                <a:effectLst/>
                <a:latin typeface="-apple-system"/>
              </a:rPr>
              <a:t>common_stop_count</a:t>
            </a:r>
            <a:r>
              <a:rPr lang="en-US" b="0" i="0" dirty="0">
                <a:effectLst/>
                <a:latin typeface="-apple-system"/>
              </a:rPr>
              <a:t> / (min(</a:t>
            </a:r>
            <a:r>
              <a:rPr lang="en-US" b="0" i="0" dirty="0" err="1">
                <a:effectLst/>
                <a:latin typeface="-apple-system"/>
              </a:rPr>
              <a:t>len</a:t>
            </a:r>
            <a:r>
              <a:rPr lang="en-US" b="0" i="0" dirty="0">
                <a:effectLst/>
                <a:latin typeface="-apple-system"/>
              </a:rPr>
              <a:t>(q1_stops), </a:t>
            </a:r>
            <a:r>
              <a:rPr lang="en-US" b="0" i="0" dirty="0" err="1">
                <a:effectLst/>
                <a:latin typeface="-apple-system"/>
              </a:rPr>
              <a:t>len</a:t>
            </a:r>
            <a:r>
              <a:rPr lang="en-US" b="0" i="0" dirty="0">
                <a:effectLst/>
                <a:latin typeface="-apple-system"/>
              </a:rPr>
              <a:t>(q2_stops))</a:t>
            </a:r>
            <a:endParaRPr lang="en-US" dirty="0">
              <a:latin typeface="-apple-system"/>
            </a:endParaRPr>
          </a:p>
          <a:p>
            <a:r>
              <a:rPr lang="en-US" b="0" i="0" dirty="0" err="1">
                <a:effectLst/>
                <a:latin typeface="-apple-system"/>
              </a:rPr>
              <a:t>ctc_min</a:t>
            </a:r>
            <a:r>
              <a:rPr lang="en-US" b="0" i="0" dirty="0">
                <a:effectLst/>
                <a:latin typeface="-apple-system"/>
              </a:rPr>
              <a:t> : Ratio of </a:t>
            </a:r>
            <a:r>
              <a:rPr lang="en-US" b="0" i="0" dirty="0" err="1">
                <a:effectLst/>
                <a:latin typeface="-apple-system"/>
              </a:rPr>
              <a:t>common_token_count</a:t>
            </a:r>
            <a:r>
              <a:rPr lang="en-US" b="0" i="0" dirty="0">
                <a:effectLst/>
                <a:latin typeface="-apple-system"/>
              </a:rPr>
              <a:t> to min </a:t>
            </a:r>
            <a:r>
              <a:rPr lang="en-US" b="0" i="0" dirty="0" err="1">
                <a:effectLst/>
                <a:latin typeface="-apple-system"/>
              </a:rPr>
              <a:t>lenghth</a:t>
            </a:r>
            <a:r>
              <a:rPr lang="en-US" b="0" i="0" dirty="0">
                <a:effectLst/>
                <a:latin typeface="-apple-system"/>
              </a:rPr>
              <a:t> of token count of Q1 and Q2</a:t>
            </a:r>
          </a:p>
          <a:p>
            <a:pPr lvl="1"/>
            <a:r>
              <a:rPr lang="en-IN" b="0" i="0" dirty="0" err="1">
                <a:effectLst/>
                <a:latin typeface="-apple-system"/>
              </a:rPr>
              <a:t>common_token_count</a:t>
            </a:r>
            <a:r>
              <a:rPr lang="en-IN" b="0" i="0" dirty="0">
                <a:effectLst/>
                <a:latin typeface="-apple-system"/>
              </a:rPr>
              <a:t> / (min(</a:t>
            </a:r>
            <a:r>
              <a:rPr lang="en-IN" b="0" i="0" dirty="0" err="1">
                <a:effectLst/>
                <a:latin typeface="-apple-system"/>
              </a:rPr>
              <a:t>len</a:t>
            </a:r>
            <a:r>
              <a:rPr lang="en-IN" b="0" i="0" dirty="0">
                <a:effectLst/>
                <a:latin typeface="-apple-system"/>
              </a:rPr>
              <a:t>(q1_tokens), </a:t>
            </a:r>
            <a:r>
              <a:rPr lang="en-IN" b="0" i="0" dirty="0" err="1">
                <a:effectLst/>
                <a:latin typeface="-apple-system"/>
              </a:rPr>
              <a:t>len</a:t>
            </a:r>
            <a:r>
              <a:rPr lang="en-IN" b="0" i="0" dirty="0">
                <a:effectLst/>
                <a:latin typeface="-apple-system"/>
              </a:rPr>
              <a:t>(q2_tokens))</a:t>
            </a:r>
            <a:endParaRPr lang="en-US" b="0" i="0" dirty="0">
              <a:effectLst/>
              <a:latin typeface="-apple-system"/>
            </a:endParaRPr>
          </a:p>
          <a:p>
            <a:r>
              <a:rPr lang="en-US" b="0" i="0" dirty="0" err="1">
                <a:effectLst/>
                <a:latin typeface="-apple-system"/>
              </a:rPr>
              <a:t>token_sort_ratio</a:t>
            </a:r>
            <a:r>
              <a:rPr lang="en-US" b="0" i="0" dirty="0">
                <a:effectLst/>
                <a:latin typeface="-apple-system"/>
              </a:rPr>
              <a:t>: In some other cases even fuzz partial ratio will fail.</a:t>
            </a:r>
          </a:p>
          <a:p>
            <a:pPr lvl="1"/>
            <a:r>
              <a:rPr lang="en-IN" b="0" i="0" dirty="0" err="1">
                <a:effectLst/>
                <a:latin typeface="-apple-system"/>
              </a:rPr>
              <a:t>fuzz.partial_ratio</a:t>
            </a:r>
            <a:r>
              <a:rPr lang="en-IN" b="0" i="0" dirty="0">
                <a:effectLst/>
                <a:latin typeface="-apple-system"/>
              </a:rPr>
              <a:t>("MI vs RCB","RCB vs MI") ⇒ 72 Actually both the sentence have the same meaning. But the fuzz ratio gives a low result. So a better approach is to sort the tokens and then apply fuzz ratio. </a:t>
            </a:r>
            <a:r>
              <a:rPr lang="en-IN" b="0" i="0" dirty="0" err="1">
                <a:effectLst/>
                <a:latin typeface="-apple-system"/>
              </a:rPr>
              <a:t>fuzz.token_sort_ratio</a:t>
            </a:r>
            <a:r>
              <a:rPr lang="en-IN" b="0" i="0" dirty="0">
                <a:effectLst/>
                <a:latin typeface="-apple-system"/>
              </a:rPr>
              <a:t>("MI vs RCB","RCB vs MI") ⇒ 100</a:t>
            </a:r>
            <a:endParaRPr lang="en-US" dirty="0"/>
          </a:p>
          <a:p>
            <a:endParaRPr lang="en-IN" dirty="0"/>
          </a:p>
        </p:txBody>
      </p:sp>
      <p:pic>
        <p:nvPicPr>
          <p:cNvPr id="7" name="Picture 6">
            <a:extLst>
              <a:ext uri="{FF2B5EF4-FFF2-40B4-BE49-F238E27FC236}">
                <a16:creationId xmlns:a16="http://schemas.microsoft.com/office/drawing/2014/main" id="{07E2B393-83B5-441D-9E7A-914DCE993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49" y="279036"/>
            <a:ext cx="3924300" cy="1914525"/>
          </a:xfrm>
          <a:prstGeom prst="rect">
            <a:avLst/>
          </a:prstGeom>
        </p:spPr>
      </p:pic>
    </p:spTree>
    <p:extLst>
      <p:ext uri="{BB962C8B-B14F-4D97-AF65-F5344CB8AC3E}">
        <p14:creationId xmlns:p14="http://schemas.microsoft.com/office/powerpoint/2010/main" val="25758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DC4D-CEE9-4744-AB45-91AA83A9BE09}"/>
              </a:ext>
            </a:extLst>
          </p:cNvPr>
          <p:cNvSpPr>
            <a:spLocks noGrp="1"/>
          </p:cNvSpPr>
          <p:nvPr>
            <p:ph type="title"/>
          </p:nvPr>
        </p:nvSpPr>
        <p:spPr>
          <a:xfrm>
            <a:off x="677334" y="609600"/>
            <a:ext cx="8686474" cy="1984131"/>
          </a:xfrm>
        </p:spPr>
        <p:txBody>
          <a:bodyPr>
            <a:normAutofit fontScale="90000"/>
          </a:bodyPr>
          <a:lstStyle/>
          <a:p>
            <a:r>
              <a:rPr lang="en-US" dirty="0"/>
              <a:t>Plotting the Word Clouds :</a:t>
            </a:r>
            <a:br>
              <a:rPr lang="en-US" dirty="0"/>
            </a:br>
            <a:br>
              <a:rPr lang="en-US" dirty="0"/>
            </a:br>
            <a:br>
              <a:rPr lang="en-US" dirty="0"/>
            </a:br>
            <a:r>
              <a:rPr lang="en-IN" sz="2000" b="1" dirty="0">
                <a:solidFill>
                  <a:schemeClr val="tx1"/>
                </a:solidFill>
                <a:latin typeface="+mn-lt"/>
              </a:rPr>
              <a:t>D</a:t>
            </a:r>
            <a:r>
              <a:rPr lang="en-IN" sz="2000" b="1" i="0" dirty="0">
                <a:solidFill>
                  <a:schemeClr val="tx1"/>
                </a:solidFill>
                <a:effectLst/>
                <a:latin typeface="+mn-lt"/>
              </a:rPr>
              <a:t>uplicate pair of questions :</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D33EECC9-D7F7-4387-B515-BD52C221C30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2606" y="1269999"/>
            <a:ext cx="5941208" cy="523631"/>
          </a:xfrm>
        </p:spPr>
      </p:pic>
      <p:pic>
        <p:nvPicPr>
          <p:cNvPr id="7" name="Picture 6">
            <a:extLst>
              <a:ext uri="{FF2B5EF4-FFF2-40B4-BE49-F238E27FC236}">
                <a16:creationId xmlns:a16="http://schemas.microsoft.com/office/drawing/2014/main" id="{DB6B892D-BCBC-47F8-82E6-5754F6000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968" y="2751991"/>
            <a:ext cx="7571093" cy="3845499"/>
          </a:xfrm>
          <a:prstGeom prst="rect">
            <a:avLst/>
          </a:prstGeom>
        </p:spPr>
      </p:pic>
    </p:spTree>
    <p:extLst>
      <p:ext uri="{BB962C8B-B14F-4D97-AF65-F5344CB8AC3E}">
        <p14:creationId xmlns:p14="http://schemas.microsoft.com/office/powerpoint/2010/main" val="285382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5866-0AAB-4399-A1A3-370CC9F765C8}"/>
              </a:ext>
            </a:extLst>
          </p:cNvPr>
          <p:cNvSpPr>
            <a:spLocks noGrp="1"/>
          </p:cNvSpPr>
          <p:nvPr>
            <p:ph type="title"/>
          </p:nvPr>
        </p:nvSpPr>
        <p:spPr/>
        <p:txBody>
          <a:bodyPr/>
          <a:lstStyle/>
          <a:p>
            <a:r>
              <a:rPr lang="en-US" dirty="0"/>
              <a:t>Plotting the Word Clouds :</a:t>
            </a:r>
            <a:br>
              <a:rPr lang="en-US" dirty="0"/>
            </a:br>
            <a:endParaRPr lang="en-IN" dirty="0"/>
          </a:p>
        </p:txBody>
      </p:sp>
      <p:sp>
        <p:nvSpPr>
          <p:cNvPr id="3" name="Content Placeholder 2">
            <a:extLst>
              <a:ext uri="{FF2B5EF4-FFF2-40B4-BE49-F238E27FC236}">
                <a16:creationId xmlns:a16="http://schemas.microsoft.com/office/drawing/2014/main" id="{F398F588-07FF-4C04-A5B2-55E1BA0C7623}"/>
              </a:ext>
            </a:extLst>
          </p:cNvPr>
          <p:cNvSpPr>
            <a:spLocks noGrp="1"/>
          </p:cNvSpPr>
          <p:nvPr>
            <p:ph idx="1"/>
          </p:nvPr>
        </p:nvSpPr>
        <p:spPr/>
        <p:txBody>
          <a:bodyPr/>
          <a:lstStyle/>
          <a:p>
            <a:r>
              <a:rPr lang="en-US" dirty="0"/>
              <a:t>Non Duplicate Pair of Questions :</a:t>
            </a:r>
          </a:p>
          <a:p>
            <a:endParaRPr lang="en-IN" dirty="0"/>
          </a:p>
        </p:txBody>
      </p:sp>
      <p:pic>
        <p:nvPicPr>
          <p:cNvPr id="5" name="Picture 4">
            <a:extLst>
              <a:ext uri="{FF2B5EF4-FFF2-40B4-BE49-F238E27FC236}">
                <a16:creationId xmlns:a16="http://schemas.microsoft.com/office/drawing/2014/main" id="{533D0E5B-7360-4C11-9B37-58865C6ED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49" y="2547683"/>
            <a:ext cx="7828438" cy="3976209"/>
          </a:xfrm>
          <a:prstGeom prst="rect">
            <a:avLst/>
          </a:prstGeom>
        </p:spPr>
      </p:pic>
      <p:pic>
        <p:nvPicPr>
          <p:cNvPr id="7" name="Picture 6">
            <a:extLst>
              <a:ext uri="{FF2B5EF4-FFF2-40B4-BE49-F238E27FC236}">
                <a16:creationId xmlns:a16="http://schemas.microsoft.com/office/drawing/2014/main" id="{4CE70D36-91D2-403B-82B6-334C3D80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03" y="1281785"/>
            <a:ext cx="6505800" cy="573392"/>
          </a:xfrm>
          <a:prstGeom prst="rect">
            <a:avLst/>
          </a:prstGeom>
        </p:spPr>
      </p:pic>
    </p:spTree>
    <p:extLst>
      <p:ext uri="{BB962C8B-B14F-4D97-AF65-F5344CB8AC3E}">
        <p14:creationId xmlns:p14="http://schemas.microsoft.com/office/powerpoint/2010/main" val="219625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88DD-975C-4F04-A4C9-A34BFF37CFCE}"/>
              </a:ext>
            </a:extLst>
          </p:cNvPr>
          <p:cNvSpPr>
            <a:spLocks noGrp="1"/>
          </p:cNvSpPr>
          <p:nvPr>
            <p:ph type="title"/>
          </p:nvPr>
        </p:nvSpPr>
        <p:spPr/>
        <p:txBody>
          <a:bodyPr>
            <a:normAutofit/>
          </a:bodyPr>
          <a:lstStyle/>
          <a:p>
            <a:r>
              <a:rPr lang="en-US" dirty="0"/>
              <a:t>Machine Learning Models :</a:t>
            </a:r>
            <a:br>
              <a:rPr lang="en-US" dirty="0"/>
            </a:br>
            <a:endParaRPr lang="en-IN" dirty="0"/>
          </a:p>
        </p:txBody>
      </p:sp>
      <p:sp>
        <p:nvSpPr>
          <p:cNvPr id="7" name="Content Placeholder 6">
            <a:extLst>
              <a:ext uri="{FF2B5EF4-FFF2-40B4-BE49-F238E27FC236}">
                <a16:creationId xmlns:a16="http://schemas.microsoft.com/office/drawing/2014/main" id="{A4E79913-8C4E-44C9-9D29-27ADFFBEF98F}"/>
              </a:ext>
            </a:extLst>
          </p:cNvPr>
          <p:cNvSpPr>
            <a:spLocks noGrp="1"/>
          </p:cNvSpPr>
          <p:nvPr>
            <p:ph idx="1"/>
          </p:nvPr>
        </p:nvSpPr>
        <p:spPr>
          <a:xfrm>
            <a:off x="677334" y="1488613"/>
            <a:ext cx="8596668" cy="3880773"/>
          </a:xfrm>
        </p:spPr>
        <p:txBody>
          <a:bodyPr/>
          <a:lstStyle/>
          <a:p>
            <a:r>
              <a:rPr lang="en-US" sz="1800" dirty="0">
                <a:latin typeface="+mn-lt"/>
              </a:rPr>
              <a:t>Training Accuracy comparison of different models:</a:t>
            </a:r>
          </a:p>
          <a:p>
            <a:endParaRPr lang="en-IN" dirty="0"/>
          </a:p>
        </p:txBody>
      </p:sp>
      <p:pic>
        <p:nvPicPr>
          <p:cNvPr id="9" name="Picture 8">
            <a:extLst>
              <a:ext uri="{FF2B5EF4-FFF2-40B4-BE49-F238E27FC236}">
                <a16:creationId xmlns:a16="http://schemas.microsoft.com/office/drawing/2014/main" id="{F77F1FA3-7FAA-4E2D-8A45-9D2092203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7798451" cy="4736435"/>
          </a:xfrm>
          <a:prstGeom prst="rect">
            <a:avLst/>
          </a:prstGeom>
        </p:spPr>
      </p:pic>
    </p:spTree>
    <p:extLst>
      <p:ext uri="{BB962C8B-B14F-4D97-AF65-F5344CB8AC3E}">
        <p14:creationId xmlns:p14="http://schemas.microsoft.com/office/powerpoint/2010/main" val="395238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E9BA35-451C-4845-9038-33E8E7C509C7}"/>
              </a:ext>
            </a:extLst>
          </p:cNvPr>
          <p:cNvSpPr>
            <a:spLocks noGrp="1"/>
          </p:cNvSpPr>
          <p:nvPr>
            <p:ph idx="1"/>
          </p:nvPr>
        </p:nvSpPr>
        <p:spPr>
          <a:xfrm>
            <a:off x="694919" y="806574"/>
            <a:ext cx="8596668" cy="3880773"/>
          </a:xfrm>
        </p:spPr>
        <p:txBody>
          <a:bodyPr/>
          <a:lstStyle/>
          <a:p>
            <a:r>
              <a:rPr lang="en-US" dirty="0"/>
              <a:t>Validation accuracy comparison of different models :</a:t>
            </a:r>
          </a:p>
          <a:p>
            <a:endParaRPr lang="en-IN" dirty="0"/>
          </a:p>
        </p:txBody>
      </p:sp>
      <p:pic>
        <p:nvPicPr>
          <p:cNvPr id="5" name="Picture 4">
            <a:extLst>
              <a:ext uri="{FF2B5EF4-FFF2-40B4-BE49-F238E27FC236}">
                <a16:creationId xmlns:a16="http://schemas.microsoft.com/office/drawing/2014/main" id="{674922B6-899D-4DE6-8ED6-8F2D176E8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21" y="1556230"/>
            <a:ext cx="7401256" cy="4495196"/>
          </a:xfrm>
          <a:prstGeom prst="rect">
            <a:avLst/>
          </a:prstGeom>
        </p:spPr>
      </p:pic>
    </p:spTree>
    <p:extLst>
      <p:ext uri="{BB962C8B-B14F-4D97-AF65-F5344CB8AC3E}">
        <p14:creationId xmlns:p14="http://schemas.microsoft.com/office/powerpoint/2010/main" val="3327779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6791-E20E-4048-8507-83C99EEA78A2}"/>
              </a:ext>
            </a:extLst>
          </p:cNvPr>
          <p:cNvSpPr>
            <a:spLocks noGrp="1"/>
          </p:cNvSpPr>
          <p:nvPr>
            <p:ph type="title"/>
          </p:nvPr>
        </p:nvSpPr>
        <p:spPr/>
        <p:txBody>
          <a:bodyPr/>
          <a:lstStyle/>
          <a:p>
            <a:r>
              <a:rPr lang="en-US" dirty="0"/>
              <a:t>Training vs Validation score :</a:t>
            </a:r>
            <a:endParaRPr lang="en-IN" dirty="0"/>
          </a:p>
        </p:txBody>
      </p:sp>
      <p:sp>
        <p:nvSpPr>
          <p:cNvPr id="3" name="Content Placeholder 2">
            <a:extLst>
              <a:ext uri="{FF2B5EF4-FFF2-40B4-BE49-F238E27FC236}">
                <a16:creationId xmlns:a16="http://schemas.microsoft.com/office/drawing/2014/main" id="{690CF6DC-33B1-4125-B058-F3B7C84B6C64}"/>
              </a:ext>
            </a:extLst>
          </p:cNvPr>
          <p:cNvSpPr>
            <a:spLocks noGrp="1"/>
          </p:cNvSpPr>
          <p:nvPr>
            <p:ph idx="1"/>
          </p:nvPr>
        </p:nvSpPr>
        <p:spPr/>
        <p:txBody>
          <a:bodyPr/>
          <a:lstStyle/>
          <a:p>
            <a:pPr marL="0" indent="0">
              <a:buNone/>
            </a:pPr>
            <a:endParaRPr lang="en-US" dirty="0"/>
          </a:p>
          <a:p>
            <a:endParaRPr lang="en-IN" dirty="0"/>
          </a:p>
        </p:txBody>
      </p:sp>
      <p:pic>
        <p:nvPicPr>
          <p:cNvPr id="5" name="Picture 4">
            <a:extLst>
              <a:ext uri="{FF2B5EF4-FFF2-40B4-BE49-F238E27FC236}">
                <a16:creationId xmlns:a16="http://schemas.microsoft.com/office/drawing/2014/main" id="{6C9F2AC2-C48D-414B-A902-3B02A1A55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151" y="2037497"/>
            <a:ext cx="5759034" cy="4574319"/>
          </a:xfrm>
          <a:prstGeom prst="rect">
            <a:avLst/>
          </a:prstGeom>
        </p:spPr>
      </p:pic>
    </p:spTree>
    <p:extLst>
      <p:ext uri="{BB962C8B-B14F-4D97-AF65-F5344CB8AC3E}">
        <p14:creationId xmlns:p14="http://schemas.microsoft.com/office/powerpoint/2010/main" val="197163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8A40-B5DD-418D-992D-475E6F239C41}"/>
              </a:ext>
            </a:extLst>
          </p:cNvPr>
          <p:cNvSpPr>
            <a:spLocks noGrp="1"/>
          </p:cNvSpPr>
          <p:nvPr>
            <p:ph type="title"/>
          </p:nvPr>
        </p:nvSpPr>
        <p:spPr/>
        <p:txBody>
          <a:bodyPr/>
          <a:lstStyle/>
          <a:p>
            <a:r>
              <a:rPr lang="en-IN" dirty="0"/>
              <a:t>Dataset : Quora Question pairs</a:t>
            </a:r>
          </a:p>
        </p:txBody>
      </p:sp>
      <p:sp>
        <p:nvSpPr>
          <p:cNvPr id="3" name="Content Placeholder 2">
            <a:extLst>
              <a:ext uri="{FF2B5EF4-FFF2-40B4-BE49-F238E27FC236}">
                <a16:creationId xmlns:a16="http://schemas.microsoft.com/office/drawing/2014/main" id="{08E1B20C-057F-4560-96C9-BFD15E40992D}"/>
              </a:ext>
            </a:extLst>
          </p:cNvPr>
          <p:cNvSpPr>
            <a:spLocks noGrp="1"/>
          </p:cNvSpPr>
          <p:nvPr>
            <p:ph idx="1"/>
          </p:nvPr>
        </p:nvSpPr>
        <p:spPr/>
        <p:txBody>
          <a:bodyPr/>
          <a:lstStyle/>
          <a:p>
            <a:r>
              <a:rPr lang="en-US" b="0" i="0" dirty="0">
                <a:effectLst/>
                <a:latin typeface="Inter"/>
              </a:rPr>
              <a:t>The goal is to predict which of the provided pairs of questions contain two questions with the same meaning.</a:t>
            </a:r>
          </a:p>
          <a:p>
            <a:pPr algn="l" fontAlgn="base"/>
            <a:r>
              <a:rPr lang="en-US" b="0" i="0" dirty="0">
                <a:solidFill>
                  <a:srgbClr val="000000"/>
                </a:solidFill>
                <a:effectLst/>
                <a:latin typeface="Inter"/>
              </a:rPr>
              <a:t>Data fields</a:t>
            </a:r>
          </a:p>
          <a:p>
            <a:pPr algn="l" fontAlgn="base">
              <a:buFont typeface="Arial" panose="020B0604020202020204" pitchFamily="34" charset="0"/>
              <a:buChar char="•"/>
            </a:pPr>
            <a:r>
              <a:rPr lang="en-US" b="1" i="0" dirty="0">
                <a:effectLst/>
                <a:latin typeface="inherit"/>
              </a:rPr>
              <a:t>id</a:t>
            </a:r>
            <a:r>
              <a:rPr lang="en-US" b="0" i="0" dirty="0">
                <a:effectLst/>
                <a:latin typeface="Inter"/>
              </a:rPr>
              <a:t> - the id of a training set question pair</a:t>
            </a:r>
          </a:p>
          <a:p>
            <a:pPr algn="l" fontAlgn="base">
              <a:buFont typeface="Arial" panose="020B0604020202020204" pitchFamily="34" charset="0"/>
              <a:buChar char="•"/>
            </a:pPr>
            <a:r>
              <a:rPr lang="en-US" b="1" i="0" dirty="0">
                <a:effectLst/>
                <a:latin typeface="inherit"/>
              </a:rPr>
              <a:t>qid1, qid2</a:t>
            </a:r>
            <a:r>
              <a:rPr lang="en-US" b="1" i="0" dirty="0">
                <a:effectLst/>
                <a:latin typeface="Inter"/>
              </a:rPr>
              <a:t> </a:t>
            </a:r>
            <a:r>
              <a:rPr lang="en-US" b="0" i="0" dirty="0">
                <a:effectLst/>
                <a:latin typeface="Inter"/>
              </a:rPr>
              <a:t>- unique ids of each question (only available in train.csv)</a:t>
            </a:r>
          </a:p>
          <a:p>
            <a:pPr algn="l" fontAlgn="base">
              <a:buFont typeface="Arial" panose="020B0604020202020204" pitchFamily="34" charset="0"/>
              <a:buChar char="•"/>
            </a:pPr>
            <a:r>
              <a:rPr lang="en-US" b="1" i="0" dirty="0">
                <a:effectLst/>
                <a:latin typeface="inherit"/>
              </a:rPr>
              <a:t>question1, question2</a:t>
            </a:r>
            <a:r>
              <a:rPr lang="en-US" b="1" i="0" dirty="0">
                <a:effectLst/>
                <a:latin typeface="Inter"/>
              </a:rPr>
              <a:t> </a:t>
            </a:r>
            <a:r>
              <a:rPr lang="en-US" b="0" i="0" dirty="0">
                <a:effectLst/>
                <a:latin typeface="Inter"/>
              </a:rPr>
              <a:t>- the full text of each question</a:t>
            </a:r>
          </a:p>
          <a:p>
            <a:pPr algn="l" fontAlgn="base">
              <a:buFont typeface="Arial" panose="020B0604020202020204" pitchFamily="34" charset="0"/>
              <a:buChar char="•"/>
            </a:pPr>
            <a:r>
              <a:rPr lang="en-US" b="1" i="0" dirty="0" err="1">
                <a:effectLst/>
                <a:latin typeface="inherit"/>
              </a:rPr>
              <a:t>is_duplicate</a:t>
            </a:r>
            <a:r>
              <a:rPr lang="en-US" b="1" i="0" dirty="0">
                <a:effectLst/>
                <a:latin typeface="Inter"/>
              </a:rPr>
              <a:t> </a:t>
            </a:r>
            <a:r>
              <a:rPr lang="en-US" b="0" i="0" dirty="0">
                <a:effectLst/>
                <a:latin typeface="Inter"/>
              </a:rPr>
              <a:t>- the target variable, set to 1 if question1 and question2 have essentially the same meaning, and 0 otherwise.</a:t>
            </a:r>
          </a:p>
          <a:p>
            <a:pPr marL="0" indent="0" algn="l" fontAlgn="base">
              <a:buNone/>
            </a:pPr>
            <a:endParaRPr lang="en-US" b="0" i="0" dirty="0">
              <a:effectLst/>
              <a:latin typeface="Inter"/>
            </a:endParaRPr>
          </a:p>
          <a:p>
            <a:pPr marL="0" indent="0">
              <a:buNone/>
            </a:pPr>
            <a:endParaRPr lang="en-IN" dirty="0"/>
          </a:p>
        </p:txBody>
      </p:sp>
    </p:spTree>
    <p:extLst>
      <p:ext uri="{BB962C8B-B14F-4D97-AF65-F5344CB8AC3E}">
        <p14:creationId xmlns:p14="http://schemas.microsoft.com/office/powerpoint/2010/main" val="135760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3FD5-66D0-4DB3-ACE0-46FBAF1AD9D8}"/>
              </a:ext>
            </a:extLst>
          </p:cNvPr>
          <p:cNvSpPr>
            <a:spLocks noGrp="1"/>
          </p:cNvSpPr>
          <p:nvPr>
            <p:ph type="title"/>
          </p:nvPr>
        </p:nvSpPr>
        <p:spPr/>
        <p:txBody>
          <a:bodyPr/>
          <a:lstStyle/>
          <a:p>
            <a:r>
              <a:rPr lang="en-IN" dirty="0"/>
              <a:t>Ethical  aspect of project :-</a:t>
            </a:r>
          </a:p>
        </p:txBody>
      </p:sp>
      <p:sp>
        <p:nvSpPr>
          <p:cNvPr id="3" name="Content Placeholder 2">
            <a:extLst>
              <a:ext uri="{FF2B5EF4-FFF2-40B4-BE49-F238E27FC236}">
                <a16:creationId xmlns:a16="http://schemas.microsoft.com/office/drawing/2014/main" id="{0CFA1226-7D36-482A-B46C-91BF3810A12D}"/>
              </a:ext>
            </a:extLst>
          </p:cNvPr>
          <p:cNvSpPr>
            <a:spLocks noGrp="1"/>
          </p:cNvSpPr>
          <p:nvPr>
            <p:ph idx="1"/>
          </p:nvPr>
        </p:nvSpPr>
        <p:spPr/>
        <p:txBody>
          <a:bodyPr/>
          <a:lstStyle/>
          <a:p>
            <a:r>
              <a:rPr lang="en-US" b="0" i="0" dirty="0">
                <a:effectLst/>
                <a:latin typeface="Inter"/>
              </a:rPr>
              <a:t>In social media platform many people ask similarly worded questions. Multiple questions with the same intent can cause seekers to spend more time finding the best answer to their question, and make writers feel they need to answer multiple versions of the same question. Hence this model identifies similar question/sentences for ease of answering the question.</a:t>
            </a:r>
          </a:p>
          <a:p>
            <a:r>
              <a:rPr lang="en-US" dirty="0">
                <a:latin typeface="Inter"/>
              </a:rPr>
              <a:t>While checking answer sheets it can find whether two answers are similar or not, can also act like a plagiarism checker.</a:t>
            </a:r>
          </a:p>
          <a:p>
            <a:r>
              <a:rPr lang="en-US" dirty="0">
                <a:latin typeface="Inter"/>
              </a:rPr>
              <a:t>This model can analyze usage of similar keywords by group of people and understand  beliefs and can act as a bridge between organization and common people.</a:t>
            </a:r>
          </a:p>
          <a:p>
            <a:r>
              <a:rPr lang="en-US" dirty="0">
                <a:latin typeface="Inter"/>
              </a:rPr>
              <a:t>Product with duplicated brand names can also be checked with this model.</a:t>
            </a:r>
          </a:p>
          <a:p>
            <a:endParaRPr lang="en-IN" dirty="0"/>
          </a:p>
        </p:txBody>
      </p:sp>
    </p:spTree>
    <p:extLst>
      <p:ext uri="{BB962C8B-B14F-4D97-AF65-F5344CB8AC3E}">
        <p14:creationId xmlns:p14="http://schemas.microsoft.com/office/powerpoint/2010/main" val="357743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DCBC-275E-47AB-B9CF-08863BB55166}"/>
              </a:ext>
            </a:extLst>
          </p:cNvPr>
          <p:cNvSpPr>
            <a:spLocks noGrp="1"/>
          </p:cNvSpPr>
          <p:nvPr>
            <p:ph type="title"/>
          </p:nvPr>
        </p:nvSpPr>
        <p:spPr/>
        <p:txBody>
          <a:bodyPr/>
          <a:lstStyle/>
          <a:p>
            <a:r>
              <a:rPr lang="en-IN" dirty="0"/>
              <a:t>Samples :</a:t>
            </a:r>
          </a:p>
        </p:txBody>
      </p:sp>
      <p:pic>
        <p:nvPicPr>
          <p:cNvPr id="5" name="Content Placeholder 4">
            <a:extLst>
              <a:ext uri="{FF2B5EF4-FFF2-40B4-BE49-F238E27FC236}">
                <a16:creationId xmlns:a16="http://schemas.microsoft.com/office/drawing/2014/main" id="{F25BEDF6-F067-455F-BC96-BA572C2243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128" y="2018632"/>
            <a:ext cx="8361573" cy="1748956"/>
          </a:xfrm>
        </p:spPr>
      </p:pic>
      <p:pic>
        <p:nvPicPr>
          <p:cNvPr id="7" name="Picture 6">
            <a:extLst>
              <a:ext uri="{FF2B5EF4-FFF2-40B4-BE49-F238E27FC236}">
                <a16:creationId xmlns:a16="http://schemas.microsoft.com/office/drawing/2014/main" id="{945D45D0-7142-48B3-94D8-77AB3FAAD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28" y="4037411"/>
            <a:ext cx="3719571" cy="455458"/>
          </a:xfrm>
          <a:prstGeom prst="rect">
            <a:avLst/>
          </a:prstGeom>
        </p:spPr>
      </p:pic>
      <p:sp>
        <p:nvSpPr>
          <p:cNvPr id="8" name="TextBox 7">
            <a:extLst>
              <a:ext uri="{FF2B5EF4-FFF2-40B4-BE49-F238E27FC236}">
                <a16:creationId xmlns:a16="http://schemas.microsoft.com/office/drawing/2014/main" id="{8852BF7B-64CD-4FB0-8469-9D93608FF2A4}"/>
              </a:ext>
            </a:extLst>
          </p:cNvPr>
          <p:cNvSpPr txBox="1"/>
          <p:nvPr/>
        </p:nvSpPr>
        <p:spPr>
          <a:xfrm flipH="1">
            <a:off x="5389682" y="4143810"/>
            <a:ext cx="1688125" cy="369332"/>
          </a:xfrm>
          <a:prstGeom prst="rect">
            <a:avLst/>
          </a:prstGeom>
          <a:noFill/>
        </p:spPr>
        <p:txBody>
          <a:bodyPr wrap="square" rtlCol="0">
            <a:spAutoFit/>
          </a:bodyPr>
          <a:lstStyle/>
          <a:p>
            <a:pPr algn="ctr"/>
            <a:r>
              <a:rPr lang="en-IN" dirty="0"/>
              <a:t>True</a:t>
            </a:r>
          </a:p>
        </p:txBody>
      </p:sp>
      <p:pic>
        <p:nvPicPr>
          <p:cNvPr id="10" name="Picture 9">
            <a:extLst>
              <a:ext uri="{FF2B5EF4-FFF2-40B4-BE49-F238E27FC236}">
                <a16:creationId xmlns:a16="http://schemas.microsoft.com/office/drawing/2014/main" id="{2C780906-D3C7-4BBC-B360-80CAA67EF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27" y="4846303"/>
            <a:ext cx="4516611" cy="455457"/>
          </a:xfrm>
          <a:prstGeom prst="rect">
            <a:avLst/>
          </a:prstGeom>
        </p:spPr>
      </p:pic>
      <p:sp>
        <p:nvSpPr>
          <p:cNvPr id="11" name="TextBox 10">
            <a:extLst>
              <a:ext uri="{FF2B5EF4-FFF2-40B4-BE49-F238E27FC236}">
                <a16:creationId xmlns:a16="http://schemas.microsoft.com/office/drawing/2014/main" id="{66D25EA5-B85B-4435-9E8D-793B2AE58793}"/>
              </a:ext>
            </a:extLst>
          </p:cNvPr>
          <p:cNvSpPr txBox="1"/>
          <p:nvPr/>
        </p:nvSpPr>
        <p:spPr>
          <a:xfrm>
            <a:off x="5389682" y="4889365"/>
            <a:ext cx="1688123" cy="369332"/>
          </a:xfrm>
          <a:prstGeom prst="rect">
            <a:avLst/>
          </a:prstGeom>
          <a:noFill/>
        </p:spPr>
        <p:txBody>
          <a:bodyPr wrap="square" rtlCol="0">
            <a:spAutoFit/>
          </a:bodyPr>
          <a:lstStyle/>
          <a:p>
            <a:pPr algn="ctr"/>
            <a:r>
              <a:rPr lang="en-IN" dirty="0"/>
              <a:t>False</a:t>
            </a:r>
          </a:p>
        </p:txBody>
      </p:sp>
    </p:spTree>
    <p:extLst>
      <p:ext uri="{BB962C8B-B14F-4D97-AF65-F5344CB8AC3E}">
        <p14:creationId xmlns:p14="http://schemas.microsoft.com/office/powerpoint/2010/main" val="289975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33F6-5D28-4678-8F68-C27A08EE55E2}"/>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2B5583A3-E653-49DA-A13F-E7A4CC5DC67C}"/>
              </a:ext>
            </a:extLst>
          </p:cNvPr>
          <p:cNvSpPr>
            <a:spLocks noGrp="1"/>
          </p:cNvSpPr>
          <p:nvPr>
            <p:ph idx="1"/>
          </p:nvPr>
        </p:nvSpPr>
        <p:spPr>
          <a:xfrm>
            <a:off x="677333" y="1488613"/>
            <a:ext cx="8596668" cy="3880773"/>
          </a:xfrm>
        </p:spPr>
        <p:txBody>
          <a:bodyPr/>
          <a:lstStyle/>
          <a:p>
            <a:r>
              <a:rPr lang="en-IN" dirty="0"/>
              <a:t>Distribution of Target variable </a:t>
            </a:r>
          </a:p>
          <a:p>
            <a:endParaRPr lang="en-IN" dirty="0"/>
          </a:p>
        </p:txBody>
      </p:sp>
      <p:pic>
        <p:nvPicPr>
          <p:cNvPr id="5" name="Picture 4">
            <a:extLst>
              <a:ext uri="{FF2B5EF4-FFF2-40B4-BE49-F238E27FC236}">
                <a16:creationId xmlns:a16="http://schemas.microsoft.com/office/drawing/2014/main" id="{1042661E-DA20-4643-B2D9-382CB83DC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608" y="1930400"/>
            <a:ext cx="5502117" cy="4397121"/>
          </a:xfrm>
          <a:prstGeom prst="rect">
            <a:avLst/>
          </a:prstGeom>
        </p:spPr>
      </p:pic>
    </p:spTree>
    <p:extLst>
      <p:ext uri="{BB962C8B-B14F-4D97-AF65-F5344CB8AC3E}">
        <p14:creationId xmlns:p14="http://schemas.microsoft.com/office/powerpoint/2010/main" val="26312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AD3BE6-0B1B-4D65-AD94-52FC1DA6509C}"/>
              </a:ext>
            </a:extLst>
          </p:cNvPr>
          <p:cNvSpPr>
            <a:spLocks noGrp="1"/>
          </p:cNvSpPr>
          <p:nvPr>
            <p:ph idx="1"/>
          </p:nvPr>
        </p:nvSpPr>
        <p:spPr>
          <a:xfrm>
            <a:off x="695324" y="375261"/>
            <a:ext cx="8596313" cy="3881437"/>
          </a:xfrm>
        </p:spPr>
        <p:txBody>
          <a:bodyPr/>
          <a:lstStyle/>
          <a:p>
            <a:r>
              <a:rPr lang="en-IN" dirty="0"/>
              <a:t>Number of Unique and repeated questions</a:t>
            </a:r>
          </a:p>
          <a:p>
            <a:r>
              <a:rPr lang="en-IN" dirty="0"/>
              <a:t>Total unique questions : 537929</a:t>
            </a:r>
          </a:p>
          <a:p>
            <a:r>
              <a:rPr lang="en-IN" dirty="0"/>
              <a:t>Total repeated questions : 111778 i.e. 20.78 %</a:t>
            </a:r>
          </a:p>
          <a:p>
            <a:r>
              <a:rPr lang="en-IN" dirty="0"/>
              <a:t>Maximum no. of times question occurred : 157</a:t>
            </a:r>
          </a:p>
          <a:p>
            <a:endParaRPr lang="en-IN" dirty="0"/>
          </a:p>
          <a:p>
            <a:endParaRPr lang="en-IN" dirty="0"/>
          </a:p>
        </p:txBody>
      </p:sp>
      <p:pic>
        <p:nvPicPr>
          <p:cNvPr id="8" name="Picture 7">
            <a:extLst>
              <a:ext uri="{FF2B5EF4-FFF2-40B4-BE49-F238E27FC236}">
                <a16:creationId xmlns:a16="http://schemas.microsoft.com/office/drawing/2014/main" id="{29DB2FCE-387E-4ED8-A7CF-FDC8FE28C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099" y="2110990"/>
            <a:ext cx="6412698" cy="4736508"/>
          </a:xfrm>
          <a:prstGeom prst="rect">
            <a:avLst/>
          </a:prstGeom>
        </p:spPr>
      </p:pic>
    </p:spTree>
    <p:extLst>
      <p:ext uri="{BB962C8B-B14F-4D97-AF65-F5344CB8AC3E}">
        <p14:creationId xmlns:p14="http://schemas.microsoft.com/office/powerpoint/2010/main" val="265782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6780-DF2B-4D4C-8949-97941CEAC46A}"/>
              </a:ext>
            </a:extLst>
          </p:cNvPr>
          <p:cNvSpPr>
            <a:spLocks noGrp="1"/>
          </p:cNvSpPr>
          <p:nvPr>
            <p:ph type="title"/>
          </p:nvPr>
        </p:nvSpPr>
        <p:spPr/>
        <p:txBody>
          <a:bodyPr>
            <a:normAutofit/>
          </a:bodyPr>
          <a:lstStyle/>
          <a:p>
            <a:r>
              <a:rPr lang="en-IN" sz="2800" dirty="0"/>
              <a:t>Log – Histogram of question appearance counts</a:t>
            </a:r>
          </a:p>
        </p:txBody>
      </p:sp>
      <p:pic>
        <p:nvPicPr>
          <p:cNvPr id="5" name="Content Placeholder 4">
            <a:extLst>
              <a:ext uri="{FF2B5EF4-FFF2-40B4-BE49-F238E27FC236}">
                <a16:creationId xmlns:a16="http://schemas.microsoft.com/office/drawing/2014/main" id="{E504CAD8-5FAA-4602-8ADA-CE17FBDBA3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930399"/>
            <a:ext cx="8917923" cy="3780589"/>
          </a:xfrm>
        </p:spPr>
      </p:pic>
    </p:spTree>
    <p:extLst>
      <p:ext uri="{BB962C8B-B14F-4D97-AF65-F5344CB8AC3E}">
        <p14:creationId xmlns:p14="http://schemas.microsoft.com/office/powerpoint/2010/main" val="409770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2F73-498F-4166-896A-98EFF1C9BEE5}"/>
              </a:ext>
            </a:extLst>
          </p:cNvPr>
          <p:cNvSpPr>
            <a:spLocks noGrp="1"/>
          </p:cNvSpPr>
          <p:nvPr>
            <p:ph type="title"/>
          </p:nvPr>
        </p:nvSpPr>
        <p:spPr/>
        <p:txBody>
          <a:bodyPr/>
          <a:lstStyle/>
          <a:p>
            <a:pPr algn="ctr"/>
            <a:r>
              <a:rPr lang="en-IN" dirty="0"/>
              <a:t>Feature Engineering</a:t>
            </a:r>
            <a:br>
              <a:rPr lang="en-IN" dirty="0"/>
            </a:br>
            <a:r>
              <a:rPr lang="en-IN" sz="2400" dirty="0"/>
              <a:t>Adding some new features</a:t>
            </a:r>
          </a:p>
        </p:txBody>
      </p:sp>
      <p:sp>
        <p:nvSpPr>
          <p:cNvPr id="3" name="Content Placeholder 2">
            <a:extLst>
              <a:ext uri="{FF2B5EF4-FFF2-40B4-BE49-F238E27FC236}">
                <a16:creationId xmlns:a16="http://schemas.microsoft.com/office/drawing/2014/main" id="{BC7DE233-72B4-4F3E-9BF6-A91F633AE461}"/>
              </a:ext>
            </a:extLst>
          </p:cNvPr>
          <p:cNvSpPr>
            <a:spLocks noGrp="1"/>
          </p:cNvSpPr>
          <p:nvPr>
            <p:ph idx="1"/>
          </p:nvPr>
        </p:nvSpPr>
        <p:spPr/>
        <p:txBody>
          <a:bodyPr/>
          <a:lstStyle/>
          <a:p>
            <a:r>
              <a:rPr lang="en-US" b="1" i="0" dirty="0" err="1">
                <a:effectLst/>
                <a:latin typeface="+mj-lt"/>
              </a:rPr>
              <a:t>word_Common</a:t>
            </a:r>
            <a:r>
              <a:rPr lang="en-US" b="0" i="0" dirty="0">
                <a:effectLst/>
                <a:latin typeface="+mj-lt"/>
              </a:rPr>
              <a:t> = Number of common unique words in Question 1 and Question 2</a:t>
            </a:r>
          </a:p>
          <a:p>
            <a:r>
              <a:rPr lang="en-US" b="1" i="0" dirty="0" err="1">
                <a:effectLst/>
                <a:latin typeface="+mj-lt"/>
              </a:rPr>
              <a:t>word_Total</a:t>
            </a:r>
            <a:r>
              <a:rPr lang="en-US" b="0" i="0" dirty="0">
                <a:effectLst/>
                <a:latin typeface="+mj-lt"/>
              </a:rPr>
              <a:t> =Total num of words in Question 1 + Total num of words in Question 2</a:t>
            </a:r>
          </a:p>
          <a:p>
            <a:r>
              <a:rPr lang="en-US" b="1" i="0" dirty="0" err="1">
                <a:effectLst/>
                <a:latin typeface="+mj-lt"/>
              </a:rPr>
              <a:t>word_share</a:t>
            </a:r>
            <a:r>
              <a:rPr lang="en-US" b="0" i="0" dirty="0">
                <a:effectLst/>
                <a:latin typeface="+mj-lt"/>
              </a:rPr>
              <a:t> = </a:t>
            </a:r>
            <a:r>
              <a:rPr lang="en-US" b="0" i="0" dirty="0" err="1">
                <a:effectLst/>
                <a:latin typeface="+mj-lt"/>
              </a:rPr>
              <a:t>word_common</a:t>
            </a:r>
            <a:r>
              <a:rPr lang="en-US" b="0" i="0" dirty="0">
                <a:effectLst/>
                <a:latin typeface="+mj-lt"/>
              </a:rPr>
              <a:t>)/</a:t>
            </a:r>
            <a:r>
              <a:rPr lang="en-US" b="0" i="0" dirty="0" err="1">
                <a:effectLst/>
                <a:latin typeface="+mj-lt"/>
              </a:rPr>
              <a:t>word_Total</a:t>
            </a:r>
            <a:endParaRPr lang="en-US" dirty="0">
              <a:latin typeface="+mj-lt"/>
            </a:endParaRPr>
          </a:p>
          <a:p>
            <a:r>
              <a:rPr lang="en-US" b="1" i="0" dirty="0">
                <a:effectLst/>
              </a:rPr>
              <a:t>freq_qid1</a:t>
            </a:r>
            <a:r>
              <a:rPr lang="en-US" b="0" i="0" dirty="0">
                <a:effectLst/>
              </a:rPr>
              <a:t> = Frequency of qid1’s </a:t>
            </a:r>
            <a:r>
              <a:rPr lang="en-US" b="0" i="0" dirty="0" err="1">
                <a:effectLst/>
              </a:rPr>
              <a:t>i.e</a:t>
            </a:r>
            <a:r>
              <a:rPr lang="en-US" b="0" i="0" dirty="0">
                <a:effectLst/>
              </a:rPr>
              <a:t>, number of times question1 occur</a:t>
            </a:r>
          </a:p>
          <a:p>
            <a:r>
              <a:rPr lang="en-US" b="1" i="0" dirty="0">
                <a:effectLst/>
              </a:rPr>
              <a:t>freq_qid2</a:t>
            </a:r>
            <a:r>
              <a:rPr lang="en-US" b="0" i="0" dirty="0">
                <a:effectLst/>
              </a:rPr>
              <a:t> = Frequency of qid2's</a:t>
            </a:r>
          </a:p>
          <a:p>
            <a:endParaRPr lang="en-US" b="1" i="0" dirty="0">
              <a:effectLst/>
              <a:latin typeface="+mj-lt"/>
            </a:endParaRPr>
          </a:p>
          <a:p>
            <a:pPr marL="0" indent="0">
              <a:buNone/>
            </a:pPr>
            <a:endParaRPr lang="en-IN" dirty="0"/>
          </a:p>
        </p:txBody>
      </p:sp>
    </p:spTree>
    <p:extLst>
      <p:ext uri="{BB962C8B-B14F-4D97-AF65-F5344CB8AC3E}">
        <p14:creationId xmlns:p14="http://schemas.microsoft.com/office/powerpoint/2010/main" val="252602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976D-3C16-465D-8D16-525A6A13F5DF}"/>
              </a:ext>
            </a:extLst>
          </p:cNvPr>
          <p:cNvSpPr>
            <a:spLocks noGrp="1"/>
          </p:cNvSpPr>
          <p:nvPr>
            <p:ph type="title"/>
          </p:nvPr>
        </p:nvSpPr>
        <p:spPr>
          <a:xfrm>
            <a:off x="677334" y="609600"/>
            <a:ext cx="8596668" cy="1780674"/>
          </a:xfrm>
        </p:spPr>
        <p:txBody>
          <a:bodyPr>
            <a:normAutofit/>
          </a:bodyPr>
          <a:lstStyle/>
          <a:p>
            <a:r>
              <a:rPr lang="en-IN" dirty="0"/>
              <a:t>Effect Of Shared words</a:t>
            </a:r>
            <a:br>
              <a:rPr lang="en-IN" dirty="0"/>
            </a:br>
            <a:r>
              <a:rPr lang="en-US" sz="2000" dirty="0">
                <a:latin typeface="-apple-system"/>
              </a:rPr>
              <a:t>A</a:t>
            </a:r>
            <a:r>
              <a:rPr lang="en-US" sz="2000" b="0" i="0" dirty="0">
                <a:effectLst/>
                <a:latin typeface="-apple-system"/>
              </a:rPr>
              <a:t>s the word share increases there is a higher chance the questions are similar</a:t>
            </a:r>
            <a:br>
              <a:rPr lang="en-US" sz="2000" b="0" i="0" dirty="0">
                <a:effectLst/>
                <a:latin typeface="-apple-system"/>
              </a:rPr>
            </a:br>
            <a:r>
              <a:rPr lang="en-US" sz="2000" dirty="0">
                <a:latin typeface="-apple-system"/>
              </a:rPr>
              <a:t>H</a:t>
            </a:r>
            <a:r>
              <a:rPr lang="en-US" sz="2000" b="0" i="0" dirty="0">
                <a:effectLst/>
                <a:latin typeface="-apple-system"/>
              </a:rPr>
              <a:t>istogram word share has some information differentiating similar and dissimilar classes.</a:t>
            </a:r>
            <a:endParaRPr lang="en-IN" sz="2000" dirty="0"/>
          </a:p>
        </p:txBody>
      </p:sp>
      <p:pic>
        <p:nvPicPr>
          <p:cNvPr id="5" name="Content Placeholder 4">
            <a:extLst>
              <a:ext uri="{FF2B5EF4-FFF2-40B4-BE49-F238E27FC236}">
                <a16:creationId xmlns:a16="http://schemas.microsoft.com/office/drawing/2014/main" id="{015E1731-09DD-4CD8-9C81-5DC52B11E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221" y="2390274"/>
            <a:ext cx="7522893" cy="3881437"/>
          </a:xfrm>
        </p:spPr>
      </p:pic>
    </p:spTree>
    <p:extLst>
      <p:ext uri="{BB962C8B-B14F-4D97-AF65-F5344CB8AC3E}">
        <p14:creationId xmlns:p14="http://schemas.microsoft.com/office/powerpoint/2010/main" val="1092790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721</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Helvetica Neue</vt:lpstr>
      <vt:lpstr>inherit</vt:lpstr>
      <vt:lpstr>Inter</vt:lpstr>
      <vt:lpstr>Trebuchet MS</vt:lpstr>
      <vt:lpstr>Wingdings 3</vt:lpstr>
      <vt:lpstr>Facet</vt:lpstr>
      <vt:lpstr>Duplicate Sentence Identifier</vt:lpstr>
      <vt:lpstr>Dataset : Quora Question pairs</vt:lpstr>
      <vt:lpstr>Ethical  aspect of project :-</vt:lpstr>
      <vt:lpstr>Samples :</vt:lpstr>
      <vt:lpstr>Exploratory Data Analysis</vt:lpstr>
      <vt:lpstr>PowerPoint Presentation</vt:lpstr>
      <vt:lpstr>Log – Histogram of question appearance counts</vt:lpstr>
      <vt:lpstr>Feature Engineering Adding some new features</vt:lpstr>
      <vt:lpstr>Effect Of Shared words As the word share increases there is a higher chance the questions are similar Histogram word share has some information differentiating similar and dissimilar classes.</vt:lpstr>
      <vt:lpstr>Effect of Common words Common words doesn’t have enough information about differing classes Histogram of duplicate and non-duplicate questions are overlapping.</vt:lpstr>
      <vt:lpstr>Text Pre-processing : cleaning  </vt:lpstr>
      <vt:lpstr>PowerPoint Presentation</vt:lpstr>
      <vt:lpstr>Plotting the Word Clouds :   Duplicate pair of questions : </vt:lpstr>
      <vt:lpstr>Plotting the Word Clouds : </vt:lpstr>
      <vt:lpstr>Machine Learning Models : </vt:lpstr>
      <vt:lpstr>PowerPoint Presentation</vt:lpstr>
      <vt:lpstr>Training vs Validation score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Duplicate Sentence Identifier</dc:title>
  <dc:creator>chitresh kulhade</dc:creator>
  <cp:lastModifiedBy>chitresh kulhade</cp:lastModifiedBy>
  <cp:revision>6</cp:revision>
  <dcterms:created xsi:type="dcterms:W3CDTF">2022-03-11T15:22:30Z</dcterms:created>
  <dcterms:modified xsi:type="dcterms:W3CDTF">2022-04-09T05:24:10Z</dcterms:modified>
</cp:coreProperties>
</file>