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
      <p:font typeface="PT Sans Narrow"/>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676144-1E6C-486B-A1BF-E2DF870C05B8}">
  <a:tblStyle styleId="{69676144-1E6C-486B-A1BF-E2DF870C05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light-on-math-ml-intuitive-guide-to-understanding-glove-embeddings-b13b4f19c010" TargetMode="External"/><Relationship Id="rId3" Type="http://schemas.openxmlformats.org/officeDocument/2006/relationships/hyperlink" Target="https://github.com/thushv89/exercises_thushv_dot_com/blob/master/glove_light_on_math_ml/glove_light_on_math_ml.ipynb"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alytics-vidhya/understanding-embedding-layer-in-keras-bbe3ff1327ce"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develop-a-deep-learning-caption-generation-model-in-python/" TargetMode="External"/><Relationship Id="rId3" Type="http://schemas.openxmlformats.org/officeDocument/2006/relationships/hyperlink" Target="https://machinelearningmastery.com/caption-generation-inject-merge-architectures-encoder-decoder-mode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image-captioning-with-keras-teaching-computers-to-describe-pictures-c88a46a311b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3d5aa9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3d5aa9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2eba2d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2eba2d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more about embeddings and how its created</a:t>
            </a:r>
            <a:endParaRPr/>
          </a:p>
          <a:p>
            <a:pPr indent="0" lvl="0" marL="0" rtl="0" algn="l">
              <a:spcBef>
                <a:spcPts val="0"/>
              </a:spcBef>
              <a:spcAft>
                <a:spcPts val="0"/>
              </a:spcAft>
              <a:buNone/>
            </a:pPr>
            <a:r>
              <a:rPr lang="en" u="sng">
                <a:solidFill>
                  <a:schemeClr val="hlink"/>
                </a:solidFill>
                <a:hlinkClick r:id="rId2"/>
              </a:rPr>
              <a:t>https://towardsdatascience.com/light-on-math-ml-intuitive-guide-to-understanding-glove-embeddings-b13b4f19c010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https://github.com/thushv89/exercises_thushv_dot_com/blob/master/glove_light_on_math_ml/glove_light_on_math_ml.ipynb</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2eba37a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2eba37a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2eba37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2eba37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2eba37a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2eba37a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22eba2d5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22eba2d5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22eba2d5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22eba2d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2eba2d5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2eba2d5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22eba2d5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22eba2d5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22eba2d5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22eba2d5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5345d0f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5345d0f5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2eba2d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2eba2d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22eba2d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22eba2d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22eba2d5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22eba2d5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22eba2d5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22eba2d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2eba2d5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2eba2d5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22eba2d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22eba2d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22eba2d5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22eba2d5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22eba2d5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22eba2d5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23d5aa9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23d5aa9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23d5aa9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23d5aa9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576e9f6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576e9f6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23d5aa9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23d5aa9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23d5aa99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23d5aa9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22eba2d5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22eba2d5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23d5aa9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23d5aa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576e9f6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576e9f6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5345d0f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5345d0f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576e9f6d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576e9f6d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23d5aa9a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23d5aa9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alternative to one hot encoding, if vocabulary is large one hot encoding is big hence we use embeddings with are float values </a:t>
            </a:r>
            <a:endParaRPr/>
          </a:p>
          <a:p>
            <a:pPr indent="0" lvl="0" marL="0" rtl="0" algn="l">
              <a:spcBef>
                <a:spcPts val="0"/>
              </a:spcBef>
              <a:spcAft>
                <a:spcPts val="0"/>
              </a:spcAft>
              <a:buNone/>
            </a:pPr>
            <a:r>
              <a:rPr lang="en"/>
              <a:t> To </a:t>
            </a:r>
            <a:r>
              <a:rPr lang="en" u="sng">
                <a:solidFill>
                  <a:schemeClr val="hlink"/>
                </a:solidFill>
                <a:hlinkClick r:id="rId2"/>
              </a:rPr>
              <a:t>https://medium.com/analytics-vidhya/understanding-embedding-layer-in-keras-bbe3ff1327ce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576e9f6d7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576e9f6d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576e9f6d7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576e9f6d7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76e9f6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76e9f6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76e9f6d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76e9f6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https://machinelearningmastery.com/develop-a-deep-learning-caption-generation-model-in-python/</a:t>
            </a:r>
            <a:endParaRPr/>
          </a:p>
          <a:p>
            <a:pPr indent="0" lvl="0" marL="0" rtl="0" algn="l">
              <a:spcBef>
                <a:spcPts val="0"/>
              </a:spcBef>
              <a:spcAft>
                <a:spcPts val="0"/>
              </a:spcAft>
              <a:buNone/>
            </a:pPr>
            <a:r>
              <a:rPr lang="en" u="sng">
                <a:solidFill>
                  <a:schemeClr val="hlink"/>
                </a:solidFill>
                <a:hlinkClick r:id="rId3"/>
              </a:rPr>
              <a:t>https://machinelearningmastery.com/caption-generation-inject-merge-architectures-encoder-decoder-model/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576e9f6d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576e9f6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345d0f5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5345d0f5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https://towardsdatascience.com/image-captioning-with-keras-teaching-computers-to-describe-pictures-c88a46a311b8</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22eba2d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22eba2d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2eba2d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2eba2d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machinelearningmastery.com/develop-a-deep-learning-caption-generation-model-in-python/" TargetMode="External"/><Relationship Id="rId4" Type="http://schemas.openxmlformats.org/officeDocument/2006/relationships/hyperlink" Target="https://machinelearningmastery.com/caption-generation-inject-merge-architectures-encoder-decoder-model/" TargetMode="External"/><Relationship Id="rId5" Type="http://schemas.openxmlformats.org/officeDocument/2006/relationships/hyperlink" Target="https://www.youtube.com/watch?v=BPL3hHNvJmU" TargetMode="External"/><Relationship Id="rId6" Type="http://schemas.openxmlformats.org/officeDocument/2006/relationships/hyperlink" Target="https://machinelearningmastery.com/calculate-bleu-score-for-text-pyth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owardsdatascience.com/bleu-bilingual-evaluation-understudy-2b4eab9bcfd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pp.diagrams.net/?page-id=tX03rJ0F72SNGO5XVTKs&amp;scale=auto#G1ydKWWZLAQ29_j-my4THrewVb6r-OnaLp"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pp.diagrams.net/?page-id=oixhPhkEs0qvGRgfR4QF&amp;scale=auto#G1LPkWpt39-HFU-LBbuGbsATvzfgMR4Iej" TargetMode="Externa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IMAGE PARAGRAPH CAPTIONING</a:t>
            </a:r>
            <a:endParaRPr/>
          </a:p>
        </p:txBody>
      </p:sp>
      <p:sp>
        <p:nvSpPr>
          <p:cNvPr id="67" name="Google Shape;67;p13"/>
          <p:cNvSpPr txBox="1"/>
          <p:nvPr>
            <p:ph idx="1" type="subTitle"/>
          </p:nvPr>
        </p:nvSpPr>
        <p:spPr>
          <a:xfrm>
            <a:off x="1526400" y="2993725"/>
            <a:ext cx="5805300" cy="878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b="1" lang="en" sz="1810">
                <a:solidFill>
                  <a:srgbClr val="000000"/>
                </a:solidFill>
              </a:rPr>
              <a:t>Presented by: </a:t>
            </a:r>
            <a:endParaRPr b="1" sz="1810">
              <a:solidFill>
                <a:srgbClr val="000000"/>
              </a:solidFill>
            </a:endParaRPr>
          </a:p>
          <a:p>
            <a:pPr indent="0" lvl="0" marL="0" rtl="0" algn="ctr">
              <a:lnSpc>
                <a:spcPct val="90000"/>
              </a:lnSpc>
              <a:spcBef>
                <a:spcPts val="0"/>
              </a:spcBef>
              <a:spcAft>
                <a:spcPts val="0"/>
              </a:spcAft>
              <a:buSzPts val="358"/>
              <a:buNone/>
            </a:pPr>
            <a:r>
              <a:rPr lang="en" sz="1400">
                <a:solidFill>
                  <a:srgbClr val="000000"/>
                </a:solidFill>
              </a:rPr>
              <a:t>Chitresh Kulhade, Edwin Jose, Haripriya Chandra, </a:t>
            </a:r>
            <a:r>
              <a:rPr lang="en" sz="1400">
                <a:solidFill>
                  <a:srgbClr val="000000"/>
                </a:solidFill>
              </a:rPr>
              <a:t>Vinitha M Rajan</a:t>
            </a:r>
            <a:endParaRPr sz="1400">
              <a:solidFill>
                <a:srgbClr val="000000"/>
              </a:solidFill>
            </a:endParaRPr>
          </a:p>
          <a:p>
            <a:pPr indent="0" lvl="0" marL="0" rtl="0" algn="ctr">
              <a:lnSpc>
                <a:spcPct val="90000"/>
              </a:lnSpc>
              <a:spcBef>
                <a:spcPts val="0"/>
              </a:spcBef>
              <a:spcAft>
                <a:spcPts val="0"/>
              </a:spcAft>
              <a:buSzPts val="358"/>
              <a:buNone/>
            </a:pPr>
            <a:r>
              <a:rPr lang="en" sz="980">
                <a:solidFill>
                  <a:srgbClr val="000000"/>
                </a:solidFill>
              </a:rPr>
              <a:t>                              </a:t>
            </a:r>
            <a:endParaRPr sz="98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Image Feature Extraction</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1003275" y="1889188"/>
            <a:ext cx="6972300" cy="231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Caption Preprocessing</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a:t>
            </a:r>
            <a:r>
              <a:rPr b="1" lang="en"/>
              <a:t>caption </a:t>
            </a:r>
            <a:r>
              <a:rPr lang="en"/>
              <a:t>for an image comprised of multiple sentences</a:t>
            </a:r>
            <a:endParaRPr/>
          </a:p>
          <a:p>
            <a:pPr indent="-342900" lvl="0" marL="457200" rtl="0" algn="l">
              <a:spcBef>
                <a:spcPts val="0"/>
              </a:spcBef>
              <a:spcAft>
                <a:spcPts val="0"/>
              </a:spcAft>
              <a:buSzPts val="1800"/>
              <a:buChar char="●"/>
            </a:pPr>
            <a:r>
              <a:rPr lang="en"/>
              <a:t>The caption had be preprocessed with initial cleaning to extract the </a:t>
            </a:r>
            <a:r>
              <a:rPr b="1" lang="en"/>
              <a:t>keywords</a:t>
            </a:r>
            <a:endParaRPr b="1"/>
          </a:p>
          <a:p>
            <a:pPr indent="-342900" lvl="0" marL="457200" rtl="0" algn="l">
              <a:spcBef>
                <a:spcPts val="0"/>
              </a:spcBef>
              <a:spcAft>
                <a:spcPts val="0"/>
              </a:spcAft>
              <a:buSzPts val="1800"/>
              <a:buChar char="●"/>
            </a:pPr>
            <a:r>
              <a:rPr lang="en"/>
              <a:t>Each of the cleaned caption is </a:t>
            </a:r>
            <a:r>
              <a:rPr b="1" lang="en"/>
              <a:t>encapsulated </a:t>
            </a:r>
            <a:r>
              <a:rPr lang="en"/>
              <a:t>with start and end tags to make it compatible for </a:t>
            </a:r>
            <a:r>
              <a:rPr b="1" lang="en"/>
              <a:t>LSTM learning</a:t>
            </a:r>
            <a:endParaRPr b="1"/>
          </a:p>
          <a:p>
            <a:pPr indent="-342900" lvl="0" marL="457200" rtl="0" algn="l">
              <a:spcBef>
                <a:spcPts val="0"/>
              </a:spcBef>
              <a:spcAft>
                <a:spcPts val="0"/>
              </a:spcAft>
              <a:buSzPts val="1800"/>
              <a:buChar char="●"/>
            </a:pPr>
            <a:r>
              <a:rPr lang="en"/>
              <a:t>A </a:t>
            </a:r>
            <a:r>
              <a:rPr b="1" lang="en"/>
              <a:t>vocabulary </a:t>
            </a:r>
            <a:r>
              <a:rPr lang="en"/>
              <a:t>is then formed with all the distinct words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Caption Preprocessing (Cont.) </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appropriate</a:t>
            </a:r>
            <a:r>
              <a:rPr b="1" lang="en"/>
              <a:t> word embedding </a:t>
            </a:r>
            <a:r>
              <a:rPr lang="en"/>
              <a:t>technique,</a:t>
            </a:r>
            <a:endParaRPr/>
          </a:p>
          <a:p>
            <a:pPr indent="0" lvl="0" marL="0" rtl="0" algn="l">
              <a:spcBef>
                <a:spcPts val="1200"/>
              </a:spcBef>
              <a:spcAft>
                <a:spcPts val="0"/>
              </a:spcAft>
              <a:buNone/>
            </a:pPr>
            <a:r>
              <a:rPr lang="en"/>
              <a:t> unique numerical representation of every </a:t>
            </a:r>
            <a:endParaRPr/>
          </a:p>
          <a:p>
            <a:pPr indent="0" lvl="0" marL="0" rtl="0" algn="l">
              <a:spcBef>
                <a:spcPts val="1200"/>
              </a:spcBef>
              <a:spcAft>
                <a:spcPts val="0"/>
              </a:spcAft>
              <a:buNone/>
            </a:pPr>
            <a:r>
              <a:rPr lang="en"/>
              <a:t>keyword has been identified </a:t>
            </a:r>
            <a:endParaRPr/>
          </a:p>
          <a:p>
            <a:pPr indent="0" lvl="0" marL="0" rtl="0" algn="l">
              <a:spcBef>
                <a:spcPts val="1200"/>
              </a:spcBef>
              <a:spcAft>
                <a:spcPts val="0"/>
              </a:spcAft>
              <a:buNone/>
            </a:pPr>
            <a:r>
              <a:rPr lang="en"/>
              <a:t>to be used for training.</a:t>
            </a:r>
            <a:endParaRPr/>
          </a:p>
          <a:p>
            <a:pPr indent="0" lvl="0" marL="0" rtl="0" algn="l">
              <a:spcBef>
                <a:spcPts val="120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5718963" y="225625"/>
            <a:ext cx="3228975" cy="434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 Generator</a:t>
            </a:r>
            <a:endParaRPr/>
          </a:p>
        </p:txBody>
      </p:sp>
      <p:sp>
        <p:nvSpPr>
          <p:cNvPr id="142" name="Google Shape;142;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55555"/>
              </a:buClr>
              <a:buSzPts val="1800"/>
              <a:buFont typeface="Arial"/>
              <a:buChar char="●"/>
            </a:pPr>
            <a:r>
              <a:rPr lang="en">
                <a:solidFill>
                  <a:srgbClr val="555555"/>
                </a:solidFill>
                <a:highlight>
                  <a:srgbClr val="FFFFFF"/>
                </a:highlight>
                <a:latin typeface="Arial"/>
                <a:ea typeface="Arial"/>
                <a:cs typeface="Arial"/>
                <a:sym typeface="Arial"/>
              </a:rPr>
              <a:t>The model will be provided one word and the image and generate the next word. </a:t>
            </a:r>
            <a:endParaRPr>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a:solidFill>
                  <a:srgbClr val="555555"/>
                </a:solidFill>
                <a:highlight>
                  <a:srgbClr val="FFFFFF"/>
                </a:highlight>
                <a:latin typeface="Arial"/>
                <a:ea typeface="Arial"/>
                <a:cs typeface="Arial"/>
                <a:sym typeface="Arial"/>
              </a:rPr>
              <a:t>Then the first two words of the caption will be provided to the model as input with the image to generate the next word. </a:t>
            </a:r>
            <a:endParaRPr>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a:solidFill>
                  <a:srgbClr val="555555"/>
                </a:solidFill>
                <a:highlight>
                  <a:srgbClr val="FFFFFF"/>
                </a:highlight>
                <a:latin typeface="Arial"/>
                <a:ea typeface="Arial"/>
                <a:cs typeface="Arial"/>
                <a:sym typeface="Arial"/>
              </a:rPr>
              <a:t>This is how the model will be trained.</a:t>
            </a:r>
            <a:endParaRPr>
              <a:solidFill>
                <a:srgbClr val="555555"/>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Data Generator (Cont.)</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55555"/>
              </a:buClr>
              <a:buSzPts val="1800"/>
              <a:buFont typeface="Arial"/>
              <a:buChar char="●"/>
            </a:pPr>
            <a:r>
              <a:rPr lang="en">
                <a:solidFill>
                  <a:srgbClr val="555555"/>
                </a:solidFill>
                <a:highlight>
                  <a:srgbClr val="FFFFFF"/>
                </a:highlight>
                <a:latin typeface="Arial"/>
                <a:ea typeface="Arial"/>
                <a:cs typeface="Arial"/>
                <a:sym typeface="Arial"/>
              </a:rPr>
              <a:t>The generated words will be concatenated and recursively provided as input to generate a caption for an image.</a:t>
            </a:r>
            <a:endParaRPr>
              <a:solidFill>
                <a:srgbClr val="555555"/>
              </a:solidFill>
              <a:highlight>
                <a:srgbClr val="FFFFFF"/>
              </a:highlight>
              <a:latin typeface="Arial"/>
              <a:ea typeface="Arial"/>
              <a:cs typeface="Arial"/>
              <a:sym typeface="Arial"/>
            </a:endParaRPr>
          </a:p>
          <a:p>
            <a:pPr indent="0" lvl="0" marL="914400" rtl="0" algn="l">
              <a:spcBef>
                <a:spcPts val="1200"/>
              </a:spcBef>
              <a:spcAft>
                <a:spcPts val="1200"/>
              </a:spcAft>
              <a:buNone/>
            </a:pPr>
            <a:r>
              <a:t/>
            </a:r>
            <a:endParaRPr>
              <a:solidFill>
                <a:srgbClr val="555555"/>
              </a:solidFill>
              <a:highlight>
                <a:srgbClr val="FFFFFF"/>
              </a:highlight>
              <a:latin typeface="Arial"/>
              <a:ea typeface="Arial"/>
              <a:cs typeface="Arial"/>
              <a:sym typeface="Arial"/>
            </a:endParaRPr>
          </a:p>
        </p:txBody>
      </p:sp>
      <p:pic>
        <p:nvPicPr>
          <p:cNvPr id="149" name="Google Shape;149;p26"/>
          <p:cNvPicPr preferRelativeResize="0"/>
          <p:nvPr/>
        </p:nvPicPr>
        <p:blipFill>
          <a:blip r:embed="rId3">
            <a:alphaModFix/>
          </a:blip>
          <a:stretch>
            <a:fillRect/>
          </a:stretch>
        </p:blipFill>
        <p:spPr>
          <a:xfrm>
            <a:off x="1381428" y="2176900"/>
            <a:ext cx="6381150" cy="148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Model Development</a:t>
            </a:r>
            <a:endParaRPr/>
          </a:p>
        </p:txBody>
      </p:sp>
      <p:sp>
        <p:nvSpPr>
          <p:cNvPr id="155" name="Google Shape;15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311700" y="598375"/>
            <a:ext cx="8520600" cy="44629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11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Model Development (Cont.)</a:t>
            </a:r>
            <a:endParaRPr/>
          </a:p>
          <a:p>
            <a:pPr indent="0" lvl="0" marL="0" rtl="0" algn="l">
              <a:spcBef>
                <a:spcPts val="0"/>
              </a:spcBef>
              <a:spcAft>
                <a:spcPts val="0"/>
              </a:spcAft>
              <a:buNone/>
            </a:pPr>
            <a:r>
              <a:t/>
            </a:r>
            <a:endParaRPr/>
          </a:p>
        </p:txBody>
      </p:sp>
      <p:sp>
        <p:nvSpPr>
          <p:cNvPr id="162" name="Google Shape;162;p28"/>
          <p:cNvSpPr txBox="1"/>
          <p:nvPr>
            <p:ph idx="1" type="body"/>
          </p:nvPr>
        </p:nvSpPr>
        <p:spPr>
          <a:xfrm>
            <a:off x="311700" y="1017675"/>
            <a:ext cx="8520600" cy="381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Input_1 branch:</a:t>
            </a:r>
            <a:r>
              <a:rPr lang="en"/>
              <a:t> Image feature vector extracted from the CNN architecture downsized to a vector of dimension 256  </a:t>
            </a:r>
            <a:endParaRPr/>
          </a:p>
          <a:p>
            <a:pPr indent="-342900" lvl="0" marL="457200" rtl="0" algn="l">
              <a:spcBef>
                <a:spcPts val="0"/>
              </a:spcBef>
              <a:spcAft>
                <a:spcPts val="0"/>
              </a:spcAft>
              <a:buSzPts val="1800"/>
              <a:buChar char="●"/>
            </a:pPr>
            <a:r>
              <a:rPr b="1" lang="en"/>
              <a:t>Input_2 branch: </a:t>
            </a:r>
            <a:r>
              <a:rPr lang="en"/>
              <a:t>Word embedding matrix (306 x 200) for the input caption converted to a feature vector of dimension 256</a:t>
            </a:r>
            <a:endParaRPr/>
          </a:p>
          <a:p>
            <a:pPr indent="-342900" lvl="0" marL="457200" rtl="0" algn="l">
              <a:spcBef>
                <a:spcPts val="0"/>
              </a:spcBef>
              <a:spcAft>
                <a:spcPts val="0"/>
              </a:spcAft>
              <a:buSzPts val="1800"/>
              <a:buChar char="●"/>
            </a:pPr>
            <a:r>
              <a:rPr b="1" lang="en"/>
              <a:t>Output : </a:t>
            </a:r>
            <a:endParaRPr b="1"/>
          </a:p>
          <a:p>
            <a:pPr indent="-336550" lvl="1" marL="914400" rtl="0" algn="l">
              <a:spcBef>
                <a:spcPts val="0"/>
              </a:spcBef>
              <a:spcAft>
                <a:spcPts val="0"/>
              </a:spcAft>
              <a:buSzPts val="1700"/>
              <a:buChar char="○"/>
            </a:pPr>
            <a:r>
              <a:rPr lang="en" sz="1700"/>
              <a:t>Using softmax, probability distribution of all the words in the vocabulary (7201) are generated </a:t>
            </a:r>
            <a:endParaRPr sz="1700"/>
          </a:p>
          <a:p>
            <a:pPr indent="-336550" lvl="1" marL="914400" rtl="0" algn="l">
              <a:spcBef>
                <a:spcPts val="0"/>
              </a:spcBef>
              <a:spcAft>
                <a:spcPts val="0"/>
              </a:spcAft>
              <a:buSzPts val="1700"/>
              <a:buChar char="○"/>
            </a:pPr>
            <a:r>
              <a:rPr lang="en" sz="1700"/>
              <a:t>The word with the maximum probability is chosen as the output prediction for given input feature vectors of image and caption</a:t>
            </a:r>
            <a:endParaRPr sz="17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Model Training</a:t>
            </a:r>
            <a:endParaRPr/>
          </a:p>
        </p:txBody>
      </p:sp>
      <p:sp>
        <p:nvSpPr>
          <p:cNvPr id="168" name="Google Shape;168;p29"/>
          <p:cNvSpPr txBox="1"/>
          <p:nvPr/>
        </p:nvSpPr>
        <p:spPr>
          <a:xfrm>
            <a:off x="451450" y="1509750"/>
            <a:ext cx="86121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Models Used</a:t>
            </a:r>
            <a:endParaRPr b="1" sz="1800"/>
          </a:p>
          <a:p>
            <a:pPr indent="-342900" lvl="1" marL="914400" rtl="0" algn="l">
              <a:spcBef>
                <a:spcPts val="0"/>
              </a:spcBef>
              <a:spcAft>
                <a:spcPts val="0"/>
              </a:spcAft>
              <a:buSzPts val="1800"/>
              <a:buChar char="○"/>
            </a:pPr>
            <a:r>
              <a:rPr b="1" lang="en" sz="1800"/>
              <a:t>VGG16</a:t>
            </a:r>
            <a:endParaRPr b="1" sz="1800"/>
          </a:p>
          <a:p>
            <a:pPr indent="-342900" lvl="1" marL="914400" rtl="0" algn="l">
              <a:spcBef>
                <a:spcPts val="0"/>
              </a:spcBef>
              <a:spcAft>
                <a:spcPts val="0"/>
              </a:spcAft>
              <a:buSzPts val="1800"/>
              <a:buChar char="○"/>
            </a:pPr>
            <a:r>
              <a:rPr b="1" lang="en" sz="1800"/>
              <a:t>NAS-Net-Large</a:t>
            </a:r>
            <a:endParaRPr b="1" sz="1800"/>
          </a:p>
          <a:p>
            <a:pPr indent="-342900" lvl="1" marL="914400" rtl="0" algn="l">
              <a:spcBef>
                <a:spcPts val="0"/>
              </a:spcBef>
              <a:spcAft>
                <a:spcPts val="0"/>
              </a:spcAft>
              <a:buSzPts val="1800"/>
              <a:buChar char="○"/>
            </a:pPr>
            <a:r>
              <a:rPr b="1" lang="en" sz="1800"/>
              <a:t>Inception-Res-NetV2</a:t>
            </a:r>
            <a:endParaRPr b="1" sz="1800"/>
          </a:p>
          <a:p>
            <a:pPr indent="-342900" lvl="0" marL="457200" rtl="0" algn="l">
              <a:spcBef>
                <a:spcPts val="0"/>
              </a:spcBef>
              <a:spcAft>
                <a:spcPts val="0"/>
              </a:spcAft>
              <a:buSzPts val="1800"/>
              <a:buChar char="●"/>
            </a:pPr>
            <a:r>
              <a:rPr b="1" lang="en" sz="1800"/>
              <a:t>Language</a:t>
            </a:r>
            <a:r>
              <a:rPr b="1" lang="en" sz="1800"/>
              <a:t> Model : GloVe</a:t>
            </a:r>
            <a:endParaRPr b="1" sz="1800"/>
          </a:p>
          <a:p>
            <a:pPr indent="-342900" lvl="0" marL="457200" rtl="0" algn="l">
              <a:spcBef>
                <a:spcPts val="0"/>
              </a:spcBef>
              <a:spcAft>
                <a:spcPts val="0"/>
              </a:spcAft>
              <a:buSzPts val="1800"/>
              <a:buChar char="●"/>
            </a:pPr>
            <a:r>
              <a:rPr b="1" lang="en" sz="1800"/>
              <a:t>Batch Size: 32</a:t>
            </a:r>
            <a:endParaRPr b="1" sz="1800"/>
          </a:p>
          <a:p>
            <a:pPr indent="-342900" lvl="0" marL="457200" rtl="0" algn="l">
              <a:spcBef>
                <a:spcPts val="0"/>
              </a:spcBef>
              <a:spcAft>
                <a:spcPts val="0"/>
              </a:spcAft>
              <a:buSzPts val="1800"/>
              <a:buChar char="●"/>
            </a:pPr>
            <a:r>
              <a:rPr b="1" lang="en" sz="1800"/>
              <a:t>No: of Epochs: 30</a:t>
            </a:r>
            <a:endParaRPr b="1" sz="1800"/>
          </a:p>
          <a:p>
            <a:pPr indent="-342900" lvl="0" marL="457200" rtl="0" algn="l">
              <a:spcBef>
                <a:spcPts val="0"/>
              </a:spcBef>
              <a:spcAft>
                <a:spcPts val="0"/>
              </a:spcAft>
              <a:buSzPts val="1800"/>
              <a:buChar char="●"/>
            </a:pPr>
            <a:r>
              <a:rPr b="1" lang="en" sz="1800"/>
              <a:t>Optimizer : ADAM</a:t>
            </a:r>
            <a:endParaRPr b="1" sz="1800"/>
          </a:p>
          <a:p>
            <a:pPr indent="-342900" lvl="0" marL="457200" rtl="0" algn="l">
              <a:spcBef>
                <a:spcPts val="0"/>
              </a:spcBef>
              <a:spcAft>
                <a:spcPts val="0"/>
              </a:spcAft>
              <a:buSzPts val="1800"/>
              <a:buChar char="●"/>
            </a:pPr>
            <a:r>
              <a:rPr b="1" lang="en" sz="1800"/>
              <a:t>Loss: Categorical Cross Entropy</a:t>
            </a:r>
            <a:endParaRPr b="1" sz="1800"/>
          </a:p>
          <a:p>
            <a:pPr indent="-342900" lvl="0" marL="457200" rtl="0" algn="l">
              <a:spcBef>
                <a:spcPts val="0"/>
              </a:spcBef>
              <a:spcAft>
                <a:spcPts val="0"/>
              </a:spcAft>
              <a:buSzPts val="1800"/>
              <a:buChar char="●"/>
            </a:pPr>
            <a:r>
              <a:rPr b="1" lang="en" sz="1800"/>
              <a:t>Models Saved in </a:t>
            </a:r>
            <a:r>
              <a:rPr lang="en" sz="1800">
                <a:latin typeface="Open Sans"/>
                <a:ea typeface="Open Sans"/>
                <a:cs typeface="Open Sans"/>
                <a:sym typeface="Open Sans"/>
              </a:rPr>
              <a:t>.h5 extension</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Generated Caption Postprocessing</a:t>
            </a:r>
            <a:endParaRPr/>
          </a:p>
        </p:txBody>
      </p:sp>
      <p:sp>
        <p:nvSpPr>
          <p:cNvPr id="174" name="Google Shape;17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Each </a:t>
            </a:r>
            <a:r>
              <a:rPr b="1" lang="en"/>
              <a:t>caption </a:t>
            </a:r>
            <a:r>
              <a:rPr lang="en"/>
              <a:t>generated for the image may consist  multiple sentences, which may be grammatically incorrect</a:t>
            </a:r>
            <a:endParaRPr/>
          </a:p>
          <a:p>
            <a:pPr indent="-342900" lvl="0" marL="457200" rtl="0" algn="just">
              <a:spcBef>
                <a:spcPts val="0"/>
              </a:spcBef>
              <a:spcAft>
                <a:spcPts val="0"/>
              </a:spcAft>
              <a:buSzPts val="1800"/>
              <a:buChar char="●"/>
            </a:pPr>
            <a:r>
              <a:rPr b="1" lang="en"/>
              <a:t>T5 Grammar Correction: </a:t>
            </a:r>
            <a:endParaRPr b="1"/>
          </a:p>
          <a:p>
            <a:pPr indent="-317500" lvl="1" marL="914400" rtl="0" algn="just">
              <a:spcBef>
                <a:spcPts val="0"/>
              </a:spcBef>
              <a:spcAft>
                <a:spcPts val="0"/>
              </a:spcAft>
              <a:buSzPts val="1400"/>
              <a:buChar char="○"/>
            </a:pPr>
            <a:r>
              <a:rPr lang="en"/>
              <a:t>This model generates a revised version of inputted text with the goal of containing fewer grammatical errors. It was trained with Happy Transformer using a dataset called JFLEG. </a:t>
            </a:r>
            <a:endParaRPr/>
          </a:p>
          <a:p>
            <a:pPr indent="-317500" lvl="1" marL="914400" rtl="0" algn="just">
              <a:spcBef>
                <a:spcPts val="0"/>
              </a:spcBef>
              <a:spcAft>
                <a:spcPts val="0"/>
              </a:spcAft>
              <a:buSzPts val="1400"/>
              <a:buChar char="○"/>
            </a:pPr>
            <a:r>
              <a:rPr b="1" lang="en"/>
              <a:t>EXAMPLE :</a:t>
            </a:r>
            <a:endParaRPr b="1"/>
          </a:p>
          <a:p>
            <a:pPr indent="-317500" lvl="2" marL="1371600" rtl="0" algn="just">
              <a:spcBef>
                <a:spcPts val="0"/>
              </a:spcBef>
              <a:spcAft>
                <a:spcPts val="0"/>
              </a:spcAft>
              <a:buSzPts val="1400"/>
              <a:buChar char="■"/>
            </a:pPr>
            <a:r>
              <a:rPr b="1" lang="en"/>
              <a:t>INPUT :</a:t>
            </a:r>
            <a:r>
              <a:rPr lang="en"/>
              <a:t> a man is standing on a sidewalk in front of a building .the is wearing a black jacket and black pants .a man is wearing a black jacket and black pants</a:t>
            </a:r>
            <a:endParaRPr/>
          </a:p>
          <a:p>
            <a:pPr indent="-317500" lvl="2" marL="1371600" rtl="0" algn="just">
              <a:spcBef>
                <a:spcPts val="0"/>
              </a:spcBef>
              <a:spcAft>
                <a:spcPts val="0"/>
              </a:spcAft>
              <a:buSzPts val="1400"/>
              <a:buChar char="■"/>
            </a:pPr>
            <a:r>
              <a:rPr b="1" lang="en"/>
              <a:t>OUTPUT :</a:t>
            </a:r>
            <a:r>
              <a:rPr lang="en"/>
              <a:t> A man is standing on a sidewalk in front of a building. he is wearing a black jacket and black pants.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 1</a:t>
            </a:r>
            <a:endParaRPr/>
          </a:p>
        </p:txBody>
      </p:sp>
      <p:sp>
        <p:nvSpPr>
          <p:cNvPr id="180" name="Google Shape;180;p31"/>
          <p:cNvSpPr txBox="1"/>
          <p:nvPr>
            <p:ph idx="1" type="body"/>
          </p:nvPr>
        </p:nvSpPr>
        <p:spPr>
          <a:xfrm>
            <a:off x="124325" y="1266325"/>
            <a:ext cx="5174700" cy="35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Original Caption : </a:t>
            </a:r>
            <a:r>
              <a:rPr lang="en"/>
              <a:t>A large building with bars on the windows in front of it. There is people walking in front of the building. There is a street in front of the building with many cars on it.</a:t>
            </a:r>
            <a:endParaRPr/>
          </a:p>
          <a:p>
            <a:pPr indent="0" lvl="0" marL="0" rtl="0" algn="l">
              <a:spcBef>
                <a:spcPts val="1200"/>
              </a:spcBef>
              <a:spcAft>
                <a:spcPts val="1200"/>
              </a:spcAft>
              <a:buNone/>
            </a:pPr>
            <a:r>
              <a:t/>
            </a:r>
            <a:endParaRPr b="1"/>
          </a:p>
        </p:txBody>
      </p:sp>
      <p:pic>
        <p:nvPicPr>
          <p:cNvPr id="181" name="Google Shape;181;p31"/>
          <p:cNvPicPr preferRelativeResize="0"/>
          <p:nvPr/>
        </p:nvPicPr>
        <p:blipFill>
          <a:blip r:embed="rId3">
            <a:alphaModFix/>
          </a:blip>
          <a:stretch>
            <a:fillRect/>
          </a:stretch>
        </p:blipFill>
        <p:spPr>
          <a:xfrm>
            <a:off x="5469850" y="1152425"/>
            <a:ext cx="3504725" cy="35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3" name="Google Shape;73;p14"/>
          <p:cNvSpPr txBox="1"/>
          <p:nvPr>
            <p:ph idx="1" type="body"/>
          </p:nvPr>
        </p:nvSpPr>
        <p:spPr>
          <a:xfrm>
            <a:off x="311700" y="1242650"/>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t>A deep learning framework has to be developed and trained to generate  the captions for a given image.</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DATASET : </a:t>
            </a:r>
            <a:endParaRPr sz="2000"/>
          </a:p>
          <a:p>
            <a:pPr indent="-355600" lvl="0" marL="457200" rtl="0" algn="l">
              <a:spcBef>
                <a:spcPts val="1200"/>
              </a:spcBef>
              <a:spcAft>
                <a:spcPts val="0"/>
              </a:spcAft>
              <a:buSzPts val="2000"/>
              <a:buChar char="●"/>
            </a:pPr>
            <a:r>
              <a:rPr lang="en" sz="2000"/>
              <a:t>stanford_df_rectified.csv</a:t>
            </a:r>
            <a:endParaRPr sz="2000"/>
          </a:p>
          <a:p>
            <a:pPr indent="-355600" lvl="0" marL="457200" rtl="0" algn="l">
              <a:spcBef>
                <a:spcPts val="0"/>
              </a:spcBef>
              <a:spcAft>
                <a:spcPts val="0"/>
              </a:spcAft>
              <a:buSzPts val="2000"/>
              <a:buChar char="●"/>
            </a:pPr>
            <a:r>
              <a:rPr lang="en" sz="2000"/>
              <a:t>comprises of training and test samples of images and their respective captions.</a:t>
            </a:r>
            <a:endParaRPr sz="2000"/>
          </a:p>
          <a:p>
            <a:pPr indent="0" lvl="0" marL="0" rtl="0" algn="l">
              <a:spcBef>
                <a:spcPts val="1200"/>
              </a:spcBef>
              <a:spcAft>
                <a:spcPts val="120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 1 : Predicted Caption</a:t>
            </a:r>
            <a:endParaRPr/>
          </a:p>
        </p:txBody>
      </p:sp>
      <p:sp>
        <p:nvSpPr>
          <p:cNvPr id="187" name="Google Shape;18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2"/>
          <p:cNvPicPr preferRelativeResize="0"/>
          <p:nvPr/>
        </p:nvPicPr>
        <p:blipFill>
          <a:blip r:embed="rId3">
            <a:alphaModFix/>
          </a:blip>
          <a:stretch>
            <a:fillRect/>
          </a:stretch>
        </p:blipFill>
        <p:spPr>
          <a:xfrm>
            <a:off x="0" y="1266325"/>
            <a:ext cx="9143999" cy="312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 2</a:t>
            </a:r>
            <a:endParaRPr/>
          </a:p>
        </p:txBody>
      </p:sp>
      <p:sp>
        <p:nvSpPr>
          <p:cNvPr id="194" name="Google Shape;194;p33"/>
          <p:cNvSpPr txBox="1"/>
          <p:nvPr>
            <p:ph idx="1" type="body"/>
          </p:nvPr>
        </p:nvSpPr>
        <p:spPr>
          <a:xfrm>
            <a:off x="311700" y="1266325"/>
            <a:ext cx="4893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Original Caption : </a:t>
            </a:r>
            <a:r>
              <a:rPr lang="en"/>
              <a:t>There's a bottle of wine on the table with a black label. On the label or two hands open. There is a cracker and a coffee on a saucer. The table is made of light wood.</a:t>
            </a:r>
            <a:endParaRPr/>
          </a:p>
        </p:txBody>
      </p:sp>
      <p:pic>
        <p:nvPicPr>
          <p:cNvPr id="195" name="Google Shape;195;p33"/>
          <p:cNvPicPr preferRelativeResize="0"/>
          <p:nvPr/>
        </p:nvPicPr>
        <p:blipFill>
          <a:blip r:embed="rId3">
            <a:alphaModFix/>
          </a:blip>
          <a:stretch>
            <a:fillRect/>
          </a:stretch>
        </p:blipFill>
        <p:spPr>
          <a:xfrm>
            <a:off x="5381138" y="190500"/>
            <a:ext cx="3571875" cy="476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Output 2 : Predicted Caption</a:t>
            </a:r>
            <a:endParaRPr/>
          </a:p>
        </p:txBody>
      </p:sp>
      <p:sp>
        <p:nvSpPr>
          <p:cNvPr id="201" name="Google Shape;201;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4"/>
          <p:cNvPicPr preferRelativeResize="0"/>
          <p:nvPr/>
        </p:nvPicPr>
        <p:blipFill>
          <a:blip r:embed="rId3">
            <a:alphaModFix/>
          </a:blip>
          <a:stretch>
            <a:fillRect/>
          </a:stretch>
        </p:blipFill>
        <p:spPr>
          <a:xfrm>
            <a:off x="76200" y="1289762"/>
            <a:ext cx="8991601" cy="2563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BLEU Score</a:t>
            </a:r>
            <a:endParaRPr/>
          </a:p>
        </p:txBody>
      </p:sp>
      <p:sp>
        <p:nvSpPr>
          <p:cNvPr id="208" name="Google Shape;208;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Stands for </a:t>
            </a:r>
            <a:r>
              <a:rPr b="1" lang="en"/>
              <a:t>“Bilingual Evaluation Understudy Score”</a:t>
            </a:r>
            <a:endParaRPr b="1"/>
          </a:p>
          <a:p>
            <a:pPr indent="-342900" lvl="0" marL="457200" rtl="0" algn="l">
              <a:spcBef>
                <a:spcPts val="0"/>
              </a:spcBef>
              <a:spcAft>
                <a:spcPts val="0"/>
              </a:spcAft>
              <a:buSzPts val="1800"/>
              <a:buChar char="●"/>
            </a:pPr>
            <a:r>
              <a:rPr lang="en"/>
              <a:t>One of the metrics used in </a:t>
            </a:r>
            <a:r>
              <a:rPr b="1" lang="en"/>
              <a:t>Natural Language Processing</a:t>
            </a:r>
            <a:r>
              <a:rPr lang="en"/>
              <a:t> systems to evaluate the quality of generated textual outputs</a:t>
            </a:r>
            <a:endParaRPr/>
          </a:p>
          <a:p>
            <a:pPr indent="-342900" lvl="0" marL="457200" rtl="0" algn="l">
              <a:spcBef>
                <a:spcPts val="0"/>
              </a:spcBef>
              <a:spcAft>
                <a:spcPts val="0"/>
              </a:spcAft>
              <a:buSzPts val="1800"/>
              <a:buChar char="●"/>
            </a:pPr>
            <a:r>
              <a:rPr lang="en"/>
              <a:t>It was primarily developed for </a:t>
            </a:r>
            <a:r>
              <a:rPr b="1" lang="en"/>
              <a:t>translation tasks</a:t>
            </a:r>
            <a:r>
              <a:rPr lang="en"/>
              <a:t> </a:t>
            </a:r>
            <a:endParaRPr/>
          </a:p>
          <a:p>
            <a:pPr indent="-342900" lvl="0" marL="457200" rtl="0" algn="l">
              <a:spcBef>
                <a:spcPts val="0"/>
              </a:spcBef>
              <a:spcAft>
                <a:spcPts val="0"/>
              </a:spcAft>
              <a:buSzPts val="1800"/>
              <a:buChar char="●"/>
            </a:pPr>
            <a:r>
              <a:rPr lang="en"/>
              <a:t>Comes with Python’s NLTK library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BLEU Score Interpretation</a:t>
            </a:r>
            <a:endParaRPr/>
          </a:p>
        </p:txBody>
      </p:sp>
      <p:sp>
        <p:nvSpPr>
          <p:cNvPr id="214" name="Google Shape;214;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Lies between 0 and 1</a:t>
            </a:r>
            <a:endParaRPr/>
          </a:p>
          <a:p>
            <a:pPr indent="-342900" lvl="0" marL="457200" rtl="0" algn="l">
              <a:spcBef>
                <a:spcPts val="0"/>
              </a:spcBef>
              <a:spcAft>
                <a:spcPts val="0"/>
              </a:spcAft>
              <a:buSzPts val="1800"/>
              <a:buChar char="●"/>
            </a:pPr>
            <a:r>
              <a:rPr lang="en"/>
              <a:t>Shows the degree of </a:t>
            </a:r>
            <a:r>
              <a:rPr b="1" lang="en"/>
              <a:t>correlation </a:t>
            </a:r>
            <a:r>
              <a:rPr lang="en"/>
              <a:t>between a generated textual output and its reference text</a:t>
            </a:r>
            <a:endParaRPr/>
          </a:p>
          <a:p>
            <a:pPr indent="-342900" lvl="0" marL="457200" rtl="0" algn="l">
              <a:spcBef>
                <a:spcPts val="0"/>
              </a:spcBef>
              <a:spcAft>
                <a:spcPts val="0"/>
              </a:spcAft>
              <a:buSzPts val="1800"/>
              <a:buChar char="●"/>
            </a:pPr>
            <a:r>
              <a:rPr lang="en"/>
              <a:t>The score computation is usually done by analyzing the number of matches of </a:t>
            </a:r>
            <a:r>
              <a:rPr b="1" lang="en"/>
              <a:t>word sequences </a:t>
            </a:r>
            <a:r>
              <a:rPr lang="en"/>
              <a:t>of lengths 1 to 4 in the output and reference.</a:t>
            </a:r>
            <a:endParaRPr/>
          </a:p>
          <a:p>
            <a:pPr indent="-342900" lvl="0" marL="457200" rtl="0" algn="l">
              <a:spcBef>
                <a:spcPts val="0"/>
              </a:spcBef>
              <a:spcAft>
                <a:spcPts val="0"/>
              </a:spcAft>
              <a:buSzPts val="1800"/>
              <a:buChar char="●"/>
            </a:pPr>
            <a:r>
              <a:rPr lang="en"/>
              <a:t>The commonly used </a:t>
            </a:r>
            <a:r>
              <a:rPr b="1" lang="en"/>
              <a:t>“sentence_bleu”</a:t>
            </a:r>
            <a:r>
              <a:rPr lang="en"/>
              <a:t> usually outputs the average of the above 4 scores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Bleu Score Examples</a:t>
            </a:r>
            <a:endParaRPr/>
          </a:p>
        </p:txBody>
      </p:sp>
      <p:sp>
        <p:nvSpPr>
          <p:cNvPr id="220" name="Google Shape;22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7"/>
          <p:cNvPicPr preferRelativeResize="0"/>
          <p:nvPr/>
        </p:nvPicPr>
        <p:blipFill>
          <a:blip r:embed="rId3">
            <a:alphaModFix/>
          </a:blip>
          <a:stretch>
            <a:fillRect/>
          </a:stretch>
        </p:blipFill>
        <p:spPr>
          <a:xfrm>
            <a:off x="311688" y="1152413"/>
            <a:ext cx="4562475" cy="1743075"/>
          </a:xfrm>
          <a:prstGeom prst="rect">
            <a:avLst/>
          </a:prstGeom>
          <a:noFill/>
          <a:ln>
            <a:noFill/>
          </a:ln>
        </p:spPr>
      </p:pic>
      <p:pic>
        <p:nvPicPr>
          <p:cNvPr id="222" name="Google Shape;222;p37"/>
          <p:cNvPicPr preferRelativeResize="0"/>
          <p:nvPr/>
        </p:nvPicPr>
        <p:blipFill>
          <a:blip r:embed="rId4">
            <a:alphaModFix/>
          </a:blip>
          <a:stretch>
            <a:fillRect/>
          </a:stretch>
        </p:blipFill>
        <p:spPr>
          <a:xfrm>
            <a:off x="311700" y="2895500"/>
            <a:ext cx="4645325" cy="1626421"/>
          </a:xfrm>
          <a:prstGeom prst="rect">
            <a:avLst/>
          </a:prstGeom>
          <a:noFill/>
          <a:ln>
            <a:noFill/>
          </a:ln>
        </p:spPr>
      </p:pic>
      <p:pic>
        <p:nvPicPr>
          <p:cNvPr id="223" name="Google Shape;223;p37"/>
          <p:cNvPicPr preferRelativeResize="0"/>
          <p:nvPr/>
        </p:nvPicPr>
        <p:blipFill>
          <a:blip r:embed="rId5">
            <a:alphaModFix/>
          </a:blip>
          <a:stretch>
            <a:fillRect/>
          </a:stretch>
        </p:blipFill>
        <p:spPr>
          <a:xfrm>
            <a:off x="4874163" y="1266325"/>
            <a:ext cx="3895725" cy="137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3051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Bleu Score Results Obtained</a:t>
            </a:r>
            <a:endParaRPr/>
          </a:p>
        </p:txBody>
      </p:sp>
      <p:sp>
        <p:nvSpPr>
          <p:cNvPr id="229" name="Google Shape;229;p38"/>
          <p:cNvSpPr txBox="1"/>
          <p:nvPr>
            <p:ph idx="1" type="body"/>
          </p:nvPr>
        </p:nvSpPr>
        <p:spPr>
          <a:xfrm>
            <a:off x="311700" y="9204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Stage 1 outputs:</a:t>
            </a:r>
            <a:endParaRPr b="1"/>
          </a:p>
          <a:p>
            <a:pPr indent="-342900" lvl="0" marL="457200" rtl="0" algn="l">
              <a:spcBef>
                <a:spcPts val="1200"/>
              </a:spcBef>
              <a:spcAft>
                <a:spcPts val="0"/>
              </a:spcAft>
              <a:buSzPts val="1800"/>
              <a:buChar char="●"/>
            </a:pPr>
            <a:r>
              <a:rPr lang="en"/>
              <a:t>Single Line Captions</a:t>
            </a:r>
            <a:endParaRPr/>
          </a:p>
          <a:p>
            <a:pPr indent="-342900" lvl="0" marL="457200" rtl="0" algn="l">
              <a:spcBef>
                <a:spcPts val="0"/>
              </a:spcBef>
              <a:spcAft>
                <a:spcPts val="0"/>
              </a:spcAft>
              <a:buSzPts val="1800"/>
              <a:buChar char="●"/>
            </a:pPr>
            <a:r>
              <a:rPr lang="en"/>
              <a:t>Mean score over all test samples :</a:t>
            </a:r>
            <a:r>
              <a:rPr lang="en"/>
              <a:t> 0.551</a:t>
            </a:r>
            <a:endParaRPr/>
          </a:p>
          <a:p>
            <a:pPr indent="0" lvl="0" marL="0" rtl="0" algn="l">
              <a:spcBef>
                <a:spcPts val="1200"/>
              </a:spcBef>
              <a:spcAft>
                <a:spcPts val="0"/>
              </a:spcAft>
              <a:buNone/>
            </a:pPr>
            <a:r>
              <a:rPr b="1" lang="en"/>
              <a:t>Stage 2 outputs:</a:t>
            </a:r>
            <a:endParaRPr b="1"/>
          </a:p>
          <a:p>
            <a:pPr indent="-342900" lvl="0" marL="457200" rtl="0" algn="l">
              <a:spcBef>
                <a:spcPts val="1200"/>
              </a:spcBef>
              <a:spcAft>
                <a:spcPts val="0"/>
              </a:spcAft>
              <a:buSzPts val="1800"/>
              <a:buChar char="●"/>
            </a:pPr>
            <a:r>
              <a:rPr lang="en"/>
              <a:t>Multi Line Captions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30" name="Google Shape;230;p38"/>
          <p:cNvGraphicFramePr/>
          <p:nvPr/>
        </p:nvGraphicFramePr>
        <p:xfrm>
          <a:off x="672800" y="3286000"/>
          <a:ext cx="3000000" cy="3000000"/>
        </p:xfrm>
        <a:graphic>
          <a:graphicData uri="http://schemas.openxmlformats.org/drawingml/2006/table">
            <a:tbl>
              <a:tblPr>
                <a:noFill/>
                <a:tableStyleId>{69676144-1E6C-486B-A1BF-E2DF870C05B8}</a:tableStyleId>
              </a:tblPr>
              <a:tblGrid>
                <a:gridCol w="3619500"/>
                <a:gridCol w="3619500"/>
              </a:tblGrid>
              <a:tr h="381000">
                <a:tc>
                  <a:txBody>
                    <a:bodyPr/>
                    <a:lstStyle/>
                    <a:p>
                      <a:pPr indent="0" lvl="0" marL="0" rtl="0" algn="l">
                        <a:spcBef>
                          <a:spcPts val="0"/>
                        </a:spcBef>
                        <a:spcAft>
                          <a:spcPts val="0"/>
                        </a:spcAft>
                        <a:buNone/>
                      </a:pPr>
                      <a:r>
                        <a:rPr b="1" lang="en" sz="1600"/>
                        <a:t>CNN MODEL</a:t>
                      </a:r>
                      <a:endParaRPr b="1" sz="1600"/>
                    </a:p>
                  </a:txBody>
                  <a:tcPr marT="91425" marB="91425" marR="91425" marL="91425"/>
                </a:tc>
                <a:tc>
                  <a:txBody>
                    <a:bodyPr/>
                    <a:lstStyle/>
                    <a:p>
                      <a:pPr indent="0" lvl="0" marL="0" rtl="0" algn="l">
                        <a:spcBef>
                          <a:spcPts val="0"/>
                        </a:spcBef>
                        <a:spcAft>
                          <a:spcPts val="0"/>
                        </a:spcAft>
                        <a:buNone/>
                      </a:pPr>
                      <a:r>
                        <a:rPr b="1" lang="en" sz="1600"/>
                        <a:t> (MAX SCORE , MEAN SCORE)    </a:t>
                      </a:r>
                      <a:endParaRPr b="1" sz="1600"/>
                    </a:p>
                  </a:txBody>
                  <a:tcPr marT="91425" marB="91425" marR="91425" marL="91425"/>
                </a:tc>
              </a:tr>
              <a:tr h="381000">
                <a:tc>
                  <a:txBody>
                    <a:bodyPr/>
                    <a:lstStyle/>
                    <a:p>
                      <a:pPr indent="0" lvl="0" marL="0" rtl="0" algn="l">
                        <a:spcBef>
                          <a:spcPts val="0"/>
                        </a:spcBef>
                        <a:spcAft>
                          <a:spcPts val="0"/>
                        </a:spcAft>
                        <a:buNone/>
                      </a:pPr>
                      <a:r>
                        <a:rPr lang="en"/>
                        <a:t>VGG16</a:t>
                      </a:r>
                      <a:endParaRPr/>
                    </a:p>
                  </a:txBody>
                  <a:tcPr marT="91425" marB="91425" marR="91425" marL="91425"/>
                </a:tc>
                <a:tc>
                  <a:txBody>
                    <a:bodyPr/>
                    <a:lstStyle/>
                    <a:p>
                      <a:pPr indent="0" lvl="0" marL="0" rtl="0" algn="l">
                        <a:spcBef>
                          <a:spcPts val="0"/>
                        </a:spcBef>
                        <a:spcAft>
                          <a:spcPts val="0"/>
                        </a:spcAft>
                        <a:buNone/>
                      </a:pPr>
                      <a:r>
                        <a:rPr lang="en"/>
                        <a:t>(0.79, 0.33)</a:t>
                      </a:r>
                      <a:endParaRPr/>
                    </a:p>
                  </a:txBody>
                  <a:tcPr marT="91425" marB="91425" marR="91425" marL="91425"/>
                </a:tc>
              </a:tr>
              <a:tr h="381000">
                <a:tc>
                  <a:txBody>
                    <a:bodyPr/>
                    <a:lstStyle/>
                    <a:p>
                      <a:pPr indent="0" lvl="0" marL="0" rtl="0" algn="l">
                        <a:spcBef>
                          <a:spcPts val="0"/>
                        </a:spcBef>
                        <a:spcAft>
                          <a:spcPts val="0"/>
                        </a:spcAft>
                        <a:buNone/>
                      </a:pPr>
                      <a:r>
                        <a:rPr lang="en"/>
                        <a:t>NasNetLarge</a:t>
                      </a:r>
                      <a:endParaRPr/>
                    </a:p>
                  </a:txBody>
                  <a:tcPr marT="91425" marB="91425" marR="91425" marL="91425"/>
                </a:tc>
                <a:tc>
                  <a:txBody>
                    <a:bodyPr/>
                    <a:lstStyle/>
                    <a:p>
                      <a:pPr indent="0" lvl="0" marL="0" rtl="0" algn="l">
                        <a:spcBef>
                          <a:spcPts val="0"/>
                        </a:spcBef>
                        <a:spcAft>
                          <a:spcPts val="0"/>
                        </a:spcAft>
                        <a:buNone/>
                      </a:pPr>
                      <a:r>
                        <a:rPr lang="en"/>
                        <a:t>(0.79, 0.32)</a:t>
                      </a:r>
                      <a:endParaRPr/>
                    </a:p>
                  </a:txBody>
                  <a:tcPr marT="91425" marB="91425" marR="91425" marL="91425"/>
                </a:tc>
              </a:tr>
              <a:tr h="381000">
                <a:tc>
                  <a:txBody>
                    <a:bodyPr/>
                    <a:lstStyle/>
                    <a:p>
                      <a:pPr indent="0" lvl="0" marL="0" rtl="0" algn="l">
                        <a:spcBef>
                          <a:spcPts val="0"/>
                        </a:spcBef>
                        <a:spcAft>
                          <a:spcPts val="0"/>
                        </a:spcAft>
                        <a:buNone/>
                      </a:pPr>
                      <a:r>
                        <a:rPr lang="en"/>
                        <a:t>Inception ResNet V2</a:t>
                      </a:r>
                      <a:endParaRPr/>
                    </a:p>
                  </a:txBody>
                  <a:tcPr marT="91425" marB="91425" marR="91425" marL="91425"/>
                </a:tc>
                <a:tc>
                  <a:txBody>
                    <a:bodyPr/>
                    <a:lstStyle/>
                    <a:p>
                      <a:pPr indent="0" lvl="0" marL="0" rtl="0" algn="l">
                        <a:spcBef>
                          <a:spcPts val="0"/>
                        </a:spcBef>
                        <a:spcAft>
                          <a:spcPts val="0"/>
                        </a:spcAft>
                        <a:buNone/>
                      </a:pPr>
                      <a:r>
                        <a:rPr lang="en"/>
                        <a:t>(0.77, 0.32)</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Bleu Score Limitations</a:t>
            </a:r>
            <a:endParaRPr/>
          </a:p>
        </p:txBody>
      </p:sp>
      <p:sp>
        <p:nvSpPr>
          <p:cNvPr id="236" name="Google Shape;236;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score looks for </a:t>
            </a:r>
            <a:r>
              <a:rPr b="1" lang="en"/>
              <a:t>exact match </a:t>
            </a:r>
            <a:r>
              <a:rPr lang="en"/>
              <a:t>of word sequences</a:t>
            </a:r>
            <a:endParaRPr/>
          </a:p>
          <a:p>
            <a:pPr indent="-342900" lvl="0" marL="457200" rtl="0" algn="l">
              <a:spcBef>
                <a:spcPts val="0"/>
              </a:spcBef>
              <a:spcAft>
                <a:spcPts val="0"/>
              </a:spcAft>
              <a:buSzPts val="1800"/>
              <a:buChar char="●"/>
            </a:pPr>
            <a:r>
              <a:rPr lang="en"/>
              <a:t>For an image captioning model, the captions generated may not be following the exact sequence as given in the original dataset</a:t>
            </a:r>
            <a:endParaRPr/>
          </a:p>
          <a:p>
            <a:pPr indent="-342900" lvl="0" marL="457200" rtl="0" algn="l">
              <a:spcBef>
                <a:spcPts val="0"/>
              </a:spcBef>
              <a:spcAft>
                <a:spcPts val="0"/>
              </a:spcAft>
              <a:buSzPts val="1800"/>
              <a:buChar char="●"/>
            </a:pPr>
            <a:r>
              <a:rPr lang="en"/>
              <a:t>The words are predicted depending on the image being analyzed</a:t>
            </a:r>
            <a:endParaRPr/>
          </a:p>
          <a:p>
            <a:pPr indent="-342900" lvl="0" marL="457200" rtl="0" algn="l">
              <a:spcBef>
                <a:spcPts val="0"/>
              </a:spcBef>
              <a:spcAft>
                <a:spcPts val="0"/>
              </a:spcAft>
              <a:buSzPts val="1800"/>
              <a:buChar char="●"/>
            </a:pPr>
            <a:r>
              <a:rPr lang="en"/>
              <a:t>An ideal caption for an image must not be judged based on the  </a:t>
            </a:r>
            <a:r>
              <a:rPr b="1" lang="en"/>
              <a:t>structure correlation </a:t>
            </a:r>
            <a:endParaRPr b="1"/>
          </a:p>
          <a:p>
            <a:pPr indent="-342900" lvl="0" marL="457200" rtl="0" algn="l">
              <a:spcBef>
                <a:spcPts val="0"/>
              </a:spcBef>
              <a:spcAft>
                <a:spcPts val="0"/>
              </a:spcAft>
              <a:buSzPts val="1800"/>
              <a:buChar char="●"/>
            </a:pPr>
            <a:r>
              <a:rPr lang="en"/>
              <a:t>It should be more qualitatively analyzed based on how much it is </a:t>
            </a:r>
            <a:r>
              <a:rPr b="1" lang="en"/>
              <a:t>interpretable </a:t>
            </a:r>
            <a:r>
              <a:rPr lang="en"/>
              <a:t>from the perspective of a common user.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BLEU score reliable?</a:t>
            </a:r>
            <a:endParaRPr/>
          </a:p>
        </p:txBody>
      </p:sp>
      <p:sp>
        <p:nvSpPr>
          <p:cNvPr id="242" name="Google Shape;242;p40"/>
          <p:cNvSpPr txBox="1"/>
          <p:nvPr>
            <p:ph idx="1" type="body"/>
          </p:nvPr>
        </p:nvSpPr>
        <p:spPr>
          <a:xfrm>
            <a:off x="311700" y="1266325"/>
            <a:ext cx="3758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CAPTION FROM DATASET : </a:t>
            </a:r>
            <a:endParaRPr b="1"/>
          </a:p>
          <a:p>
            <a:pPr indent="0" lvl="0" marL="0" rtl="0" algn="l">
              <a:spcBef>
                <a:spcPts val="1200"/>
              </a:spcBef>
              <a:spcAft>
                <a:spcPts val="1200"/>
              </a:spcAft>
              <a:buNone/>
            </a:pPr>
            <a:r>
              <a:rPr lang="en"/>
              <a:t>There are three men riding bicycles. Two of the men are wearing yellow and the third man has a blue shirt. The two men are way ahead of the third man. The men are bicycling in the bicycle lane. The cars are on the left side of the men.</a:t>
            </a:r>
            <a:endParaRPr/>
          </a:p>
        </p:txBody>
      </p:sp>
      <p:pic>
        <p:nvPicPr>
          <p:cNvPr id="243" name="Google Shape;243;p40"/>
          <p:cNvPicPr preferRelativeResize="0"/>
          <p:nvPr/>
        </p:nvPicPr>
        <p:blipFill>
          <a:blip r:embed="rId3">
            <a:alphaModFix/>
          </a:blip>
          <a:stretch>
            <a:fillRect/>
          </a:stretch>
        </p:blipFill>
        <p:spPr>
          <a:xfrm>
            <a:off x="4069800" y="1336525"/>
            <a:ext cx="4762500" cy="316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294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BLEU score reliable? (Contd.)</a:t>
            </a:r>
            <a:endParaRPr/>
          </a:p>
        </p:txBody>
      </p:sp>
      <p:sp>
        <p:nvSpPr>
          <p:cNvPr id="249" name="Google Shape;24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CAPTION FROM DATASET : </a:t>
            </a:r>
            <a:r>
              <a:rPr lang="en"/>
              <a:t>There are three men riding bicycles. Two of the men are wearing yellow and the third man has a blue shirt. The two men are way ahead of the third man. The men are bicycling in the bicycle lane. The cars are on the left side of the men.</a:t>
            </a:r>
            <a:endParaRPr/>
          </a:p>
          <a:p>
            <a:pPr indent="0" lvl="0" marL="0" rtl="0" algn="l">
              <a:spcBef>
                <a:spcPts val="1200"/>
              </a:spcBef>
              <a:spcAft>
                <a:spcPts val="0"/>
              </a:spcAft>
              <a:buNone/>
            </a:pPr>
            <a:r>
              <a:rPr b="1" lang="en"/>
              <a:t>CAPTION GENERATED : </a:t>
            </a:r>
            <a:r>
              <a:rPr lang="en"/>
              <a:t>he man is riding a bike on a road.  the bike is white and black.  the man is wearing a black helmetthe man is wearing black shirt and a black helmet.</a:t>
            </a:r>
            <a:endParaRPr/>
          </a:p>
          <a:p>
            <a:pPr indent="0" lvl="0" marL="0" rtl="0" algn="l">
              <a:spcBef>
                <a:spcPts val="1200"/>
              </a:spcBef>
              <a:spcAft>
                <a:spcPts val="1200"/>
              </a:spcAft>
              <a:buNone/>
            </a:pPr>
            <a:r>
              <a:rPr b="1" lang="en"/>
              <a:t>BLEU SCORE : </a:t>
            </a:r>
            <a:r>
              <a:rPr lang="en"/>
              <a:t>0.7903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58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Image And Caption</a:t>
            </a:r>
            <a:endParaRPr/>
          </a:p>
        </p:txBody>
      </p:sp>
      <p:sp>
        <p:nvSpPr>
          <p:cNvPr id="79" name="Google Shape;79;p15"/>
          <p:cNvSpPr txBox="1"/>
          <p:nvPr>
            <p:ph idx="1" type="body"/>
          </p:nvPr>
        </p:nvSpPr>
        <p:spPr>
          <a:xfrm>
            <a:off x="311700" y="965950"/>
            <a:ext cx="38682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t>A man is riding a bike down a street. He is wearing a black jacket and his bike is also black. He has brown hair and black boots. There is one lone car on the road and it's bright blue. Full trees line the street.</a:t>
            </a:r>
            <a:endParaRPr sz="2000"/>
          </a:p>
        </p:txBody>
      </p:sp>
      <p:pic>
        <p:nvPicPr>
          <p:cNvPr id="80" name="Google Shape;80;p15"/>
          <p:cNvPicPr preferRelativeResize="0"/>
          <p:nvPr/>
        </p:nvPicPr>
        <p:blipFill>
          <a:blip r:embed="rId3">
            <a:alphaModFix/>
          </a:blip>
          <a:stretch>
            <a:fillRect/>
          </a:stretch>
        </p:blipFill>
        <p:spPr>
          <a:xfrm>
            <a:off x="4517375" y="965950"/>
            <a:ext cx="4041150" cy="2691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BLEU Score Reliable? (Contd.)</a:t>
            </a:r>
            <a:endParaRPr/>
          </a:p>
        </p:txBody>
      </p:sp>
      <p:sp>
        <p:nvSpPr>
          <p:cNvPr id="255" name="Google Shape;255;p42"/>
          <p:cNvSpPr txBox="1"/>
          <p:nvPr>
            <p:ph idx="1" type="body"/>
          </p:nvPr>
        </p:nvSpPr>
        <p:spPr>
          <a:xfrm>
            <a:off x="311700" y="1266325"/>
            <a:ext cx="5226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CAPTION FROM DATASET :</a:t>
            </a:r>
            <a:endParaRPr b="1"/>
          </a:p>
          <a:p>
            <a:pPr indent="0" lvl="0" marL="0" rtl="0" algn="l">
              <a:spcBef>
                <a:spcPts val="1200"/>
              </a:spcBef>
              <a:spcAft>
                <a:spcPts val="1200"/>
              </a:spcAft>
              <a:buNone/>
            </a:pPr>
            <a:r>
              <a:rPr lang="en"/>
              <a:t>There is a bed in a room against a wall. There is a brown blanket on top of the bed. There is a small brown bookshelf next to the bed. There is a picture hanging on the wall above the shelf. </a:t>
            </a:r>
            <a:endParaRPr/>
          </a:p>
        </p:txBody>
      </p:sp>
      <p:pic>
        <p:nvPicPr>
          <p:cNvPr id="256" name="Google Shape;256;p42"/>
          <p:cNvPicPr preferRelativeResize="0"/>
          <p:nvPr/>
        </p:nvPicPr>
        <p:blipFill>
          <a:blip r:embed="rId3">
            <a:alphaModFix/>
          </a:blip>
          <a:stretch>
            <a:fillRect/>
          </a:stretch>
        </p:blipFill>
        <p:spPr>
          <a:xfrm>
            <a:off x="5660463" y="190500"/>
            <a:ext cx="3171825" cy="476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BLEU Score Reliable? (Contd.)</a:t>
            </a:r>
            <a:endParaRPr/>
          </a:p>
        </p:txBody>
      </p:sp>
      <p:sp>
        <p:nvSpPr>
          <p:cNvPr id="262" name="Google Shape;26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CAPTION FROM DATASET :</a:t>
            </a:r>
            <a:endParaRPr b="1"/>
          </a:p>
          <a:p>
            <a:pPr indent="0" lvl="0" marL="0" rtl="0" algn="l">
              <a:spcBef>
                <a:spcPts val="1200"/>
              </a:spcBef>
              <a:spcAft>
                <a:spcPts val="0"/>
              </a:spcAft>
              <a:buNone/>
            </a:pPr>
            <a:r>
              <a:rPr lang="en"/>
              <a:t>There is a bed in a room against a wall. There is a brown blanket on top of the bed. There is a small brown book shelf next to the bed. There is a picture hanging on the wall above the shelf. </a:t>
            </a:r>
            <a:endParaRPr/>
          </a:p>
          <a:p>
            <a:pPr indent="0" lvl="0" marL="0" rtl="0" algn="l">
              <a:spcBef>
                <a:spcPts val="1200"/>
              </a:spcBef>
              <a:spcAft>
                <a:spcPts val="0"/>
              </a:spcAft>
              <a:buNone/>
            </a:pPr>
            <a:r>
              <a:rPr b="1" lang="en"/>
              <a:t>CAPTION GENERATED : </a:t>
            </a:r>
            <a:r>
              <a:rPr lang="en"/>
              <a:t>This is an image of a bedroom the bed is made of wood the bed is a small bed in the room there is a window on the wall there is a windows on the wall there are windows on the walls there is </a:t>
            </a:r>
            <a:endParaRPr/>
          </a:p>
          <a:p>
            <a:pPr indent="0" lvl="0" marL="0" rtl="0" algn="l">
              <a:spcBef>
                <a:spcPts val="1200"/>
              </a:spcBef>
              <a:spcAft>
                <a:spcPts val="1200"/>
              </a:spcAft>
              <a:buNone/>
            </a:pPr>
            <a:r>
              <a:rPr b="1" lang="en"/>
              <a:t>BLEU SCORE : </a:t>
            </a:r>
            <a:r>
              <a:rPr lang="en"/>
              <a:t>0.1717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8" name="Google Shape;268;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r:id="rId3"/>
              </a:rPr>
              <a:t>https://machinelearningmastery.com/develop-a-deep-learning-caption-generation-model-in-python/</a:t>
            </a:r>
            <a:endParaRPr/>
          </a:p>
          <a:p>
            <a:pPr indent="-342900" lvl="0" marL="457200" rtl="0" algn="l">
              <a:spcBef>
                <a:spcPts val="0"/>
              </a:spcBef>
              <a:spcAft>
                <a:spcPts val="0"/>
              </a:spcAft>
              <a:buSzPts val="1800"/>
              <a:buChar char="●"/>
            </a:pPr>
            <a:r>
              <a:rPr lang="en" u="sng">
                <a:solidFill>
                  <a:schemeClr val="hlink"/>
                </a:solidFill>
                <a:hlinkClick r:id="rId4"/>
              </a:rPr>
              <a:t>https://machinelearningmastery.com/caption-generation-inject-merge-architectures-encoder-decoder-model/</a:t>
            </a:r>
            <a:endParaRPr/>
          </a:p>
          <a:p>
            <a:pPr indent="-354055" lvl="0" marL="457200" rtl="0" algn="l">
              <a:spcBef>
                <a:spcPts val="0"/>
              </a:spcBef>
              <a:spcAft>
                <a:spcPts val="0"/>
              </a:spcAft>
              <a:buClr>
                <a:srgbClr val="000000"/>
              </a:buClr>
              <a:buSzPts val="1976"/>
              <a:buFont typeface="Roboto"/>
              <a:buChar char="●"/>
            </a:pPr>
            <a:r>
              <a:rPr lang="en" sz="1975">
                <a:solidFill>
                  <a:srgbClr val="000000"/>
                </a:solidFill>
                <a:highlight>
                  <a:srgbClr val="F9F9F9"/>
                </a:highlight>
                <a:latin typeface="Roboto"/>
                <a:ea typeface="Roboto"/>
                <a:cs typeface="Roboto"/>
                <a:sym typeface="Roboto"/>
              </a:rPr>
              <a:t>Vision and Language: Image Captioning : </a:t>
            </a:r>
            <a:r>
              <a:rPr lang="en" u="sng">
                <a:solidFill>
                  <a:schemeClr val="hlink"/>
                </a:solidFill>
                <a:hlinkClick r:id="rId5"/>
              </a:rPr>
              <a:t>https://www.youtube.com/watch?v=BPL3hHNvJmU</a:t>
            </a:r>
            <a:endParaRPr/>
          </a:p>
          <a:p>
            <a:pPr indent="-342900" lvl="0" marL="457200" rtl="0" algn="l">
              <a:spcBef>
                <a:spcPts val="0"/>
              </a:spcBef>
              <a:spcAft>
                <a:spcPts val="0"/>
              </a:spcAft>
              <a:buSzPts val="1800"/>
              <a:buChar char="●"/>
            </a:pPr>
            <a:r>
              <a:rPr lang="en" u="sng">
                <a:solidFill>
                  <a:schemeClr val="hlink"/>
                </a:solidFill>
                <a:hlinkClick r:id="rId6"/>
              </a:rPr>
              <a:t>https://machinelearningmastery.com/calculate-bleu-score-for-text-python/</a:t>
            </a:r>
            <a:endParaRPr/>
          </a:p>
          <a:p>
            <a:pPr indent="-342900" lvl="0" marL="457200" rtl="0" algn="l">
              <a:spcBef>
                <a:spcPts val="0"/>
              </a:spcBef>
              <a:spcAft>
                <a:spcPts val="0"/>
              </a:spcAft>
              <a:buSzPts val="1800"/>
              <a:buChar char="●"/>
            </a:pPr>
            <a:r>
              <a:rPr lang="en" sz="2000">
                <a:solidFill>
                  <a:srgbClr val="000000"/>
                </a:solidFill>
                <a:highlight>
                  <a:srgbClr val="F9F9F9"/>
                </a:highlight>
                <a:latin typeface="Roboto"/>
                <a:ea typeface="Roboto"/>
                <a:cs typeface="Roboto"/>
                <a:sym typeface="Roboto"/>
              </a:rPr>
              <a:t>C5W3L06 Bleu Score :</a:t>
            </a:r>
            <a:r>
              <a:rPr lang="en" sz="2300">
                <a:solidFill>
                  <a:srgbClr val="000000"/>
                </a:solidFill>
                <a:highlight>
                  <a:srgbClr val="F9F9F9"/>
                </a:highlight>
                <a:latin typeface="Roboto"/>
                <a:ea typeface="Roboto"/>
                <a:cs typeface="Roboto"/>
                <a:sym typeface="Roboto"/>
              </a:rPr>
              <a:t> </a:t>
            </a:r>
            <a:r>
              <a:rPr lang="en"/>
              <a:t>https://www.youtube.com/watch?v=DejHQYAGb7Q</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(Contd)</a:t>
            </a:r>
            <a:endParaRPr/>
          </a:p>
        </p:txBody>
      </p:sp>
      <p:sp>
        <p:nvSpPr>
          <p:cNvPr id="274" name="Google Shape;274;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https://towardsdatascience.com/bleu-bilingual-evaluation-understudy-2b4eab9bcfd1</a:t>
            </a:r>
            <a:endParaRPr/>
          </a:p>
          <a:p>
            <a:pPr indent="-342900" lvl="0" marL="457200" rtl="0" algn="l">
              <a:spcBef>
                <a:spcPts val="0"/>
              </a:spcBef>
              <a:spcAft>
                <a:spcPts val="0"/>
              </a:spcAft>
              <a:buSzPts val="1800"/>
              <a:buChar char="●"/>
            </a:pPr>
            <a:r>
              <a:rPr lang="en"/>
              <a:t>https://en.wikipedia.org/wiki/BLEU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20649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Appendix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360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Overcoming Challenges faced</a:t>
            </a:r>
            <a:endParaRPr/>
          </a:p>
        </p:txBody>
      </p:sp>
      <p:sp>
        <p:nvSpPr>
          <p:cNvPr id="285" name="Google Shape;285;p47"/>
          <p:cNvSpPr txBox="1"/>
          <p:nvPr>
            <p:ph idx="1" type="body"/>
          </p:nvPr>
        </p:nvSpPr>
        <p:spPr>
          <a:xfrm>
            <a:off x="237150" y="1067900"/>
            <a:ext cx="8669700" cy="33027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rgbClr val="000000"/>
              </a:buClr>
              <a:buSzPts val="1800"/>
              <a:buChar char="●"/>
            </a:pPr>
            <a:r>
              <a:rPr lang="en">
                <a:solidFill>
                  <a:srgbClr val="000000"/>
                </a:solidFill>
              </a:rPr>
              <a:t>In</a:t>
            </a:r>
            <a:r>
              <a:rPr lang="en">
                <a:solidFill>
                  <a:srgbClr val="000000"/>
                </a:solidFill>
              </a:rPr>
              <a:t>itially it took a lot of time to download and load the image data.Then we overcome it by getting data downloaded in few seconds from web server by sending a http request.</a:t>
            </a:r>
            <a:endParaRPr>
              <a:solidFill>
                <a:srgbClr val="000000"/>
              </a:solidFill>
            </a:endParaRPr>
          </a:p>
          <a:p>
            <a:pPr indent="-342900" lvl="0" marL="457200" rtl="0" algn="just">
              <a:spcBef>
                <a:spcPts val="1000"/>
              </a:spcBef>
              <a:spcAft>
                <a:spcPts val="0"/>
              </a:spcAft>
              <a:buClr>
                <a:srgbClr val="000000"/>
              </a:buClr>
              <a:buSzPts val="1800"/>
              <a:buChar char="●"/>
            </a:pPr>
            <a:r>
              <a:rPr lang="en">
                <a:solidFill>
                  <a:srgbClr val="000000"/>
                </a:solidFill>
              </a:rPr>
              <a:t>We could produce single line captions in the starting and then </a:t>
            </a:r>
            <a:r>
              <a:rPr lang="en">
                <a:solidFill>
                  <a:srgbClr val="000000"/>
                </a:solidFill>
              </a:rPr>
              <a:t>improved</a:t>
            </a:r>
            <a:r>
              <a:rPr lang="en">
                <a:solidFill>
                  <a:srgbClr val="000000"/>
                </a:solidFill>
              </a:rPr>
              <a:t> it by adding full stops at the end of sentences in each caption and considering it also as the part of vocabulary.</a:t>
            </a:r>
            <a:endParaRPr>
              <a:solidFill>
                <a:srgbClr val="000000"/>
              </a:solidFill>
            </a:endParaRPr>
          </a:p>
          <a:p>
            <a:pPr indent="-342900" lvl="0" marL="457200" rtl="0" algn="just">
              <a:spcBef>
                <a:spcPts val="1000"/>
              </a:spcBef>
              <a:spcAft>
                <a:spcPts val="0"/>
              </a:spcAft>
              <a:buClr>
                <a:srgbClr val="000000"/>
              </a:buClr>
              <a:buSzPts val="1800"/>
              <a:buChar char="●"/>
            </a:pPr>
            <a:r>
              <a:rPr lang="en">
                <a:solidFill>
                  <a:srgbClr val="000000"/>
                </a:solidFill>
              </a:rPr>
              <a:t>We started with only one CNN architecture(vgg16) but then tried the model with various other architectures to compare the results.</a:t>
            </a:r>
            <a:endParaRPr>
              <a:solidFill>
                <a:srgbClr val="000000"/>
              </a:solidFill>
            </a:endParaRPr>
          </a:p>
          <a:p>
            <a:pPr indent="-342900" lvl="0" marL="457200" rtl="0" algn="just">
              <a:spcBef>
                <a:spcPts val="1000"/>
              </a:spcBef>
              <a:spcAft>
                <a:spcPts val="1000"/>
              </a:spcAft>
              <a:buClr>
                <a:srgbClr val="000000"/>
              </a:buClr>
              <a:buSzPts val="1800"/>
              <a:buChar char="●"/>
            </a:pPr>
            <a:r>
              <a:rPr lang="en">
                <a:solidFill>
                  <a:srgbClr val="000000"/>
                </a:solidFill>
              </a:rPr>
              <a:t>Tried the caption embedding part with tokenizer and google sentence embedder and then replaced it with GloVe model which gave </a:t>
            </a:r>
            <a:r>
              <a:rPr lang="en">
                <a:solidFill>
                  <a:srgbClr val="000000"/>
                </a:solidFill>
              </a:rPr>
              <a:t>comparatively</a:t>
            </a:r>
            <a:r>
              <a:rPr lang="en">
                <a:solidFill>
                  <a:srgbClr val="000000"/>
                </a:solidFill>
              </a:rPr>
              <a:t> good 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Line Model Explanation</a:t>
            </a:r>
            <a:endParaRPr/>
          </a:p>
        </p:txBody>
      </p:sp>
      <p:sp>
        <p:nvSpPr>
          <p:cNvPr id="291" name="Google Shape;291;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1200"/>
              </a:spcBef>
              <a:spcAft>
                <a:spcPts val="0"/>
              </a:spcAft>
              <a:buClr>
                <a:srgbClr val="000000"/>
              </a:buClr>
              <a:buSzPts val="1800"/>
              <a:buFont typeface="Arial"/>
              <a:buChar char="●"/>
            </a:pPr>
            <a:r>
              <a:rPr b="1" lang="en">
                <a:solidFill>
                  <a:srgbClr val="000000"/>
                </a:solidFill>
              </a:rPr>
              <a:t>Photo Feature Extractor.</a:t>
            </a:r>
            <a:r>
              <a:rPr lang="en">
                <a:solidFill>
                  <a:srgbClr val="000000"/>
                </a:solidFill>
              </a:rPr>
              <a:t> </a:t>
            </a:r>
            <a:endParaRPr>
              <a:solidFill>
                <a:srgbClr val="000000"/>
              </a:solidFill>
            </a:endParaRPr>
          </a:p>
          <a:p>
            <a:pPr indent="-342900" lvl="1" marL="914400" rtl="0" algn="just">
              <a:lnSpc>
                <a:spcPct val="100000"/>
              </a:lnSpc>
              <a:spcBef>
                <a:spcPts val="1000"/>
              </a:spcBef>
              <a:spcAft>
                <a:spcPts val="0"/>
              </a:spcAft>
              <a:buClr>
                <a:srgbClr val="000000"/>
              </a:buClr>
              <a:buSzPts val="1800"/>
              <a:buFont typeface="Arial"/>
              <a:buChar char="○"/>
            </a:pPr>
            <a:r>
              <a:rPr lang="en">
                <a:solidFill>
                  <a:srgbClr val="000000"/>
                </a:solidFill>
              </a:rPr>
              <a:t>This is a 16-layer VGG model pre-trained on the ImageNet dataset. We have pre-processed the photos with the VGG model (without the output layer) and will use the extracted features predicted by this model as input.</a:t>
            </a:r>
            <a:endParaRPr>
              <a:solidFill>
                <a:srgbClr val="000000"/>
              </a:solidFill>
            </a:endParaRPr>
          </a:p>
          <a:p>
            <a:pPr indent="-342900" lvl="0" marL="457200" rtl="0" algn="just">
              <a:lnSpc>
                <a:spcPct val="100000"/>
              </a:lnSpc>
              <a:spcBef>
                <a:spcPts val="1000"/>
              </a:spcBef>
              <a:spcAft>
                <a:spcPts val="0"/>
              </a:spcAft>
              <a:buClr>
                <a:srgbClr val="000000"/>
              </a:buClr>
              <a:buSzPts val="1800"/>
              <a:buFont typeface="Arial"/>
              <a:buChar char="●"/>
            </a:pPr>
            <a:r>
              <a:rPr b="1" lang="en">
                <a:solidFill>
                  <a:srgbClr val="000000"/>
                </a:solidFill>
              </a:rPr>
              <a:t>Sequence Processor.</a:t>
            </a:r>
            <a:r>
              <a:rPr lang="en">
                <a:solidFill>
                  <a:srgbClr val="000000"/>
                </a:solidFill>
              </a:rPr>
              <a:t> </a:t>
            </a:r>
            <a:endParaRPr>
              <a:solidFill>
                <a:srgbClr val="000000"/>
              </a:solidFill>
            </a:endParaRPr>
          </a:p>
          <a:p>
            <a:pPr indent="-342900" lvl="1" marL="914400" rtl="0" algn="just">
              <a:lnSpc>
                <a:spcPct val="100000"/>
              </a:lnSpc>
              <a:spcBef>
                <a:spcPts val="1000"/>
              </a:spcBef>
              <a:spcAft>
                <a:spcPts val="0"/>
              </a:spcAft>
              <a:buClr>
                <a:srgbClr val="000000"/>
              </a:buClr>
              <a:buSzPts val="1800"/>
              <a:buFont typeface="Arial"/>
              <a:buChar char="○"/>
            </a:pPr>
            <a:r>
              <a:rPr lang="en">
                <a:solidFill>
                  <a:srgbClr val="000000"/>
                </a:solidFill>
              </a:rPr>
              <a:t>This is a word embedding layer for handling the text input, followed by a Long Short-Term Memory (LSTM) recurrent neural network layer.</a:t>
            </a:r>
            <a:endParaRPr>
              <a:solidFill>
                <a:srgbClr val="000000"/>
              </a:solidFill>
            </a:endParaRPr>
          </a:p>
          <a:p>
            <a:pPr indent="-342900" lvl="0" marL="457200" rtl="0" algn="just">
              <a:lnSpc>
                <a:spcPct val="100000"/>
              </a:lnSpc>
              <a:spcBef>
                <a:spcPts val="1000"/>
              </a:spcBef>
              <a:spcAft>
                <a:spcPts val="0"/>
              </a:spcAft>
              <a:buClr>
                <a:srgbClr val="000000"/>
              </a:buClr>
              <a:buSzPts val="1800"/>
              <a:buFont typeface="Arial"/>
              <a:buChar char="●"/>
            </a:pPr>
            <a:r>
              <a:rPr b="1" lang="en">
                <a:solidFill>
                  <a:srgbClr val="000000"/>
                </a:solidFill>
              </a:rPr>
              <a:t>Decoder</a:t>
            </a:r>
            <a:r>
              <a:rPr lang="en">
                <a:solidFill>
                  <a:srgbClr val="000000"/>
                </a:solidFill>
              </a:rPr>
              <a:t>:</a:t>
            </a:r>
            <a:endParaRPr>
              <a:solidFill>
                <a:srgbClr val="000000"/>
              </a:solidFill>
            </a:endParaRPr>
          </a:p>
          <a:p>
            <a:pPr indent="-342900" lvl="1" marL="914400" rtl="0" algn="just">
              <a:lnSpc>
                <a:spcPct val="100000"/>
              </a:lnSpc>
              <a:spcBef>
                <a:spcPts val="1200"/>
              </a:spcBef>
              <a:spcAft>
                <a:spcPts val="1000"/>
              </a:spcAft>
              <a:buClr>
                <a:srgbClr val="000000"/>
              </a:buClr>
              <a:buSzPts val="1800"/>
              <a:buFont typeface="Arial"/>
              <a:buChar char="○"/>
            </a:pPr>
            <a:r>
              <a:rPr lang="en">
                <a:solidFill>
                  <a:srgbClr val="000000"/>
                </a:solidFill>
              </a:rPr>
              <a:t>Both the feature extractor and sequence processor output a fixed-length vector. These are merged together and processed by a Dense layer to make a final prediction.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 of various layers</a:t>
            </a:r>
            <a:endParaRPr/>
          </a:p>
          <a:p>
            <a:pPr indent="0" lvl="0" marL="0" rtl="0" algn="l">
              <a:spcBef>
                <a:spcPts val="0"/>
              </a:spcBef>
              <a:spcAft>
                <a:spcPts val="0"/>
              </a:spcAft>
              <a:buNone/>
            </a:pPr>
            <a:r>
              <a:t/>
            </a:r>
            <a:endParaRPr/>
          </a:p>
        </p:txBody>
      </p:sp>
      <p:sp>
        <p:nvSpPr>
          <p:cNvPr id="297" name="Google Shape;297;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1000"/>
              </a:spcBef>
              <a:spcAft>
                <a:spcPts val="0"/>
              </a:spcAft>
              <a:buClr>
                <a:srgbClr val="000000"/>
              </a:buClr>
              <a:buSzPts val="1800"/>
              <a:buChar char="●"/>
            </a:pPr>
            <a:r>
              <a:rPr b="1" lang="en">
                <a:solidFill>
                  <a:srgbClr val="000000"/>
                </a:solidFill>
              </a:rPr>
              <a:t>Embeddings Layer in Keras:</a:t>
            </a:r>
            <a:endParaRPr b="1">
              <a:solidFill>
                <a:srgbClr val="000000"/>
              </a:solidFill>
            </a:endParaRPr>
          </a:p>
          <a:p>
            <a:pPr indent="-342900" lvl="1" marL="914400" rtl="0" algn="just">
              <a:lnSpc>
                <a:spcPct val="100000"/>
              </a:lnSpc>
              <a:spcBef>
                <a:spcPts val="1000"/>
              </a:spcBef>
              <a:spcAft>
                <a:spcPts val="0"/>
              </a:spcAft>
              <a:buClr>
                <a:srgbClr val="000000"/>
              </a:buClr>
              <a:buSzPts val="1800"/>
              <a:buChar char="○"/>
            </a:pPr>
            <a:r>
              <a:rPr lang="en" sz="1800">
                <a:solidFill>
                  <a:srgbClr val="000000"/>
                </a:solidFill>
              </a:rPr>
              <a:t>Turns positive integers (indexes) into dense vectors of fixed size. Embedding layer enables us to convert each word into a fixed length vector of defined size. The resultant vector is a dense one with having real values instead of just 0’s and 1’s. The fixed length of word vectors helps us to represent words in a better way along with reduced dimensions.</a:t>
            </a:r>
            <a:endParaRPr sz="1800">
              <a:solidFill>
                <a:srgbClr val="000000"/>
              </a:solidFill>
            </a:endParaRPr>
          </a:p>
          <a:p>
            <a:pPr indent="-342900" lvl="0" marL="457200" rtl="0" algn="just">
              <a:lnSpc>
                <a:spcPct val="100000"/>
              </a:lnSpc>
              <a:spcBef>
                <a:spcPts val="1000"/>
              </a:spcBef>
              <a:spcAft>
                <a:spcPts val="0"/>
              </a:spcAft>
              <a:buClr>
                <a:srgbClr val="000000"/>
              </a:buClr>
              <a:buSzPts val="1800"/>
              <a:buChar char="●"/>
            </a:pPr>
            <a:r>
              <a:rPr b="1" lang="en">
                <a:solidFill>
                  <a:srgbClr val="000000"/>
                </a:solidFill>
              </a:rPr>
              <a:t>Add Layer in Keras:</a:t>
            </a:r>
            <a:endParaRPr b="1">
              <a:solidFill>
                <a:srgbClr val="000000"/>
              </a:solidFill>
            </a:endParaRPr>
          </a:p>
          <a:p>
            <a:pPr indent="-342900" lvl="1" marL="914400" rtl="0" algn="just">
              <a:lnSpc>
                <a:spcPct val="100000"/>
              </a:lnSpc>
              <a:spcBef>
                <a:spcPts val="1000"/>
              </a:spcBef>
              <a:spcAft>
                <a:spcPts val="1000"/>
              </a:spcAft>
              <a:buClr>
                <a:srgbClr val="000000"/>
              </a:buClr>
              <a:buSzPts val="1800"/>
              <a:buChar char="○"/>
            </a:pPr>
            <a:r>
              <a:rPr lang="en" sz="1800">
                <a:solidFill>
                  <a:srgbClr val="000000"/>
                </a:solidFill>
              </a:rPr>
              <a:t>Layer that adds a list of inputs. It takes as input a list of tensors, all of the same shape, and returns a single tensor (also of the same shape). </a:t>
            </a:r>
            <a:endParaRPr sz="1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20742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 and Extra  Materials for </a:t>
            </a:r>
            <a:r>
              <a:rPr lang="en"/>
              <a:t>Explanations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1"/>
          <p:cNvPicPr preferRelativeResize="0"/>
          <p:nvPr/>
        </p:nvPicPr>
        <p:blipFill>
          <a:blip r:embed="rId3">
            <a:alphaModFix/>
          </a:blip>
          <a:stretch>
            <a:fillRect/>
          </a:stretch>
        </p:blipFill>
        <p:spPr>
          <a:xfrm>
            <a:off x="241538" y="-81450"/>
            <a:ext cx="866092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Inspection</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Total Samples :</a:t>
            </a:r>
            <a:r>
              <a:rPr lang="en" sz="2100"/>
              <a:t> 19561</a:t>
            </a:r>
            <a:endParaRPr sz="2100"/>
          </a:p>
          <a:p>
            <a:pPr indent="-361950" lvl="0" marL="457200" rtl="0" algn="l">
              <a:spcBef>
                <a:spcPts val="0"/>
              </a:spcBef>
              <a:spcAft>
                <a:spcPts val="0"/>
              </a:spcAft>
              <a:buSzPts val="2100"/>
              <a:buChar char="●"/>
            </a:pPr>
            <a:r>
              <a:rPr b="1" lang="en" sz="2100"/>
              <a:t>Training Samples :</a:t>
            </a:r>
            <a:r>
              <a:rPr lang="en" sz="2100"/>
              <a:t> 14562</a:t>
            </a:r>
            <a:endParaRPr sz="2100"/>
          </a:p>
          <a:p>
            <a:pPr indent="-361950" lvl="0" marL="457200" rtl="0" algn="l">
              <a:spcBef>
                <a:spcPts val="0"/>
              </a:spcBef>
              <a:spcAft>
                <a:spcPts val="0"/>
              </a:spcAft>
              <a:buSzPts val="2100"/>
              <a:buChar char="●"/>
            </a:pPr>
            <a:r>
              <a:rPr b="1" lang="en" sz="2100"/>
              <a:t>Testing samples :</a:t>
            </a:r>
            <a:r>
              <a:rPr lang="en" sz="2100"/>
              <a:t> 2492</a:t>
            </a:r>
            <a:endParaRPr sz="2100"/>
          </a:p>
          <a:p>
            <a:pPr indent="-361950" lvl="0" marL="457200" rtl="0" algn="l">
              <a:spcBef>
                <a:spcPts val="0"/>
              </a:spcBef>
              <a:spcAft>
                <a:spcPts val="0"/>
              </a:spcAft>
              <a:buSzPts val="2100"/>
              <a:buChar char="●"/>
            </a:pPr>
            <a:r>
              <a:rPr b="1" lang="en" sz="2100" u="sng"/>
              <a:t>Attributes :</a:t>
            </a:r>
            <a:endParaRPr b="1" sz="2100" u="sng"/>
          </a:p>
          <a:p>
            <a:pPr indent="-336550" lvl="1" marL="914400" rtl="0" algn="l">
              <a:spcBef>
                <a:spcPts val="0"/>
              </a:spcBef>
              <a:spcAft>
                <a:spcPts val="0"/>
              </a:spcAft>
              <a:buSzPts val="1700"/>
              <a:buChar char="○"/>
            </a:pPr>
            <a:r>
              <a:rPr b="1" lang="en" sz="1700"/>
              <a:t>Image Id  -</a:t>
            </a:r>
            <a:r>
              <a:rPr lang="en" sz="1700"/>
              <a:t> Unique Key for each image </a:t>
            </a:r>
            <a:endParaRPr sz="1700"/>
          </a:p>
          <a:p>
            <a:pPr indent="-336550" lvl="1" marL="914400" rtl="0" algn="l">
              <a:spcBef>
                <a:spcPts val="0"/>
              </a:spcBef>
              <a:spcAft>
                <a:spcPts val="0"/>
              </a:spcAft>
              <a:buSzPts val="1700"/>
              <a:buChar char="○"/>
            </a:pPr>
            <a:r>
              <a:rPr b="1" lang="en" sz="1700"/>
              <a:t>Paragraph  -</a:t>
            </a:r>
            <a:r>
              <a:rPr lang="en" sz="1700"/>
              <a:t> Original Caption</a:t>
            </a:r>
            <a:endParaRPr sz="1700"/>
          </a:p>
          <a:p>
            <a:pPr indent="-336550" lvl="1" marL="914400" rtl="0" algn="l">
              <a:spcBef>
                <a:spcPts val="0"/>
              </a:spcBef>
              <a:spcAft>
                <a:spcPts val="0"/>
              </a:spcAft>
              <a:buSzPts val="1700"/>
              <a:buChar char="○"/>
            </a:pPr>
            <a:r>
              <a:rPr b="1" lang="en" sz="1700"/>
              <a:t>train, test and val :</a:t>
            </a:r>
            <a:r>
              <a:rPr lang="en" sz="1700"/>
              <a:t> boolean features representing if the sample belongs to training/test/validation set</a:t>
            </a:r>
            <a:endParaRPr sz="1700"/>
          </a:p>
          <a:p>
            <a:pPr indent="-336550" lvl="1" marL="914400" rtl="0" algn="l">
              <a:spcBef>
                <a:spcPts val="0"/>
              </a:spcBef>
              <a:spcAft>
                <a:spcPts val="0"/>
              </a:spcAft>
              <a:buSzPts val="1700"/>
              <a:buChar char="○"/>
            </a:pPr>
            <a:r>
              <a:rPr b="1" lang="en" sz="1700"/>
              <a:t>url -</a:t>
            </a:r>
            <a:r>
              <a:rPr lang="en" sz="1700"/>
              <a:t> the url from which the image can be downloaded</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Architecture</a:t>
            </a:r>
            <a:endParaRPr/>
          </a:p>
        </p:txBody>
      </p:sp>
      <p:pic>
        <p:nvPicPr>
          <p:cNvPr id="92" name="Google Shape;92;p17">
            <a:hlinkClick r:id="rId3"/>
          </p:cNvPr>
          <p:cNvPicPr preferRelativeResize="0"/>
          <p:nvPr/>
        </p:nvPicPr>
        <p:blipFill>
          <a:blip r:embed="rId4">
            <a:alphaModFix/>
          </a:blip>
          <a:stretch>
            <a:fillRect/>
          </a:stretch>
        </p:blipFill>
        <p:spPr>
          <a:xfrm>
            <a:off x="727350" y="1340100"/>
            <a:ext cx="7689300" cy="2730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Architecture Outline</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Obtained from various resources such as literature references, existing implementations and online lectures</a:t>
            </a:r>
            <a:endParaRPr sz="2000"/>
          </a:p>
          <a:p>
            <a:pPr indent="-355600" lvl="0" marL="457200" rtl="0" algn="l">
              <a:spcBef>
                <a:spcPts val="0"/>
              </a:spcBef>
              <a:spcAft>
                <a:spcPts val="0"/>
              </a:spcAft>
              <a:buSzPts val="2000"/>
              <a:buChar char="●"/>
            </a:pPr>
            <a:r>
              <a:rPr b="1" lang="en" sz="2000"/>
              <a:t>B</a:t>
            </a:r>
            <a:r>
              <a:rPr b="1" lang="en" sz="2000"/>
              <a:t>asic architecture</a:t>
            </a:r>
            <a:r>
              <a:rPr lang="en" sz="2000"/>
              <a:t> for any image captioning model has a pipeline of two major neural network architectures :</a:t>
            </a:r>
            <a:endParaRPr sz="2000"/>
          </a:p>
          <a:p>
            <a:pPr indent="-330200" lvl="1" marL="914400" rtl="0" algn="l">
              <a:spcBef>
                <a:spcPts val="0"/>
              </a:spcBef>
              <a:spcAft>
                <a:spcPts val="0"/>
              </a:spcAft>
              <a:buSzPts val="1600"/>
              <a:buChar char="○"/>
            </a:pPr>
            <a:r>
              <a:rPr b="1" lang="en" sz="1600"/>
              <a:t>CNN (Convolutional Neural Network) -</a:t>
            </a:r>
            <a:r>
              <a:rPr lang="en" sz="1600"/>
              <a:t> extract the feature vectors from input image</a:t>
            </a:r>
            <a:endParaRPr sz="1600"/>
          </a:p>
          <a:p>
            <a:pPr indent="-330200" lvl="1" marL="914400" rtl="0" algn="l">
              <a:spcBef>
                <a:spcPts val="0"/>
              </a:spcBef>
              <a:spcAft>
                <a:spcPts val="0"/>
              </a:spcAft>
              <a:buSzPts val="1600"/>
              <a:buChar char="○"/>
            </a:pPr>
            <a:r>
              <a:rPr b="1" lang="en" sz="1600"/>
              <a:t>LSTM(Long Short Term Memory) - </a:t>
            </a:r>
            <a:r>
              <a:rPr lang="en" sz="1600"/>
              <a:t>trained with sequence of word embeddings generated from the associated captions.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in Detail</a:t>
            </a:r>
            <a:endParaRPr/>
          </a:p>
        </p:txBody>
      </p:sp>
      <p:pic>
        <p:nvPicPr>
          <p:cNvPr id="104" name="Google Shape;104;p19">
            <a:hlinkClick r:id="rId3"/>
          </p:cNvPr>
          <p:cNvPicPr preferRelativeResize="0"/>
          <p:nvPr/>
        </p:nvPicPr>
        <p:blipFill>
          <a:blip r:embed="rId4">
            <a:alphaModFix/>
          </a:blip>
          <a:stretch>
            <a:fillRect/>
          </a:stretch>
        </p:blipFill>
        <p:spPr>
          <a:xfrm>
            <a:off x="127000" y="1416667"/>
            <a:ext cx="8889995" cy="30006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Overview</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Image Feature Extraction</a:t>
            </a:r>
            <a:endParaRPr/>
          </a:p>
          <a:p>
            <a:pPr indent="-342900" lvl="0" marL="457200" rtl="0" algn="l">
              <a:spcBef>
                <a:spcPts val="0"/>
              </a:spcBef>
              <a:spcAft>
                <a:spcPts val="0"/>
              </a:spcAft>
              <a:buSzPts val="1800"/>
              <a:buChar char="●"/>
            </a:pPr>
            <a:r>
              <a:rPr lang="en"/>
              <a:t>Captions Preprocessing</a:t>
            </a:r>
            <a:endParaRPr/>
          </a:p>
          <a:p>
            <a:pPr indent="-342900" lvl="0" marL="457200" rtl="0" algn="l">
              <a:spcBef>
                <a:spcPts val="0"/>
              </a:spcBef>
              <a:spcAft>
                <a:spcPts val="0"/>
              </a:spcAft>
              <a:buSzPts val="1800"/>
              <a:buChar char="●"/>
            </a:pPr>
            <a:r>
              <a:rPr lang="en"/>
              <a:t>Model Development</a:t>
            </a:r>
            <a:endParaRPr/>
          </a:p>
          <a:p>
            <a:pPr indent="-342900" lvl="0" marL="457200" rtl="0" algn="l">
              <a:spcBef>
                <a:spcPts val="0"/>
              </a:spcBef>
              <a:spcAft>
                <a:spcPts val="0"/>
              </a:spcAft>
              <a:buSzPts val="1800"/>
              <a:buChar char="●"/>
            </a:pPr>
            <a:r>
              <a:rPr lang="en"/>
              <a:t>Model Training</a:t>
            </a:r>
            <a:endParaRPr/>
          </a:p>
          <a:p>
            <a:pPr indent="-342900" lvl="0" marL="457200" rtl="0" algn="l">
              <a:spcBef>
                <a:spcPts val="0"/>
              </a:spcBef>
              <a:spcAft>
                <a:spcPts val="0"/>
              </a:spcAft>
              <a:buSzPts val="1800"/>
              <a:buChar char="●"/>
            </a:pPr>
            <a:r>
              <a:rPr lang="en"/>
              <a:t>Generated Caption Postprocessing</a:t>
            </a:r>
            <a:endParaRPr/>
          </a:p>
          <a:p>
            <a:pPr indent="-342900" lvl="0" marL="457200" rtl="0" algn="l">
              <a:spcBef>
                <a:spcPts val="0"/>
              </a:spcBef>
              <a:spcAft>
                <a:spcPts val="0"/>
              </a:spcAft>
              <a:buSzPts val="1800"/>
              <a:buChar char="●"/>
            </a:pPr>
            <a:r>
              <a:rPr lang="en"/>
              <a:t>Evaluation</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Image Feature Extraction</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a one time procedure,  </a:t>
            </a:r>
            <a:r>
              <a:rPr b="1" lang="en"/>
              <a:t>download all images</a:t>
            </a:r>
            <a:r>
              <a:rPr lang="en"/>
              <a:t> from the urls mentioned in the original csv and saved locally</a:t>
            </a:r>
            <a:endParaRPr/>
          </a:p>
          <a:p>
            <a:pPr indent="-342900" lvl="0" marL="457200" rtl="0" algn="l">
              <a:spcBef>
                <a:spcPts val="0"/>
              </a:spcBef>
              <a:spcAft>
                <a:spcPts val="0"/>
              </a:spcAft>
              <a:buSzPts val="1800"/>
              <a:buChar char="●"/>
            </a:pPr>
            <a:r>
              <a:rPr lang="en"/>
              <a:t>This helps in improving the </a:t>
            </a:r>
            <a:r>
              <a:rPr b="1" lang="en"/>
              <a:t>efficiency </a:t>
            </a:r>
            <a:r>
              <a:rPr lang="en"/>
              <a:t>of image feature generation for the entire dataset using a </a:t>
            </a:r>
            <a:r>
              <a:rPr b="1" lang="en"/>
              <a:t>pretrained CNN model</a:t>
            </a:r>
            <a:r>
              <a:rPr lang="en"/>
              <a:t>, as the input can be accessed locally.</a:t>
            </a:r>
            <a:endParaRPr/>
          </a:p>
          <a:p>
            <a:pPr indent="-342900" lvl="0" marL="457200" rtl="0" algn="l">
              <a:spcBef>
                <a:spcPts val="0"/>
              </a:spcBef>
              <a:spcAft>
                <a:spcPts val="0"/>
              </a:spcAft>
              <a:buSzPts val="1800"/>
              <a:buChar char="●"/>
            </a:pPr>
            <a:r>
              <a:rPr lang="en"/>
              <a:t>The image features can be saved locally using their respective </a:t>
            </a:r>
            <a:r>
              <a:rPr b="1" lang="en"/>
              <a:t>Image IDs</a:t>
            </a:r>
            <a:r>
              <a:rPr lang="en"/>
              <a:t> as a </a:t>
            </a:r>
            <a:r>
              <a:rPr b="1" lang="en"/>
              <a:t>pickle file </a:t>
            </a:r>
            <a:r>
              <a:rPr lang="en"/>
              <a:t>which can be reused in the further steps of the system pipeline</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