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0275213" cy="4280376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1DC"/>
    <a:srgbClr val="AECDE9"/>
    <a:srgbClr val="FF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D8B2F8-7A2F-483E-A678-5E61F6F723FE}" v="1575" dt="2024-07-11T04:30:26.675"/>
    <p1510:client id="{AEEBF065-8693-44AC-9AE6-C0CE3D8AC859}" v="40" vWet="41" dt="2024-07-10T13:14:02.7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49" autoAdjust="0"/>
  </p:normalViewPr>
  <p:slideViewPr>
    <p:cSldViewPr snapToGrid="0">
      <p:cViewPr>
        <p:scale>
          <a:sx n="33" d="100"/>
          <a:sy n="33" d="100"/>
        </p:scale>
        <p:origin x="38" y="-4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a:t>Climate</a:t>
            </a:r>
            <a:r>
              <a:rPr lang="en-US" b="1" baseline="0"/>
              <a:t> Risk Component</a:t>
            </a:r>
            <a:endParaRPr lang="en-US" b="1"/>
          </a:p>
        </c:rich>
      </c:tx>
      <c:layout>
        <c:manualLayout>
          <c:xMode val="edge"/>
          <c:yMode val="edge"/>
          <c:x val="0.26054548877513223"/>
          <c:y val="0.88978907036076138"/>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
          <c:y val="0"/>
          <c:w val="0.97688389052892288"/>
          <c:h val="0.858248222260605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42-4496-97E6-64C29A64D35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942-4496-97E6-64C29A64D35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42-4496-97E6-64C29A64D35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42-4496-97E6-64C29A64D35F}"/>
              </c:ext>
            </c:extLst>
          </c:dPt>
          <c:cat>
            <c:strRef>
              <c:f>Sheet1!$A$2:$A$5</c:f>
              <c:strCache>
                <c:ptCount val="3"/>
                <c:pt idx="0">
                  <c:v>Physical Risk</c:v>
                </c:pt>
                <c:pt idx="1">
                  <c:v>Transition Risk</c:v>
                </c:pt>
                <c:pt idx="2">
                  <c:v>Liability Risk</c:v>
                </c:pt>
              </c:strCache>
            </c:strRef>
          </c:cat>
          <c:val>
            <c:numRef>
              <c:f>Sheet1!$B$2:$B$5</c:f>
              <c:numCache>
                <c:formatCode>General</c:formatCode>
                <c:ptCount val="4"/>
                <c:pt idx="0">
                  <c:v>60</c:v>
                </c:pt>
                <c:pt idx="1">
                  <c:v>30</c:v>
                </c:pt>
                <c:pt idx="2">
                  <c:v>10</c:v>
                </c:pt>
              </c:numCache>
            </c:numRef>
          </c:val>
          <c:extLst>
            <c:ext xmlns:c16="http://schemas.microsoft.com/office/drawing/2014/chart" uri="{C3380CC4-5D6E-409C-BE32-E72D297353CC}">
              <c16:uniqueId val="{00000000-D04D-4A9F-921F-C4952F89A3C6}"/>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55188-3805-46D8-9F5A-F2F231FAC182}" type="datetimeFigureOut">
              <a:rPr lang="en-IN" smtClean="0"/>
              <a:t>10-07-2024</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5B194-111D-4067-98DA-32DBF2B0160A}" type="slidenum">
              <a:rPr lang="en-IN" smtClean="0"/>
              <a:t>‹#›</a:t>
            </a:fld>
            <a:endParaRPr lang="en-IN"/>
          </a:p>
        </p:txBody>
      </p:sp>
    </p:spTree>
    <p:extLst>
      <p:ext uri="{BB962C8B-B14F-4D97-AF65-F5344CB8AC3E}">
        <p14:creationId xmlns:p14="http://schemas.microsoft.com/office/powerpoint/2010/main" val="342560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55B194-111D-4067-98DA-32DBF2B0160A}" type="slidenum">
              <a:rPr lang="en-IN" smtClean="0"/>
              <a:t>1</a:t>
            </a:fld>
            <a:endParaRPr lang="en-IN"/>
          </a:p>
        </p:txBody>
      </p:sp>
    </p:spTree>
    <p:extLst>
      <p:ext uri="{BB962C8B-B14F-4D97-AF65-F5344CB8AC3E}">
        <p14:creationId xmlns:p14="http://schemas.microsoft.com/office/powerpoint/2010/main" val="2657299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AA13B7-B53C-4D45-A74F-944769BF85D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33767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A13B7-B53C-4D45-A74F-944769BF85D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417927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A13B7-B53C-4D45-A74F-944769BF85D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3430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A13B7-B53C-4D45-A74F-944769BF85D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50259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AA13B7-B53C-4D45-A74F-944769BF85DC}" type="datetimeFigureOut">
              <a:rPr lang="en-IN" smtClean="0"/>
              <a:t>10-07-2024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85760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AA13B7-B53C-4D45-A74F-944769BF85DC}"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314084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AA13B7-B53C-4D45-A74F-944769BF85DC}" type="datetimeFigureOut">
              <a:rPr lang="en-IN" smtClean="0"/>
              <a:t>10-07-2024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20507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AA13B7-B53C-4D45-A74F-944769BF85DC}" type="datetimeFigureOut">
              <a:rPr lang="en-IN" smtClean="0"/>
              <a:t>10-07-2024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286185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A13B7-B53C-4D45-A74F-944769BF85DC}" type="datetimeFigureOut">
              <a:rPr lang="en-IN" smtClean="0"/>
              <a:t>10-07-2024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21064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1AA13B7-B53C-4D45-A74F-944769BF85DC}"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805956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1AA13B7-B53C-4D45-A74F-944769BF85DC}" type="datetimeFigureOut">
              <a:rPr lang="en-IN" smtClean="0"/>
              <a:t>10-07-2024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171429-6353-4539-B122-110DEDDC9FDC}" type="slidenum">
              <a:rPr lang="en-IN" smtClean="0"/>
              <a:t>‹#›</a:t>
            </a:fld>
            <a:endParaRPr lang="en-IN"/>
          </a:p>
        </p:txBody>
      </p:sp>
    </p:spTree>
    <p:extLst>
      <p:ext uri="{BB962C8B-B14F-4D97-AF65-F5344CB8AC3E}">
        <p14:creationId xmlns:p14="http://schemas.microsoft.com/office/powerpoint/2010/main" val="1306947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C1AA13B7-B53C-4D45-A74F-944769BF85DC}" type="datetimeFigureOut">
              <a:rPr lang="en-IN" smtClean="0"/>
              <a:t>10-07-2024</a:t>
            </a:fld>
            <a:endParaRPr lang="en-IN"/>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5E171429-6353-4539-B122-110DEDDC9FDC}" type="slidenum">
              <a:rPr lang="en-IN" smtClean="0"/>
              <a:t>‹#›</a:t>
            </a:fld>
            <a:endParaRPr lang="en-IN"/>
          </a:p>
        </p:txBody>
      </p:sp>
    </p:spTree>
    <p:extLst>
      <p:ext uri="{BB962C8B-B14F-4D97-AF65-F5344CB8AC3E}">
        <p14:creationId xmlns:p14="http://schemas.microsoft.com/office/powerpoint/2010/main" val="3235404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jpe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emf"/><Relationship Id="rId10" Type="http://schemas.openxmlformats.org/officeDocument/2006/relationships/image" Target="../media/image7.jpeg"/><Relationship Id="rId4" Type="http://schemas.openxmlformats.org/officeDocument/2006/relationships/chart" Target="../charts/chart1.xm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575C4F3-E73D-420E-3060-571032C3A25E}"/>
              </a:ext>
            </a:extLst>
          </p:cNvPr>
          <p:cNvSpPr/>
          <p:nvPr/>
        </p:nvSpPr>
        <p:spPr>
          <a:xfrm>
            <a:off x="17975484" y="10015994"/>
            <a:ext cx="10950036" cy="83099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A901848-DB20-6144-1F11-A4B096F9FFD3}"/>
              </a:ext>
            </a:extLst>
          </p:cNvPr>
          <p:cNvSpPr/>
          <p:nvPr/>
        </p:nvSpPr>
        <p:spPr>
          <a:xfrm>
            <a:off x="15218983" y="11332997"/>
            <a:ext cx="14625925" cy="13510928"/>
          </a:xfrm>
          <a:prstGeom prst="rect">
            <a:avLst/>
          </a:prstGeom>
          <a:solidFill>
            <a:srgbClr val="FFF5F2"/>
          </a:solidFill>
          <a:ln>
            <a:solidFill>
              <a:schemeClr val="bg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solidFill>
                <a:schemeClr val="bg1">
                  <a:lumMod val="95000"/>
                </a:schemeClr>
              </a:solidFill>
              <a:highlight>
                <a:srgbClr val="FFF5F2"/>
              </a:highlight>
            </a:endParaRPr>
          </a:p>
        </p:txBody>
      </p:sp>
      <p:pic>
        <p:nvPicPr>
          <p:cNvPr id="4" name="Picture 3">
            <a:extLst>
              <a:ext uri="{FF2B5EF4-FFF2-40B4-BE49-F238E27FC236}">
                <a16:creationId xmlns:a16="http://schemas.microsoft.com/office/drawing/2014/main" id="{4B9CC265-2F94-8631-29E0-44C47B29824F}"/>
              </a:ext>
            </a:extLst>
          </p:cNvPr>
          <p:cNvPicPr>
            <a:picLocks noChangeAspect="1"/>
          </p:cNvPicPr>
          <p:nvPr/>
        </p:nvPicPr>
        <p:blipFill>
          <a:blip r:embed="rId3"/>
          <a:stretch>
            <a:fillRect/>
          </a:stretch>
        </p:blipFill>
        <p:spPr>
          <a:xfrm>
            <a:off x="597014" y="1053612"/>
            <a:ext cx="4181081" cy="3974096"/>
          </a:xfrm>
          <a:prstGeom prst="rect">
            <a:avLst/>
          </a:prstGeom>
        </p:spPr>
      </p:pic>
      <p:cxnSp>
        <p:nvCxnSpPr>
          <p:cNvPr id="8" name="Straight Connector 7">
            <a:extLst>
              <a:ext uri="{FF2B5EF4-FFF2-40B4-BE49-F238E27FC236}">
                <a16:creationId xmlns:a16="http://schemas.microsoft.com/office/drawing/2014/main" id="{6602F6B8-E993-1B72-A014-D1090175BF85}"/>
              </a:ext>
            </a:extLst>
          </p:cNvPr>
          <p:cNvCxnSpPr>
            <a:cxnSpLocks/>
          </p:cNvCxnSpPr>
          <p:nvPr/>
        </p:nvCxnSpPr>
        <p:spPr>
          <a:xfrm>
            <a:off x="-88902" y="5354932"/>
            <a:ext cx="30453013"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EADF174-A15E-3E95-4DA2-2E0BDD7C48D6}"/>
              </a:ext>
            </a:extLst>
          </p:cNvPr>
          <p:cNvSpPr txBox="1"/>
          <p:nvPr/>
        </p:nvSpPr>
        <p:spPr>
          <a:xfrm>
            <a:off x="566062" y="5797777"/>
            <a:ext cx="10917889" cy="6924973"/>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  Introduction</a:t>
            </a:r>
          </a:p>
          <a:p>
            <a:pPr marL="742950" indent="-742950">
              <a:buFont typeface="Arial" panose="020B0604020202020204" pitchFamily="34" charset="0"/>
              <a:buChar char="•"/>
            </a:pPr>
            <a:r>
              <a:rPr lang="en-US" sz="3600" dirty="0"/>
              <a:t>The impact of climate change on the global economy and financial markets is significant, but the degree of vulnerability varies by country.</a:t>
            </a:r>
            <a:endParaRPr lang="en-US" sz="3600" dirty="0">
              <a:latin typeface="Calibri" panose="020F0502020204030204" pitchFamily="34" charset="0"/>
              <a:ea typeface="Calibri" panose="020F0502020204030204" pitchFamily="34" charset="0"/>
              <a:cs typeface="Calibri" panose="020F0502020204030204" pitchFamily="34" charset="0"/>
            </a:endParaRPr>
          </a:p>
          <a:p>
            <a:pPr marL="742950" indent="-742950">
              <a:buFont typeface="Arial" panose="020B0604020202020204" pitchFamily="34" charset="0"/>
              <a:buChar char="•"/>
            </a:pPr>
            <a:r>
              <a:rPr lang="en-US" sz="3600" dirty="0"/>
              <a:t>Factors influencing a country's vulnerability include the size and structure of its economy, its ability to adapt, and the resilience of its institutions and infrastructure.</a:t>
            </a:r>
          </a:p>
          <a:p>
            <a:pPr marL="742950" indent="-742950">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main policy takeaway is the fact that climate change cannot be stopped, governments should strengthen economic resilience to withstand shocks and improve public financial management.</a:t>
            </a:r>
            <a:endParaRPr lang="en-US" sz="4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9903462-CE55-5C03-1FD3-BA3617FC485C}"/>
              </a:ext>
            </a:extLst>
          </p:cNvPr>
          <p:cNvSpPr txBox="1"/>
          <p:nvPr/>
        </p:nvSpPr>
        <p:spPr>
          <a:xfrm>
            <a:off x="748875" y="13215940"/>
            <a:ext cx="14185106"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Research objectives </a:t>
            </a:r>
          </a:p>
        </p:txBody>
      </p:sp>
      <p:sp>
        <p:nvSpPr>
          <p:cNvPr id="59" name="TextBox 58">
            <a:extLst>
              <a:ext uri="{FF2B5EF4-FFF2-40B4-BE49-F238E27FC236}">
                <a16:creationId xmlns:a16="http://schemas.microsoft.com/office/drawing/2014/main" id="{5FEB37D8-EADF-8165-66B4-97472E36F145}"/>
              </a:ext>
            </a:extLst>
          </p:cNvPr>
          <p:cNvSpPr txBox="1"/>
          <p:nvPr/>
        </p:nvSpPr>
        <p:spPr>
          <a:xfrm>
            <a:off x="422509" y="18778200"/>
            <a:ext cx="14153159" cy="6832640"/>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  Overview of Data Analysis</a:t>
            </a:r>
            <a:endParaRPr lang="en-IN" b="1"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balanced panel dataset utilized in this study includes observations from 35 advanced and developing countries between 1995 and 2016.</a:t>
            </a:r>
          </a:p>
          <a:p>
            <a:pPr marL="571500" indent="-571500">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dependent variable is government bond spread as measured by 10-year foreign-currency-denominated bond spread vis-a-vis the U.S. benchmark.</a:t>
            </a:r>
          </a:p>
          <a:p>
            <a:pPr marL="571500" indent="-571500">
              <a:buFont typeface="Arial" panose="020B0604020202020204" pitchFamily="34" charset="0"/>
              <a:buChar char="•"/>
            </a:pPr>
            <a:r>
              <a:rPr lang="en-US" sz="3600" dirty="0">
                <a:cs typeface="Times New Roman" panose="02020603050405020304" pitchFamily="18" charset="0"/>
              </a:rPr>
              <a:t>The major explanatory variables of importance are vulnerability and resilience to climate change, as evaluated by the ND-GAIN indices.</a:t>
            </a:r>
            <a:endParaRPr lang="en-IN" sz="3600" dirty="0"/>
          </a:p>
          <a:p>
            <a:endParaRPr lang="en-IN" dirty="0"/>
          </a:p>
          <a:p>
            <a:endParaRPr lang="en-IN" sz="2400" dirty="0"/>
          </a:p>
          <a:p>
            <a:endParaRPr lang="en-IN" sz="2400" dirty="0"/>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IN" sz="2400" dirty="0">
              <a:cs typeface="Times New Roman" panose="02020603050405020304" pitchFamily="18" charset="0"/>
            </a:endParaRPr>
          </a:p>
        </p:txBody>
      </p:sp>
      <p:sp>
        <p:nvSpPr>
          <p:cNvPr id="1043" name="TextBox 1042">
            <a:extLst>
              <a:ext uri="{FF2B5EF4-FFF2-40B4-BE49-F238E27FC236}">
                <a16:creationId xmlns:a16="http://schemas.microsoft.com/office/drawing/2014/main" id="{D1456888-DDBC-AE7A-696A-B25FE635650D}"/>
              </a:ext>
            </a:extLst>
          </p:cNvPr>
          <p:cNvSpPr txBox="1"/>
          <p:nvPr/>
        </p:nvSpPr>
        <p:spPr>
          <a:xfrm>
            <a:off x="15662497" y="39432786"/>
            <a:ext cx="13972169" cy="3046988"/>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References</a:t>
            </a:r>
          </a:p>
          <a:p>
            <a:pPr marL="342900" indent="-342900">
              <a:buFont typeface="Arial" panose="020B0604020202020204" pitchFamily="34" charset="0"/>
              <a:buChar char="•"/>
            </a:pPr>
            <a:r>
              <a:rPr lang="de-DE" sz="2400" dirty="0"/>
              <a:t>John Beirne, Nuobu Renzhi, and Ulrich Volz, “</a:t>
            </a:r>
            <a:r>
              <a:rPr lang="en-US" sz="2400" dirty="0"/>
              <a:t>Feeling the Heat: Climate Risks and the cost of Sovereign Borrowing</a:t>
            </a:r>
            <a:r>
              <a:rPr lang="de-DE" sz="2400" dirty="0"/>
              <a:t>“, Asian Development Bank Institute, </a:t>
            </a:r>
            <a:r>
              <a:rPr lang="en-IN" sz="2400" dirty="0"/>
              <a:t>No. 1160 ,June 2020</a:t>
            </a:r>
          </a:p>
          <a:p>
            <a:pPr marL="342900" indent="-342900">
              <a:buFont typeface="Arial" panose="020B0604020202020204" pitchFamily="34" charset="0"/>
              <a:buChar char="•"/>
            </a:pPr>
            <a:r>
              <a:rPr lang="en-IN" sz="2400" dirty="0" err="1"/>
              <a:t>Serhan</a:t>
            </a:r>
            <a:r>
              <a:rPr lang="en-IN" sz="2400" dirty="0"/>
              <a:t> </a:t>
            </a:r>
            <a:r>
              <a:rPr lang="en-IN" sz="2400" dirty="0" err="1"/>
              <a:t>Cevik</a:t>
            </a:r>
            <a:r>
              <a:rPr lang="en-IN" sz="2400" dirty="0"/>
              <a:t>, Joao Tovar </a:t>
            </a:r>
            <a:r>
              <a:rPr lang="en-IN" sz="2400" dirty="0" err="1"/>
              <a:t>Jalles</a:t>
            </a:r>
            <a:r>
              <a:rPr lang="en-IN" sz="2400" dirty="0"/>
              <a:t>, “</a:t>
            </a:r>
            <a:r>
              <a:rPr lang="en-US" sz="2400" dirty="0"/>
              <a:t>This changes everything: Climate shocks and sovereign bonds</a:t>
            </a:r>
            <a:r>
              <a:rPr lang="en-IN" sz="2400" dirty="0"/>
              <a:t>”, IMF, 1018-5941, No. 24, Jan 2022</a:t>
            </a:r>
          </a:p>
          <a:p>
            <a:pPr marL="342900" indent="-342900">
              <a:buFont typeface="Arial" panose="020B0604020202020204" pitchFamily="34" charset="0"/>
              <a:buChar char="•"/>
            </a:pPr>
            <a:r>
              <a:rPr lang="en-IN" sz="2400" dirty="0"/>
              <a:t>Xia Wang, </a:t>
            </a:r>
            <a:r>
              <a:rPr lang="en-IN" sz="2400" dirty="0" err="1"/>
              <a:t>Yingxing</a:t>
            </a:r>
            <a:r>
              <a:rPr lang="en-IN" sz="2400" dirty="0"/>
              <a:t> Li,  </a:t>
            </a:r>
            <a:r>
              <a:rPr lang="en-IN" sz="2400" dirty="0" err="1"/>
              <a:t>Junhui</a:t>
            </a:r>
            <a:r>
              <a:rPr lang="en-IN" sz="2400" dirty="0"/>
              <a:t> Qian and </a:t>
            </a:r>
            <a:r>
              <a:rPr lang="en-IN" sz="2400" dirty="0" err="1"/>
              <a:t>Liangjun</a:t>
            </a:r>
            <a:r>
              <a:rPr lang="en-IN" sz="2400" dirty="0"/>
              <a:t> Su, ”</a:t>
            </a:r>
            <a:r>
              <a:rPr lang="en-US" sz="2400" dirty="0"/>
              <a:t> On Time-varying Panel Data Models with Time-varying Interactive Fixed Effects</a:t>
            </a:r>
            <a:r>
              <a:rPr lang="en-IN" sz="2400" dirty="0"/>
              <a:t>”,</a:t>
            </a:r>
            <a:r>
              <a:rPr lang="en-US" sz="2400" dirty="0"/>
              <a:t> School of Economics, Renmin University of China, March 2023</a:t>
            </a:r>
            <a:endParaRPr lang="en-IN" sz="2400" dirty="0"/>
          </a:p>
        </p:txBody>
      </p:sp>
      <p:sp>
        <p:nvSpPr>
          <p:cNvPr id="27" name="TextBox 26"/>
          <p:cNvSpPr txBox="1"/>
          <p:nvPr/>
        </p:nvSpPr>
        <p:spPr>
          <a:xfrm>
            <a:off x="10708105" y="30904454"/>
            <a:ext cx="7748337" cy="369332"/>
          </a:xfrm>
          <a:prstGeom prst="rect">
            <a:avLst/>
          </a:prstGeom>
          <a:noFill/>
        </p:spPr>
        <p:txBody>
          <a:bodyPr wrap="square" rtlCol="0">
            <a:spAutoFit/>
          </a:bodyPr>
          <a:lstStyle/>
          <a:p>
            <a:endParaRPr lang="en-IN"/>
          </a:p>
        </p:txBody>
      </p:sp>
      <p:sp>
        <p:nvSpPr>
          <p:cNvPr id="1065" name="TextBox 1064"/>
          <p:cNvSpPr txBox="1"/>
          <p:nvPr/>
        </p:nvSpPr>
        <p:spPr>
          <a:xfrm>
            <a:off x="15493092" y="28053768"/>
            <a:ext cx="14185106" cy="646331"/>
          </a:xfrm>
          <a:prstGeom prst="rect">
            <a:avLst/>
          </a:prstGeom>
          <a:noFill/>
        </p:spPr>
        <p:txBody>
          <a:bodyPr wrap="square" rtlCol="0">
            <a:spAutoFit/>
          </a:bodyPr>
          <a:lstStyle/>
          <a:p>
            <a:endParaRPr lang="en-IN"/>
          </a:p>
          <a:p>
            <a:endParaRPr lang="en-IN"/>
          </a:p>
        </p:txBody>
      </p:sp>
      <p:sp>
        <p:nvSpPr>
          <p:cNvPr id="1067" name="Rectangle 1066"/>
          <p:cNvSpPr/>
          <p:nvPr/>
        </p:nvSpPr>
        <p:spPr>
          <a:xfrm>
            <a:off x="258848" y="5651451"/>
            <a:ext cx="14507298" cy="72442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8" name="Rectangle 1067"/>
          <p:cNvSpPr/>
          <p:nvPr/>
        </p:nvSpPr>
        <p:spPr>
          <a:xfrm>
            <a:off x="371697" y="13249151"/>
            <a:ext cx="14294691" cy="50388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9" name="Rectangle 1068"/>
          <p:cNvSpPr/>
          <p:nvPr/>
        </p:nvSpPr>
        <p:spPr>
          <a:xfrm>
            <a:off x="200253" y="18657689"/>
            <a:ext cx="14616092" cy="23860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4" name="Rectangle 1073"/>
          <p:cNvSpPr/>
          <p:nvPr/>
        </p:nvSpPr>
        <p:spPr>
          <a:xfrm>
            <a:off x="15052076" y="5654735"/>
            <a:ext cx="14964290" cy="267460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t>
            </a:r>
          </a:p>
        </p:txBody>
      </p:sp>
      <p:sp>
        <p:nvSpPr>
          <p:cNvPr id="1086" name="Rectangle 1085"/>
          <p:cNvSpPr/>
          <p:nvPr/>
        </p:nvSpPr>
        <p:spPr>
          <a:xfrm>
            <a:off x="15314017" y="39476034"/>
            <a:ext cx="14379421" cy="30421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Chart 10">
            <a:extLst>
              <a:ext uri="{FF2B5EF4-FFF2-40B4-BE49-F238E27FC236}">
                <a16:creationId xmlns:a16="http://schemas.microsoft.com/office/drawing/2014/main" id="{22505201-72AD-B417-4D50-EF0C48BA38D8}"/>
              </a:ext>
            </a:extLst>
          </p:cNvPr>
          <p:cNvGraphicFramePr/>
          <p:nvPr>
            <p:extLst>
              <p:ext uri="{D42A27DB-BD31-4B8C-83A1-F6EECF244321}">
                <p14:modId xmlns:p14="http://schemas.microsoft.com/office/powerpoint/2010/main" val="2692934913"/>
              </p:ext>
            </p:extLst>
          </p:nvPr>
        </p:nvGraphicFramePr>
        <p:xfrm>
          <a:off x="9991017" y="7692002"/>
          <a:ext cx="5731337" cy="3753811"/>
        </p:xfrm>
        <a:graphic>
          <a:graphicData uri="http://schemas.openxmlformats.org/drawingml/2006/chart">
            <c:chart xmlns:c="http://schemas.openxmlformats.org/drawingml/2006/chart" xmlns:r="http://schemas.openxmlformats.org/officeDocument/2006/relationships" r:id="rId4"/>
          </a:graphicData>
        </a:graphic>
      </p:graphicFrame>
      <p:pic>
        <p:nvPicPr>
          <p:cNvPr id="23" name="Graphic 22" descr="Back outline">
            <a:extLst>
              <a:ext uri="{FF2B5EF4-FFF2-40B4-BE49-F238E27FC236}">
                <a16:creationId xmlns:a16="http://schemas.microsoft.com/office/drawing/2014/main" id="{B0F34F2C-ECEF-81DD-4392-8E9BAFDD13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6848037">
            <a:off x="13717010" y="7518338"/>
            <a:ext cx="739755" cy="739755"/>
          </a:xfrm>
          <a:prstGeom prst="rect">
            <a:avLst/>
          </a:prstGeom>
        </p:spPr>
      </p:pic>
      <p:sp>
        <p:nvSpPr>
          <p:cNvPr id="24" name="TextBox 23">
            <a:extLst>
              <a:ext uri="{FF2B5EF4-FFF2-40B4-BE49-F238E27FC236}">
                <a16:creationId xmlns:a16="http://schemas.microsoft.com/office/drawing/2014/main" id="{16E9D0B9-B612-83EC-B7F0-42BB2B7A81E1}"/>
              </a:ext>
            </a:extLst>
          </p:cNvPr>
          <p:cNvSpPr txBox="1"/>
          <p:nvPr/>
        </p:nvSpPr>
        <p:spPr>
          <a:xfrm>
            <a:off x="13052788" y="7174666"/>
            <a:ext cx="1482009" cy="369332"/>
          </a:xfrm>
          <a:prstGeom prst="rect">
            <a:avLst/>
          </a:prstGeom>
          <a:noFill/>
        </p:spPr>
        <p:txBody>
          <a:bodyPr wrap="none" rtlCol="0">
            <a:spAutoFit/>
          </a:bodyPr>
          <a:lstStyle/>
          <a:p>
            <a:r>
              <a:rPr lang="en-IN" dirty="0"/>
              <a:t>Physical Risk</a:t>
            </a:r>
          </a:p>
        </p:txBody>
      </p:sp>
      <p:pic>
        <p:nvPicPr>
          <p:cNvPr id="25" name="Graphic 24" descr="Back outline">
            <a:extLst>
              <a:ext uri="{FF2B5EF4-FFF2-40B4-BE49-F238E27FC236}">
                <a16:creationId xmlns:a16="http://schemas.microsoft.com/office/drawing/2014/main" id="{A3589A6B-332B-B2CF-8A8B-99B6B68A73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7890555">
            <a:off x="11762820" y="7034135"/>
            <a:ext cx="739755" cy="739755"/>
          </a:xfrm>
          <a:prstGeom prst="rect">
            <a:avLst/>
          </a:prstGeom>
        </p:spPr>
      </p:pic>
      <p:sp>
        <p:nvSpPr>
          <p:cNvPr id="28" name="TextBox 27">
            <a:extLst>
              <a:ext uri="{FF2B5EF4-FFF2-40B4-BE49-F238E27FC236}">
                <a16:creationId xmlns:a16="http://schemas.microsoft.com/office/drawing/2014/main" id="{E5094D2B-938D-AE1C-A1B8-E54FBCEC0A62}"/>
              </a:ext>
            </a:extLst>
          </p:cNvPr>
          <p:cNvSpPr txBox="1"/>
          <p:nvPr/>
        </p:nvSpPr>
        <p:spPr>
          <a:xfrm>
            <a:off x="11566039" y="6760484"/>
            <a:ext cx="1420582" cy="369332"/>
          </a:xfrm>
          <a:prstGeom prst="rect">
            <a:avLst/>
          </a:prstGeom>
          <a:noFill/>
        </p:spPr>
        <p:txBody>
          <a:bodyPr wrap="none" rtlCol="0">
            <a:spAutoFit/>
          </a:bodyPr>
          <a:lstStyle/>
          <a:p>
            <a:r>
              <a:rPr lang="en-IN"/>
              <a:t>Liability Risk</a:t>
            </a:r>
          </a:p>
        </p:txBody>
      </p:sp>
      <p:pic>
        <p:nvPicPr>
          <p:cNvPr id="29" name="Graphic 28" descr="Back outline">
            <a:extLst>
              <a:ext uri="{FF2B5EF4-FFF2-40B4-BE49-F238E27FC236}">
                <a16:creationId xmlns:a16="http://schemas.microsoft.com/office/drawing/2014/main" id="{E7E5F6DB-B145-EAE1-CC65-EB71FF822A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810487">
            <a:off x="10472405" y="9227682"/>
            <a:ext cx="743547" cy="743547"/>
          </a:xfrm>
          <a:prstGeom prst="rect">
            <a:avLst/>
          </a:prstGeom>
        </p:spPr>
      </p:pic>
      <p:sp>
        <p:nvSpPr>
          <p:cNvPr id="31" name="TextBox 30">
            <a:extLst>
              <a:ext uri="{FF2B5EF4-FFF2-40B4-BE49-F238E27FC236}">
                <a16:creationId xmlns:a16="http://schemas.microsoft.com/office/drawing/2014/main" id="{569E3BC2-9FD6-BF00-2FC7-A0B6FCAE84AF}"/>
              </a:ext>
            </a:extLst>
          </p:cNvPr>
          <p:cNvSpPr txBox="1"/>
          <p:nvPr/>
        </p:nvSpPr>
        <p:spPr>
          <a:xfrm>
            <a:off x="9777910" y="9970615"/>
            <a:ext cx="1619739" cy="369332"/>
          </a:xfrm>
          <a:prstGeom prst="rect">
            <a:avLst/>
          </a:prstGeom>
          <a:noFill/>
        </p:spPr>
        <p:txBody>
          <a:bodyPr wrap="none" rtlCol="0">
            <a:spAutoFit/>
          </a:bodyPr>
          <a:lstStyle/>
          <a:p>
            <a:r>
              <a:rPr lang="en-IN"/>
              <a:t>Transition Risk</a:t>
            </a:r>
          </a:p>
        </p:txBody>
      </p:sp>
      <p:sp>
        <p:nvSpPr>
          <p:cNvPr id="34" name="TextBox 33">
            <a:extLst>
              <a:ext uri="{FF2B5EF4-FFF2-40B4-BE49-F238E27FC236}">
                <a16:creationId xmlns:a16="http://schemas.microsoft.com/office/drawing/2014/main" id="{A8989CDD-9BB7-56B4-F77A-C946B523D169}"/>
              </a:ext>
            </a:extLst>
          </p:cNvPr>
          <p:cNvSpPr txBox="1"/>
          <p:nvPr/>
        </p:nvSpPr>
        <p:spPr>
          <a:xfrm>
            <a:off x="700840" y="14107452"/>
            <a:ext cx="12199427" cy="1200329"/>
          </a:xfrm>
          <a:prstGeom prst="rect">
            <a:avLst/>
          </a:prstGeom>
          <a:noFill/>
        </p:spPr>
        <p:txBody>
          <a:bodyPr wrap="square" rtlCol="0">
            <a:spAutoFit/>
          </a:bodyPr>
          <a:lstStyle/>
          <a:p>
            <a:r>
              <a:rPr lang="en-US" sz="3600"/>
              <a:t>The present study investigates the following objectives:</a:t>
            </a:r>
            <a:br>
              <a:rPr lang="en-US" sz="3600"/>
            </a:br>
            <a:endParaRPr lang="en-IN" sz="3600"/>
          </a:p>
        </p:txBody>
      </p:sp>
      <p:sp>
        <p:nvSpPr>
          <p:cNvPr id="35" name="Rectangle 34">
            <a:extLst>
              <a:ext uri="{FF2B5EF4-FFF2-40B4-BE49-F238E27FC236}">
                <a16:creationId xmlns:a16="http://schemas.microsoft.com/office/drawing/2014/main" id="{0118A438-BBEB-1955-F468-AD57A86C2DEF}"/>
              </a:ext>
            </a:extLst>
          </p:cNvPr>
          <p:cNvSpPr/>
          <p:nvPr/>
        </p:nvSpPr>
        <p:spPr>
          <a:xfrm>
            <a:off x="664938" y="14972066"/>
            <a:ext cx="13149538" cy="115394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Objective 1: To empirically verify the negative effect of climate change on sovereign borrowing</a:t>
            </a:r>
            <a:endParaRPr lang="en-IN"/>
          </a:p>
        </p:txBody>
      </p:sp>
      <p:sp>
        <p:nvSpPr>
          <p:cNvPr id="36" name="TextBox 35">
            <a:extLst>
              <a:ext uri="{FF2B5EF4-FFF2-40B4-BE49-F238E27FC236}">
                <a16:creationId xmlns:a16="http://schemas.microsoft.com/office/drawing/2014/main" id="{3CB01EED-8620-3498-11A6-70157024DA23}"/>
              </a:ext>
            </a:extLst>
          </p:cNvPr>
          <p:cNvSpPr txBox="1"/>
          <p:nvPr/>
        </p:nvSpPr>
        <p:spPr>
          <a:xfrm>
            <a:off x="869088" y="14953118"/>
            <a:ext cx="12496917" cy="1200329"/>
          </a:xfrm>
          <a:prstGeom prst="rect">
            <a:avLst/>
          </a:prstGeom>
          <a:noFill/>
        </p:spPr>
        <p:txBody>
          <a:bodyPr wrap="square" rtlCol="0">
            <a:spAutoFit/>
          </a:bodyPr>
          <a:lstStyle/>
          <a:p>
            <a:r>
              <a:rPr lang="en-US" sz="3600" b="1"/>
              <a:t>Objective 1</a:t>
            </a:r>
            <a:r>
              <a:rPr lang="en-US" sz="3600"/>
              <a:t>: To empirically verify the negative effect of climate change on sovereign borrowing.</a:t>
            </a:r>
            <a:endParaRPr lang="en-IN" sz="3600"/>
          </a:p>
        </p:txBody>
      </p:sp>
      <p:sp>
        <p:nvSpPr>
          <p:cNvPr id="41" name="Rectangle 40">
            <a:extLst>
              <a:ext uri="{FF2B5EF4-FFF2-40B4-BE49-F238E27FC236}">
                <a16:creationId xmlns:a16="http://schemas.microsoft.com/office/drawing/2014/main" id="{6DED33D8-546F-E58E-42D5-3710FA9DDDFD}"/>
              </a:ext>
            </a:extLst>
          </p:cNvPr>
          <p:cNvSpPr/>
          <p:nvPr/>
        </p:nvSpPr>
        <p:spPr>
          <a:xfrm>
            <a:off x="704966" y="16644451"/>
            <a:ext cx="13109510" cy="12003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B4F69C85-05B3-9C6C-5D5D-27D86B6B886E}"/>
              </a:ext>
            </a:extLst>
          </p:cNvPr>
          <p:cNvSpPr txBox="1"/>
          <p:nvPr/>
        </p:nvSpPr>
        <p:spPr>
          <a:xfrm>
            <a:off x="910671" y="16638923"/>
            <a:ext cx="11779766" cy="1200329"/>
          </a:xfrm>
          <a:prstGeom prst="rect">
            <a:avLst/>
          </a:prstGeom>
          <a:noFill/>
        </p:spPr>
        <p:txBody>
          <a:bodyPr wrap="square" rtlCol="0">
            <a:spAutoFit/>
          </a:bodyPr>
          <a:lstStyle/>
          <a:p>
            <a:r>
              <a:rPr lang="en-US" sz="3600" b="1"/>
              <a:t>Objective 2</a:t>
            </a:r>
            <a:r>
              <a:rPr lang="en-US" sz="3600"/>
              <a:t>: To find the temporal variation of climate change’s impact on sovereign debt</a:t>
            </a:r>
            <a:endParaRPr lang="en-IN" sz="3600"/>
          </a:p>
        </p:txBody>
      </p:sp>
      <p:pic>
        <p:nvPicPr>
          <p:cNvPr id="10" name="Picture 9" descr="A graph showing the growth of the year&#10;&#10;Description automatically generated">
            <a:extLst>
              <a:ext uri="{FF2B5EF4-FFF2-40B4-BE49-F238E27FC236}">
                <a16:creationId xmlns:a16="http://schemas.microsoft.com/office/drawing/2014/main" id="{86C04B13-C122-DBF1-8A78-63E068B7841A}"/>
              </a:ext>
            </a:extLst>
          </p:cNvPr>
          <p:cNvPicPr>
            <a:picLocks noChangeAspect="1"/>
          </p:cNvPicPr>
          <p:nvPr/>
        </p:nvPicPr>
        <p:blipFill>
          <a:blip r:embed="rId7"/>
          <a:stretch>
            <a:fillRect/>
          </a:stretch>
        </p:blipFill>
        <p:spPr>
          <a:xfrm>
            <a:off x="23109009" y="25409438"/>
            <a:ext cx="6641253" cy="3510998"/>
          </a:xfrm>
          <a:prstGeom prst="rect">
            <a:avLst/>
          </a:prstGeom>
          <a:ln>
            <a:solidFill>
              <a:schemeClr val="bg2">
                <a:lumMod val="75000"/>
              </a:schemeClr>
            </a:solidFill>
          </a:ln>
          <a:effectLst>
            <a:glow rad="63500">
              <a:schemeClr val="accent1">
                <a:satMod val="175000"/>
                <a:alpha val="40000"/>
              </a:schemeClr>
            </a:glow>
            <a:outerShdw blurRad="50800" dist="38100" dir="5400000" algn="t" rotWithShape="0">
              <a:prstClr val="black">
                <a:alpha val="40000"/>
              </a:prstClr>
            </a:outerShdw>
          </a:effectLst>
        </p:spPr>
      </p:pic>
      <p:pic>
        <p:nvPicPr>
          <p:cNvPr id="12" name="Picture 11" descr="A graph showing the growth of years&#10;&#10;Description automatically generated">
            <a:extLst>
              <a:ext uri="{FF2B5EF4-FFF2-40B4-BE49-F238E27FC236}">
                <a16:creationId xmlns:a16="http://schemas.microsoft.com/office/drawing/2014/main" id="{C142B047-4A0E-57EC-0A47-0DF0018F6894}"/>
              </a:ext>
            </a:extLst>
          </p:cNvPr>
          <p:cNvPicPr>
            <a:picLocks noChangeAspect="1"/>
          </p:cNvPicPr>
          <p:nvPr/>
        </p:nvPicPr>
        <p:blipFill>
          <a:blip r:embed="rId8"/>
          <a:stretch>
            <a:fillRect/>
          </a:stretch>
        </p:blipFill>
        <p:spPr>
          <a:xfrm>
            <a:off x="15418276" y="25383986"/>
            <a:ext cx="7255367" cy="3510998"/>
          </a:xfrm>
          <a:prstGeom prst="rect">
            <a:avLst/>
          </a:prstGeom>
          <a:ln>
            <a:solidFill>
              <a:schemeClr val="bg2">
                <a:lumMod val="75000"/>
              </a:schemeClr>
            </a:solidFill>
          </a:ln>
          <a:effectLst>
            <a:outerShdw blurRad="50800" dist="38100" dir="5400000" algn="t" rotWithShape="0">
              <a:schemeClr val="accent4">
                <a:alpha val="40000"/>
              </a:schemeClr>
            </a:outerShdw>
          </a:effectLst>
        </p:spPr>
      </p:pic>
      <p:sp>
        <p:nvSpPr>
          <p:cNvPr id="2" name="TextBox 1">
            <a:extLst>
              <a:ext uri="{FF2B5EF4-FFF2-40B4-BE49-F238E27FC236}">
                <a16:creationId xmlns:a16="http://schemas.microsoft.com/office/drawing/2014/main" id="{73BD3CDA-1F11-661A-9CAB-6C869AE571C7}"/>
              </a:ext>
            </a:extLst>
          </p:cNvPr>
          <p:cNvSpPr txBox="1"/>
          <p:nvPr/>
        </p:nvSpPr>
        <p:spPr>
          <a:xfrm>
            <a:off x="15312770" y="10956893"/>
            <a:ext cx="20395724" cy="14496276"/>
          </a:xfrm>
          <a:prstGeom prst="rect">
            <a:avLst/>
          </a:prstGeom>
          <a:no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latin typeface="Courier New"/>
              <a:cs typeface="Courier New"/>
            </a:endParaRPr>
          </a:p>
          <a:p>
            <a:pPr algn="ctr"/>
            <a:endParaRPr lang="en-US" b="1" dirty="0"/>
          </a:p>
          <a:p>
            <a:endParaRPr lang="en-US" b="1" dirty="0">
              <a:latin typeface="Courier New"/>
              <a:cs typeface="Courier New"/>
            </a:endParaRPr>
          </a:p>
          <a:p>
            <a:r>
              <a:rPr lang="en-US" b="1" dirty="0">
                <a:latin typeface="Courier New"/>
                <a:cs typeface="Courier New"/>
              </a:rPr>
              <a:t>                                              Dependent variable:                                                                           </a:t>
            </a:r>
          </a:p>
          <a:p>
            <a:pPr algn="ctr"/>
            <a:endParaRPr lang="en-US" b="1" dirty="0"/>
          </a:p>
          <a:p>
            <a:r>
              <a:rPr lang="en-US" b="1" dirty="0">
                <a:latin typeface="Courier New"/>
                <a:cs typeface="Courier New"/>
              </a:rPr>
              <a:t>            </a:t>
            </a:r>
          </a:p>
          <a:p>
            <a:r>
              <a:rPr lang="en-US" b="1" dirty="0">
                <a:latin typeface="Courier New"/>
                <a:cs typeface="Courier New"/>
              </a:rPr>
              <a:t>                                                  Bond spread                                                                              </a:t>
            </a:r>
          </a:p>
          <a:p>
            <a:r>
              <a:rPr lang="en-US" b="1" dirty="0">
                <a:latin typeface="Courier New"/>
                <a:cs typeface="Courier New"/>
              </a:rPr>
              <a:t>Specification               (1)       (2)         (3)         (4)         (5)         (6)         (7)           </a:t>
            </a:r>
          </a:p>
          <a:p>
            <a:pPr algn="ctr"/>
            <a:endParaRPr lang="en-US" b="1" dirty="0"/>
          </a:p>
          <a:p>
            <a:endParaRPr lang="en-US" b="1" dirty="0">
              <a:latin typeface="Courier New"/>
              <a:cs typeface="Courier New"/>
            </a:endParaRPr>
          </a:p>
          <a:p>
            <a:r>
              <a:rPr lang="en-US" b="1" dirty="0">
                <a:latin typeface="Courier New"/>
                <a:cs typeface="Courier New"/>
              </a:rPr>
              <a:t>Vulnerability            		       2.013***                1.616***	   0.572***                0.326*        </a:t>
            </a:r>
          </a:p>
          <a:p>
            <a:r>
              <a:rPr lang="en-US" b="1" dirty="0">
                <a:latin typeface="Courier New"/>
                <a:cs typeface="Courier New"/>
              </a:rPr>
              <a:t>                                    (0.267)                 (0.297)     (0.183)                 (0.194)         </a:t>
            </a:r>
          </a:p>
          <a:p>
            <a:r>
              <a:rPr lang="en-US" b="1" dirty="0">
                <a:latin typeface="Courier New"/>
                <a:cs typeface="Courier New"/>
              </a:rPr>
              <a:t>                                                                                                                                                                                         </a:t>
            </a:r>
          </a:p>
          <a:p>
            <a:r>
              <a:rPr lang="en-US" b="1" dirty="0">
                <a:latin typeface="Courier New"/>
                <a:cs typeface="Courier New"/>
              </a:rPr>
              <a:t>Resilience                                      -0.421***   -0.234***	              -0.219***   -0.188***        </a:t>
            </a:r>
          </a:p>
          <a:p>
            <a:r>
              <a:rPr lang="en-US" b="1" dirty="0">
                <a:latin typeface="Courier New"/>
                <a:cs typeface="Courier New"/>
              </a:rPr>
              <a:t>                                                (0.071)     (0.078)                 (0.049)     (0.052)         </a:t>
            </a:r>
          </a:p>
          <a:p>
            <a:endParaRPr lang="en-US" b="1" dirty="0">
              <a:latin typeface="Courier New"/>
              <a:cs typeface="Courier New"/>
            </a:endParaRPr>
          </a:p>
          <a:p>
            <a:r>
              <a:rPr lang="en-US" b="1" dirty="0">
                <a:latin typeface="Courier New"/>
                <a:cs typeface="Courier New"/>
              </a:rPr>
              <a:t>Real GDP growth          -0.167***                                      -0.179***   -0.193***	   -0.197***        </a:t>
            </a:r>
          </a:p>
          <a:p>
            <a:r>
              <a:rPr lang="en-US" b="1" dirty="0">
                <a:latin typeface="Courier New"/>
                <a:cs typeface="Courier New"/>
              </a:rPr>
              <a:t>                         (0.035)                                        (0.035)     (0.035)     (0.035)         </a:t>
            </a:r>
          </a:p>
          <a:p>
            <a:r>
              <a:rPr lang="en-US" b="1" dirty="0">
                <a:latin typeface="Courier New"/>
                <a:cs typeface="Courier New"/>
              </a:rPr>
              <a:t>                                                                                                                                                                                         </a:t>
            </a:r>
          </a:p>
          <a:p>
            <a:r>
              <a:rPr lang="en-US" b="1" dirty="0">
                <a:latin typeface="Courier New"/>
                <a:cs typeface="Courier New"/>
              </a:rPr>
              <a:t>Inflation                 0.387***                                       0.371***    0.369***    0.362***        </a:t>
            </a:r>
          </a:p>
          <a:p>
            <a:r>
              <a:rPr lang="en-US" b="1" dirty="0">
                <a:latin typeface="Courier New"/>
                <a:cs typeface="Courier New"/>
              </a:rPr>
              <a:t>                         (0.026)                                        (0.027)     (0.026)     (0.026)         </a:t>
            </a:r>
          </a:p>
          <a:p>
            <a:r>
              <a:rPr lang="en-US" b="1" dirty="0">
                <a:latin typeface="Courier New"/>
                <a:cs typeface="Courier New"/>
              </a:rPr>
              <a:t>                                                                                                                                                                                         </a:t>
            </a:r>
          </a:p>
          <a:p>
            <a:r>
              <a:rPr lang="en-US" b="1" dirty="0">
                <a:latin typeface="Courier New"/>
                <a:cs typeface="Courier New"/>
              </a:rPr>
              <a:t>Debt                      0.050***                                       0.052***    0.054***    0.055***        </a:t>
            </a:r>
          </a:p>
          <a:p>
            <a:r>
              <a:rPr lang="en-US" b="1" dirty="0">
                <a:latin typeface="Courier New"/>
                <a:cs typeface="Courier New"/>
              </a:rPr>
              <a:t>                         (0.007)                                        (0.007)     (0.007)     (0.007)         </a:t>
            </a:r>
          </a:p>
          <a:p>
            <a:r>
              <a:rPr lang="en-US" b="1" dirty="0">
                <a:latin typeface="Courier New"/>
                <a:cs typeface="Courier New"/>
              </a:rPr>
              <a:t>                                                                                                                                                                                         </a:t>
            </a:r>
          </a:p>
          <a:p>
            <a:r>
              <a:rPr lang="en-US" b="1" dirty="0">
                <a:latin typeface="Courier New"/>
                <a:cs typeface="Courier New"/>
              </a:rPr>
              <a:t>Budget balance            0.041                                          0.039       0.043       0.041          </a:t>
            </a:r>
          </a:p>
          <a:p>
            <a:r>
              <a:rPr lang="en-US" b="1" dirty="0">
                <a:latin typeface="Courier New"/>
                <a:cs typeface="Courier New"/>
              </a:rPr>
              <a:t>                         (0.038)                                        (0.038)     (0.038)     (0.038)         </a:t>
            </a:r>
          </a:p>
          <a:p>
            <a:r>
              <a:rPr lang="en-US" b="1" dirty="0">
                <a:latin typeface="Courier New"/>
                <a:cs typeface="Courier New"/>
              </a:rPr>
              <a:t>                                                                                                                                                                                         </a:t>
            </a:r>
          </a:p>
          <a:p>
            <a:r>
              <a:rPr lang="en-US" b="1" dirty="0">
                <a:latin typeface="Courier New"/>
                <a:cs typeface="Courier New"/>
              </a:rPr>
              <a:t>International reserves   -0.006                                         -0.005      -0.008      -0.007         </a:t>
            </a:r>
          </a:p>
          <a:p>
            <a:r>
              <a:rPr lang="en-US" b="1" dirty="0">
                <a:latin typeface="Courier New"/>
                <a:cs typeface="Courier New"/>
              </a:rPr>
              <a:t>                         (0.015)                                        (0.015)     (0.015)     (0.015)         </a:t>
            </a:r>
          </a:p>
          <a:p>
            <a:r>
              <a:rPr lang="en-US" b="1" dirty="0">
                <a:latin typeface="Courier New"/>
                <a:cs typeface="Courier New"/>
              </a:rPr>
              <a:t>                                                                                                                                                                                        </a:t>
            </a:r>
          </a:p>
          <a:p>
            <a:r>
              <a:rPr lang="en-US" b="1" dirty="0">
                <a:latin typeface="Courier New"/>
                <a:cs typeface="Courier New"/>
              </a:rPr>
              <a:t>Bureaucratic quality     -0.792                                         -0.675      -0.240      -0.251         </a:t>
            </a:r>
          </a:p>
          <a:p>
            <a:r>
              <a:rPr lang="en-US" b="1" dirty="0">
                <a:latin typeface="Courier New"/>
                <a:cs typeface="Courier New"/>
              </a:rPr>
              <a:t>                         (0.781)                                        (0.777)     (0.781)     (0.780)         </a:t>
            </a:r>
          </a:p>
          <a:p>
            <a:r>
              <a:rPr lang="en-US" b="1" dirty="0">
                <a:latin typeface="Courier New"/>
                <a:cs typeface="Courier New"/>
              </a:rPr>
              <a:t>                                                                                                                                                                                  </a:t>
            </a:r>
          </a:p>
          <a:p>
            <a:r>
              <a:rPr lang="en-US" b="1" dirty="0">
                <a:latin typeface="Courier New"/>
                <a:cs typeface="Courier New"/>
              </a:rPr>
              <a:t>Government effectiveness -0.797                                         -0.589      -0.271      -0.227         </a:t>
            </a:r>
          </a:p>
          <a:p>
            <a:r>
              <a:rPr lang="en-US" b="1" dirty="0">
                <a:latin typeface="Courier New"/>
                <a:cs typeface="Courier New"/>
              </a:rPr>
              <a:t>                         (0.710)                                        (0.709)     (0.711)     (0.711)         </a:t>
            </a:r>
          </a:p>
          <a:p>
            <a:r>
              <a:rPr lang="en-US" b="1" dirty="0">
                <a:latin typeface="Courier New"/>
                <a:cs typeface="Courier New"/>
              </a:rPr>
              <a:t>                                                                                                                                                                                         </a:t>
            </a:r>
          </a:p>
          <a:p>
            <a:r>
              <a:rPr lang="en-US" b="1" dirty="0">
                <a:latin typeface="Courier New"/>
                <a:cs typeface="Courier New"/>
              </a:rPr>
              <a:t>Terms of trade            0.006                                          0.014       0.011       0.015          </a:t>
            </a:r>
          </a:p>
          <a:p>
            <a:r>
              <a:rPr lang="en-US" b="1" dirty="0">
                <a:latin typeface="Courier New"/>
                <a:cs typeface="Courier New"/>
              </a:rPr>
              <a:t>                         (0.011)                                        (0.011)     (0.011)     (0.011)  </a:t>
            </a:r>
          </a:p>
          <a:p>
            <a:r>
              <a:rPr lang="en-US" b="1" dirty="0">
                <a:latin typeface="Courier New"/>
                <a:cs typeface="Courier New"/>
              </a:rPr>
              <a:t>      </a:t>
            </a:r>
          </a:p>
          <a:p>
            <a:pPr algn="ctr"/>
            <a:endParaRPr lang="en-US" b="1" dirty="0"/>
          </a:p>
          <a:p>
            <a:r>
              <a:rPr lang="en-US" b="1" dirty="0">
                <a:latin typeface="Courier New"/>
                <a:cs typeface="Courier New"/>
              </a:rPr>
              <a:t>Note:                                                                        *p&lt;0.1; **p&lt;0.05; ***p&lt;0.01</a:t>
            </a:r>
          </a:p>
        </p:txBody>
      </p:sp>
      <p:cxnSp>
        <p:nvCxnSpPr>
          <p:cNvPr id="18" name="Straight Connector 17">
            <a:extLst>
              <a:ext uri="{FF2B5EF4-FFF2-40B4-BE49-F238E27FC236}">
                <a16:creationId xmlns:a16="http://schemas.microsoft.com/office/drawing/2014/main" id="{50498A40-0C5B-159F-39CF-581E8C1B248B}"/>
              </a:ext>
            </a:extLst>
          </p:cNvPr>
          <p:cNvCxnSpPr>
            <a:cxnSpLocks/>
          </p:cNvCxnSpPr>
          <p:nvPr/>
        </p:nvCxnSpPr>
        <p:spPr>
          <a:xfrm flipV="1">
            <a:off x="15444850" y="11620075"/>
            <a:ext cx="14300013" cy="6387"/>
          </a:xfrm>
          <a:prstGeom prst="line">
            <a:avLst/>
          </a:prstGeom>
          <a:ln cap="fla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385866F-D5E2-FF19-3BED-04594727D4BF}"/>
              </a:ext>
            </a:extLst>
          </p:cNvPr>
          <p:cNvCxnSpPr>
            <a:cxnSpLocks/>
          </p:cNvCxnSpPr>
          <p:nvPr/>
        </p:nvCxnSpPr>
        <p:spPr>
          <a:xfrm flipV="1">
            <a:off x="15456574" y="12452410"/>
            <a:ext cx="14300013" cy="6387"/>
          </a:xfrm>
          <a:prstGeom prst="line">
            <a:avLst/>
          </a:prstGeom>
          <a:ln cap="fla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FF48594-40A1-712B-9D37-96B8AA61C3E7}"/>
              </a:ext>
            </a:extLst>
          </p:cNvPr>
          <p:cNvCxnSpPr>
            <a:cxnSpLocks/>
          </p:cNvCxnSpPr>
          <p:nvPr/>
        </p:nvCxnSpPr>
        <p:spPr>
          <a:xfrm flipV="1">
            <a:off x="15484710" y="13519211"/>
            <a:ext cx="14300013" cy="6387"/>
          </a:xfrm>
          <a:prstGeom prst="line">
            <a:avLst/>
          </a:prstGeom>
          <a:ln cap="fla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B622E38-C309-B00F-C73C-9F6C3EF596AC}"/>
              </a:ext>
            </a:extLst>
          </p:cNvPr>
          <p:cNvCxnSpPr>
            <a:cxnSpLocks/>
          </p:cNvCxnSpPr>
          <p:nvPr/>
        </p:nvCxnSpPr>
        <p:spPr>
          <a:xfrm flipV="1">
            <a:off x="15421717" y="24140618"/>
            <a:ext cx="14300013" cy="6387"/>
          </a:xfrm>
          <a:prstGeom prst="line">
            <a:avLst/>
          </a:prstGeom>
          <a:ln cap="fla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037DB77-24B6-5642-351F-6475C53DBFBA}"/>
              </a:ext>
            </a:extLst>
          </p:cNvPr>
          <p:cNvSpPr txBox="1"/>
          <p:nvPr/>
        </p:nvSpPr>
        <p:spPr>
          <a:xfrm>
            <a:off x="15421717" y="5746881"/>
            <a:ext cx="14185106"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Empirical strategy and results</a:t>
            </a:r>
          </a:p>
        </p:txBody>
      </p:sp>
      <p:pic>
        <p:nvPicPr>
          <p:cNvPr id="14" name="Picture 13" descr="A graph showing the growth of a number of years&#10;&#10;Description automatically generated">
            <a:extLst>
              <a:ext uri="{FF2B5EF4-FFF2-40B4-BE49-F238E27FC236}">
                <a16:creationId xmlns:a16="http://schemas.microsoft.com/office/drawing/2014/main" id="{CCE2B5E2-EF8E-7958-E873-39B1BD7E25CC}"/>
              </a:ext>
            </a:extLst>
          </p:cNvPr>
          <p:cNvPicPr>
            <a:picLocks noChangeAspect="1"/>
          </p:cNvPicPr>
          <p:nvPr/>
        </p:nvPicPr>
        <p:blipFill>
          <a:blip r:embed="rId9"/>
          <a:stretch>
            <a:fillRect/>
          </a:stretch>
        </p:blipFill>
        <p:spPr>
          <a:xfrm>
            <a:off x="700822" y="23803445"/>
            <a:ext cx="6727938" cy="3933663"/>
          </a:xfrm>
          <a:prstGeom prst="rect">
            <a:avLst/>
          </a:prstGeom>
        </p:spPr>
      </p:pic>
      <p:pic>
        <p:nvPicPr>
          <p:cNvPr id="15" name="Picture 14">
            <a:extLst>
              <a:ext uri="{FF2B5EF4-FFF2-40B4-BE49-F238E27FC236}">
                <a16:creationId xmlns:a16="http://schemas.microsoft.com/office/drawing/2014/main" id="{94ED7897-DE8F-1E78-06BF-0CF7D5CDA317}"/>
              </a:ext>
            </a:extLst>
          </p:cNvPr>
          <p:cNvPicPr>
            <a:picLocks noChangeAspect="1"/>
          </p:cNvPicPr>
          <p:nvPr/>
        </p:nvPicPr>
        <p:blipFill>
          <a:blip r:embed="rId10"/>
          <a:stretch>
            <a:fillRect/>
          </a:stretch>
        </p:blipFill>
        <p:spPr>
          <a:xfrm>
            <a:off x="7303001" y="23915201"/>
            <a:ext cx="7475192" cy="3795251"/>
          </a:xfrm>
          <a:prstGeom prst="rect">
            <a:avLst/>
          </a:prstGeom>
        </p:spPr>
      </p:pic>
      <p:pic>
        <p:nvPicPr>
          <p:cNvPr id="19" name="Picture 18">
            <a:extLst>
              <a:ext uri="{FF2B5EF4-FFF2-40B4-BE49-F238E27FC236}">
                <a16:creationId xmlns:a16="http://schemas.microsoft.com/office/drawing/2014/main" id="{BACBAB0E-36C4-139B-5432-8BF24D646975}"/>
              </a:ext>
            </a:extLst>
          </p:cNvPr>
          <p:cNvPicPr>
            <a:picLocks noChangeAspect="1"/>
          </p:cNvPicPr>
          <p:nvPr/>
        </p:nvPicPr>
        <p:blipFill>
          <a:blip r:embed="rId11"/>
          <a:stretch>
            <a:fillRect/>
          </a:stretch>
        </p:blipFill>
        <p:spPr>
          <a:xfrm>
            <a:off x="1487274" y="27730778"/>
            <a:ext cx="4617974" cy="493284"/>
          </a:xfrm>
          <a:prstGeom prst="rect">
            <a:avLst/>
          </a:prstGeom>
        </p:spPr>
      </p:pic>
      <p:pic>
        <p:nvPicPr>
          <p:cNvPr id="33" name="Picture 32">
            <a:extLst>
              <a:ext uri="{FF2B5EF4-FFF2-40B4-BE49-F238E27FC236}">
                <a16:creationId xmlns:a16="http://schemas.microsoft.com/office/drawing/2014/main" id="{45EF8E9E-2AD0-837B-E44F-26A959A421A7}"/>
              </a:ext>
            </a:extLst>
          </p:cNvPr>
          <p:cNvPicPr>
            <a:picLocks noChangeAspect="1"/>
          </p:cNvPicPr>
          <p:nvPr/>
        </p:nvPicPr>
        <p:blipFill>
          <a:blip r:embed="rId12"/>
          <a:stretch>
            <a:fillRect/>
          </a:stretch>
        </p:blipFill>
        <p:spPr>
          <a:xfrm>
            <a:off x="8166858" y="27822207"/>
            <a:ext cx="1985097" cy="443372"/>
          </a:xfrm>
          <a:prstGeom prst="rect">
            <a:avLst/>
          </a:prstGeom>
        </p:spPr>
      </p:pic>
      <p:sp>
        <p:nvSpPr>
          <p:cNvPr id="38" name="TextBox 37">
            <a:extLst>
              <a:ext uri="{FF2B5EF4-FFF2-40B4-BE49-F238E27FC236}">
                <a16:creationId xmlns:a16="http://schemas.microsoft.com/office/drawing/2014/main" id="{F094019A-776C-DE3D-78E1-C633E4753432}"/>
              </a:ext>
            </a:extLst>
          </p:cNvPr>
          <p:cNvSpPr txBox="1"/>
          <p:nvPr/>
        </p:nvSpPr>
        <p:spPr>
          <a:xfrm>
            <a:off x="772321" y="29098551"/>
            <a:ext cx="13853149" cy="2862322"/>
          </a:xfrm>
          <a:prstGeom prst="rect">
            <a:avLst/>
          </a:prstGeom>
          <a:noFill/>
          <a:effectLst/>
        </p:spPr>
        <p:txBody>
          <a:bodyPr wrap="square" rtlCol="0">
            <a:spAutoFit/>
          </a:bodyPr>
          <a:lstStyle/>
          <a:p>
            <a:pPr marL="571500" indent="-571500">
              <a:buFont typeface="Arial" panose="020B0604020202020204" pitchFamily="34" charset="0"/>
              <a:buChar char="•"/>
            </a:pPr>
            <a:r>
              <a:rPr lang="en-US" sz="3600" dirty="0"/>
              <a:t>It is apparent from statistics that vulnerability reduces over time. It also illustrates that resilience has increased over time, particularly since the early 2000s. </a:t>
            </a:r>
          </a:p>
          <a:p>
            <a:pPr marL="571500" indent="-571500">
              <a:buFont typeface="Arial" panose="020B0604020202020204" pitchFamily="34" charset="0"/>
              <a:buChar char="•"/>
            </a:pPr>
            <a:r>
              <a:rPr lang="en-US" sz="3600" dirty="0"/>
              <a:t>It is worth noting that the vulnerability score is calculated using 36 factors, whereas the resilience score is calculated using  9 factors.</a:t>
            </a:r>
            <a:endParaRPr lang="en-IN" sz="3600" dirty="0"/>
          </a:p>
        </p:txBody>
      </p:sp>
      <p:sp>
        <p:nvSpPr>
          <p:cNvPr id="43" name="TextBox 42">
            <a:extLst>
              <a:ext uri="{FF2B5EF4-FFF2-40B4-BE49-F238E27FC236}">
                <a16:creationId xmlns:a16="http://schemas.microsoft.com/office/drawing/2014/main" id="{AD10C851-03B2-0199-B838-BDBA21076DB2}"/>
              </a:ext>
            </a:extLst>
          </p:cNvPr>
          <p:cNvSpPr txBox="1"/>
          <p:nvPr/>
        </p:nvSpPr>
        <p:spPr>
          <a:xfrm>
            <a:off x="15218983" y="6560690"/>
            <a:ext cx="14797383" cy="3416320"/>
          </a:xfrm>
          <a:prstGeom prst="rect">
            <a:avLst/>
          </a:prstGeom>
          <a:noFill/>
        </p:spPr>
        <p:txBody>
          <a:bodyPr wrap="square">
            <a:spAutoFit/>
          </a:bodyPr>
          <a:lstStyle/>
          <a:p>
            <a:pPr marL="571500" indent="-571500">
              <a:buFont typeface="Arial" panose="020B0604020202020204" pitchFamily="34" charset="0"/>
              <a:buChar char="•"/>
            </a:pPr>
            <a:r>
              <a:rPr lang="en-US" sz="3600" dirty="0" err="1"/>
              <a:t>Analyse</a:t>
            </a:r>
            <a:r>
              <a:rPr lang="en-US" sz="3600" dirty="0"/>
              <a:t> the time series properties of data to avoid spurious result by conducting panel unit root test, for this we use the </a:t>
            </a:r>
            <a:r>
              <a:rPr lang="en-US" sz="3600" dirty="0" err="1"/>
              <a:t>Im</a:t>
            </a:r>
            <a:r>
              <a:rPr lang="en-US" sz="3600" dirty="0"/>
              <a:t>-</a:t>
            </a:r>
            <a:r>
              <a:rPr lang="en-US" sz="3600" dirty="0" err="1"/>
              <a:t>Persaran</a:t>
            </a:r>
            <a:r>
              <a:rPr lang="en-US" sz="3600" dirty="0"/>
              <a:t>-Shin (2003) procedure.</a:t>
            </a:r>
          </a:p>
          <a:p>
            <a:pPr marL="571500" indent="-571500">
              <a:buFont typeface="Arial" panose="020B0604020202020204" pitchFamily="34" charset="0"/>
              <a:buChar char="•"/>
            </a:pPr>
            <a:r>
              <a:rPr lang="en-US" sz="3600" dirty="0"/>
              <a:t>To empirically evaluate the influence of climate change on sovereign bond spreads, we use a panel linear model with the following specifications: </a:t>
            </a:r>
            <a:endParaRPr lang="en-IN" sz="3600" dirty="0"/>
          </a:p>
        </p:txBody>
      </p:sp>
      <p:pic>
        <p:nvPicPr>
          <p:cNvPr id="45" name="Picture 44">
            <a:extLst>
              <a:ext uri="{FF2B5EF4-FFF2-40B4-BE49-F238E27FC236}">
                <a16:creationId xmlns:a16="http://schemas.microsoft.com/office/drawing/2014/main" id="{1A1FF460-0D85-9C81-BCC2-2F8636F73AA3}"/>
              </a:ext>
            </a:extLst>
          </p:cNvPr>
          <p:cNvPicPr>
            <a:picLocks noChangeAspect="1"/>
          </p:cNvPicPr>
          <p:nvPr/>
        </p:nvPicPr>
        <p:blipFill>
          <a:blip r:embed="rId13"/>
          <a:stretch>
            <a:fillRect/>
          </a:stretch>
        </p:blipFill>
        <p:spPr>
          <a:xfrm>
            <a:off x="18215963" y="10156437"/>
            <a:ext cx="10469078" cy="518395"/>
          </a:xfrm>
          <a:prstGeom prst="rect">
            <a:avLst/>
          </a:prstGeom>
        </p:spPr>
      </p:pic>
      <p:sp>
        <p:nvSpPr>
          <p:cNvPr id="47" name="TextBox 46">
            <a:extLst>
              <a:ext uri="{FF2B5EF4-FFF2-40B4-BE49-F238E27FC236}">
                <a16:creationId xmlns:a16="http://schemas.microsoft.com/office/drawing/2014/main" id="{B5D35A0A-1D15-B469-B5BE-8C875F81EAA0}"/>
              </a:ext>
            </a:extLst>
          </p:cNvPr>
          <p:cNvSpPr txBox="1"/>
          <p:nvPr/>
        </p:nvSpPr>
        <p:spPr>
          <a:xfrm>
            <a:off x="5059732" y="977288"/>
            <a:ext cx="19507200" cy="3908762"/>
          </a:xfrm>
          <a:prstGeom prst="rect">
            <a:avLst/>
          </a:prstGeom>
          <a:noFill/>
        </p:spPr>
        <p:txBody>
          <a:bodyPr wrap="square" rtlCol="0">
            <a:spAutoFit/>
          </a:bodyPr>
          <a:lstStyle/>
          <a:p>
            <a:pPr algn="ctr"/>
            <a:r>
              <a:rPr lang="en-IN" sz="8000" b="1" dirty="0">
                <a:solidFill>
                  <a:srgbClr val="202124"/>
                </a:solidFill>
                <a:highlight>
                  <a:srgbClr val="FFFFFF"/>
                </a:highlight>
                <a:latin typeface="Times New Roman" panose="02020603050405020304" pitchFamily="18" charset="0"/>
                <a:cs typeface="Times New Roman" panose="02020603050405020304" pitchFamily="18" charset="0"/>
              </a:rPr>
              <a:t>Climate Change and Its Impact on Sovereign Bonds</a:t>
            </a:r>
            <a:endParaRPr lang="en-IN" sz="2800" dirty="0">
              <a:solidFill>
                <a:srgbClr val="202124"/>
              </a:solidFill>
              <a:highlight>
                <a:srgbClr val="FFFFFF"/>
              </a:highlight>
              <a:latin typeface="Times New Roman" panose="02020603050405020304" pitchFamily="18" charset="0"/>
              <a:cs typeface="Times New Roman" panose="02020603050405020304" pitchFamily="18" charset="0"/>
            </a:endParaRPr>
          </a:p>
          <a:p>
            <a:pPr algn="ctr"/>
            <a:r>
              <a:rPr lang="en-IN" sz="4400" dirty="0">
                <a:solidFill>
                  <a:srgbClr val="202124"/>
                </a:solidFill>
                <a:highlight>
                  <a:srgbClr val="FFFFFF"/>
                </a:highlight>
                <a:latin typeface="Times New Roman" panose="02020603050405020304" pitchFamily="18" charset="0"/>
                <a:cs typeface="Times New Roman" panose="02020603050405020304" pitchFamily="18" charset="0"/>
              </a:rPr>
              <a:t>Chitresh Meena, </a:t>
            </a:r>
            <a:r>
              <a:rPr lang="en-IN" sz="4400" dirty="0" err="1">
                <a:solidFill>
                  <a:srgbClr val="202124"/>
                </a:solidFill>
                <a:highlight>
                  <a:srgbClr val="FFFFFF"/>
                </a:highlight>
                <a:latin typeface="Times New Roman" panose="02020603050405020304" pitchFamily="18" charset="0"/>
                <a:cs typeface="Times New Roman" panose="02020603050405020304" pitchFamily="18" charset="0"/>
              </a:rPr>
              <a:t>Dr.</a:t>
            </a:r>
            <a:r>
              <a:rPr lang="en-IN" sz="4400" dirty="0">
                <a:solidFill>
                  <a:srgbClr val="202124"/>
                </a:solidFill>
                <a:highlight>
                  <a:srgbClr val="FFFFFF"/>
                </a:highlight>
                <a:latin typeface="Times New Roman" panose="02020603050405020304" pitchFamily="18" charset="0"/>
                <a:cs typeface="Times New Roman" panose="02020603050405020304" pitchFamily="18" charset="0"/>
              </a:rPr>
              <a:t> Sanjiv Kumar</a:t>
            </a:r>
          </a:p>
          <a:p>
            <a:pPr algn="ctr"/>
            <a:r>
              <a:rPr lang="en-IN" sz="4400" dirty="0">
                <a:solidFill>
                  <a:srgbClr val="202124"/>
                </a:solidFill>
                <a:highlight>
                  <a:srgbClr val="FFFFFF"/>
                </a:highlight>
                <a:latin typeface="Times New Roman" panose="02020603050405020304" pitchFamily="18" charset="0"/>
                <a:cs typeface="Times New Roman" panose="02020603050405020304" pitchFamily="18" charset="0"/>
              </a:rPr>
              <a:t>Economics Science, IIT Kanpur</a:t>
            </a:r>
            <a:endParaRPr lang="en-IN" sz="4400" i="0" dirty="0">
              <a:solidFill>
                <a:srgbClr val="202124"/>
              </a:solidFill>
              <a:effectLst/>
              <a:highlight>
                <a:srgbClr val="FFFFFF"/>
              </a:highlight>
              <a:latin typeface="Times New Roman" panose="02020603050405020304" pitchFamily="18" charset="0"/>
              <a:cs typeface="Times New Roman" panose="02020603050405020304" pitchFamily="18" charset="0"/>
            </a:endParaRPr>
          </a:p>
        </p:txBody>
      </p:sp>
      <p:pic>
        <p:nvPicPr>
          <p:cNvPr id="3074" name="Picture 2" descr="SURGE IIT Kanpur">
            <a:extLst>
              <a:ext uri="{FF2B5EF4-FFF2-40B4-BE49-F238E27FC236}">
                <a16:creationId xmlns:a16="http://schemas.microsoft.com/office/drawing/2014/main" id="{4700246C-B6C9-F42F-4911-805569ADC84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566932" y="988931"/>
            <a:ext cx="4793415" cy="3743584"/>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A115913A-2C40-8537-FE81-EAC887EDA388}"/>
              </a:ext>
            </a:extLst>
          </p:cNvPr>
          <p:cNvSpPr txBox="1"/>
          <p:nvPr/>
        </p:nvSpPr>
        <p:spPr>
          <a:xfrm>
            <a:off x="15402590" y="32562139"/>
            <a:ext cx="13777034" cy="830997"/>
          </a:xfrm>
          <a:prstGeom prst="rect">
            <a:avLst/>
          </a:prstGeom>
          <a:noFill/>
        </p:spPr>
        <p:txBody>
          <a:bodyPr wrap="square" rtlCol="0">
            <a:spAutoFit/>
          </a:bodyPr>
          <a:lstStyle/>
          <a:p>
            <a:r>
              <a:rPr lang="en-IN" sz="4800" b="1" dirty="0">
                <a:latin typeface="Times New Roman" panose="02020603050405020304" pitchFamily="18" charset="0"/>
                <a:cs typeface="Times New Roman" panose="02020603050405020304" pitchFamily="18" charset="0"/>
              </a:rPr>
              <a:t>Conclusion</a:t>
            </a:r>
          </a:p>
        </p:txBody>
      </p:sp>
      <p:sp>
        <p:nvSpPr>
          <p:cNvPr id="49" name="Rectangle 48">
            <a:extLst>
              <a:ext uri="{FF2B5EF4-FFF2-40B4-BE49-F238E27FC236}">
                <a16:creationId xmlns:a16="http://schemas.microsoft.com/office/drawing/2014/main" id="{5703852C-F32D-B691-0FF4-8987E11334E0}"/>
              </a:ext>
            </a:extLst>
          </p:cNvPr>
          <p:cNvSpPr/>
          <p:nvPr/>
        </p:nvSpPr>
        <p:spPr>
          <a:xfrm>
            <a:off x="15193199" y="32604824"/>
            <a:ext cx="14666949" cy="6554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0" name="Table 49">
            <a:extLst>
              <a:ext uri="{FF2B5EF4-FFF2-40B4-BE49-F238E27FC236}">
                <a16:creationId xmlns:a16="http://schemas.microsoft.com/office/drawing/2014/main" id="{8F3062E4-01CF-0232-930E-45CD1FF9C5BF}"/>
              </a:ext>
            </a:extLst>
          </p:cNvPr>
          <p:cNvGraphicFramePr>
            <a:graphicFrameLocks noGrp="1"/>
          </p:cNvGraphicFramePr>
          <p:nvPr>
            <p:extLst>
              <p:ext uri="{D42A27DB-BD31-4B8C-83A1-F6EECF244321}">
                <p14:modId xmlns:p14="http://schemas.microsoft.com/office/powerpoint/2010/main" val="667889405"/>
              </p:ext>
            </p:extLst>
          </p:nvPr>
        </p:nvGraphicFramePr>
        <p:xfrm>
          <a:off x="15265157" y="30056176"/>
          <a:ext cx="14519562" cy="1930627"/>
        </p:xfrm>
        <a:graphic>
          <a:graphicData uri="http://schemas.openxmlformats.org/drawingml/2006/table">
            <a:tbl>
              <a:tblPr firstRow="1" firstCol="1" bandRow="1">
                <a:tableStyleId>{5C22544A-7EE6-4342-B048-85BDC9FD1C3A}</a:tableStyleId>
              </a:tblPr>
              <a:tblGrid>
                <a:gridCol w="1836375">
                  <a:extLst>
                    <a:ext uri="{9D8B030D-6E8A-4147-A177-3AD203B41FA5}">
                      <a16:colId xmlns:a16="http://schemas.microsoft.com/office/drawing/2014/main" val="2717096089"/>
                    </a:ext>
                  </a:extLst>
                </a:gridCol>
                <a:gridCol w="1625640">
                  <a:extLst>
                    <a:ext uri="{9D8B030D-6E8A-4147-A177-3AD203B41FA5}">
                      <a16:colId xmlns:a16="http://schemas.microsoft.com/office/drawing/2014/main" val="765055237"/>
                    </a:ext>
                  </a:extLst>
                </a:gridCol>
                <a:gridCol w="1410932">
                  <a:extLst>
                    <a:ext uri="{9D8B030D-6E8A-4147-A177-3AD203B41FA5}">
                      <a16:colId xmlns:a16="http://schemas.microsoft.com/office/drawing/2014/main" val="981868770"/>
                    </a:ext>
                  </a:extLst>
                </a:gridCol>
                <a:gridCol w="967596">
                  <a:extLst>
                    <a:ext uri="{9D8B030D-6E8A-4147-A177-3AD203B41FA5}">
                      <a16:colId xmlns:a16="http://schemas.microsoft.com/office/drawing/2014/main" val="2477321155"/>
                    </a:ext>
                  </a:extLst>
                </a:gridCol>
                <a:gridCol w="1226897">
                  <a:extLst>
                    <a:ext uri="{9D8B030D-6E8A-4147-A177-3AD203B41FA5}">
                      <a16:colId xmlns:a16="http://schemas.microsoft.com/office/drawing/2014/main" val="4251855293"/>
                    </a:ext>
                  </a:extLst>
                </a:gridCol>
                <a:gridCol w="1317637">
                  <a:extLst>
                    <a:ext uri="{9D8B030D-6E8A-4147-A177-3AD203B41FA5}">
                      <a16:colId xmlns:a16="http://schemas.microsoft.com/office/drawing/2014/main" val="2869472298"/>
                    </a:ext>
                  </a:extLst>
                </a:gridCol>
                <a:gridCol w="1226897">
                  <a:extLst>
                    <a:ext uri="{9D8B030D-6E8A-4147-A177-3AD203B41FA5}">
                      <a16:colId xmlns:a16="http://schemas.microsoft.com/office/drawing/2014/main" val="852646635"/>
                    </a:ext>
                  </a:extLst>
                </a:gridCol>
                <a:gridCol w="1226897">
                  <a:extLst>
                    <a:ext uri="{9D8B030D-6E8A-4147-A177-3AD203B41FA5}">
                      <a16:colId xmlns:a16="http://schemas.microsoft.com/office/drawing/2014/main" val="671104628"/>
                    </a:ext>
                  </a:extLst>
                </a:gridCol>
                <a:gridCol w="1226897">
                  <a:extLst>
                    <a:ext uri="{9D8B030D-6E8A-4147-A177-3AD203B41FA5}">
                      <a16:colId xmlns:a16="http://schemas.microsoft.com/office/drawing/2014/main" val="3425129204"/>
                    </a:ext>
                  </a:extLst>
                </a:gridCol>
                <a:gridCol w="1226897">
                  <a:extLst>
                    <a:ext uri="{9D8B030D-6E8A-4147-A177-3AD203B41FA5}">
                      <a16:colId xmlns:a16="http://schemas.microsoft.com/office/drawing/2014/main" val="685735997"/>
                    </a:ext>
                  </a:extLst>
                </a:gridCol>
                <a:gridCol w="1226897">
                  <a:extLst>
                    <a:ext uri="{9D8B030D-6E8A-4147-A177-3AD203B41FA5}">
                      <a16:colId xmlns:a16="http://schemas.microsoft.com/office/drawing/2014/main" val="150463596"/>
                    </a:ext>
                  </a:extLst>
                </a:gridCol>
              </a:tblGrid>
              <a:tr h="327947">
                <a:tc>
                  <a:txBody>
                    <a:bodyPr/>
                    <a:lstStyle/>
                    <a:p>
                      <a:pPr>
                        <a:lnSpc>
                          <a:spcPct val="107000"/>
                        </a:lnSpc>
                      </a:pPr>
                      <a:endParaRPr lang="en-IN" sz="1900" kern="100">
                        <a:effectLst/>
                        <a:latin typeface="Aptos" panose="020B0004020202020204" pitchFamily="34"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vulnerability</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readiness</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growth</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cpi</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debt_gdp</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OB_gdp</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reserves</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rqe</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gee</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tt</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extLst>
                  <a:ext uri="{0D108BD9-81ED-4DB2-BD59-A6C34878D82A}">
                    <a16:rowId xmlns:a16="http://schemas.microsoft.com/office/drawing/2014/main" val="1508202414"/>
                  </a:ext>
                </a:extLst>
              </a:tr>
              <a:tr h="400670">
                <a:tc>
                  <a:txBody>
                    <a:bodyPr/>
                    <a:lstStyle/>
                    <a:p>
                      <a:pPr algn="ctr">
                        <a:lnSpc>
                          <a:spcPct val="100000"/>
                        </a:lnSpc>
                        <a:spcAft>
                          <a:spcPts val="800"/>
                        </a:spcAft>
                      </a:pPr>
                      <a:r>
                        <a:rPr lang="en-IN" sz="1900" kern="0" dirty="0">
                          <a:effectLst/>
                        </a:rPr>
                        <a:t>Developing </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ctr">
                    <a:solidFill>
                      <a:srgbClr val="A0A1DC"/>
                    </a:solidFill>
                  </a:tcPr>
                </a:tc>
                <a:tc>
                  <a:txBody>
                    <a:bodyPr/>
                    <a:lstStyle/>
                    <a:p>
                      <a:pPr algn="ctr">
                        <a:lnSpc>
                          <a:spcPct val="107000"/>
                        </a:lnSpc>
                        <a:spcAft>
                          <a:spcPts val="800"/>
                        </a:spcAft>
                      </a:pPr>
                      <a:r>
                        <a:rPr lang="en-IN" sz="1900" kern="0" dirty="0">
                          <a:effectLst/>
                        </a:rPr>
                        <a:t>3.1042*** </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-0.542**</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0.154**</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0.87***</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0.0921</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-0.152*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10.2**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-1.786</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2.294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0.011</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extLst>
                  <a:ext uri="{0D108BD9-81ED-4DB2-BD59-A6C34878D82A}">
                    <a16:rowId xmlns:a16="http://schemas.microsoft.com/office/drawing/2014/main" val="4191036511"/>
                  </a:ext>
                </a:extLst>
              </a:tr>
              <a:tr h="400670">
                <a:tc>
                  <a:txBody>
                    <a:bodyPr/>
                    <a:lstStyle/>
                    <a:p>
                      <a:pPr>
                        <a:lnSpc>
                          <a:spcPct val="107000"/>
                        </a:lnSpc>
                      </a:pPr>
                      <a:endParaRPr lang="en-IN" sz="1900" kern="100" dirty="0">
                        <a:effectLst/>
                        <a:latin typeface="Aptos" panose="020B0004020202020204" pitchFamily="34"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(1.107)</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(0.124)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(0.021)</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(0.314)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(0.034)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(0.042)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(0.102)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(0.134)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(1.542)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(0.034)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extLst>
                  <a:ext uri="{0D108BD9-81ED-4DB2-BD59-A6C34878D82A}">
                    <a16:rowId xmlns:a16="http://schemas.microsoft.com/office/drawing/2014/main" val="1841297988"/>
                  </a:ext>
                </a:extLst>
              </a:tr>
              <a:tr h="400670">
                <a:tc>
                  <a:txBody>
                    <a:bodyPr/>
                    <a:lstStyle/>
                    <a:p>
                      <a:pPr algn="ctr">
                        <a:lnSpc>
                          <a:spcPct val="107000"/>
                        </a:lnSpc>
                        <a:spcAft>
                          <a:spcPts val="800"/>
                        </a:spcAft>
                      </a:pPr>
                      <a:r>
                        <a:rPr lang="en-IN" sz="1900" kern="0">
                          <a:effectLst/>
                        </a:rPr>
                        <a:t>Advanced</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-0.895</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-0.532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0.244</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0.182**</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 0.025</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0.0383</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-0.006</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 -0.619</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0.109</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-0.007</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extLst>
                  <a:ext uri="{0D108BD9-81ED-4DB2-BD59-A6C34878D82A}">
                    <a16:rowId xmlns:a16="http://schemas.microsoft.com/office/drawing/2014/main" val="4066728408"/>
                  </a:ext>
                </a:extLst>
              </a:tr>
              <a:tr h="400670">
                <a:tc>
                  <a:txBody>
                    <a:bodyPr/>
                    <a:lstStyle/>
                    <a:p>
                      <a:pPr>
                        <a:lnSpc>
                          <a:spcPct val="107000"/>
                        </a:lnSpc>
                      </a:pPr>
                      <a:endParaRPr lang="en-IN" sz="1900" kern="100" dirty="0">
                        <a:effectLst/>
                        <a:latin typeface="Aptos" panose="020B0004020202020204" pitchFamily="34"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(0.732)</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 (0.373)</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(0.033)</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(0.056)</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(0.005)</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(0.027)</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(0.011)</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(0.653)</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a:effectLst/>
                        </a:rPr>
                        <a:t>(0.575)</a:t>
                      </a:r>
                      <a:endParaRPr lang="en-IN" sz="1900" kern="10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tc>
                  <a:txBody>
                    <a:bodyPr/>
                    <a:lstStyle/>
                    <a:p>
                      <a:pPr algn="ctr">
                        <a:lnSpc>
                          <a:spcPct val="107000"/>
                        </a:lnSpc>
                        <a:spcAft>
                          <a:spcPts val="800"/>
                        </a:spcAft>
                      </a:pPr>
                      <a:r>
                        <a:rPr lang="en-IN" sz="1900" kern="0" dirty="0">
                          <a:effectLst/>
                        </a:rPr>
                        <a:t> (0.012)</a:t>
                      </a:r>
                      <a:endParaRPr lang="en-IN" sz="1900" kern="100" dirty="0">
                        <a:effectLst/>
                        <a:latin typeface="Aptos" panose="020B0004020202020204" pitchFamily="34" charset="0"/>
                        <a:ea typeface="Aptos" panose="020B0004020202020204" pitchFamily="34" charset="0"/>
                        <a:cs typeface="Mangal" panose="02040503050203030202" pitchFamily="18" charset="0"/>
                      </a:endParaRPr>
                    </a:p>
                  </a:txBody>
                  <a:tcPr marL="68580" marR="68580" marT="0" marB="0" anchor="b">
                    <a:solidFill>
                      <a:srgbClr val="A0A1DC"/>
                    </a:solidFill>
                  </a:tcPr>
                </a:tc>
                <a:extLst>
                  <a:ext uri="{0D108BD9-81ED-4DB2-BD59-A6C34878D82A}">
                    <a16:rowId xmlns:a16="http://schemas.microsoft.com/office/drawing/2014/main" val="3420219214"/>
                  </a:ext>
                </a:extLst>
              </a:tr>
            </a:tbl>
          </a:graphicData>
        </a:graphic>
      </p:graphicFrame>
      <p:sp>
        <p:nvSpPr>
          <p:cNvPr id="51" name="TextBox 50">
            <a:extLst>
              <a:ext uri="{FF2B5EF4-FFF2-40B4-BE49-F238E27FC236}">
                <a16:creationId xmlns:a16="http://schemas.microsoft.com/office/drawing/2014/main" id="{6821F69E-67C4-A623-9482-E1DE6D220EE3}"/>
              </a:ext>
            </a:extLst>
          </p:cNvPr>
          <p:cNvSpPr txBox="1"/>
          <p:nvPr/>
        </p:nvSpPr>
        <p:spPr>
          <a:xfrm>
            <a:off x="15265158" y="29381798"/>
            <a:ext cx="14185106"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Country Group Analysis</a:t>
            </a:r>
          </a:p>
        </p:txBody>
      </p:sp>
      <p:sp>
        <p:nvSpPr>
          <p:cNvPr id="52" name="TextBox 51">
            <a:extLst>
              <a:ext uri="{FF2B5EF4-FFF2-40B4-BE49-F238E27FC236}">
                <a16:creationId xmlns:a16="http://schemas.microsoft.com/office/drawing/2014/main" id="{3977E1E4-9A4C-F0B0-A283-B115934CEF19}"/>
              </a:ext>
            </a:extLst>
          </p:cNvPr>
          <p:cNvSpPr txBox="1"/>
          <p:nvPr/>
        </p:nvSpPr>
        <p:spPr>
          <a:xfrm>
            <a:off x="15185617" y="28947081"/>
            <a:ext cx="5658921" cy="369332"/>
          </a:xfrm>
          <a:prstGeom prst="rect">
            <a:avLst/>
          </a:prstGeom>
          <a:noFill/>
        </p:spPr>
        <p:txBody>
          <a:bodyPr wrap="none" rtlCol="0">
            <a:spAutoFit/>
          </a:bodyPr>
          <a:lstStyle/>
          <a:p>
            <a:r>
              <a:rPr lang="en-US" dirty="0"/>
              <a:t> Figure 3: Results of the time-varying panel linear model</a:t>
            </a:r>
            <a:endParaRPr lang="en-IN" dirty="0"/>
          </a:p>
        </p:txBody>
      </p:sp>
      <p:sp>
        <p:nvSpPr>
          <p:cNvPr id="56" name="TextBox 55">
            <a:extLst>
              <a:ext uri="{FF2B5EF4-FFF2-40B4-BE49-F238E27FC236}">
                <a16:creationId xmlns:a16="http://schemas.microsoft.com/office/drawing/2014/main" id="{F3D5B711-0D02-17FB-DA5D-C600F405DBAC}"/>
              </a:ext>
            </a:extLst>
          </p:cNvPr>
          <p:cNvSpPr txBox="1"/>
          <p:nvPr/>
        </p:nvSpPr>
        <p:spPr>
          <a:xfrm>
            <a:off x="15133748" y="24854997"/>
            <a:ext cx="6057982" cy="369332"/>
          </a:xfrm>
          <a:prstGeom prst="rect">
            <a:avLst/>
          </a:prstGeom>
          <a:noFill/>
        </p:spPr>
        <p:txBody>
          <a:bodyPr wrap="square">
            <a:spAutoFit/>
          </a:bodyPr>
          <a:lstStyle/>
          <a:p>
            <a:r>
              <a:rPr lang="en-US" dirty="0"/>
              <a:t> Table 1: Results of the fixed effect panel linear model</a:t>
            </a:r>
            <a:endParaRPr lang="en-IN" dirty="0"/>
          </a:p>
        </p:txBody>
      </p:sp>
      <p:sp>
        <p:nvSpPr>
          <p:cNvPr id="57" name="TextBox 56">
            <a:extLst>
              <a:ext uri="{FF2B5EF4-FFF2-40B4-BE49-F238E27FC236}">
                <a16:creationId xmlns:a16="http://schemas.microsoft.com/office/drawing/2014/main" id="{A5322A0D-0CB8-577B-1F65-BED804BA0675}"/>
              </a:ext>
            </a:extLst>
          </p:cNvPr>
          <p:cNvSpPr txBox="1"/>
          <p:nvPr/>
        </p:nvSpPr>
        <p:spPr>
          <a:xfrm>
            <a:off x="15146643" y="31993769"/>
            <a:ext cx="8160005" cy="369332"/>
          </a:xfrm>
          <a:prstGeom prst="rect">
            <a:avLst/>
          </a:prstGeom>
          <a:noFill/>
        </p:spPr>
        <p:txBody>
          <a:bodyPr wrap="square">
            <a:spAutoFit/>
          </a:bodyPr>
          <a:lstStyle/>
          <a:p>
            <a:r>
              <a:rPr lang="en-US" dirty="0"/>
              <a:t> Table 2: Results of  Country Group the fixed effect panel linear model</a:t>
            </a:r>
            <a:endParaRPr lang="en-IN" dirty="0"/>
          </a:p>
        </p:txBody>
      </p:sp>
      <p:sp>
        <p:nvSpPr>
          <p:cNvPr id="60" name="TextBox 59">
            <a:extLst>
              <a:ext uri="{FF2B5EF4-FFF2-40B4-BE49-F238E27FC236}">
                <a16:creationId xmlns:a16="http://schemas.microsoft.com/office/drawing/2014/main" id="{5DCFCE5E-792D-0D9E-2B0F-B092A6D2DC75}"/>
              </a:ext>
            </a:extLst>
          </p:cNvPr>
          <p:cNvSpPr txBox="1"/>
          <p:nvPr/>
        </p:nvSpPr>
        <p:spPr>
          <a:xfrm>
            <a:off x="15312769" y="33554508"/>
            <a:ext cx="14471953"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Countries with greater vulnerability to climate change pay a higher interest rate on government bonds while those with greater climate resilience pay lower interest rate on the cost of borrowing.</a:t>
            </a:r>
          </a:p>
          <a:p>
            <a:pPr marL="571500" indent="-571500">
              <a:buFont typeface="Arial" panose="020B0604020202020204" pitchFamily="34" charset="0"/>
              <a:buChar char="•"/>
            </a:pPr>
            <a:r>
              <a:rPr lang="en-US" sz="3600" dirty="0"/>
              <a:t>One Point for </a:t>
            </a:r>
            <a:r>
              <a:rPr lang="en-US" sz="3600" dirty="0" err="1"/>
              <a:t>TvPLM</a:t>
            </a:r>
            <a:r>
              <a:rPr lang="en-US" sz="3600" dirty="0"/>
              <a:t> </a:t>
            </a:r>
          </a:p>
          <a:p>
            <a:pPr marL="571500" indent="-571500">
              <a:buFont typeface="Arial" panose="020B0604020202020204" pitchFamily="34" charset="0"/>
              <a:buChar char="•"/>
            </a:pPr>
            <a:r>
              <a:rPr lang="en-US" sz="3600" dirty="0"/>
              <a:t>Furthermore, dividing the sample into country groups reveals that the magnitude and statistical significance of these effects are much greater in developing countries with weaker capacity to adapt to and mitigate the consequences of climate change.</a:t>
            </a:r>
            <a:endParaRPr lang="en-IN" sz="3600" dirty="0"/>
          </a:p>
        </p:txBody>
      </p:sp>
      <p:pic>
        <p:nvPicPr>
          <p:cNvPr id="1025" name="Picture 1024">
            <a:extLst>
              <a:ext uri="{FF2B5EF4-FFF2-40B4-BE49-F238E27FC236}">
                <a16:creationId xmlns:a16="http://schemas.microsoft.com/office/drawing/2014/main" id="{BC03D05C-8020-04D0-FC1A-A6539D01EBEF}"/>
              </a:ext>
            </a:extLst>
          </p:cNvPr>
          <p:cNvPicPr>
            <a:picLocks noChangeAspect="1"/>
          </p:cNvPicPr>
          <p:nvPr/>
        </p:nvPicPr>
        <p:blipFill>
          <a:blip r:embed="rId15"/>
          <a:stretch>
            <a:fillRect/>
          </a:stretch>
        </p:blipFill>
        <p:spPr>
          <a:xfrm>
            <a:off x="702087" y="32215587"/>
            <a:ext cx="17366868" cy="7786658"/>
          </a:xfrm>
          <a:prstGeom prst="rect">
            <a:avLst/>
          </a:prstGeom>
          <a:noFill/>
          <a:ln>
            <a:noFill/>
          </a:ln>
          <a:effectLst/>
        </p:spPr>
      </p:pic>
      <p:sp>
        <p:nvSpPr>
          <p:cNvPr id="1028" name="TextBox 1027">
            <a:extLst>
              <a:ext uri="{FF2B5EF4-FFF2-40B4-BE49-F238E27FC236}">
                <a16:creationId xmlns:a16="http://schemas.microsoft.com/office/drawing/2014/main" id="{317E8463-E605-16B2-6181-01EDA62CC0D0}"/>
              </a:ext>
            </a:extLst>
          </p:cNvPr>
          <p:cNvSpPr txBox="1"/>
          <p:nvPr/>
        </p:nvSpPr>
        <p:spPr>
          <a:xfrm>
            <a:off x="1286736" y="28478163"/>
            <a:ext cx="6226583" cy="369332"/>
          </a:xfrm>
          <a:prstGeom prst="rect">
            <a:avLst/>
          </a:prstGeom>
          <a:noFill/>
        </p:spPr>
        <p:txBody>
          <a:bodyPr wrap="square" rtlCol="0">
            <a:spAutoFit/>
          </a:bodyPr>
          <a:lstStyle/>
          <a:p>
            <a:r>
              <a:rPr lang="en-US" dirty="0"/>
              <a:t> Figure 1: Graph of Vulnerability and Resilience over Time</a:t>
            </a:r>
            <a:endParaRPr lang="en-IN" dirty="0"/>
          </a:p>
        </p:txBody>
      </p:sp>
      <p:sp>
        <p:nvSpPr>
          <p:cNvPr id="1029" name="TextBox 1028">
            <a:extLst>
              <a:ext uri="{FF2B5EF4-FFF2-40B4-BE49-F238E27FC236}">
                <a16:creationId xmlns:a16="http://schemas.microsoft.com/office/drawing/2014/main" id="{5923E1F0-F1BD-D4C3-88BD-A3E92BB8E934}"/>
              </a:ext>
            </a:extLst>
          </p:cNvPr>
          <p:cNvSpPr txBox="1"/>
          <p:nvPr/>
        </p:nvSpPr>
        <p:spPr>
          <a:xfrm>
            <a:off x="1439136" y="38379471"/>
            <a:ext cx="12916944" cy="369332"/>
          </a:xfrm>
          <a:prstGeom prst="rect">
            <a:avLst/>
          </a:prstGeom>
          <a:noFill/>
        </p:spPr>
        <p:txBody>
          <a:bodyPr wrap="square" rtlCol="0">
            <a:spAutoFit/>
          </a:bodyPr>
          <a:lstStyle/>
          <a:p>
            <a:r>
              <a:rPr lang="en-US" dirty="0"/>
              <a:t> Figure 2: Correlation coefficients between bond spreads and three independent variables (vulnerability, readiness, and growth)</a:t>
            </a:r>
            <a:endParaRPr lang="en-IN" dirty="0"/>
          </a:p>
        </p:txBody>
      </p:sp>
      <p:sp>
        <p:nvSpPr>
          <p:cNvPr id="1030" name="TextBox 1029">
            <a:extLst>
              <a:ext uri="{FF2B5EF4-FFF2-40B4-BE49-F238E27FC236}">
                <a16:creationId xmlns:a16="http://schemas.microsoft.com/office/drawing/2014/main" id="{8EAF0C74-27F3-BE8F-0D50-4CF07CB0FD1F}"/>
              </a:ext>
            </a:extLst>
          </p:cNvPr>
          <p:cNvSpPr txBox="1"/>
          <p:nvPr/>
        </p:nvSpPr>
        <p:spPr>
          <a:xfrm>
            <a:off x="729936" y="39172403"/>
            <a:ext cx="13972169"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correlations for readiness and growth also display diverse patterns, reflecting the unique economic and financial conditions in these countries.</a:t>
            </a:r>
          </a:p>
          <a:p>
            <a:pPr marL="571500" indent="-571500">
              <a:buFont typeface="Arial" panose="020B0604020202020204" pitchFamily="34" charset="0"/>
              <a:buChar char="•"/>
            </a:pPr>
            <a:r>
              <a:rPr lang="en-US" sz="3600" dirty="0"/>
              <a:t>Higher growth leads to lower bond spreads in almost all countries, indicating that investors view growth as a sign of stability and lower risk. </a:t>
            </a:r>
            <a:endParaRPr lang="en-IN" sz="3600" dirty="0"/>
          </a:p>
        </p:txBody>
      </p:sp>
    </p:spTree>
    <p:extLst>
      <p:ext uri="{BB962C8B-B14F-4D97-AF65-F5344CB8AC3E}">
        <p14:creationId xmlns:p14="http://schemas.microsoft.com/office/powerpoint/2010/main" val="84248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2372</TotalTime>
  <Words>1047</Words>
  <Application>Microsoft Office PowerPoint</Application>
  <PresentationFormat>Custom</PresentationFormat>
  <Paragraphs>141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Courier New</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Rishav</dc:creator>
  <cp:lastModifiedBy>Chitresh Meena</cp:lastModifiedBy>
  <cp:revision>35</cp:revision>
  <dcterms:modified xsi:type="dcterms:W3CDTF">2024-07-11T04:57:24Z</dcterms:modified>
</cp:coreProperties>
</file>