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27.png" ContentType="image/png"/>
  <Override PartName="/ppt/media/image23.png" ContentType="image/png"/>
  <Override PartName="/ppt/media/image22.png" ContentType="image/png"/>
  <Override PartName="/ppt/media/image21.png" ContentType="image/png"/>
  <Override PartName="/ppt/media/image19.png" ContentType="image/png"/>
  <Override PartName="/ppt/media/image4.jpeg" ContentType="image/jpeg"/>
  <Override PartName="/ppt/media/image25.png" ContentType="image/png"/>
  <Override PartName="/ppt/media/image29.png" ContentType="image/png"/>
  <Override PartName="/ppt/media/image6.png" ContentType="image/png"/>
  <Override PartName="/ppt/media/image11.png" ContentType="image/png"/>
  <Override PartName="/ppt/media/image7.png" ContentType="image/png"/>
  <Override PartName="/ppt/media/image2.png" ContentType="image/png"/>
  <Override PartName="/ppt/media/image32.png" ContentType="image/png"/>
  <Override PartName="/ppt/media/image12.png" ContentType="image/png"/>
  <Override PartName="/ppt/media/image8.png" ContentType="image/png"/>
  <Override PartName="/ppt/media/image13.png" ContentType="image/png"/>
  <Override PartName="/ppt/media/image9.png" ContentType="image/png"/>
  <Override PartName="/ppt/media/image34.png" ContentType="image/png"/>
  <Override PartName="/ppt/media/image28.png" ContentType="image/png"/>
  <Override PartName="/ppt/media/image30.png" ContentType="image/png"/>
  <Override PartName="/ppt/media/image5.png" ContentType="image/png"/>
  <Override PartName="/ppt/media/image33.png" ContentType="image/png"/>
  <Override PartName="/ppt/media/image3.png" ContentType="image/png"/>
  <Override PartName="/ppt/media/image26.png" ContentType="image/png"/>
  <Override PartName="/ppt/media/image31.png" ContentType="image/png"/>
  <Override PartName="/ppt/media/image1.png" ContentType="image/png"/>
  <Override PartName="/ppt/media/image24.png" ContentType="image/png"/>
  <Override PartName="/ppt/media/image10.jpeg" ContentType="image/jpeg"/>
  <Override PartName="/ppt/media/image14.png" ContentType="image/png"/>
  <Override PartName="/ppt/media/image15.png" ContentType="image/png"/>
  <Override PartName="/ppt/media/image16.jpeg" ContentType="image/jpeg"/>
  <Override PartName="/ppt/media/image17.png" ContentType="image/png"/>
  <Override PartName="/ppt/media/image18.png" ContentType="image/png"/>
  <Override PartName="/ppt/media/image20.png" ContentType="image/png"/>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_rels/slide19.xml.rels" ContentType="application/vnd.openxmlformats-package.relationships+xml"/>
  <Override PartName="/ppt/slides/_rels/slide13.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17.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4.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2.xml.rels" ContentType="application/vnd.openxmlformats-package.relationships+xml"/>
  <Override PartName="/ppt/slides/_rels/slide37.xml.rels" ContentType="application/vnd.openxmlformats-package.relationships+xml"/>
  <Override PartName="/ppt/slides/_rels/slide28.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4.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35.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34.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33.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xml" ContentType="application/vnd.openxmlformats-officedocument.presentationml.slide+xml"/>
  <Override PartName="/ppt/slides/slide38.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1"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79"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81"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83"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84"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88"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89"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90"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92"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94"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96"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98"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00"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03"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106"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08"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111"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112"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113"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0920" cy="945720"/>
          </a:xfrm>
          <a:prstGeom prst="rect">
            <a:avLst/>
          </a:prstGeom>
        </p:spPr>
        <p:txBody>
          <a:bodyPr lIns="0" rIns="0" tIns="0" bIns="0" anchor="ctr">
            <a:noAutofit/>
          </a:bodyPr>
          <a:p>
            <a:pPr algn="ctr"/>
            <a:r>
              <a:rPr b="0" lang="en-US" sz="1800" spc="-1" strike="noStrike">
                <a:latin typeface="Arial"/>
              </a:rPr>
              <a:t>Click </a:t>
            </a:r>
            <a:r>
              <a:rPr b="0" lang="en-US" sz="1800" spc="-1" strike="noStrike">
                <a:latin typeface="Arial"/>
              </a:rPr>
              <a:t>to edit </a:t>
            </a:r>
            <a:r>
              <a:rPr b="0" lang="en-US" sz="1800" spc="-1" strike="noStrike">
                <a:latin typeface="Arial"/>
              </a:rPr>
              <a:t>the </a:t>
            </a:r>
            <a:r>
              <a:rPr b="0" lang="en-US" sz="1800" spc="-1" strike="noStrike">
                <a:latin typeface="Arial"/>
              </a:rPr>
              <a:t>title </a:t>
            </a:r>
            <a:r>
              <a:rPr b="0" lang="en-US" sz="1800" spc="-1" strike="noStrike">
                <a:latin typeface="Arial"/>
              </a:rPr>
              <a:t>text </a:t>
            </a:r>
            <a:r>
              <a:rPr b="0" lang="en-US" sz="1800" spc="-1" strike="noStrike">
                <a:latin typeface="Arial"/>
              </a:rPr>
              <a:t>format</a:t>
            </a:r>
            <a:endParaRPr b="0" lang="en-US" sz="1800" spc="-1" strike="noStrike">
              <a:latin typeface="Arial"/>
            </a:endParaRPr>
          </a:p>
        </p:txBody>
      </p:sp>
      <p:sp>
        <p:nvSpPr>
          <p:cNvPr id="1" name="PlaceHolder 2"/>
          <p:cNvSpPr>
            <a:spLocks noGrp="1"/>
          </p:cNvSpPr>
          <p:nvPr>
            <p:ph type="body"/>
          </p:nvPr>
        </p:nvSpPr>
        <p:spPr>
          <a:xfrm>
            <a:off x="504000" y="1326600"/>
            <a:ext cx="9070920" cy="3287520"/>
          </a:xfrm>
          <a:prstGeom prst="rect">
            <a:avLst/>
          </a:prstGeom>
        </p:spPr>
        <p:txBody>
          <a:bodyPr lIns="0" rIns="0" tIns="0" bIns="0">
            <a:normAutofit/>
          </a:bodyPr>
          <a:p>
            <a:pPr marL="432000" indent="-324000" algn="ctr">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lgn="ctr">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lgn="ctr">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lgn="ctr">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lgn="ctr">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lgn="ctr">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lgn="ctr">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a:t>
            </a:r>
            <a:r>
              <a:rPr b="0" lang="en-US" sz="4400" spc="-1" strike="noStrike">
                <a:latin typeface="Arial"/>
              </a:rPr>
              <a:t>ck </a:t>
            </a:r>
            <a:r>
              <a:rPr b="0" lang="en-US" sz="4400" spc="-1" strike="noStrike">
                <a:latin typeface="Arial"/>
              </a:rPr>
              <a:t>to </a:t>
            </a:r>
            <a:r>
              <a:rPr b="0" lang="en-US" sz="4400" spc="-1" strike="noStrike">
                <a:latin typeface="Arial"/>
              </a:rPr>
              <a:t>ed</a:t>
            </a:r>
            <a:r>
              <a:rPr b="0" lang="en-US" sz="4400" spc="-1" strike="noStrike">
                <a:latin typeface="Arial"/>
              </a:rPr>
              <a:t>it </a:t>
            </a:r>
            <a:r>
              <a:rPr b="0" lang="en-US" sz="4400" spc="-1" strike="noStrike">
                <a:latin typeface="Arial"/>
              </a:rPr>
              <a:t>th</a:t>
            </a:r>
            <a:r>
              <a:rPr b="0" lang="en-US" sz="4400" spc="-1" strike="noStrike">
                <a:latin typeface="Arial"/>
              </a:rPr>
              <a:t>e </a:t>
            </a:r>
            <a:r>
              <a:rPr b="0" lang="en-US" sz="4400" spc="-1" strike="noStrike">
                <a:latin typeface="Arial"/>
              </a:rPr>
              <a:t>titl</a:t>
            </a:r>
            <a:r>
              <a:rPr b="0" lang="en-US" sz="4400" spc="-1" strike="noStrike">
                <a:latin typeface="Arial"/>
              </a:rPr>
              <a:t>e </a:t>
            </a:r>
            <a:r>
              <a:rPr b="0" lang="en-US" sz="4400" spc="-1" strike="noStrike">
                <a:latin typeface="Arial"/>
              </a:rPr>
              <a:t>te</a:t>
            </a:r>
            <a:r>
              <a:rPr b="0" lang="en-US" sz="4400" spc="-1" strike="noStrike">
                <a:latin typeface="Arial"/>
              </a:rPr>
              <a:t>xt </a:t>
            </a:r>
            <a:r>
              <a:rPr b="0" lang="en-US" sz="4400" spc="-1" strike="noStrike">
                <a:latin typeface="Arial"/>
              </a:rPr>
              <a:t>for</a:t>
            </a:r>
            <a:r>
              <a:rPr b="0" lang="en-US" sz="4400" spc="-1" strike="noStrike">
                <a:latin typeface="Arial"/>
              </a:rPr>
              <a:t>m</a:t>
            </a:r>
            <a:r>
              <a:rPr b="0" lang="en-US" sz="4400" spc="-1" strike="noStrike">
                <a:latin typeface="Arial"/>
              </a:rPr>
              <a:t>at</a:t>
            </a:r>
            <a:endParaRPr b="0" lang="en-US" sz="4400" spc="-1" strike="noStrike">
              <a:latin typeface="Arial"/>
            </a:endParaRPr>
          </a:p>
        </p:txBody>
      </p:sp>
      <p:sp>
        <p:nvSpPr>
          <p:cNvPr id="39"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226080"/>
            <a:ext cx="9070920" cy="945720"/>
          </a:xfrm>
          <a:prstGeom prst="rect">
            <a:avLst/>
          </a:prstGeom>
        </p:spPr>
        <p:txBody>
          <a:bodyPr lIns="0" rIns="0" tIns="0" bIns="0" anchor="ctr">
            <a:noAutofit/>
          </a:bodyPr>
          <a:p>
            <a:pPr algn="ctr"/>
            <a:r>
              <a:rPr b="0" lang="en-US" sz="1800" spc="-1" strike="noStrike">
                <a:latin typeface="Arial"/>
              </a:rPr>
              <a:t>Click </a:t>
            </a:r>
            <a:r>
              <a:rPr b="0" lang="en-US" sz="1800" spc="-1" strike="noStrike">
                <a:latin typeface="Arial"/>
              </a:rPr>
              <a:t>to edit </a:t>
            </a:r>
            <a:r>
              <a:rPr b="0" lang="en-US" sz="1800" spc="-1" strike="noStrike">
                <a:latin typeface="Arial"/>
              </a:rPr>
              <a:t>the </a:t>
            </a:r>
            <a:r>
              <a:rPr b="0" lang="en-US" sz="1800" spc="-1" strike="noStrike">
                <a:latin typeface="Arial"/>
              </a:rPr>
              <a:t>title </a:t>
            </a:r>
            <a:r>
              <a:rPr b="0" lang="en-US" sz="1800" spc="-1" strike="noStrike">
                <a:latin typeface="Arial"/>
              </a:rPr>
              <a:t>text </a:t>
            </a:r>
            <a:r>
              <a:rPr b="0" lang="en-US" sz="1800" spc="-1" strike="noStrike">
                <a:latin typeface="Arial"/>
              </a:rPr>
              <a:t>format</a:t>
            </a:r>
            <a:endParaRPr b="0" lang="en-US" sz="1800" spc="-1" strike="noStrike">
              <a:latin typeface="Arial"/>
            </a:endParaRPr>
          </a:p>
        </p:txBody>
      </p:sp>
      <p:sp>
        <p:nvSpPr>
          <p:cNvPr id="77"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jpe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19.png"/><Relationship Id="rId8" Type="http://schemas.openxmlformats.org/officeDocument/2006/relationships/slideLayout" Target="../slideLayouts/slideLayout2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image" Target="../media/image28.png"/><Relationship Id="rId4"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hyperlink" Target="data:color" TargetMode="External"/><Relationship Id="rId2" Type="http://schemas.openxmlformats.org/officeDocument/2006/relationships/image" Target="../media/image31.png"/><Relationship Id="rId3"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8.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jpe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slideLayout" Target="../slideLayouts/slideLayout29.xml"/>
</Relationships>
</file>

<file path=ppt/slides/_rels/slide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jpe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slideLayout" Target="../slideLayouts/slideLayout2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504000" y="74160"/>
            <a:ext cx="9070920" cy="12495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Introduction to Machine Learning: A Practical Overview</a:t>
            </a:r>
            <a:endParaRPr b="0" lang="en-US" sz="4400" spc="-1" strike="noStrike">
              <a:latin typeface="Arial"/>
            </a:endParaRPr>
          </a:p>
        </p:txBody>
      </p:sp>
      <p:sp>
        <p:nvSpPr>
          <p:cNvPr id="115" name="CustomShape 2"/>
          <p:cNvSpPr/>
          <p:nvPr/>
        </p:nvSpPr>
        <p:spPr>
          <a:xfrm>
            <a:off x="438120" y="1527120"/>
            <a:ext cx="9070920" cy="17913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1800" spc="-1" strike="noStrike">
                <a:solidFill>
                  <a:srgbClr val="000000"/>
                </a:solidFill>
                <a:latin typeface="Arial"/>
                <a:ea typeface="DejaVu Sans"/>
              </a:rPr>
              <a:t>Faculty Development Programme on </a:t>
            </a:r>
            <a:endParaRPr b="0" lang="en-US" sz="1800" spc="-1" strike="noStrike">
              <a:latin typeface="Arial"/>
            </a:endParaRPr>
          </a:p>
          <a:p>
            <a:pPr algn="ctr">
              <a:lnSpc>
                <a:spcPct val="100000"/>
              </a:lnSpc>
            </a:pPr>
            <a:r>
              <a:rPr b="1" lang="en-US" sz="1800" spc="-1" strike="noStrike">
                <a:solidFill>
                  <a:srgbClr val="000000"/>
                </a:solidFill>
                <a:latin typeface="Arial"/>
                <a:ea typeface="DejaVu Sans"/>
              </a:rPr>
              <a:t>“</a:t>
            </a:r>
            <a:r>
              <a:rPr b="1" lang="en-US" sz="1800" spc="-1" strike="noStrike">
                <a:solidFill>
                  <a:srgbClr val="000000"/>
                </a:solidFill>
                <a:latin typeface="Arial"/>
                <a:ea typeface="DejaVu Sans"/>
              </a:rPr>
              <a:t>Data Analytics using Python/R Programming”</a:t>
            </a: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r>
              <a:rPr b="0" lang="en-US" sz="1200" spc="-1" strike="noStrike">
                <a:solidFill>
                  <a:srgbClr val="000000"/>
                </a:solidFill>
                <a:latin typeface="Arial"/>
                <a:ea typeface="DejaVu Sans"/>
              </a:rPr>
              <a:t>Department of Computer Science and Engineering,</a:t>
            </a:r>
            <a:endParaRPr b="0" lang="en-US" sz="1200" spc="-1" strike="noStrike">
              <a:latin typeface="Arial"/>
            </a:endParaRPr>
          </a:p>
          <a:p>
            <a:pPr algn="ctr">
              <a:lnSpc>
                <a:spcPct val="100000"/>
              </a:lnSpc>
            </a:pPr>
            <a:r>
              <a:rPr b="0" lang="en-US" sz="1200" spc="-1" strike="noStrike">
                <a:solidFill>
                  <a:srgbClr val="000000"/>
                </a:solidFill>
                <a:latin typeface="Arial"/>
                <a:ea typeface="DejaVu Sans"/>
              </a:rPr>
              <a:t>National Institute of Technology Puducherry, Karaikal</a:t>
            </a:r>
            <a:endParaRPr b="0" lang="en-US" sz="1200" spc="-1" strike="noStrike">
              <a:latin typeface="Arial"/>
            </a:endParaRPr>
          </a:p>
          <a:p>
            <a:pPr algn="ctr">
              <a:lnSpc>
                <a:spcPct val="100000"/>
              </a:lnSpc>
            </a:pPr>
            <a:r>
              <a:rPr b="0" lang="en-US" sz="1200" spc="-1" strike="noStrike">
                <a:solidFill>
                  <a:srgbClr val="000000"/>
                </a:solidFill>
                <a:latin typeface="Arial"/>
                <a:ea typeface="DejaVu Sans"/>
              </a:rPr>
              <a:t>Sponsored by: AICTE Training and Learning Academy (ATAL)</a:t>
            </a:r>
            <a:endParaRPr b="0" lang="en-US" sz="1200" spc="-1" strike="noStrike">
              <a:latin typeface="Arial"/>
            </a:endParaRPr>
          </a:p>
          <a:p>
            <a:pPr algn="ctr">
              <a:lnSpc>
                <a:spcPct val="100000"/>
              </a:lnSpc>
            </a:pPr>
            <a:endParaRPr b="0" lang="en-US" sz="1200" spc="-1" strike="noStrike">
              <a:latin typeface="Arial"/>
            </a:endParaRPr>
          </a:p>
        </p:txBody>
      </p:sp>
      <p:sp>
        <p:nvSpPr>
          <p:cNvPr id="116" name="CustomShape 3"/>
          <p:cNvSpPr/>
          <p:nvPr/>
        </p:nvSpPr>
        <p:spPr>
          <a:xfrm>
            <a:off x="548640" y="3840480"/>
            <a:ext cx="9070920" cy="10965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1400" spc="-1" strike="noStrike">
                <a:solidFill>
                  <a:srgbClr val="000000"/>
                </a:solidFill>
                <a:latin typeface="Arial"/>
                <a:ea typeface="DejaVu Sans"/>
              </a:rPr>
              <a:t>Dr. Ajit Kumar</a:t>
            </a:r>
            <a:endParaRPr b="0" lang="en-US" sz="1400" spc="-1" strike="noStrike">
              <a:latin typeface="Arial"/>
            </a:endParaRPr>
          </a:p>
          <a:p>
            <a:pPr algn="ctr">
              <a:lnSpc>
                <a:spcPct val="100000"/>
              </a:lnSpc>
            </a:pPr>
            <a:r>
              <a:rPr b="0" lang="en-US" sz="1400" spc="-1" strike="noStrike">
                <a:solidFill>
                  <a:srgbClr val="000000"/>
                </a:solidFill>
                <a:latin typeface="Arial"/>
                <a:ea typeface="DejaVu Sans"/>
              </a:rPr>
              <a:t>Post Doctoral Researcher,</a:t>
            </a:r>
            <a:endParaRPr b="0" lang="en-US" sz="1400" spc="-1" strike="noStrike">
              <a:latin typeface="Arial"/>
            </a:endParaRPr>
          </a:p>
          <a:p>
            <a:pPr algn="ctr">
              <a:lnSpc>
                <a:spcPct val="100000"/>
              </a:lnSpc>
            </a:pPr>
            <a:r>
              <a:rPr b="0" lang="en-US" sz="1400" spc="-1" strike="noStrike">
                <a:solidFill>
                  <a:srgbClr val="000000"/>
                </a:solidFill>
                <a:latin typeface="Arial"/>
                <a:ea typeface="DejaVu Sans"/>
              </a:rPr>
              <a:t>Soongsil University, Seoul, South Korea</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CustomShape 1"/>
          <p:cNvSpPr/>
          <p:nvPr/>
        </p:nvSpPr>
        <p:spPr>
          <a:xfrm>
            <a:off x="365760" y="3657600"/>
            <a:ext cx="639360" cy="4564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Data</a:t>
            </a:r>
            <a:endParaRPr b="0" lang="en-US" sz="1800" spc="-1" strike="noStrike">
              <a:latin typeface="Arial"/>
            </a:endParaRPr>
          </a:p>
        </p:txBody>
      </p:sp>
      <p:sp>
        <p:nvSpPr>
          <p:cNvPr id="188" name="CustomShape 2"/>
          <p:cNvSpPr/>
          <p:nvPr/>
        </p:nvSpPr>
        <p:spPr>
          <a:xfrm>
            <a:off x="4023360" y="1828800"/>
            <a:ext cx="1279440" cy="1005120"/>
          </a:xfrm>
          <a:custGeom>
            <a:avLst/>
            <a:gdLst/>
            <a:ahLst/>
            <a:rect l="l" t="t" r="r" b="b"/>
            <a:pathLst>
              <a:path w="21600" h="21600">
                <a:moveTo>
                  <a:pt x="10800" y="0"/>
                </a:moveTo>
                <a:lnTo>
                  <a:pt x="21600" y="10800"/>
                </a:lnTo>
                <a:lnTo>
                  <a:pt x="10800" y="21600"/>
                </a:lnTo>
                <a:lnTo>
                  <a:pt x="0" y="10800"/>
                </a:lnTo>
                <a:lnTo>
                  <a:pt x="10800" y="0"/>
                </a:lnTo>
                <a:close/>
              </a:path>
            </a:pathLst>
          </a:cu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Training, </a:t>
            </a:r>
            <a:endParaRPr b="0" lang="en-US" sz="1800" spc="-1" strike="noStrike">
              <a:latin typeface="Arial"/>
            </a:endParaRPr>
          </a:p>
          <a:p>
            <a:pPr algn="ctr">
              <a:lnSpc>
                <a:spcPct val="100000"/>
              </a:lnSpc>
            </a:pPr>
            <a:r>
              <a:rPr b="0" lang="en-US" sz="1800" spc="-1" strike="noStrike">
                <a:solidFill>
                  <a:srgbClr val="000000"/>
                </a:solidFill>
                <a:latin typeface="Arial"/>
                <a:ea typeface="DejaVu Sans"/>
              </a:rPr>
              <a:t>Testing, </a:t>
            </a:r>
            <a:endParaRPr b="0" lang="en-US" sz="1800" spc="-1" strike="noStrike">
              <a:latin typeface="Arial"/>
            </a:endParaRPr>
          </a:p>
          <a:p>
            <a:pPr algn="ctr">
              <a:lnSpc>
                <a:spcPct val="100000"/>
              </a:lnSpc>
            </a:pPr>
            <a:r>
              <a:rPr b="0" lang="en-US" sz="1800" spc="-1" strike="noStrike">
                <a:solidFill>
                  <a:srgbClr val="000000"/>
                </a:solidFill>
                <a:latin typeface="Arial"/>
                <a:ea typeface="DejaVu Sans"/>
              </a:rPr>
              <a:t>Tuning, </a:t>
            </a:r>
            <a:endParaRPr b="0" lang="en-US" sz="1800" spc="-1" strike="noStrike">
              <a:latin typeface="Arial"/>
            </a:endParaRPr>
          </a:p>
          <a:p>
            <a:pPr algn="ctr">
              <a:lnSpc>
                <a:spcPct val="100000"/>
              </a:lnSpc>
            </a:pPr>
            <a:r>
              <a:rPr b="0" lang="en-US" sz="1800" spc="-1" strike="noStrike">
                <a:solidFill>
                  <a:srgbClr val="000000"/>
                </a:solidFill>
                <a:latin typeface="Arial"/>
                <a:ea typeface="DejaVu Sans"/>
              </a:rPr>
              <a:t>validation  </a:t>
            </a:r>
            <a:endParaRPr b="0" lang="en-US" sz="1800" spc="-1" strike="noStrike">
              <a:latin typeface="Arial"/>
            </a:endParaRPr>
          </a:p>
        </p:txBody>
      </p:sp>
      <p:sp>
        <p:nvSpPr>
          <p:cNvPr id="189" name="Line 3"/>
          <p:cNvSpPr/>
          <p:nvPr/>
        </p:nvSpPr>
        <p:spPr>
          <a:xfrm>
            <a:off x="3200400" y="2377440"/>
            <a:ext cx="731520" cy="0"/>
          </a:xfrm>
          <a:prstGeom prst="line">
            <a:avLst/>
          </a:prstGeom>
          <a:ln>
            <a:solidFill>
              <a:srgbClr val="3465a4"/>
            </a:solidFill>
            <a:custDash>
              <a:ds d="1100000" sp="500000"/>
              <a:ds d="1100000" sp="500000"/>
            </a:custDash>
            <a:tailEnd len="med" type="triangle" w="med"/>
          </a:ln>
        </p:spPr>
        <p:style>
          <a:lnRef idx="0"/>
          <a:fillRef idx="0"/>
          <a:effectRef idx="0"/>
          <a:fontRef idx="minor"/>
        </p:style>
      </p:sp>
      <p:sp>
        <p:nvSpPr>
          <p:cNvPr id="190" name="CustomShape 4"/>
          <p:cNvSpPr/>
          <p:nvPr/>
        </p:nvSpPr>
        <p:spPr>
          <a:xfrm>
            <a:off x="6217920" y="2011680"/>
            <a:ext cx="822240" cy="547920"/>
          </a:xfrm>
          <a:prstGeom prst="cube">
            <a:avLst>
              <a:gd name="adj" fmla="val 25000"/>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Model</a:t>
            </a:r>
            <a:endParaRPr b="0" lang="en-US" sz="1800" spc="-1" strike="noStrike">
              <a:latin typeface="Arial"/>
            </a:endParaRPr>
          </a:p>
        </p:txBody>
      </p:sp>
      <p:sp>
        <p:nvSpPr>
          <p:cNvPr id="191" name="Line 5"/>
          <p:cNvSpPr/>
          <p:nvPr/>
        </p:nvSpPr>
        <p:spPr>
          <a:xfrm>
            <a:off x="5486400" y="2286000"/>
            <a:ext cx="548640" cy="0"/>
          </a:xfrm>
          <a:prstGeom prst="line">
            <a:avLst/>
          </a:prstGeom>
          <a:ln>
            <a:solidFill>
              <a:srgbClr val="3465a4"/>
            </a:solidFill>
            <a:custDash>
              <a:ds d="1100000" sp="500000"/>
              <a:ds d="1100000" sp="500000"/>
            </a:custDash>
            <a:tailEnd len="med" type="triangle" w="med"/>
          </a:ln>
        </p:spPr>
        <p:style>
          <a:lnRef idx="0"/>
          <a:fillRef idx="0"/>
          <a:effectRef idx="0"/>
          <a:fontRef idx="minor"/>
        </p:style>
      </p:sp>
      <p:pic>
        <p:nvPicPr>
          <p:cNvPr id="192" name="" descr=""/>
          <p:cNvPicPr/>
          <p:nvPr/>
        </p:nvPicPr>
        <p:blipFill>
          <a:blip r:embed="rId1"/>
          <a:stretch/>
        </p:blipFill>
        <p:spPr>
          <a:xfrm flipH="1">
            <a:off x="457920" y="934200"/>
            <a:ext cx="387000" cy="387000"/>
          </a:xfrm>
          <a:prstGeom prst="rect">
            <a:avLst/>
          </a:prstGeom>
          <a:ln>
            <a:noFill/>
          </a:ln>
        </p:spPr>
      </p:pic>
      <p:pic>
        <p:nvPicPr>
          <p:cNvPr id="193" name="" descr=""/>
          <p:cNvPicPr/>
          <p:nvPr/>
        </p:nvPicPr>
        <p:blipFill>
          <a:blip r:embed="rId2"/>
          <a:stretch/>
        </p:blipFill>
        <p:spPr>
          <a:xfrm flipH="1">
            <a:off x="499680" y="1463040"/>
            <a:ext cx="323280" cy="323280"/>
          </a:xfrm>
          <a:prstGeom prst="rect">
            <a:avLst/>
          </a:prstGeom>
          <a:ln>
            <a:noFill/>
          </a:ln>
        </p:spPr>
      </p:pic>
      <p:pic>
        <p:nvPicPr>
          <p:cNvPr id="194" name="" descr=""/>
          <p:cNvPicPr/>
          <p:nvPr/>
        </p:nvPicPr>
        <p:blipFill>
          <a:blip r:embed="rId3"/>
          <a:stretch/>
        </p:blipFill>
        <p:spPr>
          <a:xfrm>
            <a:off x="548640" y="1950480"/>
            <a:ext cx="273600" cy="334800"/>
          </a:xfrm>
          <a:prstGeom prst="rect">
            <a:avLst/>
          </a:prstGeom>
          <a:ln>
            <a:noFill/>
          </a:ln>
        </p:spPr>
      </p:pic>
      <p:pic>
        <p:nvPicPr>
          <p:cNvPr id="195" name="" descr=""/>
          <p:cNvPicPr/>
          <p:nvPr/>
        </p:nvPicPr>
        <p:blipFill>
          <a:blip r:embed="rId4"/>
          <a:stretch/>
        </p:blipFill>
        <p:spPr>
          <a:xfrm rot="19200">
            <a:off x="500040" y="2518560"/>
            <a:ext cx="320760" cy="320760"/>
          </a:xfrm>
          <a:prstGeom prst="rect">
            <a:avLst/>
          </a:prstGeom>
          <a:ln>
            <a:noFill/>
          </a:ln>
        </p:spPr>
      </p:pic>
      <p:pic>
        <p:nvPicPr>
          <p:cNvPr id="196" name="" descr=""/>
          <p:cNvPicPr/>
          <p:nvPr/>
        </p:nvPicPr>
        <p:blipFill>
          <a:blip r:embed="rId5"/>
          <a:stretch/>
        </p:blipFill>
        <p:spPr>
          <a:xfrm>
            <a:off x="1371600" y="1977120"/>
            <a:ext cx="399600" cy="399600"/>
          </a:xfrm>
          <a:prstGeom prst="rect">
            <a:avLst/>
          </a:prstGeom>
          <a:ln>
            <a:noFill/>
          </a:ln>
        </p:spPr>
      </p:pic>
      <p:pic>
        <p:nvPicPr>
          <p:cNvPr id="197" name="" descr=""/>
          <p:cNvPicPr/>
          <p:nvPr/>
        </p:nvPicPr>
        <p:blipFill>
          <a:blip r:embed="rId6"/>
          <a:stretch/>
        </p:blipFill>
        <p:spPr>
          <a:xfrm>
            <a:off x="483840" y="3017520"/>
            <a:ext cx="338400" cy="338400"/>
          </a:xfrm>
          <a:prstGeom prst="rect">
            <a:avLst/>
          </a:prstGeom>
          <a:ln>
            <a:noFill/>
          </a:ln>
        </p:spPr>
      </p:pic>
      <p:sp>
        <p:nvSpPr>
          <p:cNvPr id="198" name="CustomShape 6"/>
          <p:cNvSpPr/>
          <p:nvPr/>
        </p:nvSpPr>
        <p:spPr>
          <a:xfrm>
            <a:off x="365760" y="914400"/>
            <a:ext cx="639360" cy="2742480"/>
          </a:xfrm>
          <a:prstGeom prst="rect">
            <a:avLst/>
          </a:prstGeom>
          <a:noFill/>
          <a:ln>
            <a:solidFill>
              <a:srgbClr val="3465a4"/>
            </a:solidFill>
          </a:ln>
        </p:spPr>
        <p:style>
          <a:lnRef idx="0"/>
          <a:fillRef idx="0"/>
          <a:effectRef idx="0"/>
          <a:fontRef idx="minor"/>
        </p:style>
      </p:sp>
      <p:sp>
        <p:nvSpPr>
          <p:cNvPr id="199" name="CustomShape 7"/>
          <p:cNvSpPr/>
          <p:nvPr/>
        </p:nvSpPr>
        <p:spPr>
          <a:xfrm>
            <a:off x="1463040" y="2011680"/>
            <a:ext cx="2102400" cy="730800"/>
          </a:xfrm>
          <a:custGeom>
            <a:avLst/>
            <a:gdLst/>
            <a:ahLst/>
            <a:rect l="l" t="t" r="r" b="b"/>
            <a:pathLst>
              <a:path w="5844" h="2034">
                <a:moveTo>
                  <a:pt x="1460" y="0"/>
                </a:moveTo>
                <a:lnTo>
                  <a:pt x="5843" y="0"/>
                </a:lnTo>
                <a:lnTo>
                  <a:pt x="4382" y="2033"/>
                </a:lnTo>
                <a:lnTo>
                  <a:pt x="0" y="2033"/>
                </a:lnTo>
                <a:lnTo>
                  <a:pt x="1460" y="0"/>
                </a:lnTo>
              </a:path>
            </a:pathLst>
          </a:cu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Pre-processing</a:t>
            </a:r>
            <a:endParaRPr b="0" lang="en-US" sz="1800" spc="-1" strike="noStrike">
              <a:latin typeface="Arial"/>
            </a:endParaRPr>
          </a:p>
        </p:txBody>
      </p:sp>
      <p:sp>
        <p:nvSpPr>
          <p:cNvPr id="200" name="Line 8"/>
          <p:cNvSpPr/>
          <p:nvPr/>
        </p:nvSpPr>
        <p:spPr>
          <a:xfrm>
            <a:off x="1005840" y="2286000"/>
            <a:ext cx="365760" cy="0"/>
          </a:xfrm>
          <a:prstGeom prst="line">
            <a:avLst/>
          </a:prstGeom>
          <a:ln>
            <a:solidFill>
              <a:srgbClr val="3465a4"/>
            </a:solidFill>
            <a:custDash>
              <a:ds d="1100000" sp="500000"/>
              <a:ds d="1100000" sp="500000"/>
            </a:custDash>
            <a:tailEnd len="med" type="triangle" w="med"/>
          </a:ln>
        </p:spPr>
        <p:style>
          <a:lnRef idx="0"/>
          <a:fillRef idx="0"/>
          <a:effectRef idx="0"/>
          <a:fontRef idx="minor"/>
        </p:style>
      </p:sp>
      <p:sp>
        <p:nvSpPr>
          <p:cNvPr id="201" name="Line 9"/>
          <p:cNvSpPr/>
          <p:nvPr/>
        </p:nvSpPr>
        <p:spPr>
          <a:xfrm flipV="1">
            <a:off x="731520" y="1188720"/>
            <a:ext cx="0" cy="274320"/>
          </a:xfrm>
          <a:prstGeom prst="line">
            <a:avLst/>
          </a:prstGeom>
          <a:ln>
            <a:solidFill>
              <a:srgbClr val="3465a4"/>
            </a:solidFill>
            <a:custDash>
              <a:ds d="1100000" sp="500000"/>
              <a:ds d="1100000" sp="500000"/>
            </a:custDash>
            <a:tailEnd len="med" type="triangle" w="med"/>
          </a:ln>
        </p:spPr>
        <p:style>
          <a:lnRef idx="0"/>
          <a:fillRef idx="0"/>
          <a:effectRef idx="0"/>
          <a:fontRef idx="minor"/>
        </p:style>
      </p:sp>
      <p:sp>
        <p:nvSpPr>
          <p:cNvPr id="202" name="Line 10"/>
          <p:cNvSpPr/>
          <p:nvPr/>
        </p:nvSpPr>
        <p:spPr>
          <a:xfrm>
            <a:off x="0" y="0"/>
            <a:ext cx="360" cy="360"/>
          </a:xfrm>
          <a:prstGeom prst="line">
            <a:avLst/>
          </a:prstGeom>
          <a:ln>
            <a:solidFill>
              <a:srgbClr val="3465a4"/>
            </a:solidFill>
            <a:custDash>
              <a:ds d="1100000" sp="500000"/>
              <a:ds d="1100000" sp="500000"/>
            </a:custDash>
            <a:tailEnd len="med" type="triangle" w="med"/>
          </a:ln>
        </p:spPr>
        <p:style>
          <a:lnRef idx="0"/>
          <a:fillRef idx="0"/>
          <a:effectRef idx="0"/>
          <a:fontRef idx="minor"/>
        </p:style>
      </p:sp>
      <p:sp>
        <p:nvSpPr>
          <p:cNvPr id="203" name="CustomShape 11"/>
          <p:cNvSpPr/>
          <p:nvPr/>
        </p:nvSpPr>
        <p:spPr>
          <a:xfrm>
            <a:off x="1097280" y="3108960"/>
            <a:ext cx="2651040" cy="2736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Feature Extraction</a:t>
            </a:r>
            <a:endParaRPr b="0" lang="en-US" sz="1800" spc="-1" strike="noStrike">
              <a:latin typeface="Arial"/>
            </a:endParaRPr>
          </a:p>
        </p:txBody>
      </p:sp>
      <p:sp>
        <p:nvSpPr>
          <p:cNvPr id="204" name="Line 12"/>
          <p:cNvSpPr/>
          <p:nvPr/>
        </p:nvSpPr>
        <p:spPr>
          <a:xfrm flipV="1">
            <a:off x="1188720" y="2286000"/>
            <a:ext cx="0" cy="822960"/>
          </a:xfrm>
          <a:prstGeom prst="line">
            <a:avLst/>
          </a:prstGeom>
          <a:ln>
            <a:solidFill>
              <a:srgbClr val="3465a4"/>
            </a:solidFill>
            <a:custDash>
              <a:ds d="1100000" sp="500000"/>
              <a:ds d="1100000" sp="500000"/>
            </a:custDash>
            <a:tailEnd len="med" type="triangle" w="med"/>
          </a:ln>
        </p:spPr>
        <p:style>
          <a:lnRef idx="0"/>
          <a:fillRef idx="0"/>
          <a:effectRef idx="0"/>
          <a:fontRef idx="minor"/>
        </p:style>
      </p:sp>
      <p:sp>
        <p:nvSpPr>
          <p:cNvPr id="205" name="CustomShape 13"/>
          <p:cNvSpPr/>
          <p:nvPr/>
        </p:nvSpPr>
        <p:spPr>
          <a:xfrm>
            <a:off x="1097280" y="3439440"/>
            <a:ext cx="2651040" cy="2736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Feature Selection</a:t>
            </a:r>
            <a:endParaRPr b="0" lang="en-US" sz="1800" spc="-1" strike="noStrike">
              <a:latin typeface="Arial"/>
            </a:endParaRPr>
          </a:p>
        </p:txBody>
      </p:sp>
      <p:sp>
        <p:nvSpPr>
          <p:cNvPr id="206" name="Line 14"/>
          <p:cNvSpPr/>
          <p:nvPr/>
        </p:nvSpPr>
        <p:spPr>
          <a:xfrm>
            <a:off x="7406640" y="2286000"/>
            <a:ext cx="1371600" cy="0"/>
          </a:xfrm>
          <a:prstGeom prst="line">
            <a:avLst/>
          </a:prstGeom>
          <a:ln>
            <a:solidFill>
              <a:srgbClr val="3465a4"/>
            </a:solidFill>
            <a:custDash>
              <a:ds d="1100000" sp="500000"/>
              <a:ds d="1100000" sp="500000"/>
            </a:custDash>
            <a:tailEnd len="med" type="triangle" w="med"/>
          </a:ln>
        </p:spPr>
        <p:style>
          <a:lnRef idx="0"/>
          <a:fillRef idx="0"/>
          <a:effectRef idx="0"/>
          <a:fontRef idx="minor"/>
        </p:style>
        <p:txBody>
          <a:bodyPr lIns="90000" rIns="90000" tIns="45000" bIns="45000" anchor="ctr" anchorCtr="1">
            <a:noAutofit/>
          </a:bodyPr>
          <a:p>
            <a:pPr algn="ctr">
              <a:lnSpc>
                <a:spcPct val="100000"/>
              </a:lnSpc>
            </a:pPr>
            <a:r>
              <a:rPr b="0" lang="en-US" sz="1800" spc="-1" strike="noStrike">
                <a:solidFill>
                  <a:srgbClr val="000000"/>
                </a:solidFill>
                <a:latin typeface="Arial"/>
                <a:ea typeface="DejaVu Sans"/>
              </a:rPr>
              <a:t>Depl</a:t>
            </a:r>
            <a:r>
              <a:rPr b="0" lang="en-US" sz="1800" spc="-1" strike="noStrike">
                <a:solidFill>
                  <a:srgbClr val="000000"/>
                </a:solidFill>
                <a:latin typeface="Arial"/>
                <a:ea typeface="DejaVu Sans"/>
              </a:rPr>
              <a:t>oym</a:t>
            </a:r>
            <a:r>
              <a:rPr b="0" lang="en-US" sz="1800" spc="-1" strike="noStrike">
                <a:solidFill>
                  <a:srgbClr val="000000"/>
                </a:solidFill>
                <a:latin typeface="Arial"/>
                <a:ea typeface="DejaVu Sans"/>
              </a:rPr>
              <a:t>ent</a:t>
            </a:r>
            <a:endParaRPr b="0" lang="en-US" sz="1800" spc="-1" strike="noStrike">
              <a:latin typeface="Arial"/>
            </a:endParaRPr>
          </a:p>
        </p:txBody>
      </p:sp>
      <p:sp>
        <p:nvSpPr>
          <p:cNvPr id="207" name="Line 15"/>
          <p:cNvSpPr/>
          <p:nvPr/>
        </p:nvSpPr>
        <p:spPr>
          <a:xfrm flipV="1">
            <a:off x="8321040" y="2468880"/>
            <a:ext cx="0" cy="822960"/>
          </a:xfrm>
          <a:prstGeom prst="line">
            <a:avLst/>
          </a:prstGeom>
          <a:ln>
            <a:solidFill>
              <a:srgbClr val="3465a4"/>
            </a:solidFill>
            <a:custDash>
              <a:ds d="1100000" sp="500000"/>
              <a:ds d="1100000" sp="500000"/>
            </a:custDash>
            <a:tailEnd len="med" type="triangle" w="med"/>
          </a:ln>
        </p:spPr>
        <p:style>
          <a:lnRef idx="0"/>
          <a:fillRef idx="0"/>
          <a:effectRef idx="0"/>
          <a:fontRef idx="minor"/>
        </p:style>
      </p:sp>
      <p:sp>
        <p:nvSpPr>
          <p:cNvPr id="208" name="CustomShape 16"/>
          <p:cNvSpPr/>
          <p:nvPr/>
        </p:nvSpPr>
        <p:spPr>
          <a:xfrm>
            <a:off x="7955280" y="3383280"/>
            <a:ext cx="913680" cy="6015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Test Input</a:t>
            </a:r>
            <a:endParaRPr b="0" lang="en-US" sz="1800" spc="-1" strike="noStrike">
              <a:latin typeface="Arial"/>
            </a:endParaRPr>
          </a:p>
        </p:txBody>
      </p:sp>
      <p:sp>
        <p:nvSpPr>
          <p:cNvPr id="209" name="CustomShape 17"/>
          <p:cNvSpPr/>
          <p:nvPr/>
        </p:nvSpPr>
        <p:spPr>
          <a:xfrm>
            <a:off x="9144000" y="2011680"/>
            <a:ext cx="547920" cy="547920"/>
          </a:xfrm>
          <a:prstGeom prst="smileyFace">
            <a:avLst>
              <a:gd name="adj" fmla="val 9282"/>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result</a:t>
            </a:r>
            <a:endParaRPr b="0" lang="en-US" sz="1800" spc="-1" strike="noStrike">
              <a:latin typeface="Arial"/>
            </a:endParaRPr>
          </a:p>
        </p:txBody>
      </p:sp>
      <p:pic>
        <p:nvPicPr>
          <p:cNvPr id="210" name="" descr=""/>
          <p:cNvPicPr/>
          <p:nvPr/>
        </p:nvPicPr>
        <p:blipFill>
          <a:blip r:embed="rId7"/>
          <a:stretch/>
        </p:blipFill>
        <p:spPr>
          <a:xfrm>
            <a:off x="8138160" y="3017520"/>
            <a:ext cx="399600" cy="399600"/>
          </a:xfrm>
          <a:prstGeom prst="rect">
            <a:avLst/>
          </a:prstGeom>
          <a:ln>
            <a:noFill/>
          </a:ln>
        </p:spPr>
      </p:pic>
      <p:sp>
        <p:nvSpPr>
          <p:cNvPr id="211" name="CustomShape 18"/>
          <p:cNvSpPr/>
          <p:nvPr/>
        </p:nvSpPr>
        <p:spPr>
          <a:xfrm>
            <a:off x="504000" y="226080"/>
            <a:ext cx="9070920" cy="9457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Machine Learning : Pipeline</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CustomShape 1"/>
          <p:cNvSpPr/>
          <p:nvPr/>
        </p:nvSpPr>
        <p:spPr>
          <a:xfrm>
            <a:off x="504000" y="226080"/>
            <a:ext cx="9070920" cy="9457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Machine Learning</a:t>
            </a:r>
            <a:endParaRPr b="0" lang="en-US" sz="4400" spc="-1" strike="noStrike">
              <a:latin typeface="Arial"/>
            </a:endParaRPr>
          </a:p>
        </p:txBody>
      </p:sp>
      <p:sp>
        <p:nvSpPr>
          <p:cNvPr id="213" name="CustomShape 2"/>
          <p:cNvSpPr/>
          <p:nvPr/>
        </p:nvSpPr>
        <p:spPr>
          <a:xfrm>
            <a:off x="504000" y="1326600"/>
            <a:ext cx="9070920" cy="3287520"/>
          </a:xfrm>
          <a:prstGeom prst="rect">
            <a:avLst/>
          </a:prstGeom>
          <a:noFill/>
          <a:ln>
            <a:noFill/>
          </a:ln>
        </p:spPr>
        <p:style>
          <a:lnRef idx="0"/>
          <a:fillRef idx="0"/>
          <a:effectRef idx="0"/>
          <a:fontRef idx="minor"/>
        </p:style>
        <p:txBody>
          <a:bodyPr lIns="0" rIns="0" tIns="0" bIns="0">
            <a:normAutofit fontScale="57000"/>
          </a:bodyPr>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It gives computers the ability to learn without being explicitly programmed. </a:t>
            </a:r>
            <a:r>
              <a:rPr b="1" lang="en-US" sz="3200" spc="-1" strike="noStrike">
                <a:solidFill>
                  <a:srgbClr val="000000"/>
                </a:solidFill>
                <a:latin typeface="Arial"/>
                <a:ea typeface="DejaVu Sans"/>
              </a:rPr>
              <a:t>Arthur Samuel</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A computer program is said to 'learn' from experience E </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with respect to some class of tasks T and performance </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measure P, if its performance at tasks in T, as measured by P, improves with experience E. </a:t>
            </a:r>
            <a:r>
              <a:rPr b="1" lang="en-US" sz="3200" spc="-1" strike="noStrike">
                <a:solidFill>
                  <a:srgbClr val="000000"/>
                </a:solidFill>
                <a:latin typeface="Arial"/>
                <a:ea typeface="DejaVu Sans"/>
              </a:rPr>
              <a:t>Tom M. Mitchell</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CustomShape 1"/>
          <p:cNvSpPr/>
          <p:nvPr/>
        </p:nvSpPr>
        <p:spPr>
          <a:xfrm>
            <a:off x="504000" y="226080"/>
            <a:ext cx="9070920" cy="9457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Supervised Learning</a:t>
            </a:r>
            <a:endParaRPr b="0" lang="en-US" sz="4400" spc="-1" strike="noStrike">
              <a:latin typeface="Arial"/>
            </a:endParaRPr>
          </a:p>
        </p:txBody>
      </p:sp>
      <p:pic>
        <p:nvPicPr>
          <p:cNvPr id="215" name="" descr=""/>
          <p:cNvPicPr/>
          <p:nvPr/>
        </p:nvPicPr>
        <p:blipFill>
          <a:blip r:embed="rId1"/>
          <a:stretch/>
        </p:blipFill>
        <p:spPr>
          <a:xfrm>
            <a:off x="2573280" y="1326600"/>
            <a:ext cx="4931640" cy="328752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CustomShape 1"/>
          <p:cNvSpPr/>
          <p:nvPr/>
        </p:nvSpPr>
        <p:spPr>
          <a:xfrm>
            <a:off x="504000" y="226080"/>
            <a:ext cx="9070920" cy="9457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Unsupervised Learning</a:t>
            </a:r>
            <a:endParaRPr b="0" lang="en-US" sz="4400" spc="-1" strike="noStrike">
              <a:latin typeface="Arial"/>
            </a:endParaRPr>
          </a:p>
        </p:txBody>
      </p:sp>
      <p:pic>
        <p:nvPicPr>
          <p:cNvPr id="217" name="" descr=""/>
          <p:cNvPicPr/>
          <p:nvPr/>
        </p:nvPicPr>
        <p:blipFill>
          <a:blip r:embed="rId1"/>
          <a:stretch/>
        </p:blipFill>
        <p:spPr>
          <a:xfrm>
            <a:off x="2468880" y="1645920"/>
            <a:ext cx="5119920" cy="341280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CustomShape 1"/>
          <p:cNvSpPr/>
          <p:nvPr/>
        </p:nvSpPr>
        <p:spPr>
          <a:xfrm>
            <a:off x="504000" y="226080"/>
            <a:ext cx="9070920" cy="9457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Reinforcement Learning</a:t>
            </a:r>
            <a:endParaRPr b="0" lang="en-US" sz="4400" spc="-1" strike="noStrike">
              <a:latin typeface="Arial"/>
            </a:endParaRPr>
          </a:p>
        </p:txBody>
      </p:sp>
      <p:pic>
        <p:nvPicPr>
          <p:cNvPr id="219" name="" descr=""/>
          <p:cNvPicPr/>
          <p:nvPr/>
        </p:nvPicPr>
        <p:blipFill>
          <a:blip r:embed="rId1"/>
          <a:stretch/>
        </p:blipFill>
        <p:spPr>
          <a:xfrm>
            <a:off x="3200040" y="1884240"/>
            <a:ext cx="3732840" cy="193248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CustomShape 1"/>
          <p:cNvSpPr/>
          <p:nvPr/>
        </p:nvSpPr>
        <p:spPr>
          <a:xfrm>
            <a:off x="504000" y="226080"/>
            <a:ext cx="9070920" cy="9457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Learning Methods</a:t>
            </a:r>
            <a:endParaRPr b="0" lang="en-US" sz="4400" spc="-1" strike="noStrike">
              <a:latin typeface="Arial"/>
            </a:endParaRPr>
          </a:p>
        </p:txBody>
      </p:sp>
      <p:sp>
        <p:nvSpPr>
          <p:cNvPr id="221" name="CustomShape 2"/>
          <p:cNvSpPr/>
          <p:nvPr/>
        </p:nvSpPr>
        <p:spPr>
          <a:xfrm>
            <a:off x="504000" y="1326600"/>
            <a:ext cx="9070920" cy="3287520"/>
          </a:xfrm>
          <a:prstGeom prst="rect">
            <a:avLst/>
          </a:prstGeom>
          <a:noFill/>
          <a:ln>
            <a:noFill/>
          </a:ln>
        </p:spPr>
        <p:style>
          <a:lnRef idx="0"/>
          <a:fillRef idx="0"/>
          <a:effectRef idx="0"/>
          <a:fontRef idx="minor"/>
        </p:style>
        <p:txBody>
          <a:bodyPr lIns="0" rIns="0" tIns="0" bIns="0">
            <a:normAutofit fontScale="26000"/>
          </a:bodyPr>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Semi-supervised </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Active learning</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Online Learning</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Ensemble Learning</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Transfer Learning</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Self-supervised learning</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Deep learning</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One-shot learning</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Continual Learning</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Federated Learning</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a:t>
            </a:r>
            <a:r>
              <a:rPr b="0" lang="en-US" sz="3200" spc="-1" strike="noStrike">
                <a:solidFill>
                  <a:srgbClr val="000000"/>
                </a:solidFill>
                <a:latin typeface="Arial"/>
                <a:ea typeface="DejaVu Sans"/>
              </a:rPr>
              <a:t>..</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https://machinelearningmastery.com/types-of-learning-in-machine-learning/</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CustomShape 1"/>
          <p:cNvSpPr/>
          <p:nvPr/>
        </p:nvSpPr>
        <p:spPr>
          <a:xfrm>
            <a:off x="504000" y="74160"/>
            <a:ext cx="9070920" cy="12495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Machine Learning frameworks and Tools</a:t>
            </a:r>
            <a:endParaRPr b="0" lang="en-US" sz="4400" spc="-1" strike="noStrike">
              <a:latin typeface="Arial"/>
            </a:endParaRPr>
          </a:p>
        </p:txBody>
      </p:sp>
      <p:sp>
        <p:nvSpPr>
          <p:cNvPr id="223" name="CustomShape 2"/>
          <p:cNvSpPr/>
          <p:nvPr/>
        </p:nvSpPr>
        <p:spPr>
          <a:xfrm>
            <a:off x="504000" y="1326600"/>
            <a:ext cx="9070920" cy="328752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Scikit-learn</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Tensorflow, pytorch,</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keras-&gt;(CNTK, R, Theano, PlaidML) </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Spark ML (java, scala), Torch (Lua)</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Hugging face</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CustomShape 1"/>
          <p:cNvSpPr/>
          <p:nvPr/>
        </p:nvSpPr>
        <p:spPr>
          <a:xfrm>
            <a:off x="504000" y="226080"/>
            <a:ext cx="9070920" cy="9457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Scikit-learn</a:t>
            </a:r>
            <a:endParaRPr b="0" lang="en-US" sz="4400" spc="-1" strike="noStrike">
              <a:latin typeface="Arial"/>
            </a:endParaRPr>
          </a:p>
        </p:txBody>
      </p:sp>
      <p:pic>
        <p:nvPicPr>
          <p:cNvPr id="225" name="" descr=""/>
          <p:cNvPicPr/>
          <p:nvPr/>
        </p:nvPicPr>
        <p:blipFill>
          <a:blip r:embed="rId1"/>
          <a:stretch/>
        </p:blipFill>
        <p:spPr>
          <a:xfrm>
            <a:off x="2573280" y="1326600"/>
            <a:ext cx="4931640" cy="328752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CustomShape 1"/>
          <p:cNvSpPr/>
          <p:nvPr/>
        </p:nvSpPr>
        <p:spPr>
          <a:xfrm>
            <a:off x="504000" y="226080"/>
            <a:ext cx="9070920" cy="9457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Scikit-learn </a:t>
            </a:r>
            <a:endParaRPr b="0" lang="en-US" sz="4400" spc="-1" strike="noStrike">
              <a:latin typeface="Arial"/>
            </a:endParaRPr>
          </a:p>
        </p:txBody>
      </p:sp>
      <p:sp>
        <p:nvSpPr>
          <p:cNvPr id="227" name="CustomShape 2"/>
          <p:cNvSpPr/>
          <p:nvPr/>
        </p:nvSpPr>
        <p:spPr>
          <a:xfrm>
            <a:off x="504000" y="1326600"/>
            <a:ext cx="9070920" cy="328752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Simple and Efficient</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Open source</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Faster</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Built on Python eco-system (numpy, scipy, matplotlib etc.)</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CustomShape 1"/>
          <p:cNvSpPr/>
          <p:nvPr/>
        </p:nvSpPr>
        <p:spPr>
          <a:xfrm>
            <a:off x="504000" y="226080"/>
            <a:ext cx="9070920" cy="9457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Scikit-learn </a:t>
            </a:r>
            <a:endParaRPr b="0" lang="en-US" sz="4400" spc="-1" strike="noStrike">
              <a:latin typeface="Arial"/>
            </a:endParaRPr>
          </a:p>
        </p:txBody>
      </p:sp>
      <p:sp>
        <p:nvSpPr>
          <p:cNvPr id="229" name="CustomShape 2"/>
          <p:cNvSpPr/>
          <p:nvPr/>
        </p:nvSpPr>
        <p:spPr>
          <a:xfrm>
            <a:off x="504000" y="1326600"/>
            <a:ext cx="9070920" cy="3287520"/>
          </a:xfrm>
          <a:prstGeom prst="rect">
            <a:avLst/>
          </a:prstGeom>
          <a:noFill/>
          <a:ln>
            <a:noFill/>
          </a:ln>
        </p:spPr>
        <p:style>
          <a:lnRef idx="0"/>
          <a:fillRef idx="0"/>
          <a:effectRef idx="0"/>
          <a:fontRef idx="minor"/>
        </p:style>
        <p:txBody>
          <a:bodyPr lIns="0" rIns="0" tIns="0" bIns="0">
            <a:normAutofit fontScale="85000"/>
          </a:bodyPr>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Load data (numpy, pandas , scikit-learn)</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Pre-process data</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Create/ instantiate model clf = ModelName()</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Train and test model (clf.fit(X,y), clf.fit(X))</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Evaluate model clf.score()</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Save/load model</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504000" y="226080"/>
            <a:ext cx="9070920" cy="9457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Content</a:t>
            </a:r>
            <a:endParaRPr b="0" lang="en-US" sz="4400" spc="-1" strike="noStrike">
              <a:latin typeface="Arial"/>
            </a:endParaRPr>
          </a:p>
        </p:txBody>
      </p:sp>
      <p:sp>
        <p:nvSpPr>
          <p:cNvPr id="118" name="CustomShape 2"/>
          <p:cNvSpPr/>
          <p:nvPr/>
        </p:nvSpPr>
        <p:spPr>
          <a:xfrm>
            <a:off x="504000" y="1326600"/>
            <a:ext cx="9070920" cy="328752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Programming to Training</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Introduction to Machine Learning</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Data type, features and Representation</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Hands-on: Scikit-learn and Python modules</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Trend in Machine Learning</a:t>
            </a:r>
            <a:endParaRPr b="0" lang="en-US" sz="3200" spc="-1" strike="noStrike">
              <a:latin typeface="Arial"/>
            </a:endParaRPr>
          </a:p>
          <a:p>
            <a:pPr>
              <a:lnSpc>
                <a:spcPct val="100000"/>
              </a:lnSpc>
              <a:spcBef>
                <a:spcPts val="1417"/>
              </a:spcBef>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CustomShape 1"/>
          <p:cNvSpPr/>
          <p:nvPr/>
        </p:nvSpPr>
        <p:spPr>
          <a:xfrm>
            <a:off x="504000" y="226080"/>
            <a:ext cx="9070920" cy="9457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Scikit-learn algo cheat-sheet</a:t>
            </a:r>
            <a:endParaRPr b="0" lang="en-US" sz="4400" spc="-1" strike="noStrike">
              <a:latin typeface="Arial"/>
            </a:endParaRPr>
          </a:p>
        </p:txBody>
      </p:sp>
      <p:pic>
        <p:nvPicPr>
          <p:cNvPr id="231" name="" descr=""/>
          <p:cNvPicPr/>
          <p:nvPr/>
        </p:nvPicPr>
        <p:blipFill>
          <a:blip r:embed="rId1"/>
          <a:stretch/>
        </p:blipFill>
        <p:spPr>
          <a:xfrm>
            <a:off x="2077200" y="1326600"/>
            <a:ext cx="5924160" cy="3287520"/>
          </a:xfrm>
          <a:prstGeom prst="rect">
            <a:avLst/>
          </a:prstGeom>
          <a:ln>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CustomShape 1"/>
          <p:cNvSpPr/>
          <p:nvPr/>
        </p:nvSpPr>
        <p:spPr>
          <a:xfrm>
            <a:off x="504000" y="226080"/>
            <a:ext cx="9070920" cy="9457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Text Processing</a:t>
            </a:r>
            <a:endParaRPr b="0" lang="en-US" sz="4400" spc="-1" strike="noStrike">
              <a:latin typeface="Arial"/>
            </a:endParaRPr>
          </a:p>
        </p:txBody>
      </p:sp>
      <p:pic>
        <p:nvPicPr>
          <p:cNvPr id="233" name="" descr=""/>
          <p:cNvPicPr/>
          <p:nvPr/>
        </p:nvPicPr>
        <p:blipFill>
          <a:blip r:embed="rId1"/>
          <a:stretch/>
        </p:blipFill>
        <p:spPr>
          <a:xfrm>
            <a:off x="1865520" y="1783800"/>
            <a:ext cx="5814720" cy="2696040"/>
          </a:xfrm>
          <a:prstGeom prst="rect">
            <a:avLst/>
          </a:prstGeom>
          <a:ln>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CustomShape 1"/>
          <p:cNvSpPr/>
          <p:nvPr/>
        </p:nvSpPr>
        <p:spPr>
          <a:xfrm>
            <a:off x="504000" y="226080"/>
            <a:ext cx="9070920" cy="9457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Text Data</a:t>
            </a:r>
            <a:endParaRPr b="0" lang="en-US" sz="4400" spc="-1" strike="noStrike">
              <a:latin typeface="Arial"/>
            </a:endParaRPr>
          </a:p>
        </p:txBody>
      </p:sp>
      <p:sp>
        <p:nvSpPr>
          <p:cNvPr id="235" name="CustomShape 2"/>
          <p:cNvSpPr/>
          <p:nvPr/>
        </p:nvSpPr>
        <p:spPr>
          <a:xfrm>
            <a:off x="504000" y="1326600"/>
            <a:ext cx="9070920" cy="3287520"/>
          </a:xfrm>
          <a:prstGeom prst="rect">
            <a:avLst/>
          </a:prstGeom>
          <a:noFill/>
          <a:ln>
            <a:noFill/>
          </a:ln>
        </p:spPr>
        <p:style>
          <a:lnRef idx="0"/>
          <a:fillRef idx="0"/>
          <a:effectRef idx="0"/>
          <a:fontRef idx="minor"/>
        </p:style>
        <p:txBody>
          <a:bodyPr lIns="0" rIns="0" tIns="0" bIns="0">
            <a:normAutofit fontScale="78000"/>
          </a:bodyPr>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Liang, Hong, et al. "Text feature extraction based on deep learning: a review." EURASIP journal on wireless communications and networking 2017.1 (2017): 1-12.</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Minaee, Shervin, et al. "Deep Learning--based Text Classification: A Comprehensive Review." ACM Computing Surveys (CSUR) 54.3 (</a:t>
            </a:r>
            <a:r>
              <a:rPr b="0" lang="en-US" sz="3200" spc="-1" strike="noStrike">
                <a:solidFill>
                  <a:srgbClr val="c9211e"/>
                </a:solidFill>
                <a:latin typeface="Arial"/>
                <a:ea typeface="DejaVu Sans"/>
              </a:rPr>
              <a:t>2021): 1-40.</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CustomShape 1"/>
          <p:cNvSpPr/>
          <p:nvPr/>
        </p:nvSpPr>
        <p:spPr>
          <a:xfrm>
            <a:off x="504000" y="226080"/>
            <a:ext cx="9070920" cy="9457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Text feature extraction</a:t>
            </a:r>
            <a:endParaRPr b="0" lang="en-US" sz="4400" spc="-1" strike="noStrike">
              <a:latin typeface="Arial"/>
            </a:endParaRPr>
          </a:p>
        </p:txBody>
      </p:sp>
      <p:sp>
        <p:nvSpPr>
          <p:cNvPr id="237" name="CustomShape 2"/>
          <p:cNvSpPr/>
          <p:nvPr/>
        </p:nvSpPr>
        <p:spPr>
          <a:xfrm>
            <a:off x="504000" y="1326600"/>
            <a:ext cx="9070920" cy="3287520"/>
          </a:xfrm>
          <a:prstGeom prst="rect">
            <a:avLst/>
          </a:prstGeom>
          <a:noFill/>
          <a:ln>
            <a:noFill/>
          </a:ln>
        </p:spPr>
        <p:style>
          <a:lnRef idx="0"/>
          <a:fillRef idx="0"/>
          <a:effectRef idx="0"/>
          <a:fontRef idx="minor"/>
        </p:style>
        <p:txBody>
          <a:bodyPr lIns="0" rIns="0" tIns="0" bIns="0">
            <a:normAutofit fontScale="65000"/>
          </a:bodyPr>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Non- Deeplearning</a:t>
            </a:r>
            <a:endParaRPr b="0" lang="en-US" sz="3200" spc="-1" strike="noStrike">
              <a:latin typeface="Arial"/>
            </a:endParaRPr>
          </a:p>
          <a:p>
            <a:pPr lvl="1" marL="864000" indent="-323280">
              <a:lnSpc>
                <a:spcPct val="100000"/>
              </a:lnSpc>
              <a:spcBef>
                <a:spcPts val="1134"/>
              </a:spcBef>
              <a:buClr>
                <a:srgbClr val="000000"/>
              </a:buClr>
              <a:buSzPct val="75000"/>
              <a:buFont typeface="Symbol"/>
              <a:buChar char=""/>
            </a:pPr>
            <a:r>
              <a:rPr b="0" lang="en-US" sz="2800" spc="-1" strike="noStrike">
                <a:solidFill>
                  <a:srgbClr val="000000"/>
                </a:solidFill>
                <a:latin typeface="Arial"/>
                <a:ea typeface="DejaVu Sans"/>
              </a:rPr>
              <a:t>Filtration (word frequency, information gain, and</a:t>
            </a:r>
            <a:endParaRPr b="0" lang="en-US" sz="2800" spc="-1" strike="noStrike">
              <a:latin typeface="Arial"/>
            </a:endParaRPr>
          </a:p>
          <a:p>
            <a:pPr lvl="1" marL="864000" indent="-323280">
              <a:lnSpc>
                <a:spcPct val="100000"/>
              </a:lnSpc>
              <a:spcBef>
                <a:spcPts val="1134"/>
              </a:spcBef>
              <a:buClr>
                <a:srgbClr val="000000"/>
              </a:buClr>
              <a:buSzPct val="75000"/>
              <a:buFont typeface="Symbol"/>
              <a:buChar char=""/>
            </a:pPr>
            <a:r>
              <a:rPr b="0" lang="en-US" sz="2800" spc="-1" strike="noStrike">
                <a:solidFill>
                  <a:srgbClr val="000000"/>
                </a:solidFill>
                <a:latin typeface="Arial"/>
                <a:ea typeface="DejaVu Sans"/>
              </a:rPr>
              <a:t>mutual information method)</a:t>
            </a:r>
            <a:endParaRPr b="0" lang="en-US" sz="2800" spc="-1" strike="noStrike">
              <a:latin typeface="Arial"/>
            </a:endParaRPr>
          </a:p>
          <a:p>
            <a:pPr lvl="1" marL="864000" indent="-323280">
              <a:lnSpc>
                <a:spcPct val="100000"/>
              </a:lnSpc>
              <a:spcBef>
                <a:spcPts val="1134"/>
              </a:spcBef>
              <a:buClr>
                <a:srgbClr val="000000"/>
              </a:buClr>
              <a:buSzPct val="75000"/>
              <a:buFont typeface="Symbol"/>
              <a:buChar char=""/>
            </a:pPr>
            <a:r>
              <a:rPr b="0" lang="en-US" sz="2800" spc="-1" strike="noStrike">
                <a:solidFill>
                  <a:srgbClr val="000000"/>
                </a:solidFill>
                <a:latin typeface="Arial"/>
                <a:ea typeface="DejaVu Sans"/>
              </a:rPr>
              <a:t>Fusion (Weighted KNN )</a:t>
            </a:r>
            <a:endParaRPr b="0" lang="en-US" sz="2800" spc="-1" strike="noStrike">
              <a:latin typeface="Arial"/>
            </a:endParaRPr>
          </a:p>
          <a:p>
            <a:pPr lvl="1" marL="864000" indent="-323280">
              <a:lnSpc>
                <a:spcPct val="100000"/>
              </a:lnSpc>
              <a:spcBef>
                <a:spcPts val="1134"/>
              </a:spcBef>
              <a:buClr>
                <a:srgbClr val="000000"/>
              </a:buClr>
              <a:buSzPct val="75000"/>
              <a:buFont typeface="Symbol"/>
              <a:buChar char=""/>
            </a:pPr>
            <a:r>
              <a:rPr b="0" lang="en-US" sz="2800" spc="-1" strike="noStrike">
                <a:solidFill>
                  <a:srgbClr val="000000"/>
                </a:solidFill>
                <a:latin typeface="Arial"/>
                <a:ea typeface="DejaVu Sans"/>
              </a:rPr>
              <a:t>Mapping (LSI (latent semantic index) and PCA.)</a:t>
            </a:r>
            <a:endParaRPr b="0" lang="en-US" sz="2800" spc="-1" strike="noStrike">
              <a:latin typeface="Arial"/>
            </a:endParaRPr>
          </a:p>
          <a:p>
            <a:pPr lvl="1" marL="864000" indent="-323280">
              <a:lnSpc>
                <a:spcPct val="100000"/>
              </a:lnSpc>
              <a:spcBef>
                <a:spcPts val="1134"/>
              </a:spcBef>
              <a:buClr>
                <a:srgbClr val="000000"/>
              </a:buClr>
              <a:buSzPct val="75000"/>
              <a:buFont typeface="Symbol"/>
              <a:buChar char=""/>
            </a:pPr>
            <a:r>
              <a:rPr b="0" lang="en-US" sz="2800" spc="-1" strike="noStrike">
                <a:solidFill>
                  <a:srgbClr val="000000"/>
                </a:solidFill>
                <a:latin typeface="Arial"/>
                <a:ea typeface="DejaVu Sans"/>
              </a:rPr>
              <a:t>Clustering (CHI Square, Concept indexing)</a:t>
            </a:r>
            <a:endParaRPr b="0" lang="en-US" sz="28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Deep learning based features</a:t>
            </a:r>
            <a:endParaRPr b="0" lang="en-US" sz="3200" spc="-1" strike="noStrike">
              <a:latin typeface="Arial"/>
            </a:endParaRPr>
          </a:p>
          <a:p>
            <a:pPr lvl="1" marL="864000" indent="-323280">
              <a:lnSpc>
                <a:spcPct val="100000"/>
              </a:lnSpc>
              <a:spcBef>
                <a:spcPts val="1134"/>
              </a:spcBef>
              <a:buClr>
                <a:srgbClr val="000000"/>
              </a:buClr>
              <a:buSzPct val="75000"/>
              <a:buFont typeface="Symbol"/>
              <a:buChar char=""/>
            </a:pPr>
            <a:r>
              <a:rPr b="0" lang="en-US" sz="2800" spc="-1" strike="noStrike">
                <a:solidFill>
                  <a:srgbClr val="000000"/>
                </a:solidFill>
                <a:latin typeface="Arial"/>
                <a:ea typeface="DejaVu Sans"/>
              </a:rPr>
              <a:t>Autoencoder, RBM, DBN,CNN, RNN)</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CustomShape 1"/>
          <p:cNvSpPr/>
          <p:nvPr/>
        </p:nvSpPr>
        <p:spPr>
          <a:xfrm>
            <a:off x="504000" y="226080"/>
            <a:ext cx="9070920" cy="9457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Text Data Pre-processing</a:t>
            </a:r>
            <a:endParaRPr b="0" lang="en-US" sz="4400" spc="-1" strike="noStrike">
              <a:latin typeface="Arial"/>
            </a:endParaRPr>
          </a:p>
        </p:txBody>
      </p:sp>
      <p:sp>
        <p:nvSpPr>
          <p:cNvPr id="239" name="CustomShape 2"/>
          <p:cNvSpPr/>
          <p:nvPr/>
        </p:nvSpPr>
        <p:spPr>
          <a:xfrm>
            <a:off x="504000" y="1326600"/>
            <a:ext cx="9070920" cy="3287520"/>
          </a:xfrm>
          <a:prstGeom prst="rect">
            <a:avLst/>
          </a:prstGeom>
          <a:noFill/>
          <a:ln>
            <a:noFill/>
          </a:ln>
        </p:spPr>
        <p:style>
          <a:lnRef idx="0"/>
          <a:fillRef idx="0"/>
          <a:effectRef idx="0"/>
          <a:fontRef idx="minor"/>
        </p:style>
        <p:txBody>
          <a:bodyPr lIns="0" rIns="0" tIns="0" bIns="0">
            <a:normAutofit fontScale="37000"/>
          </a:bodyPr>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Tokenization — convert sentences to words</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Removing unnecessary punctuation, tags</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Removing stop words — frequent words such as ”the”, ”is”, etc. that do not have specific semantic</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Stemming — words are reduced to a root by removing inflection through dropping unnecessary characters, usually a suffix.</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Lemmatization — Another approach to remove inflection by determining the part of speech and utilizing detailed database of the language.</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CustomShape 1"/>
          <p:cNvSpPr/>
          <p:nvPr/>
        </p:nvSpPr>
        <p:spPr>
          <a:xfrm>
            <a:off x="504000" y="226080"/>
            <a:ext cx="9070920" cy="9457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Text Data Pre-processing</a:t>
            </a:r>
            <a:endParaRPr b="0" lang="en-US" sz="4400" spc="-1" strike="noStrike">
              <a:latin typeface="Arial"/>
            </a:endParaRPr>
          </a:p>
        </p:txBody>
      </p:sp>
      <p:sp>
        <p:nvSpPr>
          <p:cNvPr id="241" name="CustomShape 2"/>
          <p:cNvSpPr/>
          <p:nvPr/>
        </p:nvSpPr>
        <p:spPr>
          <a:xfrm>
            <a:off x="504000" y="1326600"/>
            <a:ext cx="9070920" cy="328752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NLTK</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Python + Requests + BeautifulSoup (Data scrapping)</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CustomShape 1"/>
          <p:cNvSpPr/>
          <p:nvPr/>
        </p:nvSpPr>
        <p:spPr>
          <a:xfrm>
            <a:off x="504000" y="226080"/>
            <a:ext cx="9070920" cy="9457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Text feature representation</a:t>
            </a:r>
            <a:endParaRPr b="0" lang="en-US" sz="4400" spc="-1" strike="noStrike">
              <a:latin typeface="Arial"/>
            </a:endParaRPr>
          </a:p>
        </p:txBody>
      </p:sp>
      <p:sp>
        <p:nvSpPr>
          <p:cNvPr id="243" name="CustomShape 2"/>
          <p:cNvSpPr/>
          <p:nvPr/>
        </p:nvSpPr>
        <p:spPr>
          <a:xfrm>
            <a:off x="504000" y="1326600"/>
            <a:ext cx="9070920" cy="3287520"/>
          </a:xfrm>
          <a:prstGeom prst="rect">
            <a:avLst/>
          </a:prstGeom>
          <a:noFill/>
          <a:ln>
            <a:noFill/>
          </a:ln>
        </p:spPr>
        <p:style>
          <a:lnRef idx="0"/>
          <a:fillRef idx="0"/>
          <a:effectRef idx="0"/>
          <a:fontRef idx="minor"/>
        </p:style>
        <p:txBody>
          <a:bodyPr lIns="0" rIns="0" tIns="0" bIns="0">
            <a:normAutofit fontScale="85000"/>
          </a:bodyPr>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Bag-of-words</a:t>
            </a:r>
            <a:endParaRPr b="0" lang="en-US" sz="3200" spc="-1" strike="noStrike">
              <a:latin typeface="Arial"/>
            </a:endParaRPr>
          </a:p>
          <a:p>
            <a:pPr lvl="1" marL="864000" indent="-323280">
              <a:lnSpc>
                <a:spcPct val="100000"/>
              </a:lnSpc>
              <a:spcBef>
                <a:spcPts val="1134"/>
              </a:spcBef>
              <a:buClr>
                <a:srgbClr val="000000"/>
              </a:buClr>
              <a:buSzPct val="75000"/>
              <a:buFont typeface="Symbol"/>
              <a:buChar char=""/>
            </a:pPr>
            <a:r>
              <a:rPr b="0" lang="en-US" sz="1400" spc="-1" strike="noStrike">
                <a:solidFill>
                  <a:srgbClr val="000000"/>
                </a:solidFill>
                <a:latin typeface="Arial"/>
                <a:ea typeface="DejaVu Sans"/>
              </a:rPr>
              <a:t>We make the list of unique words in the text corpus called vocabulary. </a:t>
            </a:r>
            <a:endParaRPr b="0" lang="en-US" sz="1400" spc="-1" strike="noStrike">
              <a:latin typeface="Arial"/>
            </a:endParaRPr>
          </a:p>
          <a:p>
            <a:pPr lvl="1" marL="864000" indent="-323280">
              <a:lnSpc>
                <a:spcPct val="100000"/>
              </a:lnSpc>
              <a:spcBef>
                <a:spcPts val="1134"/>
              </a:spcBef>
              <a:buClr>
                <a:srgbClr val="000000"/>
              </a:buClr>
              <a:buSzPct val="75000"/>
              <a:buFont typeface="Symbol"/>
              <a:buChar char=""/>
            </a:pPr>
            <a:r>
              <a:rPr b="0" lang="en-US" sz="1400" spc="-1" strike="noStrike">
                <a:solidFill>
                  <a:srgbClr val="000000"/>
                </a:solidFill>
                <a:latin typeface="Arial"/>
                <a:ea typeface="DejaVu Sans"/>
              </a:rPr>
              <a:t>Then we can represent each sentence or document as a vector with each word represented as 1 for present and 0 for absent from the vocabulary.</a:t>
            </a:r>
            <a:endParaRPr b="0" lang="en-US" sz="1400" spc="-1" strike="noStrike">
              <a:latin typeface="Arial"/>
            </a:endParaRPr>
          </a:p>
          <a:p>
            <a:pPr lvl="1" marL="864000" indent="-323280">
              <a:lnSpc>
                <a:spcPct val="100000"/>
              </a:lnSpc>
              <a:spcBef>
                <a:spcPts val="1134"/>
              </a:spcBef>
              <a:buClr>
                <a:srgbClr val="000000"/>
              </a:buClr>
              <a:buSzPct val="75000"/>
              <a:buFont typeface="Symbol"/>
              <a:buChar char=""/>
            </a:pPr>
            <a:r>
              <a:rPr b="0" lang="en-US" sz="1400" spc="-1" strike="noStrike">
                <a:solidFill>
                  <a:srgbClr val="000000"/>
                </a:solidFill>
                <a:latin typeface="Arial"/>
                <a:ea typeface="DejaVu Sans"/>
              </a:rPr>
              <a:t>count the number of times each word appears in a document. </a:t>
            </a:r>
            <a:endParaRPr b="0" lang="en-US" sz="1400" spc="-1" strike="noStrike">
              <a:latin typeface="Arial"/>
            </a:endParaRPr>
          </a:p>
          <a:p>
            <a:pPr lvl="1" marL="864000" indent="-323280">
              <a:lnSpc>
                <a:spcPct val="100000"/>
              </a:lnSpc>
              <a:spcBef>
                <a:spcPts val="1134"/>
              </a:spcBef>
              <a:buClr>
                <a:srgbClr val="000000"/>
              </a:buClr>
              <a:buSzPct val="75000"/>
              <a:buFont typeface="Symbol"/>
              <a:buChar char=""/>
            </a:pPr>
            <a:r>
              <a:rPr b="0" lang="en-US" sz="1400" spc="-1" strike="noStrike">
                <a:solidFill>
                  <a:srgbClr val="000000"/>
                </a:solidFill>
                <a:latin typeface="Arial"/>
                <a:ea typeface="DejaVu Sans"/>
              </a:rPr>
              <a:t>Term Frequency (TF), Inverse Document Frequency (IDF), TF-IDF I.e. (TF *IDF)</a:t>
            </a:r>
            <a:endParaRPr b="0" lang="en-US" sz="14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Word2Vec, GLpve</a:t>
            </a:r>
            <a:endParaRPr b="0" lang="en-US" sz="3200" spc="-1" strike="noStrike">
              <a:latin typeface="Arial"/>
            </a:endParaRPr>
          </a:p>
          <a:p>
            <a:pPr lvl="1" marL="864000" indent="-323280">
              <a:lnSpc>
                <a:spcPct val="100000"/>
              </a:lnSpc>
              <a:spcBef>
                <a:spcPts val="1134"/>
              </a:spcBef>
              <a:buClr>
                <a:srgbClr val="000000"/>
              </a:buClr>
              <a:buSzPct val="75000"/>
              <a:buFont typeface="Symbol"/>
              <a:buChar char=""/>
            </a:pPr>
            <a:r>
              <a:rPr b="0" lang="en-US" sz="1400" spc="-1" strike="noStrike">
                <a:solidFill>
                  <a:srgbClr val="000000"/>
                </a:solidFill>
                <a:latin typeface="Arial"/>
                <a:ea typeface="DejaVu Sans"/>
              </a:rPr>
              <a:t>Word2vec takes as its input a large corpus of text and produces a vector space with each unique word being assigned a corresponding vector in the space. Word vectors are positioned in the vector space such that words that share common contexts in the corpus are located in close proximity to one another in the space.</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CustomShape 1"/>
          <p:cNvSpPr/>
          <p:nvPr/>
        </p:nvSpPr>
        <p:spPr>
          <a:xfrm>
            <a:off x="504000" y="226080"/>
            <a:ext cx="9070920" cy="9457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Audio features : Survey </a:t>
            </a:r>
            <a:endParaRPr b="0" lang="en-US" sz="4400" spc="-1" strike="noStrike">
              <a:latin typeface="Arial"/>
            </a:endParaRPr>
          </a:p>
        </p:txBody>
      </p:sp>
      <p:sp>
        <p:nvSpPr>
          <p:cNvPr id="245" name="CustomShape 2"/>
          <p:cNvSpPr/>
          <p:nvPr/>
        </p:nvSpPr>
        <p:spPr>
          <a:xfrm>
            <a:off x="504000" y="1326600"/>
            <a:ext cx="9070920" cy="328752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Alías, Francesc, Joan Claudi Socoró, and Xavier Sevillano. "A review of physical and perceptual feature extraction techniques for speech, music and environmental sounds." Applied Sciences 6.5 (2016): 143.</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CustomShape 1"/>
          <p:cNvSpPr/>
          <p:nvPr/>
        </p:nvSpPr>
        <p:spPr>
          <a:xfrm>
            <a:off x="504000" y="226080"/>
            <a:ext cx="9070920" cy="9457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Audio</a:t>
            </a:r>
            <a:endParaRPr b="0" lang="en-US" sz="4400" spc="-1" strike="noStrike">
              <a:latin typeface="Arial"/>
            </a:endParaRPr>
          </a:p>
        </p:txBody>
      </p:sp>
      <p:pic>
        <p:nvPicPr>
          <p:cNvPr id="247" name="" descr=""/>
          <p:cNvPicPr/>
          <p:nvPr/>
        </p:nvPicPr>
        <p:blipFill>
          <a:blip r:embed="rId1"/>
          <a:stretch/>
        </p:blipFill>
        <p:spPr>
          <a:xfrm>
            <a:off x="1188720" y="1381680"/>
            <a:ext cx="2285280" cy="1543680"/>
          </a:xfrm>
          <a:prstGeom prst="rect">
            <a:avLst/>
          </a:prstGeom>
          <a:ln>
            <a:noFill/>
          </a:ln>
        </p:spPr>
      </p:pic>
      <p:pic>
        <p:nvPicPr>
          <p:cNvPr id="248" name="" descr=""/>
          <p:cNvPicPr/>
          <p:nvPr/>
        </p:nvPicPr>
        <p:blipFill>
          <a:blip r:embed="rId2"/>
          <a:stretch/>
        </p:blipFill>
        <p:spPr>
          <a:xfrm>
            <a:off x="4560840" y="1604520"/>
            <a:ext cx="4856760" cy="1046520"/>
          </a:xfrm>
          <a:prstGeom prst="rect">
            <a:avLst/>
          </a:prstGeom>
          <a:ln>
            <a:noFill/>
          </a:ln>
        </p:spPr>
      </p:pic>
      <p:pic>
        <p:nvPicPr>
          <p:cNvPr id="249" name="" descr=""/>
          <p:cNvPicPr/>
          <p:nvPr/>
        </p:nvPicPr>
        <p:blipFill>
          <a:blip r:embed="rId3"/>
          <a:stretch/>
        </p:blipFill>
        <p:spPr>
          <a:xfrm>
            <a:off x="1737360" y="2926080"/>
            <a:ext cx="6308640" cy="2415240"/>
          </a:xfrm>
          <a:prstGeom prst="rect">
            <a:avLst/>
          </a:prstGeom>
          <a:ln>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CustomShape 1"/>
          <p:cNvSpPr/>
          <p:nvPr/>
        </p:nvSpPr>
        <p:spPr>
          <a:xfrm>
            <a:off x="504000" y="226080"/>
            <a:ext cx="9070920" cy="9457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Audio characteristic</a:t>
            </a:r>
            <a:endParaRPr b="0" lang="en-US" sz="4400" spc="-1" strike="noStrike">
              <a:latin typeface="Arial"/>
            </a:endParaRPr>
          </a:p>
        </p:txBody>
      </p:sp>
      <p:pic>
        <p:nvPicPr>
          <p:cNvPr id="251" name="" descr=""/>
          <p:cNvPicPr/>
          <p:nvPr/>
        </p:nvPicPr>
        <p:blipFill>
          <a:blip r:embed="rId1"/>
          <a:stretch/>
        </p:blipFill>
        <p:spPr>
          <a:xfrm>
            <a:off x="923760" y="1303200"/>
            <a:ext cx="8285760" cy="309456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4114800" y="1645920"/>
            <a:ext cx="1645200" cy="8222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Processing</a:t>
            </a:r>
            <a:endParaRPr b="0" lang="en-US" sz="1800" spc="-1" strike="noStrike">
              <a:latin typeface="Arial"/>
            </a:endParaRPr>
          </a:p>
        </p:txBody>
      </p:sp>
      <p:sp>
        <p:nvSpPr>
          <p:cNvPr id="120" name="Line 2"/>
          <p:cNvSpPr/>
          <p:nvPr/>
        </p:nvSpPr>
        <p:spPr>
          <a:xfrm>
            <a:off x="2834640" y="2158560"/>
            <a:ext cx="1097280" cy="0"/>
          </a:xfrm>
          <a:prstGeom prst="line">
            <a:avLst/>
          </a:prstGeom>
          <a:ln>
            <a:solidFill>
              <a:srgbClr val="3465a4"/>
            </a:solidFill>
            <a:custDash>
              <a:ds d="1100000" sp="500000"/>
              <a:ds d="1100000" sp="500000"/>
            </a:custDash>
            <a:tailEnd len="med" type="triangle" w="med"/>
          </a:ln>
        </p:spPr>
        <p:style>
          <a:lnRef idx="0"/>
          <a:fillRef idx="0"/>
          <a:effectRef idx="0"/>
          <a:fontRef idx="minor"/>
        </p:style>
        <p:txBody>
          <a:bodyPr lIns="90000" rIns="90000" tIns="45000" bIns="45000" anchor="ctr" anchorCtr="1">
            <a:noAutofit/>
          </a:bodyPr>
          <a:p>
            <a:pPr algn="ctr">
              <a:lnSpc>
                <a:spcPct val="100000"/>
              </a:lnSpc>
            </a:pPr>
            <a:r>
              <a:rPr b="0" lang="en-US" sz="1800" spc="-1" strike="noStrike">
                <a:solidFill>
                  <a:srgbClr val="000000"/>
                </a:solidFill>
                <a:latin typeface="Arial"/>
                <a:ea typeface="DejaVu Sans"/>
              </a:rPr>
              <a:t>Input</a:t>
            </a:r>
            <a:endParaRPr b="0" lang="en-US" sz="1800" spc="-1" strike="noStrike">
              <a:latin typeface="Arial"/>
            </a:endParaRPr>
          </a:p>
        </p:txBody>
      </p:sp>
      <p:sp>
        <p:nvSpPr>
          <p:cNvPr id="121" name="Line 3"/>
          <p:cNvSpPr/>
          <p:nvPr/>
        </p:nvSpPr>
        <p:spPr>
          <a:xfrm>
            <a:off x="6035040" y="2103120"/>
            <a:ext cx="1097280" cy="0"/>
          </a:xfrm>
          <a:prstGeom prst="line">
            <a:avLst/>
          </a:prstGeom>
          <a:ln>
            <a:solidFill>
              <a:srgbClr val="3465a4"/>
            </a:solidFill>
            <a:custDash>
              <a:ds d="1100000" sp="500000"/>
              <a:ds d="1100000" sp="500000"/>
            </a:custDash>
            <a:tailEnd len="med" type="triangle" w="med"/>
          </a:ln>
        </p:spPr>
        <p:style>
          <a:lnRef idx="0"/>
          <a:fillRef idx="0"/>
          <a:effectRef idx="0"/>
          <a:fontRef idx="minor"/>
        </p:style>
        <p:txBody>
          <a:bodyPr lIns="90000" rIns="90000" tIns="45000" bIns="45000" anchor="ctr" anchorCtr="1">
            <a:noAutofit/>
          </a:bodyPr>
          <a:p>
            <a:pPr algn="ctr">
              <a:lnSpc>
                <a:spcPct val="100000"/>
              </a:lnSpc>
            </a:pPr>
            <a:r>
              <a:rPr b="0" lang="en-US" sz="1800" spc="-1" strike="noStrike">
                <a:solidFill>
                  <a:srgbClr val="000000"/>
                </a:solidFill>
                <a:latin typeface="Arial"/>
                <a:ea typeface="DejaVu Sans"/>
              </a:rPr>
              <a:t>Output</a:t>
            </a:r>
            <a:endParaRPr b="0" lang="en-US" sz="1800" spc="-1" strike="noStrike">
              <a:latin typeface="Arial"/>
            </a:endParaRPr>
          </a:p>
        </p:txBody>
      </p:sp>
      <p:sp>
        <p:nvSpPr>
          <p:cNvPr id="122" name="CustomShape 4"/>
          <p:cNvSpPr/>
          <p:nvPr/>
        </p:nvSpPr>
        <p:spPr>
          <a:xfrm>
            <a:off x="504000" y="226080"/>
            <a:ext cx="9070920" cy="9457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Computing</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CustomShape 1"/>
          <p:cNvSpPr/>
          <p:nvPr/>
        </p:nvSpPr>
        <p:spPr>
          <a:xfrm>
            <a:off x="504000" y="226080"/>
            <a:ext cx="9070920" cy="9457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                 </a:t>
            </a:r>
            <a:r>
              <a:rPr b="0" lang="en-US" sz="4400" spc="-1" strike="noStrike">
                <a:solidFill>
                  <a:srgbClr val="000000"/>
                </a:solidFill>
                <a:latin typeface="Arial"/>
                <a:ea typeface="DejaVu Sans"/>
              </a:rPr>
              <a:t>Audio features</a:t>
            </a:r>
            <a:endParaRPr b="0" lang="en-US" sz="4400" spc="-1" strike="noStrike">
              <a:latin typeface="Arial"/>
            </a:endParaRPr>
          </a:p>
        </p:txBody>
      </p:sp>
      <p:pic>
        <p:nvPicPr>
          <p:cNvPr id="253" name="" descr=""/>
          <p:cNvPicPr/>
          <p:nvPr/>
        </p:nvPicPr>
        <p:blipFill>
          <a:blip r:embed="rId1"/>
          <a:stretch/>
        </p:blipFill>
        <p:spPr>
          <a:xfrm>
            <a:off x="608040" y="226080"/>
            <a:ext cx="4054680" cy="5104080"/>
          </a:xfrm>
          <a:prstGeom prst="rect">
            <a:avLst/>
          </a:prstGeom>
          <a:ln>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CustomShape 1"/>
          <p:cNvSpPr/>
          <p:nvPr/>
        </p:nvSpPr>
        <p:spPr>
          <a:xfrm>
            <a:off x="504000" y="226080"/>
            <a:ext cx="9070920" cy="9457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Working with Audio</a:t>
            </a:r>
            <a:endParaRPr b="0" lang="en-US" sz="4400" spc="-1" strike="noStrike">
              <a:latin typeface="Arial"/>
            </a:endParaRPr>
          </a:p>
        </p:txBody>
      </p:sp>
      <p:sp>
        <p:nvSpPr>
          <p:cNvPr id="255" name="CustomShape 2"/>
          <p:cNvSpPr/>
          <p:nvPr/>
        </p:nvSpPr>
        <p:spPr>
          <a:xfrm>
            <a:off x="504000" y="1326600"/>
            <a:ext cx="9070920" cy="328752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librosa</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torchaudio</a:t>
            </a:r>
            <a:endParaRPr b="0" lang="en-US" sz="3200" spc="-1" strike="noStrike">
              <a:latin typeface="Arial"/>
            </a:endParaRPr>
          </a:p>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scipy.io</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CustomShape 1"/>
          <p:cNvSpPr/>
          <p:nvPr/>
        </p:nvSpPr>
        <p:spPr>
          <a:xfrm>
            <a:off x="504000" y="226080"/>
            <a:ext cx="9070920" cy="9457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Image Data</a:t>
            </a:r>
            <a:endParaRPr b="0" lang="en-US" sz="4400" spc="-1" strike="noStrike">
              <a:latin typeface="Arial"/>
            </a:endParaRPr>
          </a:p>
        </p:txBody>
      </p:sp>
      <p:sp>
        <p:nvSpPr>
          <p:cNvPr id="257" name="CustomShape 2"/>
          <p:cNvSpPr/>
          <p:nvPr/>
        </p:nvSpPr>
        <p:spPr>
          <a:xfrm>
            <a:off x="504000" y="1326600"/>
            <a:ext cx="9070920" cy="3287520"/>
          </a:xfrm>
          <a:prstGeom prst="rect">
            <a:avLst/>
          </a:prstGeom>
          <a:noFill/>
          <a:ln>
            <a:noFill/>
          </a:ln>
        </p:spPr>
        <p:style>
          <a:lnRef idx="0"/>
          <a:fillRef idx="0"/>
          <a:effectRef idx="0"/>
          <a:fontRef idx="minor"/>
        </p:style>
        <p:txBody>
          <a:bodyPr lIns="0" rIns="0" tIns="0" bIns="0">
            <a:normAutofit/>
          </a:bodyPr>
          <a:p>
            <a:pPr marL="432000" indent="-32328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ping Tian, Dong. "A review on image feature extraction and representation techniques." International Journal of Multimedia and Ubiquitous Engineering 8.4 (2013): 385-396.</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CustomShape 1"/>
          <p:cNvSpPr/>
          <p:nvPr/>
        </p:nvSpPr>
        <p:spPr>
          <a:xfrm>
            <a:off x="504000" y="226080"/>
            <a:ext cx="9070920" cy="9457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Image </a:t>
            </a:r>
            <a:r>
              <a:rPr b="0" lang="en-US" sz="4400" spc="-1" strike="noStrike" u="sng">
                <a:solidFill>
                  <a:srgbClr val="0000ff"/>
                </a:solidFill>
                <a:uFillTx/>
                <a:latin typeface="Arial"/>
                <a:ea typeface="DejaVu Sans"/>
                <a:hlinkClick r:id="rId1"/>
              </a:rPr>
              <a:t>Data:color</a:t>
            </a:r>
            <a:r>
              <a:rPr b="0" lang="en-US" sz="4400" spc="-1" strike="noStrike">
                <a:solidFill>
                  <a:srgbClr val="0000ff"/>
                </a:solidFill>
                <a:latin typeface="Arial"/>
                <a:ea typeface="DejaVu Sans"/>
              </a:rPr>
              <a:t> descriptors</a:t>
            </a:r>
            <a:endParaRPr b="0" lang="en-US" sz="4400" spc="-1" strike="noStrike">
              <a:latin typeface="Arial"/>
            </a:endParaRPr>
          </a:p>
        </p:txBody>
      </p:sp>
      <p:pic>
        <p:nvPicPr>
          <p:cNvPr id="259" name="" descr=""/>
          <p:cNvPicPr/>
          <p:nvPr/>
        </p:nvPicPr>
        <p:blipFill>
          <a:blip r:embed="rId2"/>
          <a:stretch/>
        </p:blipFill>
        <p:spPr>
          <a:xfrm>
            <a:off x="1244880" y="1326600"/>
            <a:ext cx="7588440" cy="3287520"/>
          </a:xfrm>
          <a:prstGeom prst="rect">
            <a:avLst/>
          </a:prstGeom>
          <a:ln>
            <a:noFill/>
          </a:ln>
        </p:spPr>
      </p:pic>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CustomShape 1"/>
          <p:cNvSpPr/>
          <p:nvPr/>
        </p:nvSpPr>
        <p:spPr>
          <a:xfrm>
            <a:off x="504000" y="226080"/>
            <a:ext cx="9070920" cy="9457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Image Data:Texture</a:t>
            </a:r>
            <a:endParaRPr b="0" lang="en-US" sz="4400" spc="-1" strike="noStrike">
              <a:latin typeface="Arial"/>
            </a:endParaRPr>
          </a:p>
        </p:txBody>
      </p:sp>
      <p:pic>
        <p:nvPicPr>
          <p:cNvPr id="261" name="" descr=""/>
          <p:cNvPicPr/>
          <p:nvPr/>
        </p:nvPicPr>
        <p:blipFill>
          <a:blip r:embed="rId1"/>
          <a:stretch/>
        </p:blipFill>
        <p:spPr>
          <a:xfrm>
            <a:off x="1085760" y="1365840"/>
            <a:ext cx="7961760" cy="2113560"/>
          </a:xfrm>
          <a:prstGeom prst="rect">
            <a:avLst/>
          </a:prstGeom>
          <a:ln>
            <a:noFill/>
          </a:ln>
        </p:spPr>
      </p:pic>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CustomShape 1"/>
          <p:cNvSpPr/>
          <p:nvPr/>
        </p:nvSpPr>
        <p:spPr>
          <a:xfrm>
            <a:off x="504000" y="226080"/>
            <a:ext cx="9070920" cy="9457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Image Data:shape</a:t>
            </a:r>
            <a:endParaRPr b="0" lang="en-US" sz="4400" spc="-1" strike="noStrike">
              <a:latin typeface="Arial"/>
            </a:endParaRPr>
          </a:p>
        </p:txBody>
      </p:sp>
      <p:pic>
        <p:nvPicPr>
          <p:cNvPr id="263" name="" descr=""/>
          <p:cNvPicPr/>
          <p:nvPr/>
        </p:nvPicPr>
        <p:blipFill>
          <a:blip r:embed="rId1"/>
          <a:stretch/>
        </p:blipFill>
        <p:spPr>
          <a:xfrm>
            <a:off x="3017520" y="1142640"/>
            <a:ext cx="4062600" cy="3977280"/>
          </a:xfrm>
          <a:prstGeom prst="rect">
            <a:avLst/>
          </a:prstGeom>
          <a:ln>
            <a:noFill/>
          </a:ln>
        </p:spPr>
      </p:pic>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CustomShape 1"/>
          <p:cNvSpPr/>
          <p:nvPr/>
        </p:nvSpPr>
        <p:spPr>
          <a:xfrm>
            <a:off x="504000" y="226080"/>
            <a:ext cx="9070920" cy="9457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Image Data: Representation</a:t>
            </a:r>
            <a:endParaRPr b="0" lang="en-US" sz="4400" spc="-1" strike="noStrike">
              <a:latin typeface="Arial"/>
            </a:endParaRPr>
          </a:p>
        </p:txBody>
      </p:sp>
      <p:pic>
        <p:nvPicPr>
          <p:cNvPr id="265" name="" descr=""/>
          <p:cNvPicPr/>
          <p:nvPr/>
        </p:nvPicPr>
        <p:blipFill>
          <a:blip r:embed="rId1"/>
          <a:stretch/>
        </p:blipFill>
        <p:spPr>
          <a:xfrm>
            <a:off x="2286000" y="1227960"/>
            <a:ext cx="5394240" cy="3891960"/>
          </a:xfrm>
          <a:prstGeom prst="rect">
            <a:avLst/>
          </a:prstGeom>
          <a:ln>
            <a:noFill/>
          </a:ln>
        </p:spPr>
      </p:pic>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CustomShape 1"/>
          <p:cNvSpPr/>
          <p:nvPr/>
        </p:nvSpPr>
        <p:spPr>
          <a:xfrm>
            <a:off x="504000" y="226080"/>
            <a:ext cx="9070920" cy="9457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Data processing</a:t>
            </a:r>
            <a:endParaRPr b="0" lang="en-US" sz="4400" spc="-1" strike="noStrike">
              <a:latin typeface="Arial"/>
            </a:endParaRPr>
          </a:p>
        </p:txBody>
      </p:sp>
      <p:graphicFrame>
        <p:nvGraphicFramePr>
          <p:cNvPr id="267" name="Table 2"/>
          <p:cNvGraphicFramePr/>
          <p:nvPr/>
        </p:nvGraphicFramePr>
        <p:xfrm>
          <a:off x="914400" y="1050840"/>
          <a:ext cx="7954920" cy="3599280"/>
        </p:xfrm>
        <a:graphic>
          <a:graphicData uri="http://schemas.openxmlformats.org/drawingml/2006/table">
            <a:tbl>
              <a:tblPr/>
              <a:tblGrid>
                <a:gridCol w="889200"/>
                <a:gridCol w="4412880"/>
                <a:gridCol w="2653200"/>
              </a:tblGrid>
              <a:tr h="719640">
                <a:tc>
                  <a:txBody>
                    <a:bodyPr lIns="90000" rIns="90000">
                      <a:noAutofit/>
                    </a:bodyPr>
                    <a:p>
                      <a:pPr>
                        <a:lnSpc>
                          <a:spcPct val="100000"/>
                        </a:lnSpc>
                      </a:pPr>
                      <a:r>
                        <a:rPr b="0" lang="en-US" sz="1800" spc="-1" strike="noStrike">
                          <a:latin typeface="Arial"/>
                        </a:rPr>
                        <a:t>Text</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nSpc>
                          <a:spcPct val="100000"/>
                        </a:lnSpc>
                      </a:pPr>
                      <a:r>
                        <a:rPr b="0" lang="en-US" sz="1800" spc="-1" strike="noStrike">
                          <a:latin typeface="Arial"/>
                        </a:rPr>
                        <a:t>Bag-of-words, transformer (BERT) etc.</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oAutofit/>
                    </a:bodyPr>
                    <a:p>
                      <a:pPr>
                        <a:lnSpc>
                          <a:spcPct val="100000"/>
                        </a:lnSpc>
                      </a:pPr>
                      <a:r>
                        <a:rPr b="0" lang="en-US" sz="1800" spc="-1" strike="noStrike">
                          <a:latin typeface="Arial"/>
                        </a:rPr>
                        <a:t>NLTK, Huggingface </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719640">
                <a:tc>
                  <a:txBody>
                    <a:bodyPr lIns="90000" rIns="90000">
                      <a:noAutofit/>
                    </a:bodyPr>
                    <a:p>
                      <a:pPr>
                        <a:lnSpc>
                          <a:spcPct val="100000"/>
                        </a:lnSpc>
                      </a:pPr>
                      <a:r>
                        <a:rPr b="0" lang="en-US" sz="1800" spc="-1" strike="noStrike">
                          <a:latin typeface="Arial"/>
                        </a:rPr>
                        <a:t>Image</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800" spc="-1" strike="noStrike">
                          <a:latin typeface="Arial"/>
                        </a:rPr>
                        <a:t>HoG, Fog, etc</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800" spc="-1" strike="noStrike">
                          <a:latin typeface="Arial"/>
                        </a:rPr>
                        <a:t>Scikit-image, opencv-python, PIL, openpose, </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719640">
                <a:tc>
                  <a:txBody>
                    <a:bodyPr lIns="90000" rIns="90000">
                      <a:noAutofit/>
                    </a:bodyPr>
                    <a:p>
                      <a:pPr>
                        <a:lnSpc>
                          <a:spcPct val="100000"/>
                        </a:lnSpc>
                      </a:pPr>
                      <a:r>
                        <a:rPr b="0" lang="en-US" sz="1800" spc="-1" strike="noStrike">
                          <a:latin typeface="Arial"/>
                        </a:rPr>
                        <a:t>Video</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US" sz="1800" spc="-1" strike="noStrike">
                          <a:latin typeface="Arial"/>
                        </a:rPr>
                        <a:t>Video to frame</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US" sz="1800" spc="-1" strike="noStrike">
                          <a:latin typeface="Arial"/>
                        </a:rPr>
                        <a:t>Scikit-image, opencv</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719640">
                <a:tc>
                  <a:txBody>
                    <a:bodyPr lIns="90000" rIns="90000">
                      <a:noAutofit/>
                    </a:bodyPr>
                    <a:p>
                      <a:pPr>
                        <a:lnSpc>
                          <a:spcPct val="100000"/>
                        </a:lnSpc>
                      </a:pPr>
                      <a:r>
                        <a:rPr b="0" lang="en-US" sz="1800" spc="-1" strike="noStrike">
                          <a:latin typeface="Arial"/>
                        </a:rPr>
                        <a:t>Audio</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oAutofit/>
                    </a:bodyPr>
                    <a:p>
                      <a:pPr>
                        <a:lnSpc>
                          <a:spcPct val="100000"/>
                        </a:lnSpc>
                      </a:pPr>
                      <a:r>
                        <a:rPr b="0" lang="en-US" sz="1800" spc="-1" strike="noStrike">
                          <a:latin typeface="Arial"/>
                        </a:rPr>
                        <a:t>Spectrogram, malspectogram etc.</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721080">
                <a:tc>
                  <a:txBody>
                    <a:bodyPr lIns="90000" rIns="90000">
                      <a:noAutofit/>
                    </a:bodyPr>
                    <a:p>
                      <a:pPr>
                        <a:lnSpc>
                          <a:spcPct val="100000"/>
                        </a:lnSpc>
                      </a:pPr>
                      <a:r>
                        <a:rPr b="0" lang="en-US" sz="1800" spc="-1" strike="noStrike">
                          <a:latin typeface="Arial"/>
                        </a:rPr>
                        <a:t>Exe, APK</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US" sz="1800" spc="-1" strike="noStrike">
                          <a:latin typeface="Arial"/>
                        </a:rPr>
                        <a:t>Header info, byte frequency , permission count etc</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oAutofit/>
                    </a:bodyPr>
                    <a:p>
                      <a:pPr>
                        <a:lnSpc>
                          <a:spcPct val="100000"/>
                        </a:lnSpc>
                      </a:pPr>
                      <a:r>
                        <a:rPr b="0" lang="en-US" sz="1800" spc="-1" strike="noStrike">
                          <a:latin typeface="Arial"/>
                        </a:rPr>
                        <a:t>Pefile, androguard</a:t>
                      </a:r>
                      <a:endParaRPr b="0" lang="en-US"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CustomShape 1"/>
          <p:cNvSpPr/>
          <p:nvPr/>
        </p:nvSpPr>
        <p:spPr>
          <a:xfrm>
            <a:off x="504000" y="226080"/>
            <a:ext cx="9070920" cy="9457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Data-centric Machine Learning </a:t>
            </a:r>
            <a:endParaRPr b="0" lang="en-US" sz="4400" spc="-1" strike="noStrike">
              <a:latin typeface="Arial"/>
            </a:endParaRPr>
          </a:p>
        </p:txBody>
      </p:sp>
      <p:sp>
        <p:nvSpPr>
          <p:cNvPr id="269" name="CustomShape 2"/>
          <p:cNvSpPr/>
          <p:nvPr/>
        </p:nvSpPr>
        <p:spPr>
          <a:xfrm>
            <a:off x="504000" y="1326600"/>
            <a:ext cx="9070920" cy="328752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4114800" y="1645920"/>
            <a:ext cx="1645200" cy="8222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Processing</a:t>
            </a:r>
            <a:endParaRPr b="0" lang="en-US" sz="1800" spc="-1" strike="noStrike">
              <a:latin typeface="Arial"/>
            </a:endParaRPr>
          </a:p>
          <a:p>
            <a:pPr algn="ctr">
              <a:lnSpc>
                <a:spcPct val="100000"/>
              </a:lnSpc>
            </a:pPr>
            <a:r>
              <a:rPr b="0" lang="en-US" sz="1800" spc="-1" strike="noStrike">
                <a:solidFill>
                  <a:srgbClr val="000000"/>
                </a:solidFill>
                <a:latin typeface="Arial"/>
                <a:ea typeface="DejaVu Sans"/>
              </a:rPr>
              <a:t>(Program: </a:t>
            </a:r>
            <a:endParaRPr b="0" lang="en-US" sz="1800" spc="-1" strike="noStrike">
              <a:latin typeface="Arial"/>
            </a:endParaRPr>
          </a:p>
          <a:p>
            <a:pPr algn="ctr">
              <a:lnSpc>
                <a:spcPct val="100000"/>
              </a:lnSpc>
            </a:pPr>
            <a:r>
              <a:rPr b="0" lang="en-US" sz="1800" spc="-1" strike="noStrike">
                <a:solidFill>
                  <a:srgbClr val="000000"/>
                </a:solidFill>
                <a:latin typeface="Arial"/>
                <a:ea typeface="DejaVu Sans"/>
              </a:rPr>
              <a:t>by User)</a:t>
            </a:r>
            <a:endParaRPr b="0" lang="en-US" sz="1800" spc="-1" strike="noStrike">
              <a:latin typeface="Arial"/>
            </a:endParaRPr>
          </a:p>
        </p:txBody>
      </p:sp>
      <p:sp>
        <p:nvSpPr>
          <p:cNvPr id="124" name="Line 2"/>
          <p:cNvSpPr/>
          <p:nvPr/>
        </p:nvSpPr>
        <p:spPr>
          <a:xfrm>
            <a:off x="2834640" y="2011680"/>
            <a:ext cx="1097280" cy="0"/>
          </a:xfrm>
          <a:prstGeom prst="line">
            <a:avLst/>
          </a:prstGeom>
          <a:ln>
            <a:solidFill>
              <a:srgbClr val="3465a4"/>
            </a:solidFill>
            <a:custDash>
              <a:ds d="1100000" sp="500000"/>
              <a:ds d="1100000" sp="500000"/>
            </a:custDash>
            <a:tailEnd len="med" type="triangle" w="med"/>
          </a:ln>
        </p:spPr>
        <p:style>
          <a:lnRef idx="0"/>
          <a:fillRef idx="0"/>
          <a:effectRef idx="0"/>
          <a:fontRef idx="minor"/>
        </p:style>
        <p:txBody>
          <a:bodyPr lIns="90000" rIns="90000" tIns="45000" bIns="45000" anchor="ctr" anchorCtr="1">
            <a:noAutofit/>
          </a:bodyPr>
          <a:p>
            <a:pPr algn="ctr">
              <a:lnSpc>
                <a:spcPct val="100000"/>
              </a:lnSpc>
            </a:pPr>
            <a:r>
              <a:rPr b="0" lang="en-US" sz="1800" spc="-1" strike="noStrike">
                <a:solidFill>
                  <a:srgbClr val="000000"/>
                </a:solidFill>
                <a:latin typeface="Arial"/>
                <a:ea typeface="DejaVu Sans"/>
              </a:rPr>
              <a:t>Input</a:t>
            </a:r>
            <a:endParaRPr b="0" lang="en-US" sz="1800" spc="-1" strike="noStrike">
              <a:latin typeface="Arial"/>
            </a:endParaRPr>
          </a:p>
        </p:txBody>
      </p:sp>
      <p:sp>
        <p:nvSpPr>
          <p:cNvPr id="125" name="Line 3"/>
          <p:cNvSpPr/>
          <p:nvPr/>
        </p:nvSpPr>
        <p:spPr>
          <a:xfrm>
            <a:off x="6126480" y="2011680"/>
            <a:ext cx="1097280" cy="0"/>
          </a:xfrm>
          <a:prstGeom prst="line">
            <a:avLst/>
          </a:prstGeom>
          <a:ln>
            <a:solidFill>
              <a:srgbClr val="3465a4"/>
            </a:solidFill>
            <a:custDash>
              <a:ds d="1100000" sp="500000"/>
              <a:ds d="1100000" sp="500000"/>
            </a:custDash>
            <a:tailEnd len="med" type="triangle" w="med"/>
          </a:ln>
        </p:spPr>
        <p:style>
          <a:lnRef idx="0"/>
          <a:fillRef idx="0"/>
          <a:effectRef idx="0"/>
          <a:fontRef idx="minor"/>
        </p:style>
        <p:txBody>
          <a:bodyPr lIns="90000" rIns="90000" tIns="45000" bIns="45000" anchor="ctr" anchorCtr="1">
            <a:noAutofit/>
          </a:bodyPr>
          <a:p>
            <a:pPr algn="ctr">
              <a:lnSpc>
                <a:spcPct val="100000"/>
              </a:lnSpc>
            </a:pPr>
            <a:r>
              <a:rPr b="0" lang="en-US" sz="1800" spc="-1" strike="noStrike">
                <a:solidFill>
                  <a:srgbClr val="000000"/>
                </a:solidFill>
                <a:latin typeface="Arial"/>
                <a:ea typeface="DejaVu Sans"/>
              </a:rPr>
              <a:t>Output</a:t>
            </a:r>
            <a:endParaRPr b="0" lang="en-US" sz="1800" spc="-1" strike="noStrike">
              <a:latin typeface="Arial"/>
            </a:endParaRPr>
          </a:p>
        </p:txBody>
      </p:sp>
      <p:sp>
        <p:nvSpPr>
          <p:cNvPr id="126" name="CustomShape 4"/>
          <p:cNvSpPr/>
          <p:nvPr/>
        </p:nvSpPr>
        <p:spPr>
          <a:xfrm>
            <a:off x="504000" y="226080"/>
            <a:ext cx="9070920" cy="9457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Programming</a:t>
            </a:r>
            <a:endParaRPr b="0" lang="en-US" sz="4400" spc="-1" strike="noStrike">
              <a:latin typeface="Arial"/>
            </a:endParaRPr>
          </a:p>
        </p:txBody>
      </p:sp>
      <p:sp>
        <p:nvSpPr>
          <p:cNvPr id="127" name="CustomShape 5"/>
          <p:cNvSpPr/>
          <p:nvPr/>
        </p:nvSpPr>
        <p:spPr>
          <a:xfrm>
            <a:off x="4206240" y="3474720"/>
            <a:ext cx="1645200" cy="8222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Processing</a:t>
            </a:r>
            <a:endParaRPr b="0" lang="en-US" sz="1800" spc="-1" strike="noStrike">
              <a:latin typeface="Arial"/>
            </a:endParaRPr>
          </a:p>
          <a:p>
            <a:pPr algn="ctr">
              <a:lnSpc>
                <a:spcPct val="100000"/>
              </a:lnSpc>
            </a:pPr>
            <a:r>
              <a:rPr b="0" lang="en-US" sz="1800" spc="-1" strike="noStrike">
                <a:solidFill>
                  <a:srgbClr val="000000"/>
                </a:solidFill>
                <a:latin typeface="Arial"/>
                <a:ea typeface="DejaVu Sans"/>
              </a:rPr>
              <a:t>(Program: </a:t>
            </a:r>
            <a:endParaRPr b="0" lang="en-US" sz="1800" spc="-1" strike="noStrike">
              <a:latin typeface="Arial"/>
            </a:endParaRPr>
          </a:p>
          <a:p>
            <a:pPr algn="ctr">
              <a:lnSpc>
                <a:spcPct val="100000"/>
              </a:lnSpc>
            </a:pPr>
            <a:r>
              <a:rPr b="0" lang="en-US" sz="1800" spc="-1" strike="noStrike">
                <a:solidFill>
                  <a:srgbClr val="000000"/>
                </a:solidFill>
                <a:latin typeface="Arial"/>
                <a:ea typeface="DejaVu Sans"/>
              </a:rPr>
              <a:t>by User)</a:t>
            </a:r>
            <a:endParaRPr b="0" lang="en-US" sz="1800" spc="-1" strike="noStrike">
              <a:latin typeface="Arial"/>
            </a:endParaRPr>
          </a:p>
        </p:txBody>
      </p:sp>
      <p:sp>
        <p:nvSpPr>
          <p:cNvPr id="128" name="Line 6"/>
          <p:cNvSpPr/>
          <p:nvPr/>
        </p:nvSpPr>
        <p:spPr>
          <a:xfrm>
            <a:off x="2834640" y="3749040"/>
            <a:ext cx="1097280" cy="0"/>
          </a:xfrm>
          <a:prstGeom prst="line">
            <a:avLst/>
          </a:prstGeom>
          <a:ln>
            <a:solidFill>
              <a:srgbClr val="3465a4"/>
            </a:solidFill>
            <a:custDash>
              <a:ds d="1100000" sp="500000"/>
              <a:ds d="1100000" sp="500000"/>
            </a:custDash>
            <a:tailEnd len="med" type="triangle" w="med"/>
          </a:ln>
        </p:spPr>
        <p:style>
          <a:lnRef idx="0"/>
          <a:fillRef idx="0"/>
          <a:effectRef idx="0"/>
          <a:fontRef idx="minor"/>
        </p:style>
        <p:txBody>
          <a:bodyPr lIns="90000" rIns="90000" tIns="45000" bIns="45000" anchor="ctr" anchorCtr="1">
            <a:noAutofit/>
          </a:bodyPr>
          <a:p>
            <a:pPr algn="ctr">
              <a:lnSpc>
                <a:spcPct val="100000"/>
              </a:lnSpc>
            </a:pPr>
            <a:r>
              <a:rPr b="0" lang="en-US" sz="1800" spc="-1" strike="noStrike">
                <a:solidFill>
                  <a:srgbClr val="000000"/>
                </a:solidFill>
                <a:latin typeface="Arial"/>
                <a:ea typeface="DejaVu Sans"/>
              </a:rPr>
              <a:t>Output</a:t>
            </a:r>
            <a:endParaRPr b="0" lang="en-US" sz="1800" spc="-1" strike="noStrike">
              <a:latin typeface="Arial"/>
            </a:endParaRPr>
          </a:p>
        </p:txBody>
      </p:sp>
      <p:sp>
        <p:nvSpPr>
          <p:cNvPr id="129" name="Line 7"/>
          <p:cNvSpPr/>
          <p:nvPr/>
        </p:nvSpPr>
        <p:spPr>
          <a:xfrm>
            <a:off x="2834640" y="4114800"/>
            <a:ext cx="1097280" cy="0"/>
          </a:xfrm>
          <a:prstGeom prst="line">
            <a:avLst/>
          </a:prstGeom>
          <a:ln>
            <a:solidFill>
              <a:srgbClr val="3465a4"/>
            </a:solidFill>
            <a:custDash>
              <a:ds d="1100000" sp="500000"/>
              <a:ds d="1100000" sp="500000"/>
            </a:custDash>
            <a:tailEnd len="med" type="triangle" w="med"/>
          </a:ln>
        </p:spPr>
        <p:style>
          <a:lnRef idx="0"/>
          <a:fillRef idx="0"/>
          <a:effectRef idx="0"/>
          <a:fontRef idx="minor"/>
        </p:style>
        <p:txBody>
          <a:bodyPr lIns="90000" rIns="90000" tIns="45000" bIns="45000" anchor="ctr" anchorCtr="1">
            <a:noAutofit/>
          </a:bodyPr>
          <a:p>
            <a:pPr algn="ctr">
              <a:lnSpc>
                <a:spcPct val="100000"/>
              </a:lnSpc>
            </a:pPr>
            <a:r>
              <a:rPr b="0" lang="en-US" sz="1800" spc="-1" strike="noStrike">
                <a:solidFill>
                  <a:srgbClr val="000000"/>
                </a:solidFill>
                <a:latin typeface="Arial"/>
                <a:ea typeface="DejaVu Sans"/>
              </a:rPr>
              <a:t>Input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4297680" y="3108960"/>
            <a:ext cx="1828080" cy="8222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Processing</a:t>
            </a:r>
            <a:endParaRPr b="0" lang="en-US" sz="1800" spc="-1" strike="noStrike">
              <a:latin typeface="Arial"/>
            </a:endParaRPr>
          </a:p>
          <a:p>
            <a:pPr algn="ctr">
              <a:lnSpc>
                <a:spcPct val="100000"/>
              </a:lnSpc>
            </a:pPr>
            <a:r>
              <a:rPr b="0" lang="en-US" sz="1800" spc="-1" strike="noStrike">
                <a:solidFill>
                  <a:srgbClr val="000000"/>
                </a:solidFill>
                <a:latin typeface="Arial"/>
                <a:ea typeface="DejaVu Sans"/>
              </a:rPr>
              <a:t>(Program /model)</a:t>
            </a:r>
            <a:endParaRPr b="0" lang="en-US" sz="1800" spc="-1" strike="noStrike">
              <a:latin typeface="Arial"/>
            </a:endParaRPr>
          </a:p>
        </p:txBody>
      </p:sp>
      <p:sp>
        <p:nvSpPr>
          <p:cNvPr id="131" name="Line 2"/>
          <p:cNvSpPr/>
          <p:nvPr/>
        </p:nvSpPr>
        <p:spPr>
          <a:xfrm>
            <a:off x="2926080" y="3840480"/>
            <a:ext cx="1097280" cy="0"/>
          </a:xfrm>
          <a:prstGeom prst="line">
            <a:avLst/>
          </a:prstGeom>
          <a:ln>
            <a:solidFill>
              <a:srgbClr val="3465a4"/>
            </a:solidFill>
            <a:custDash>
              <a:ds d="1100000" sp="500000"/>
              <a:ds d="1100000" sp="500000"/>
            </a:custDash>
            <a:tailEnd len="med" type="triangle" w="med"/>
          </a:ln>
        </p:spPr>
        <p:style>
          <a:lnRef idx="0"/>
          <a:fillRef idx="0"/>
          <a:effectRef idx="0"/>
          <a:fontRef idx="minor"/>
        </p:style>
        <p:txBody>
          <a:bodyPr lIns="90000" rIns="90000" tIns="45000" bIns="45000" anchor="ctr" anchorCtr="1">
            <a:noAutofit/>
          </a:bodyPr>
          <a:p>
            <a:pPr algn="ctr">
              <a:lnSpc>
                <a:spcPct val="100000"/>
              </a:lnSpc>
            </a:pPr>
            <a:r>
              <a:rPr b="0" lang="en-US" sz="1800" spc="-1" strike="noStrike">
                <a:solidFill>
                  <a:srgbClr val="000000"/>
                </a:solidFill>
                <a:latin typeface="Arial"/>
                <a:ea typeface="DejaVu Sans"/>
              </a:rPr>
              <a:t>Input</a:t>
            </a:r>
            <a:endParaRPr b="0" lang="en-US" sz="1800" spc="-1" strike="noStrike">
              <a:latin typeface="Arial"/>
            </a:endParaRPr>
          </a:p>
        </p:txBody>
      </p:sp>
      <p:sp>
        <p:nvSpPr>
          <p:cNvPr id="132" name="Line 3"/>
          <p:cNvSpPr/>
          <p:nvPr/>
        </p:nvSpPr>
        <p:spPr>
          <a:xfrm>
            <a:off x="2834640" y="3383280"/>
            <a:ext cx="1097280" cy="0"/>
          </a:xfrm>
          <a:prstGeom prst="line">
            <a:avLst/>
          </a:prstGeom>
          <a:ln>
            <a:solidFill>
              <a:srgbClr val="3465a4"/>
            </a:solidFill>
            <a:custDash>
              <a:ds d="1100000" sp="500000"/>
              <a:ds d="1100000" sp="500000"/>
            </a:custDash>
            <a:tailEnd len="med" type="triangle" w="med"/>
          </a:ln>
        </p:spPr>
        <p:style>
          <a:lnRef idx="0"/>
          <a:fillRef idx="0"/>
          <a:effectRef idx="0"/>
          <a:fontRef idx="minor"/>
        </p:style>
        <p:txBody>
          <a:bodyPr lIns="90000" rIns="90000" tIns="45000" bIns="45000" anchor="ctr" anchorCtr="1">
            <a:noAutofit/>
          </a:bodyPr>
          <a:p>
            <a:pPr algn="ctr">
              <a:lnSpc>
                <a:spcPct val="100000"/>
              </a:lnSpc>
            </a:pPr>
            <a:r>
              <a:rPr b="0" lang="en-US" sz="1800" spc="-1" strike="noStrike">
                <a:solidFill>
                  <a:srgbClr val="c9211e"/>
                </a:solidFill>
                <a:latin typeface="Arial"/>
                <a:ea typeface="DejaVu Sans"/>
              </a:rPr>
              <a:t>*Outpu</a:t>
            </a:r>
            <a:r>
              <a:rPr b="0" lang="en-US" sz="1800" spc="-1" strike="noStrike">
                <a:solidFill>
                  <a:srgbClr val="c9211e"/>
                </a:solidFill>
                <a:latin typeface="Arial"/>
                <a:ea typeface="DejaVu Sans"/>
              </a:rPr>
              <a:t>t</a:t>
            </a:r>
            <a:endParaRPr b="0" lang="en-US" sz="1800" spc="-1" strike="noStrike">
              <a:latin typeface="Arial"/>
            </a:endParaRPr>
          </a:p>
        </p:txBody>
      </p:sp>
      <p:sp>
        <p:nvSpPr>
          <p:cNvPr id="133" name="Line 4"/>
          <p:cNvSpPr/>
          <p:nvPr/>
        </p:nvSpPr>
        <p:spPr>
          <a:xfrm>
            <a:off x="5120640" y="2103120"/>
            <a:ext cx="0" cy="731520"/>
          </a:xfrm>
          <a:prstGeom prst="line">
            <a:avLst/>
          </a:prstGeom>
          <a:ln>
            <a:solidFill>
              <a:srgbClr val="3465a4"/>
            </a:solidFill>
            <a:custDash>
              <a:ds d="1100000" sp="500000"/>
              <a:ds d="1100000" sp="500000"/>
            </a:custDash>
            <a:tailEnd len="med" type="triangle" w="med"/>
          </a:ln>
        </p:spPr>
        <p:style>
          <a:lnRef idx="0"/>
          <a:fillRef idx="0"/>
          <a:effectRef idx="0"/>
          <a:fontRef idx="minor"/>
        </p:style>
        <p:txBody>
          <a:bodyPr lIns="90000" rIns="90000" tIns="45000" bIns="45000" anchor="ctr" anchorCtr="1">
            <a:noAutofit/>
          </a:bodyPr>
          <a:p>
            <a:pPr algn="ctr">
              <a:lnSpc>
                <a:spcPct val="100000"/>
              </a:lnSpc>
            </a:pPr>
            <a:r>
              <a:rPr b="0" lang="en-US" sz="1800" spc="-1" strike="noStrike">
                <a:solidFill>
                  <a:srgbClr val="000000"/>
                </a:solidFill>
                <a:latin typeface="Arial"/>
                <a:ea typeface="DejaVu Sans"/>
              </a:rPr>
              <a:t> </a:t>
            </a:r>
            <a:endParaRPr b="0" lang="en-US" sz="1800" spc="-1" strike="noStrike">
              <a:latin typeface="Arial"/>
            </a:endParaRPr>
          </a:p>
        </p:txBody>
      </p:sp>
      <p:sp>
        <p:nvSpPr>
          <p:cNvPr id="134" name="CustomShape 5"/>
          <p:cNvSpPr/>
          <p:nvPr/>
        </p:nvSpPr>
        <p:spPr>
          <a:xfrm>
            <a:off x="4206240" y="1645920"/>
            <a:ext cx="2102400" cy="34560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en-US" sz="1800" spc="-1" strike="noStrike">
                <a:solidFill>
                  <a:srgbClr val="000000"/>
                </a:solidFill>
                <a:latin typeface="Arial"/>
                <a:ea typeface="DejaVu Sans"/>
              </a:rPr>
              <a:t>Method / Approach</a:t>
            </a:r>
            <a:endParaRPr b="0" lang="en-US" sz="1800" spc="-1" strike="noStrike">
              <a:latin typeface="Arial"/>
            </a:endParaRPr>
          </a:p>
        </p:txBody>
      </p:sp>
      <p:sp>
        <p:nvSpPr>
          <p:cNvPr id="135" name="CustomShape 6"/>
          <p:cNvSpPr/>
          <p:nvPr/>
        </p:nvSpPr>
        <p:spPr>
          <a:xfrm>
            <a:off x="504000" y="226080"/>
            <a:ext cx="9070920" cy="9457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Training</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4206240" y="2377440"/>
            <a:ext cx="1828080" cy="8222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Processing</a:t>
            </a:r>
            <a:endParaRPr b="0" lang="en-US" sz="1800" spc="-1" strike="noStrike">
              <a:latin typeface="Arial"/>
            </a:endParaRPr>
          </a:p>
          <a:p>
            <a:pPr algn="ctr">
              <a:lnSpc>
                <a:spcPct val="100000"/>
              </a:lnSpc>
            </a:pPr>
            <a:r>
              <a:rPr b="0" lang="en-US" sz="1800" spc="-1" strike="noStrike">
                <a:solidFill>
                  <a:srgbClr val="000000"/>
                </a:solidFill>
                <a:latin typeface="Arial"/>
                <a:ea typeface="DejaVu Sans"/>
              </a:rPr>
              <a:t>(Program /model)</a:t>
            </a:r>
            <a:endParaRPr b="0" lang="en-US" sz="1800" spc="-1" strike="noStrike">
              <a:latin typeface="Arial"/>
            </a:endParaRPr>
          </a:p>
        </p:txBody>
      </p:sp>
      <p:sp>
        <p:nvSpPr>
          <p:cNvPr id="137" name="Line 2"/>
          <p:cNvSpPr/>
          <p:nvPr/>
        </p:nvSpPr>
        <p:spPr>
          <a:xfrm>
            <a:off x="2926080" y="3017520"/>
            <a:ext cx="1097280" cy="0"/>
          </a:xfrm>
          <a:prstGeom prst="line">
            <a:avLst/>
          </a:prstGeom>
          <a:ln>
            <a:solidFill>
              <a:srgbClr val="3465a4"/>
            </a:solidFill>
            <a:custDash>
              <a:ds d="1100000" sp="500000"/>
              <a:ds d="1100000" sp="500000"/>
            </a:custDash>
            <a:tailEnd len="med" type="triangle" w="med"/>
          </a:ln>
        </p:spPr>
        <p:style>
          <a:lnRef idx="0"/>
          <a:fillRef idx="0"/>
          <a:effectRef idx="0"/>
          <a:fontRef idx="minor"/>
        </p:style>
        <p:txBody>
          <a:bodyPr lIns="90000" rIns="90000" tIns="45000" bIns="45000" anchor="ctr" anchorCtr="1">
            <a:noAutofit/>
          </a:bodyPr>
          <a:p>
            <a:pPr algn="ctr">
              <a:lnSpc>
                <a:spcPct val="100000"/>
              </a:lnSpc>
            </a:pPr>
            <a:r>
              <a:rPr b="0" lang="en-US" sz="1800" spc="-1" strike="noStrike">
                <a:solidFill>
                  <a:srgbClr val="000000"/>
                </a:solidFill>
                <a:latin typeface="Arial"/>
                <a:ea typeface="DejaVu Sans"/>
              </a:rPr>
              <a:t>Input</a:t>
            </a:r>
            <a:endParaRPr b="0" lang="en-US" sz="1800" spc="-1" strike="noStrike">
              <a:latin typeface="Arial"/>
            </a:endParaRPr>
          </a:p>
        </p:txBody>
      </p:sp>
      <p:sp>
        <p:nvSpPr>
          <p:cNvPr id="138" name="Line 3"/>
          <p:cNvSpPr/>
          <p:nvPr/>
        </p:nvSpPr>
        <p:spPr>
          <a:xfrm>
            <a:off x="6217920" y="2834640"/>
            <a:ext cx="1097280" cy="0"/>
          </a:xfrm>
          <a:prstGeom prst="line">
            <a:avLst/>
          </a:prstGeom>
          <a:ln>
            <a:solidFill>
              <a:srgbClr val="3465a4"/>
            </a:solidFill>
            <a:custDash>
              <a:ds d="1100000" sp="500000"/>
              <a:ds d="1100000" sp="500000"/>
            </a:custDash>
            <a:tailEnd len="med" type="triangle" w="med"/>
          </a:ln>
        </p:spPr>
        <p:style>
          <a:lnRef idx="0"/>
          <a:fillRef idx="0"/>
          <a:effectRef idx="0"/>
          <a:fontRef idx="minor"/>
        </p:style>
        <p:txBody>
          <a:bodyPr lIns="90000" rIns="90000" tIns="45000" bIns="45000" anchor="ctr" anchorCtr="1">
            <a:noAutofit/>
          </a:bodyPr>
          <a:p>
            <a:pPr algn="ctr">
              <a:lnSpc>
                <a:spcPct val="100000"/>
              </a:lnSpc>
            </a:pPr>
            <a:r>
              <a:rPr b="0" lang="en-US" sz="1800" spc="-1" strike="noStrike">
                <a:solidFill>
                  <a:srgbClr val="000000"/>
                </a:solidFill>
                <a:latin typeface="Arial"/>
                <a:ea typeface="DejaVu Sans"/>
              </a:rPr>
              <a:t>Output</a:t>
            </a:r>
            <a:endParaRPr b="0" lang="en-US" sz="1800" spc="-1" strike="noStrike">
              <a:latin typeface="Arial"/>
            </a:endParaRPr>
          </a:p>
        </p:txBody>
      </p:sp>
      <p:sp>
        <p:nvSpPr>
          <p:cNvPr id="139" name="Line 4"/>
          <p:cNvSpPr/>
          <p:nvPr/>
        </p:nvSpPr>
        <p:spPr>
          <a:xfrm>
            <a:off x="4937760" y="1645920"/>
            <a:ext cx="0" cy="731520"/>
          </a:xfrm>
          <a:prstGeom prst="line">
            <a:avLst/>
          </a:prstGeom>
          <a:ln>
            <a:solidFill>
              <a:srgbClr val="3465a4"/>
            </a:solidFill>
            <a:custDash>
              <a:ds d="1100000" sp="500000"/>
              <a:ds d="1100000" sp="500000"/>
            </a:custDash>
            <a:tailEnd len="med" type="triangle" w="med"/>
          </a:ln>
        </p:spPr>
        <p:style>
          <a:lnRef idx="0"/>
          <a:fillRef idx="0"/>
          <a:effectRef idx="0"/>
          <a:fontRef idx="minor"/>
        </p:style>
        <p:txBody>
          <a:bodyPr lIns="90000" rIns="90000" tIns="45000" bIns="45000" anchor="ctr" anchorCtr="1">
            <a:noAutofit/>
          </a:bodyPr>
          <a:p>
            <a:pPr algn="ctr">
              <a:lnSpc>
                <a:spcPct val="100000"/>
              </a:lnSpc>
            </a:pPr>
            <a:r>
              <a:rPr b="0" lang="en-US" sz="1800" spc="-1" strike="noStrike">
                <a:solidFill>
                  <a:srgbClr val="000000"/>
                </a:solidFill>
                <a:latin typeface="Arial"/>
                <a:ea typeface="DejaVu Sans"/>
              </a:rPr>
              <a:t> </a:t>
            </a:r>
            <a:endParaRPr b="0" lang="en-US" sz="1800" spc="-1" strike="noStrike">
              <a:latin typeface="Arial"/>
            </a:endParaRPr>
          </a:p>
        </p:txBody>
      </p:sp>
      <p:sp>
        <p:nvSpPr>
          <p:cNvPr id="140" name="CustomShape 5"/>
          <p:cNvSpPr/>
          <p:nvPr/>
        </p:nvSpPr>
        <p:spPr>
          <a:xfrm>
            <a:off x="2926080" y="1280160"/>
            <a:ext cx="4479840" cy="63936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en-US" sz="1800" spc="-1" strike="noStrike">
                <a:solidFill>
                  <a:srgbClr val="000000"/>
                </a:solidFill>
                <a:latin typeface="Arial"/>
                <a:ea typeface="DejaVu Sans"/>
              </a:rPr>
              <a:t>Method / Approach </a:t>
            </a:r>
            <a:endParaRPr b="0" lang="en-US" sz="1800" spc="-1" strike="noStrike">
              <a:latin typeface="Arial"/>
            </a:endParaRPr>
          </a:p>
          <a:p>
            <a:pPr algn="ctr">
              <a:lnSpc>
                <a:spcPct val="100000"/>
              </a:lnSpc>
            </a:pPr>
            <a:r>
              <a:rPr b="0" lang="en-US" sz="1800" spc="-1" strike="noStrike">
                <a:solidFill>
                  <a:srgbClr val="000000"/>
                </a:solidFill>
                <a:latin typeface="Arial"/>
                <a:ea typeface="DejaVu Sans"/>
              </a:rPr>
              <a:t>(Decision Tree, Regression , SVM etc.)</a:t>
            </a:r>
            <a:endParaRPr b="0" lang="en-US" sz="1800" spc="-1" strike="noStrike">
              <a:latin typeface="Arial"/>
            </a:endParaRPr>
          </a:p>
        </p:txBody>
      </p:sp>
      <p:sp>
        <p:nvSpPr>
          <p:cNvPr id="141" name="CustomShape 6"/>
          <p:cNvSpPr/>
          <p:nvPr/>
        </p:nvSpPr>
        <p:spPr>
          <a:xfrm>
            <a:off x="2194560" y="3311640"/>
            <a:ext cx="1462320" cy="1625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1. Text</a:t>
            </a:r>
            <a:endParaRPr b="0" lang="en-US" sz="1800" spc="-1" strike="noStrike">
              <a:latin typeface="Arial"/>
            </a:endParaRPr>
          </a:p>
          <a:p>
            <a:pPr>
              <a:lnSpc>
                <a:spcPct val="100000"/>
              </a:lnSpc>
            </a:pPr>
            <a:r>
              <a:rPr b="0" lang="en-US" sz="1800" spc="-1" strike="noStrike">
                <a:solidFill>
                  <a:srgbClr val="000000"/>
                </a:solidFill>
                <a:latin typeface="Arial"/>
                <a:ea typeface="DejaVu Sans"/>
              </a:rPr>
              <a:t>2.  Images</a:t>
            </a:r>
            <a:endParaRPr b="0" lang="en-US" sz="1800" spc="-1" strike="noStrike">
              <a:latin typeface="Arial"/>
            </a:endParaRPr>
          </a:p>
          <a:p>
            <a:pPr>
              <a:lnSpc>
                <a:spcPct val="100000"/>
              </a:lnSpc>
            </a:pPr>
            <a:r>
              <a:rPr b="0" lang="en-US" sz="1800" spc="-1" strike="noStrike">
                <a:solidFill>
                  <a:srgbClr val="000000"/>
                </a:solidFill>
                <a:latin typeface="Arial"/>
                <a:ea typeface="DejaVu Sans"/>
              </a:rPr>
              <a:t>3. Video</a:t>
            </a:r>
            <a:endParaRPr b="0" lang="en-US" sz="1800" spc="-1" strike="noStrike">
              <a:latin typeface="Arial"/>
            </a:endParaRPr>
          </a:p>
          <a:p>
            <a:pPr>
              <a:lnSpc>
                <a:spcPct val="100000"/>
              </a:lnSpc>
            </a:pPr>
            <a:r>
              <a:rPr b="0" lang="en-US" sz="1800" spc="-1" strike="noStrike">
                <a:solidFill>
                  <a:srgbClr val="000000"/>
                </a:solidFill>
                <a:latin typeface="Arial"/>
                <a:ea typeface="DejaVu Sans"/>
              </a:rPr>
              <a:t>4. Audio</a:t>
            </a:r>
            <a:endParaRPr b="0" lang="en-US" sz="1800" spc="-1" strike="noStrike">
              <a:latin typeface="Arial"/>
            </a:endParaRPr>
          </a:p>
          <a:p>
            <a:pPr>
              <a:lnSpc>
                <a:spcPct val="100000"/>
              </a:lnSpc>
            </a:pPr>
            <a:r>
              <a:rPr b="0" lang="en-US" sz="1800" spc="-1" strike="noStrike">
                <a:solidFill>
                  <a:srgbClr val="000000"/>
                </a:solidFill>
                <a:latin typeface="Arial"/>
                <a:ea typeface="DejaVu Sans"/>
              </a:rPr>
              <a:t>5. Numeric</a:t>
            </a:r>
            <a:endParaRPr b="0" lang="en-US" sz="1800" spc="-1" strike="noStrike">
              <a:latin typeface="Arial"/>
            </a:endParaRPr>
          </a:p>
          <a:p>
            <a:pPr>
              <a:lnSpc>
                <a:spcPct val="100000"/>
              </a:lnSpc>
            </a:pPr>
            <a:r>
              <a:rPr b="0" lang="en-US" sz="1800" spc="-1" strike="noStrike">
                <a:solidFill>
                  <a:srgbClr val="000000"/>
                </a:solidFill>
                <a:latin typeface="Arial"/>
                <a:ea typeface="DejaVu Sans"/>
              </a:rPr>
              <a:t>6. Others</a:t>
            </a:r>
            <a:endParaRPr b="0" lang="en-US" sz="1800" spc="-1" strike="noStrike">
              <a:latin typeface="Arial"/>
            </a:endParaRPr>
          </a:p>
        </p:txBody>
      </p:sp>
      <p:sp>
        <p:nvSpPr>
          <p:cNvPr id="142" name="CustomShape 7"/>
          <p:cNvSpPr/>
          <p:nvPr/>
        </p:nvSpPr>
        <p:spPr>
          <a:xfrm>
            <a:off x="6400800" y="3530880"/>
            <a:ext cx="1645200" cy="8575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Class label</a:t>
            </a:r>
            <a:endParaRPr b="0" lang="en-US" sz="1800" spc="-1" strike="noStrike">
              <a:latin typeface="Arial"/>
            </a:endParaRPr>
          </a:p>
          <a:p>
            <a:pPr>
              <a:lnSpc>
                <a:spcPct val="100000"/>
              </a:lnSpc>
            </a:pPr>
            <a:r>
              <a:rPr b="0" lang="en-US" sz="1800" spc="-1" strike="noStrike">
                <a:solidFill>
                  <a:srgbClr val="000000"/>
                </a:solidFill>
                <a:latin typeface="Arial"/>
                <a:ea typeface="DejaVu Sans"/>
              </a:rPr>
              <a:t>Cluster</a:t>
            </a:r>
            <a:endParaRPr b="0" lang="en-US" sz="1800" spc="-1" strike="noStrike">
              <a:latin typeface="Arial"/>
            </a:endParaRPr>
          </a:p>
          <a:p>
            <a:pPr>
              <a:lnSpc>
                <a:spcPct val="100000"/>
              </a:lnSpc>
            </a:pPr>
            <a:r>
              <a:rPr b="0" lang="en-US" sz="1800" spc="-1" strike="noStrike">
                <a:solidFill>
                  <a:srgbClr val="000000"/>
                </a:solidFill>
                <a:latin typeface="Arial"/>
                <a:ea typeface="DejaVu Sans"/>
              </a:rPr>
              <a:t>Numeric value</a:t>
            </a:r>
            <a:endParaRPr b="0" lang="en-US" sz="1800" spc="-1" strike="noStrike">
              <a:latin typeface="Arial"/>
            </a:endParaRPr>
          </a:p>
        </p:txBody>
      </p:sp>
      <p:sp>
        <p:nvSpPr>
          <p:cNvPr id="143" name="Line 8"/>
          <p:cNvSpPr/>
          <p:nvPr/>
        </p:nvSpPr>
        <p:spPr>
          <a:xfrm>
            <a:off x="2926080" y="2651760"/>
            <a:ext cx="1005840" cy="0"/>
          </a:xfrm>
          <a:prstGeom prst="line">
            <a:avLst/>
          </a:prstGeom>
          <a:ln>
            <a:solidFill>
              <a:srgbClr val="3465a4"/>
            </a:solidFill>
            <a:custDash>
              <a:ds d="1100000" sp="500000"/>
              <a:ds d="1100000" sp="500000"/>
            </a:custDash>
            <a:tailEnd len="med" type="triangle" w="med"/>
          </a:ln>
        </p:spPr>
        <p:style>
          <a:lnRef idx="0"/>
          <a:fillRef idx="0"/>
          <a:effectRef idx="0"/>
          <a:fontRef idx="minor"/>
        </p:style>
        <p:txBody>
          <a:bodyPr lIns="90000" rIns="90000" tIns="45000" bIns="45000" anchor="ctr" anchorCtr="1">
            <a:noAutofit/>
          </a:bodyPr>
          <a:p>
            <a:pPr algn="ctr">
              <a:lnSpc>
                <a:spcPct val="100000"/>
              </a:lnSpc>
            </a:pPr>
            <a:r>
              <a:rPr b="0" lang="en-US" sz="1800" spc="-1" strike="noStrike">
                <a:solidFill>
                  <a:srgbClr val="000000"/>
                </a:solidFill>
                <a:latin typeface="Arial"/>
                <a:ea typeface="DejaVu Sans"/>
              </a:rPr>
              <a:t> </a:t>
            </a:r>
            <a:endParaRPr b="0" lang="en-US" sz="1800" spc="-1" strike="noStrike">
              <a:latin typeface="Arial"/>
            </a:endParaRPr>
          </a:p>
        </p:txBody>
      </p:sp>
      <p:sp>
        <p:nvSpPr>
          <p:cNvPr id="144" name="CustomShape 9"/>
          <p:cNvSpPr/>
          <p:nvPr/>
        </p:nvSpPr>
        <p:spPr>
          <a:xfrm>
            <a:off x="1645920" y="2194560"/>
            <a:ext cx="2285280" cy="34560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en-US" sz="1800" spc="-1" strike="noStrike">
                <a:solidFill>
                  <a:srgbClr val="c9211e"/>
                </a:solidFill>
                <a:latin typeface="Arial"/>
                <a:ea typeface="DejaVu Sans"/>
              </a:rPr>
              <a:t>*Output (classes)</a:t>
            </a:r>
            <a:endParaRPr b="0" lang="en-US" sz="1800" spc="-1" strike="noStrike">
              <a:latin typeface="Arial"/>
            </a:endParaRPr>
          </a:p>
        </p:txBody>
      </p:sp>
      <p:sp>
        <p:nvSpPr>
          <p:cNvPr id="145" name="CustomShape 10"/>
          <p:cNvSpPr/>
          <p:nvPr/>
        </p:nvSpPr>
        <p:spPr>
          <a:xfrm>
            <a:off x="504000" y="226080"/>
            <a:ext cx="9070920" cy="9457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Training ..</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1737360" y="2468880"/>
            <a:ext cx="730800" cy="4564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Data</a:t>
            </a:r>
            <a:endParaRPr b="0" lang="en-US" sz="1800" spc="-1" strike="noStrike">
              <a:latin typeface="Arial"/>
            </a:endParaRPr>
          </a:p>
        </p:txBody>
      </p:sp>
      <p:sp>
        <p:nvSpPr>
          <p:cNvPr id="147" name="CustomShape 2"/>
          <p:cNvSpPr/>
          <p:nvPr/>
        </p:nvSpPr>
        <p:spPr>
          <a:xfrm>
            <a:off x="4206240" y="2103120"/>
            <a:ext cx="1279440" cy="1005120"/>
          </a:xfrm>
          <a:custGeom>
            <a:avLst/>
            <a:gdLst/>
            <a:ahLst/>
            <a:rect l="l" t="t" r="r" b="b"/>
            <a:pathLst>
              <a:path w="21600" h="21600">
                <a:moveTo>
                  <a:pt x="10800" y="0"/>
                </a:moveTo>
                <a:lnTo>
                  <a:pt x="21600" y="10800"/>
                </a:lnTo>
                <a:lnTo>
                  <a:pt x="10800" y="21600"/>
                </a:lnTo>
                <a:lnTo>
                  <a:pt x="0" y="10800"/>
                </a:lnTo>
                <a:lnTo>
                  <a:pt x="10800" y="0"/>
                </a:lnTo>
                <a:close/>
              </a:path>
            </a:pathLst>
          </a:cu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Training  </a:t>
            </a:r>
            <a:endParaRPr b="0" lang="en-US" sz="1800" spc="-1" strike="noStrike">
              <a:latin typeface="Arial"/>
            </a:endParaRPr>
          </a:p>
        </p:txBody>
      </p:sp>
      <p:sp>
        <p:nvSpPr>
          <p:cNvPr id="148" name="Line 3"/>
          <p:cNvSpPr/>
          <p:nvPr/>
        </p:nvSpPr>
        <p:spPr>
          <a:xfrm>
            <a:off x="2834640" y="2651760"/>
            <a:ext cx="731520" cy="0"/>
          </a:xfrm>
          <a:prstGeom prst="line">
            <a:avLst/>
          </a:prstGeom>
          <a:ln>
            <a:solidFill>
              <a:srgbClr val="3465a4"/>
            </a:solidFill>
            <a:custDash>
              <a:ds d="1100000" sp="500000"/>
              <a:ds d="1100000" sp="500000"/>
            </a:custDash>
            <a:tailEnd len="med" type="triangle" w="med"/>
          </a:ln>
        </p:spPr>
        <p:style>
          <a:lnRef idx="0"/>
          <a:fillRef idx="0"/>
          <a:effectRef idx="0"/>
          <a:fontRef idx="minor"/>
        </p:style>
      </p:sp>
      <p:sp>
        <p:nvSpPr>
          <p:cNvPr id="149" name="CustomShape 4"/>
          <p:cNvSpPr/>
          <p:nvPr/>
        </p:nvSpPr>
        <p:spPr>
          <a:xfrm>
            <a:off x="6675120" y="2286000"/>
            <a:ext cx="822240" cy="547920"/>
          </a:xfrm>
          <a:prstGeom prst="cube">
            <a:avLst>
              <a:gd name="adj" fmla="val 25000"/>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Model</a:t>
            </a:r>
            <a:endParaRPr b="0" lang="en-US" sz="1800" spc="-1" strike="noStrike">
              <a:latin typeface="Arial"/>
            </a:endParaRPr>
          </a:p>
        </p:txBody>
      </p:sp>
      <p:sp>
        <p:nvSpPr>
          <p:cNvPr id="150" name="Line 5"/>
          <p:cNvSpPr/>
          <p:nvPr/>
        </p:nvSpPr>
        <p:spPr>
          <a:xfrm>
            <a:off x="5760720" y="2651760"/>
            <a:ext cx="548640" cy="0"/>
          </a:xfrm>
          <a:prstGeom prst="line">
            <a:avLst/>
          </a:prstGeom>
          <a:ln>
            <a:solidFill>
              <a:srgbClr val="3465a4"/>
            </a:solidFill>
            <a:custDash>
              <a:ds d="1100000" sp="500000"/>
              <a:ds d="1100000" sp="500000"/>
            </a:custDash>
            <a:tailEnd len="med" type="triangle" w="med"/>
          </a:ln>
        </p:spPr>
        <p:style>
          <a:lnRef idx="0"/>
          <a:fillRef idx="0"/>
          <a:effectRef idx="0"/>
          <a:fontRef idx="minor"/>
        </p:style>
      </p:sp>
      <p:sp>
        <p:nvSpPr>
          <p:cNvPr id="151" name="CustomShape 6"/>
          <p:cNvSpPr/>
          <p:nvPr/>
        </p:nvSpPr>
        <p:spPr>
          <a:xfrm>
            <a:off x="504000" y="226080"/>
            <a:ext cx="9070920" cy="9457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Machine Learning</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365760" y="3657600"/>
            <a:ext cx="639360" cy="4564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Data</a:t>
            </a:r>
            <a:endParaRPr b="0" lang="en-US" sz="1800" spc="-1" strike="noStrike">
              <a:latin typeface="Arial"/>
            </a:endParaRPr>
          </a:p>
        </p:txBody>
      </p:sp>
      <p:sp>
        <p:nvSpPr>
          <p:cNvPr id="153" name="CustomShape 2"/>
          <p:cNvSpPr/>
          <p:nvPr/>
        </p:nvSpPr>
        <p:spPr>
          <a:xfrm>
            <a:off x="4023360" y="1828800"/>
            <a:ext cx="1279440" cy="1005120"/>
          </a:xfrm>
          <a:custGeom>
            <a:avLst/>
            <a:gdLst/>
            <a:ahLst/>
            <a:rect l="l" t="t" r="r" b="b"/>
            <a:pathLst>
              <a:path w="21600" h="21600">
                <a:moveTo>
                  <a:pt x="10800" y="0"/>
                </a:moveTo>
                <a:lnTo>
                  <a:pt x="21600" y="10800"/>
                </a:lnTo>
                <a:lnTo>
                  <a:pt x="10800" y="21600"/>
                </a:lnTo>
                <a:lnTo>
                  <a:pt x="0" y="10800"/>
                </a:lnTo>
                <a:lnTo>
                  <a:pt x="10800" y="0"/>
                </a:lnTo>
                <a:close/>
              </a:path>
            </a:pathLst>
          </a:cu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Training  </a:t>
            </a:r>
            <a:endParaRPr b="0" lang="en-US" sz="1800" spc="-1" strike="noStrike">
              <a:latin typeface="Arial"/>
            </a:endParaRPr>
          </a:p>
        </p:txBody>
      </p:sp>
      <p:sp>
        <p:nvSpPr>
          <p:cNvPr id="154" name="Line 3"/>
          <p:cNvSpPr/>
          <p:nvPr/>
        </p:nvSpPr>
        <p:spPr>
          <a:xfrm>
            <a:off x="3108960" y="2377440"/>
            <a:ext cx="731520" cy="0"/>
          </a:xfrm>
          <a:prstGeom prst="line">
            <a:avLst/>
          </a:prstGeom>
          <a:ln>
            <a:solidFill>
              <a:srgbClr val="3465a4"/>
            </a:solidFill>
            <a:custDash>
              <a:ds d="1100000" sp="500000"/>
              <a:ds d="1100000" sp="500000"/>
            </a:custDash>
            <a:tailEnd len="med" type="triangle" w="med"/>
          </a:ln>
        </p:spPr>
        <p:style>
          <a:lnRef idx="0"/>
          <a:fillRef idx="0"/>
          <a:effectRef idx="0"/>
          <a:fontRef idx="minor"/>
        </p:style>
      </p:sp>
      <p:sp>
        <p:nvSpPr>
          <p:cNvPr id="155" name="CustomShape 4"/>
          <p:cNvSpPr/>
          <p:nvPr/>
        </p:nvSpPr>
        <p:spPr>
          <a:xfrm>
            <a:off x="6309360" y="2011680"/>
            <a:ext cx="822240" cy="547920"/>
          </a:xfrm>
          <a:prstGeom prst="cube">
            <a:avLst>
              <a:gd name="adj" fmla="val 25000"/>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Model</a:t>
            </a:r>
            <a:endParaRPr b="0" lang="en-US" sz="1800" spc="-1" strike="noStrike">
              <a:latin typeface="Arial"/>
            </a:endParaRPr>
          </a:p>
        </p:txBody>
      </p:sp>
      <p:sp>
        <p:nvSpPr>
          <p:cNvPr id="156" name="Line 5"/>
          <p:cNvSpPr/>
          <p:nvPr/>
        </p:nvSpPr>
        <p:spPr>
          <a:xfrm>
            <a:off x="5486400" y="2286000"/>
            <a:ext cx="548640" cy="0"/>
          </a:xfrm>
          <a:prstGeom prst="line">
            <a:avLst/>
          </a:prstGeom>
          <a:ln>
            <a:solidFill>
              <a:srgbClr val="3465a4"/>
            </a:solidFill>
            <a:custDash>
              <a:ds d="1100000" sp="500000"/>
              <a:ds d="1100000" sp="500000"/>
            </a:custDash>
            <a:tailEnd len="med" type="triangle" w="med"/>
          </a:ln>
        </p:spPr>
        <p:style>
          <a:lnRef idx="0"/>
          <a:fillRef idx="0"/>
          <a:effectRef idx="0"/>
          <a:fontRef idx="minor"/>
        </p:style>
      </p:sp>
      <p:pic>
        <p:nvPicPr>
          <p:cNvPr id="157" name="" descr=""/>
          <p:cNvPicPr/>
          <p:nvPr/>
        </p:nvPicPr>
        <p:blipFill>
          <a:blip r:embed="rId1"/>
          <a:stretch/>
        </p:blipFill>
        <p:spPr>
          <a:xfrm flipH="1">
            <a:off x="522360" y="934200"/>
            <a:ext cx="387000" cy="387000"/>
          </a:xfrm>
          <a:prstGeom prst="rect">
            <a:avLst/>
          </a:prstGeom>
          <a:ln>
            <a:noFill/>
          </a:ln>
        </p:spPr>
      </p:pic>
      <p:pic>
        <p:nvPicPr>
          <p:cNvPr id="158" name="" descr=""/>
          <p:cNvPicPr/>
          <p:nvPr/>
        </p:nvPicPr>
        <p:blipFill>
          <a:blip r:embed="rId2"/>
          <a:stretch/>
        </p:blipFill>
        <p:spPr>
          <a:xfrm flipH="1">
            <a:off x="549360" y="1321920"/>
            <a:ext cx="323280" cy="323280"/>
          </a:xfrm>
          <a:prstGeom prst="rect">
            <a:avLst/>
          </a:prstGeom>
          <a:ln>
            <a:noFill/>
          </a:ln>
        </p:spPr>
      </p:pic>
      <p:pic>
        <p:nvPicPr>
          <p:cNvPr id="159" name="" descr=""/>
          <p:cNvPicPr/>
          <p:nvPr/>
        </p:nvPicPr>
        <p:blipFill>
          <a:blip r:embed="rId3"/>
          <a:stretch/>
        </p:blipFill>
        <p:spPr>
          <a:xfrm>
            <a:off x="548640" y="1737360"/>
            <a:ext cx="273600" cy="334800"/>
          </a:xfrm>
          <a:prstGeom prst="rect">
            <a:avLst/>
          </a:prstGeom>
          <a:ln>
            <a:noFill/>
          </a:ln>
        </p:spPr>
      </p:pic>
      <p:pic>
        <p:nvPicPr>
          <p:cNvPr id="160" name="" descr=""/>
          <p:cNvPicPr/>
          <p:nvPr/>
        </p:nvPicPr>
        <p:blipFill>
          <a:blip r:embed="rId4"/>
          <a:stretch/>
        </p:blipFill>
        <p:spPr>
          <a:xfrm rot="19200">
            <a:off x="549000" y="2195280"/>
            <a:ext cx="320760" cy="320760"/>
          </a:xfrm>
          <a:prstGeom prst="rect">
            <a:avLst/>
          </a:prstGeom>
          <a:ln>
            <a:noFill/>
          </a:ln>
        </p:spPr>
      </p:pic>
      <p:pic>
        <p:nvPicPr>
          <p:cNvPr id="161" name="" descr=""/>
          <p:cNvPicPr/>
          <p:nvPr/>
        </p:nvPicPr>
        <p:blipFill>
          <a:blip r:embed="rId5"/>
          <a:stretch/>
        </p:blipFill>
        <p:spPr>
          <a:xfrm>
            <a:off x="514080" y="2617200"/>
            <a:ext cx="399600" cy="399600"/>
          </a:xfrm>
          <a:prstGeom prst="rect">
            <a:avLst/>
          </a:prstGeom>
          <a:ln>
            <a:noFill/>
          </a:ln>
        </p:spPr>
      </p:pic>
      <p:pic>
        <p:nvPicPr>
          <p:cNvPr id="162" name="" descr=""/>
          <p:cNvPicPr/>
          <p:nvPr/>
        </p:nvPicPr>
        <p:blipFill>
          <a:blip r:embed="rId6"/>
          <a:stretch/>
        </p:blipFill>
        <p:spPr>
          <a:xfrm>
            <a:off x="575280" y="3135600"/>
            <a:ext cx="338400" cy="338400"/>
          </a:xfrm>
          <a:prstGeom prst="rect">
            <a:avLst/>
          </a:prstGeom>
          <a:ln>
            <a:noFill/>
          </a:ln>
        </p:spPr>
      </p:pic>
      <p:sp>
        <p:nvSpPr>
          <p:cNvPr id="163" name="CustomShape 6"/>
          <p:cNvSpPr/>
          <p:nvPr/>
        </p:nvSpPr>
        <p:spPr>
          <a:xfrm>
            <a:off x="365760" y="914400"/>
            <a:ext cx="639360" cy="2742480"/>
          </a:xfrm>
          <a:prstGeom prst="rect">
            <a:avLst/>
          </a:prstGeom>
          <a:noFill/>
          <a:ln>
            <a:solidFill>
              <a:srgbClr val="3465a4"/>
            </a:solidFill>
          </a:ln>
        </p:spPr>
        <p:style>
          <a:lnRef idx="0"/>
          <a:fillRef idx="0"/>
          <a:effectRef idx="0"/>
          <a:fontRef idx="minor"/>
        </p:style>
      </p:sp>
      <p:sp>
        <p:nvSpPr>
          <p:cNvPr id="164" name="CustomShape 7"/>
          <p:cNvSpPr/>
          <p:nvPr/>
        </p:nvSpPr>
        <p:spPr>
          <a:xfrm>
            <a:off x="1188720" y="2011680"/>
            <a:ext cx="2102400" cy="730800"/>
          </a:xfrm>
          <a:custGeom>
            <a:avLst/>
            <a:gdLst/>
            <a:ahLst/>
            <a:rect l="l" t="t" r="r" b="b"/>
            <a:pathLst>
              <a:path w="5844" h="2034">
                <a:moveTo>
                  <a:pt x="1460" y="0"/>
                </a:moveTo>
                <a:lnTo>
                  <a:pt x="5843" y="0"/>
                </a:lnTo>
                <a:lnTo>
                  <a:pt x="4382" y="2033"/>
                </a:lnTo>
                <a:lnTo>
                  <a:pt x="0" y="2033"/>
                </a:lnTo>
                <a:lnTo>
                  <a:pt x="1460" y="0"/>
                </a:lnTo>
              </a:path>
            </a:pathLst>
          </a:cu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Pre-processing</a:t>
            </a:r>
            <a:endParaRPr b="0" lang="en-US" sz="1800" spc="-1" strike="noStrike">
              <a:latin typeface="Arial"/>
            </a:endParaRPr>
          </a:p>
        </p:txBody>
      </p:sp>
      <p:sp>
        <p:nvSpPr>
          <p:cNvPr id="165" name="Line 8"/>
          <p:cNvSpPr/>
          <p:nvPr/>
        </p:nvSpPr>
        <p:spPr>
          <a:xfrm>
            <a:off x="1005840" y="2286000"/>
            <a:ext cx="365760" cy="0"/>
          </a:xfrm>
          <a:prstGeom prst="line">
            <a:avLst/>
          </a:prstGeom>
          <a:ln>
            <a:solidFill>
              <a:srgbClr val="3465a4"/>
            </a:solidFill>
            <a:custDash>
              <a:ds d="1100000" sp="500000"/>
              <a:ds d="1100000" sp="500000"/>
            </a:custDash>
            <a:tailEnd len="med" type="triangle" w="med"/>
          </a:ln>
        </p:spPr>
        <p:style>
          <a:lnRef idx="0"/>
          <a:fillRef idx="0"/>
          <a:effectRef idx="0"/>
          <a:fontRef idx="minor"/>
        </p:style>
      </p:sp>
      <p:sp>
        <p:nvSpPr>
          <p:cNvPr id="166" name="CustomShape 9"/>
          <p:cNvSpPr/>
          <p:nvPr/>
        </p:nvSpPr>
        <p:spPr>
          <a:xfrm>
            <a:off x="504000" y="226080"/>
            <a:ext cx="9070920" cy="9457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Machine Learning:data</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365760" y="3657600"/>
            <a:ext cx="639360" cy="4564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Data</a:t>
            </a:r>
            <a:endParaRPr b="0" lang="en-US" sz="1800" spc="-1" strike="noStrike">
              <a:latin typeface="Arial"/>
            </a:endParaRPr>
          </a:p>
        </p:txBody>
      </p:sp>
      <p:sp>
        <p:nvSpPr>
          <p:cNvPr id="168" name="CustomShape 2"/>
          <p:cNvSpPr/>
          <p:nvPr/>
        </p:nvSpPr>
        <p:spPr>
          <a:xfrm>
            <a:off x="4023360" y="1828800"/>
            <a:ext cx="1279440" cy="1005120"/>
          </a:xfrm>
          <a:custGeom>
            <a:avLst/>
            <a:gdLst/>
            <a:ahLst/>
            <a:rect l="l" t="t" r="r" b="b"/>
            <a:pathLst>
              <a:path w="21600" h="21600">
                <a:moveTo>
                  <a:pt x="10800" y="0"/>
                </a:moveTo>
                <a:lnTo>
                  <a:pt x="21600" y="10800"/>
                </a:lnTo>
                <a:lnTo>
                  <a:pt x="10800" y="21600"/>
                </a:lnTo>
                <a:lnTo>
                  <a:pt x="0" y="10800"/>
                </a:lnTo>
                <a:lnTo>
                  <a:pt x="10800" y="0"/>
                </a:lnTo>
                <a:close/>
              </a:path>
            </a:pathLst>
          </a:cu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Training  </a:t>
            </a:r>
            <a:endParaRPr b="0" lang="en-US" sz="1800" spc="-1" strike="noStrike">
              <a:latin typeface="Arial"/>
            </a:endParaRPr>
          </a:p>
        </p:txBody>
      </p:sp>
      <p:sp>
        <p:nvSpPr>
          <p:cNvPr id="169" name="Line 3"/>
          <p:cNvSpPr/>
          <p:nvPr/>
        </p:nvSpPr>
        <p:spPr>
          <a:xfrm>
            <a:off x="3200400" y="2377440"/>
            <a:ext cx="731520" cy="0"/>
          </a:xfrm>
          <a:prstGeom prst="line">
            <a:avLst/>
          </a:prstGeom>
          <a:ln>
            <a:solidFill>
              <a:srgbClr val="3465a4"/>
            </a:solidFill>
            <a:custDash>
              <a:ds d="1100000" sp="500000"/>
              <a:ds d="1100000" sp="500000"/>
            </a:custDash>
            <a:tailEnd len="med" type="triangle" w="med"/>
          </a:ln>
        </p:spPr>
        <p:style>
          <a:lnRef idx="0"/>
          <a:fillRef idx="0"/>
          <a:effectRef idx="0"/>
          <a:fontRef idx="minor"/>
        </p:style>
      </p:sp>
      <p:sp>
        <p:nvSpPr>
          <p:cNvPr id="170" name="CustomShape 4"/>
          <p:cNvSpPr/>
          <p:nvPr/>
        </p:nvSpPr>
        <p:spPr>
          <a:xfrm>
            <a:off x="6309360" y="2011680"/>
            <a:ext cx="822240" cy="547920"/>
          </a:xfrm>
          <a:prstGeom prst="cube">
            <a:avLst>
              <a:gd name="adj" fmla="val 25000"/>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Model</a:t>
            </a:r>
            <a:endParaRPr b="0" lang="en-US" sz="1800" spc="-1" strike="noStrike">
              <a:latin typeface="Arial"/>
            </a:endParaRPr>
          </a:p>
        </p:txBody>
      </p:sp>
      <p:sp>
        <p:nvSpPr>
          <p:cNvPr id="171" name="Line 5"/>
          <p:cNvSpPr/>
          <p:nvPr/>
        </p:nvSpPr>
        <p:spPr>
          <a:xfrm>
            <a:off x="5486400" y="2286000"/>
            <a:ext cx="548640" cy="0"/>
          </a:xfrm>
          <a:prstGeom prst="line">
            <a:avLst/>
          </a:prstGeom>
          <a:ln>
            <a:solidFill>
              <a:srgbClr val="3465a4"/>
            </a:solidFill>
            <a:custDash>
              <a:ds d="1100000" sp="500000"/>
              <a:ds d="1100000" sp="500000"/>
            </a:custDash>
            <a:tailEnd len="med" type="triangle" w="med"/>
          </a:ln>
        </p:spPr>
        <p:style>
          <a:lnRef idx="0"/>
          <a:fillRef idx="0"/>
          <a:effectRef idx="0"/>
          <a:fontRef idx="minor"/>
        </p:style>
      </p:sp>
      <p:pic>
        <p:nvPicPr>
          <p:cNvPr id="172" name="" descr=""/>
          <p:cNvPicPr/>
          <p:nvPr/>
        </p:nvPicPr>
        <p:blipFill>
          <a:blip r:embed="rId1"/>
          <a:stretch/>
        </p:blipFill>
        <p:spPr>
          <a:xfrm flipH="1">
            <a:off x="457920" y="934200"/>
            <a:ext cx="387000" cy="387000"/>
          </a:xfrm>
          <a:prstGeom prst="rect">
            <a:avLst/>
          </a:prstGeom>
          <a:ln>
            <a:noFill/>
          </a:ln>
        </p:spPr>
      </p:pic>
      <p:pic>
        <p:nvPicPr>
          <p:cNvPr id="173" name="" descr=""/>
          <p:cNvPicPr/>
          <p:nvPr/>
        </p:nvPicPr>
        <p:blipFill>
          <a:blip r:embed="rId2"/>
          <a:stretch/>
        </p:blipFill>
        <p:spPr>
          <a:xfrm flipH="1">
            <a:off x="499680" y="1463040"/>
            <a:ext cx="323280" cy="323280"/>
          </a:xfrm>
          <a:prstGeom prst="rect">
            <a:avLst/>
          </a:prstGeom>
          <a:ln>
            <a:noFill/>
          </a:ln>
        </p:spPr>
      </p:pic>
      <p:pic>
        <p:nvPicPr>
          <p:cNvPr id="174" name="" descr=""/>
          <p:cNvPicPr/>
          <p:nvPr/>
        </p:nvPicPr>
        <p:blipFill>
          <a:blip r:embed="rId3"/>
          <a:stretch/>
        </p:blipFill>
        <p:spPr>
          <a:xfrm>
            <a:off x="548640" y="1950480"/>
            <a:ext cx="273600" cy="334800"/>
          </a:xfrm>
          <a:prstGeom prst="rect">
            <a:avLst/>
          </a:prstGeom>
          <a:ln>
            <a:noFill/>
          </a:ln>
        </p:spPr>
      </p:pic>
      <p:pic>
        <p:nvPicPr>
          <p:cNvPr id="175" name="" descr=""/>
          <p:cNvPicPr/>
          <p:nvPr/>
        </p:nvPicPr>
        <p:blipFill>
          <a:blip r:embed="rId4"/>
          <a:stretch/>
        </p:blipFill>
        <p:spPr>
          <a:xfrm rot="19200">
            <a:off x="500040" y="2518560"/>
            <a:ext cx="320760" cy="320760"/>
          </a:xfrm>
          <a:prstGeom prst="rect">
            <a:avLst/>
          </a:prstGeom>
          <a:ln>
            <a:noFill/>
          </a:ln>
        </p:spPr>
      </p:pic>
      <p:pic>
        <p:nvPicPr>
          <p:cNvPr id="176" name="" descr=""/>
          <p:cNvPicPr/>
          <p:nvPr/>
        </p:nvPicPr>
        <p:blipFill>
          <a:blip r:embed="rId5"/>
          <a:stretch/>
        </p:blipFill>
        <p:spPr>
          <a:xfrm>
            <a:off x="1371600" y="1977120"/>
            <a:ext cx="399600" cy="399600"/>
          </a:xfrm>
          <a:prstGeom prst="rect">
            <a:avLst/>
          </a:prstGeom>
          <a:ln>
            <a:noFill/>
          </a:ln>
        </p:spPr>
      </p:pic>
      <p:pic>
        <p:nvPicPr>
          <p:cNvPr id="177" name="" descr=""/>
          <p:cNvPicPr/>
          <p:nvPr/>
        </p:nvPicPr>
        <p:blipFill>
          <a:blip r:embed="rId6"/>
          <a:stretch/>
        </p:blipFill>
        <p:spPr>
          <a:xfrm>
            <a:off x="483840" y="3017520"/>
            <a:ext cx="338400" cy="338400"/>
          </a:xfrm>
          <a:prstGeom prst="rect">
            <a:avLst/>
          </a:prstGeom>
          <a:ln>
            <a:noFill/>
          </a:ln>
        </p:spPr>
      </p:pic>
      <p:sp>
        <p:nvSpPr>
          <p:cNvPr id="178" name="CustomShape 6"/>
          <p:cNvSpPr/>
          <p:nvPr/>
        </p:nvSpPr>
        <p:spPr>
          <a:xfrm>
            <a:off x="365760" y="914400"/>
            <a:ext cx="639360" cy="2742480"/>
          </a:xfrm>
          <a:prstGeom prst="rect">
            <a:avLst/>
          </a:prstGeom>
          <a:noFill/>
          <a:ln>
            <a:solidFill>
              <a:srgbClr val="3465a4"/>
            </a:solidFill>
          </a:ln>
        </p:spPr>
        <p:style>
          <a:lnRef idx="0"/>
          <a:fillRef idx="0"/>
          <a:effectRef idx="0"/>
          <a:fontRef idx="minor"/>
        </p:style>
      </p:sp>
      <p:sp>
        <p:nvSpPr>
          <p:cNvPr id="179" name="CustomShape 7"/>
          <p:cNvSpPr/>
          <p:nvPr/>
        </p:nvSpPr>
        <p:spPr>
          <a:xfrm>
            <a:off x="1463040" y="2011680"/>
            <a:ext cx="2102400" cy="730800"/>
          </a:xfrm>
          <a:custGeom>
            <a:avLst/>
            <a:gdLst/>
            <a:ahLst/>
            <a:rect l="l" t="t" r="r" b="b"/>
            <a:pathLst>
              <a:path w="5844" h="2034">
                <a:moveTo>
                  <a:pt x="1460" y="0"/>
                </a:moveTo>
                <a:lnTo>
                  <a:pt x="5843" y="0"/>
                </a:lnTo>
                <a:lnTo>
                  <a:pt x="4382" y="2033"/>
                </a:lnTo>
                <a:lnTo>
                  <a:pt x="0" y="2033"/>
                </a:lnTo>
                <a:lnTo>
                  <a:pt x="1460" y="0"/>
                </a:lnTo>
              </a:path>
            </a:pathLst>
          </a:cu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Pre-processing</a:t>
            </a:r>
            <a:endParaRPr b="0" lang="en-US" sz="1800" spc="-1" strike="noStrike">
              <a:latin typeface="Arial"/>
            </a:endParaRPr>
          </a:p>
        </p:txBody>
      </p:sp>
      <p:sp>
        <p:nvSpPr>
          <p:cNvPr id="180" name="Line 8"/>
          <p:cNvSpPr/>
          <p:nvPr/>
        </p:nvSpPr>
        <p:spPr>
          <a:xfrm>
            <a:off x="1005840" y="2286000"/>
            <a:ext cx="365760" cy="0"/>
          </a:xfrm>
          <a:prstGeom prst="line">
            <a:avLst/>
          </a:prstGeom>
          <a:ln>
            <a:solidFill>
              <a:srgbClr val="3465a4"/>
            </a:solidFill>
            <a:custDash>
              <a:ds d="1100000" sp="500000"/>
              <a:ds d="1100000" sp="500000"/>
            </a:custDash>
            <a:tailEnd len="med" type="triangle" w="med"/>
          </a:ln>
        </p:spPr>
        <p:style>
          <a:lnRef idx="0"/>
          <a:fillRef idx="0"/>
          <a:effectRef idx="0"/>
          <a:fontRef idx="minor"/>
        </p:style>
      </p:sp>
      <p:sp>
        <p:nvSpPr>
          <p:cNvPr id="181" name="Line 9"/>
          <p:cNvSpPr/>
          <p:nvPr/>
        </p:nvSpPr>
        <p:spPr>
          <a:xfrm flipV="1">
            <a:off x="731520" y="1188720"/>
            <a:ext cx="0" cy="274320"/>
          </a:xfrm>
          <a:prstGeom prst="line">
            <a:avLst/>
          </a:prstGeom>
          <a:ln>
            <a:solidFill>
              <a:srgbClr val="3465a4"/>
            </a:solidFill>
            <a:custDash>
              <a:ds d="1100000" sp="500000"/>
              <a:ds d="1100000" sp="500000"/>
            </a:custDash>
            <a:tailEnd len="med" type="triangle" w="med"/>
          </a:ln>
        </p:spPr>
        <p:style>
          <a:lnRef idx="0"/>
          <a:fillRef idx="0"/>
          <a:effectRef idx="0"/>
          <a:fontRef idx="minor"/>
        </p:style>
      </p:sp>
      <p:sp>
        <p:nvSpPr>
          <p:cNvPr id="182" name="Line 10"/>
          <p:cNvSpPr/>
          <p:nvPr/>
        </p:nvSpPr>
        <p:spPr>
          <a:xfrm>
            <a:off x="0" y="0"/>
            <a:ext cx="360" cy="360"/>
          </a:xfrm>
          <a:prstGeom prst="line">
            <a:avLst/>
          </a:prstGeom>
          <a:ln>
            <a:solidFill>
              <a:srgbClr val="3465a4"/>
            </a:solidFill>
            <a:custDash>
              <a:ds d="1100000" sp="500000"/>
              <a:ds d="1100000" sp="500000"/>
            </a:custDash>
            <a:tailEnd len="med" type="triangle" w="med"/>
          </a:ln>
        </p:spPr>
        <p:style>
          <a:lnRef idx="0"/>
          <a:fillRef idx="0"/>
          <a:effectRef idx="0"/>
          <a:fontRef idx="minor"/>
        </p:style>
      </p:sp>
      <p:sp>
        <p:nvSpPr>
          <p:cNvPr id="183" name="CustomShape 11"/>
          <p:cNvSpPr/>
          <p:nvPr/>
        </p:nvSpPr>
        <p:spPr>
          <a:xfrm>
            <a:off x="1097280" y="3108960"/>
            <a:ext cx="2651040" cy="2736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Feature Extraction</a:t>
            </a:r>
            <a:endParaRPr b="0" lang="en-US" sz="1800" spc="-1" strike="noStrike">
              <a:latin typeface="Arial"/>
            </a:endParaRPr>
          </a:p>
        </p:txBody>
      </p:sp>
      <p:sp>
        <p:nvSpPr>
          <p:cNvPr id="184" name="Line 12"/>
          <p:cNvSpPr/>
          <p:nvPr/>
        </p:nvSpPr>
        <p:spPr>
          <a:xfrm flipV="1">
            <a:off x="1188720" y="2286000"/>
            <a:ext cx="0" cy="822960"/>
          </a:xfrm>
          <a:prstGeom prst="line">
            <a:avLst/>
          </a:prstGeom>
          <a:ln>
            <a:solidFill>
              <a:srgbClr val="3465a4"/>
            </a:solidFill>
            <a:custDash>
              <a:ds d="1100000" sp="500000"/>
              <a:ds d="1100000" sp="500000"/>
            </a:custDash>
            <a:tailEnd len="med" type="triangle" w="med"/>
          </a:ln>
        </p:spPr>
        <p:style>
          <a:lnRef idx="0"/>
          <a:fillRef idx="0"/>
          <a:effectRef idx="0"/>
          <a:fontRef idx="minor"/>
        </p:style>
      </p:sp>
      <p:sp>
        <p:nvSpPr>
          <p:cNvPr id="185" name="CustomShape 13"/>
          <p:cNvSpPr/>
          <p:nvPr/>
        </p:nvSpPr>
        <p:spPr>
          <a:xfrm>
            <a:off x="1097280" y="3439440"/>
            <a:ext cx="2651040" cy="2736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Feature Selection</a:t>
            </a:r>
            <a:endParaRPr b="0" lang="en-US" sz="1800" spc="-1" strike="noStrike">
              <a:latin typeface="Arial"/>
            </a:endParaRPr>
          </a:p>
        </p:txBody>
      </p:sp>
      <p:sp>
        <p:nvSpPr>
          <p:cNvPr id="186" name="CustomShape 14"/>
          <p:cNvSpPr/>
          <p:nvPr/>
        </p:nvSpPr>
        <p:spPr>
          <a:xfrm>
            <a:off x="504000" y="226080"/>
            <a:ext cx="9070920" cy="9457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Machine Learning : Feature</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258</TotalTime>
  <Application>LibreOffice/6.4.6.2$Linux_X86_64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2021-08-22T14:39:02Z</dcterms:created>
  <dc:creator/>
  <dc:description/>
  <dc:language>en-US</dc:language>
  <cp:lastModifiedBy/>
  <dcterms:modified xsi:type="dcterms:W3CDTF">2021-08-24T11:59:45Z</dcterms:modified>
  <cp:revision>24</cp:revision>
  <dc:subject/>
  <dc:title/>
</cp:coreProperties>
</file>