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Titillium Web"/>
      <p:regular r:id="rId40"/>
      <p:bold r:id="rId41"/>
      <p:italic r:id="rId42"/>
      <p:boldItalic r:id="rId43"/>
    </p:embeddedFont>
    <p:embeddedFont>
      <p:font typeface="Merriweather"/>
      <p:regular r:id="rId44"/>
      <p:bold r:id="rId45"/>
      <p:italic r:id="rId46"/>
      <p:boldItalic r:id="rId47"/>
    </p:embeddedFont>
    <p:embeddedFont>
      <p:font typeface="Titillium Web ExtraLight"/>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TitilliumWeb-regular.fntdata"/><Relationship Id="rId42" Type="http://schemas.openxmlformats.org/officeDocument/2006/relationships/font" Target="fonts/TitilliumWeb-italic.fntdata"/><Relationship Id="rId41" Type="http://schemas.openxmlformats.org/officeDocument/2006/relationships/font" Target="fonts/TitilliumWeb-bold.fntdata"/><Relationship Id="rId44" Type="http://schemas.openxmlformats.org/officeDocument/2006/relationships/font" Target="fonts/Merriweather-regular.fntdata"/><Relationship Id="rId43" Type="http://schemas.openxmlformats.org/officeDocument/2006/relationships/font" Target="fonts/TitilliumWeb-boldItalic.fntdata"/><Relationship Id="rId46" Type="http://schemas.openxmlformats.org/officeDocument/2006/relationships/font" Target="fonts/Merriweather-italic.fntdata"/><Relationship Id="rId45"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TitilliumWebExtraLight-regular.fntdata"/><Relationship Id="rId47" Type="http://schemas.openxmlformats.org/officeDocument/2006/relationships/font" Target="fonts/Merriweather-boldItalic.fntdata"/><Relationship Id="rId49" Type="http://schemas.openxmlformats.org/officeDocument/2006/relationships/font" Target="fonts/TitilliumWebExtraLight-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TitilliumWebExtraLight-boldItalic.fntdata"/><Relationship Id="rId50" Type="http://schemas.openxmlformats.org/officeDocument/2006/relationships/font" Target="fonts/TitilliumWebExtraLight-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e7b1c4c244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e7b1c4c24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e7b1c4c244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e7b1c4c24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e7b1c4c244_0_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e7b1c4c24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e7b1c4c244_0_1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e7b1c4c24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e7b1c4c244_0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e7b1c4c24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e7b1c4c244_0_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e7b1c4c244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e7b1c4c244_0_2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e7b1c4c244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e7b1c4c244_0_1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e7b1c4c24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e7b1c4c244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e7b1c4c24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e7b1c4c244_0_1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e7b1c4c24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e7b1c4c244_0_1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e7b1c4c24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e7b1c4c244_0_1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e7b1c4c244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e7b1c4c244_0_2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e7b1c4c244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e7b1c4c244_0_2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e7b1c4c244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e7b1c4c244_0_2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e7b1c4c244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e7b1c4c244_0_2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e7b1c4c244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e7b1c4c244_0_2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e7b1c4c244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e7b1c4c244_0_2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e7b1c4c244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e7b1c4c244_0_2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e7b1c4c244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e7b1c4c244_0_3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e7b1c4c244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e7b1c4c24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e7b1c4c2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e7b1c4c244_0_3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e7b1c4c244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e7b1c4c244_0_2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e7b1c4c244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e7b1c4c244_0_2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e7b1c4c244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ge7b1c4c244_0_3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2" name="Google Shape;1092;ge7b1c4c244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e7b1c4c244_0_3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e7b1c4c244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1" name="Google Shape;1111;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e7b1c4c244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e7b1c4c24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e7b1c4c244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e7b1c4c24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e7b1c4c244_0_1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e7b1c4c24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lgn="r">
              <a:buNone/>
              <a:defRPr sz="1300"/>
            </a:lvl1pPr>
            <a:lvl2pPr lvl="1" algn="r">
              <a:buNone/>
              <a:defRPr sz="1300"/>
            </a:lvl2pPr>
            <a:lvl3pPr lvl="2" algn="r">
              <a:buNone/>
              <a:defRPr sz="1300"/>
            </a:lvl3pPr>
            <a:lvl4pPr lvl="3" algn="r">
              <a:buNone/>
              <a:defRPr sz="1300"/>
            </a:lvl4pPr>
            <a:lvl5pPr lvl="4" algn="r">
              <a:buNone/>
              <a:defRPr sz="1300"/>
            </a:lvl5pPr>
            <a:lvl6pPr lvl="5" algn="r">
              <a:buNone/>
              <a:defRPr sz="1300"/>
            </a:lvl6pPr>
            <a:lvl7pPr lvl="6" algn="r">
              <a:buNone/>
              <a:defRPr sz="1300"/>
            </a:lvl7pPr>
            <a:lvl8pPr lvl="7" algn="r">
              <a:buNone/>
              <a:defRPr sz="1300"/>
            </a:lvl8pPr>
            <a:lvl9pPr lvl="8" algn="r">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4" name="Shape 664"/>
        <p:cNvGrpSpPr/>
        <p:nvPr/>
      </p:nvGrpSpPr>
      <p:grpSpPr>
        <a:xfrm>
          <a:off x="0" y="0"/>
          <a:ext cx="0" cy="0"/>
          <a:chOff x="0" y="0"/>
          <a:chExt cx="0" cy="0"/>
        </a:xfrm>
      </p:grpSpPr>
      <p:sp>
        <p:nvSpPr>
          <p:cNvPr id="665" name="Google Shape;665;p11"/>
          <p:cNvSpPr/>
          <p:nvPr/>
        </p:nvSpPr>
        <p:spPr>
          <a:xfrm>
            <a:off x="-25" y="4329000"/>
            <a:ext cx="9144000" cy="814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1"/>
          <p:cNvSpPr txBox="1"/>
          <p:nvPr>
            <p:ph idx="1" type="body"/>
          </p:nvPr>
        </p:nvSpPr>
        <p:spPr>
          <a:xfrm>
            <a:off x="553650" y="4496202"/>
            <a:ext cx="80367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400"/>
              <a:buNone/>
              <a:defRPr sz="1400"/>
            </a:lvl1pPr>
          </a:lstStyle>
          <a:p/>
        </p:txBody>
      </p:sp>
      <p:sp>
        <p:nvSpPr>
          <p:cNvPr id="667" name="Google Shape;667;p1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8" name="Shape 668"/>
        <p:cNvGrpSpPr/>
        <p:nvPr/>
      </p:nvGrpSpPr>
      <p:grpSpPr>
        <a:xfrm>
          <a:off x="0" y="0"/>
          <a:ext cx="0" cy="0"/>
          <a:chOff x="0" y="0"/>
          <a:chExt cx="0" cy="0"/>
        </a:xfrm>
      </p:grpSpPr>
      <p:sp>
        <p:nvSpPr>
          <p:cNvPr id="669" name="Google Shape;669;p1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aphs">
  <p:cSld name="BLANK_2">
    <p:spTree>
      <p:nvGrpSpPr>
        <p:cNvPr id="670" name="Shape 670"/>
        <p:cNvGrpSpPr/>
        <p:nvPr/>
      </p:nvGrpSpPr>
      <p:grpSpPr>
        <a:xfrm>
          <a:off x="0" y="0"/>
          <a:ext cx="0" cy="0"/>
          <a:chOff x="0" y="0"/>
          <a:chExt cx="0" cy="0"/>
        </a:xfrm>
      </p:grpSpPr>
      <p:sp>
        <p:nvSpPr>
          <p:cNvPr id="671" name="Google Shape;671;p1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72" name="Google Shape;672;p13"/>
          <p:cNvGrpSpPr/>
          <p:nvPr/>
        </p:nvGrpSpPr>
        <p:grpSpPr>
          <a:xfrm>
            <a:off x="28550" y="3850565"/>
            <a:ext cx="9094048" cy="1293104"/>
            <a:chOff x="28544" y="3514688"/>
            <a:chExt cx="9094048" cy="1628800"/>
          </a:xfrm>
        </p:grpSpPr>
        <p:sp>
          <p:nvSpPr>
            <p:cNvPr id="673" name="Google Shape;673;p1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13"/>
          <p:cNvGrpSpPr/>
          <p:nvPr/>
        </p:nvGrpSpPr>
        <p:grpSpPr>
          <a:xfrm>
            <a:off x="28550" y="4360998"/>
            <a:ext cx="9094048" cy="782671"/>
            <a:chOff x="28544" y="4157632"/>
            <a:chExt cx="9094048" cy="985856"/>
          </a:xfrm>
        </p:grpSpPr>
        <p:sp>
          <p:nvSpPr>
            <p:cNvPr id="707" name="Google Shape;707;p1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3" name="Google Shape;773;p13"/>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rame">
  <p:cSld name="BLANK_1">
    <p:spTree>
      <p:nvGrpSpPr>
        <p:cNvPr id="774" name="Shape 774"/>
        <p:cNvGrpSpPr/>
        <p:nvPr/>
      </p:nvGrpSpPr>
      <p:grpSpPr>
        <a:xfrm>
          <a:off x="0" y="0"/>
          <a:ext cx="0" cy="0"/>
          <a:chOff x="0" y="0"/>
          <a:chExt cx="0" cy="0"/>
        </a:xfrm>
      </p:grpSpPr>
      <p:sp>
        <p:nvSpPr>
          <p:cNvPr id="775" name="Google Shape;775;p14"/>
          <p:cNvSpPr/>
          <p:nvPr/>
        </p:nvSpPr>
        <p:spPr>
          <a:xfrm>
            <a:off x="-175" y="0"/>
            <a:ext cx="9144000" cy="5143500"/>
          </a:xfrm>
          <a:prstGeom prst="frame">
            <a:avLst>
              <a:gd fmla="val 5397" name="adj1"/>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15" name="Shape 115"/>
        <p:cNvGrpSpPr/>
        <p:nvPr/>
      </p:nvGrpSpPr>
      <p:grpSpPr>
        <a:xfrm>
          <a:off x="0" y="0"/>
          <a:ext cx="0" cy="0"/>
          <a:chOff x="0" y="0"/>
          <a:chExt cx="0" cy="0"/>
        </a:xfrm>
      </p:grpSpPr>
      <p:sp>
        <p:nvSpPr>
          <p:cNvPr id="116" name="Google Shape;116;p3"/>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7" name="Google Shape;117;p3"/>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grpSp>
        <p:nvGrpSpPr>
          <p:cNvPr id="118" name="Google Shape;118;p3"/>
          <p:cNvGrpSpPr/>
          <p:nvPr/>
        </p:nvGrpSpPr>
        <p:grpSpPr>
          <a:xfrm>
            <a:off x="28550" y="2196764"/>
            <a:ext cx="9094048" cy="2946825"/>
            <a:chOff x="28544" y="3514688"/>
            <a:chExt cx="9094048" cy="1628800"/>
          </a:xfrm>
        </p:grpSpPr>
        <p:sp>
          <p:nvSpPr>
            <p:cNvPr id="119" name="Google Shape;119;p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p3"/>
          <p:cNvGrpSpPr/>
          <p:nvPr/>
        </p:nvGrpSpPr>
        <p:grpSpPr>
          <a:xfrm>
            <a:off x="28550" y="3359978"/>
            <a:ext cx="9094048" cy="1783611"/>
            <a:chOff x="28544" y="4157632"/>
            <a:chExt cx="9094048" cy="985856"/>
          </a:xfrm>
        </p:grpSpPr>
        <p:sp>
          <p:nvSpPr>
            <p:cNvPr id="153" name="Google Shape;153;p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lgn="r">
              <a:buNone/>
              <a:defRPr sz="1300"/>
            </a:lvl1pPr>
            <a:lvl2pPr lvl="1" algn="r">
              <a:buNone/>
              <a:defRPr sz="1300"/>
            </a:lvl2pPr>
            <a:lvl3pPr lvl="2" algn="r">
              <a:buNone/>
              <a:defRPr sz="1300"/>
            </a:lvl3pPr>
            <a:lvl4pPr lvl="3" algn="r">
              <a:buNone/>
              <a:defRPr sz="1300"/>
            </a:lvl4pPr>
            <a:lvl5pPr lvl="4" algn="r">
              <a:buNone/>
              <a:defRPr sz="1300"/>
            </a:lvl5pPr>
            <a:lvl6pPr lvl="5" algn="r">
              <a:buNone/>
              <a:defRPr sz="1300"/>
            </a:lvl6pPr>
            <a:lvl7pPr lvl="6" algn="r">
              <a:buNone/>
              <a:defRPr sz="1300"/>
            </a:lvl7pPr>
            <a:lvl8pPr lvl="7" algn="r">
              <a:buNone/>
              <a:defRPr sz="1300"/>
            </a:lvl8pPr>
            <a:lvl9pPr lvl="8" algn="r">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20" name="Shape 220"/>
        <p:cNvGrpSpPr/>
        <p:nvPr/>
      </p:nvGrpSpPr>
      <p:grpSpPr>
        <a:xfrm>
          <a:off x="0" y="0"/>
          <a:ext cx="0" cy="0"/>
          <a:chOff x="0" y="0"/>
          <a:chExt cx="0" cy="0"/>
        </a:xfrm>
      </p:grpSpPr>
      <p:sp>
        <p:nvSpPr>
          <p:cNvPr id="221" name="Google Shape;221;p4"/>
          <p:cNvSpPr/>
          <p:nvPr/>
        </p:nvSpPr>
        <p:spPr>
          <a:xfrm flipH="1" rot="10800000">
            <a:off x="-25" y="1079400"/>
            <a:ext cx="9144000" cy="40641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txBox="1"/>
          <p:nvPr>
            <p:ph idx="1" type="body"/>
          </p:nvPr>
        </p:nvSpPr>
        <p:spPr>
          <a:xfrm>
            <a:off x="1669850" y="1857000"/>
            <a:ext cx="5804400" cy="2741700"/>
          </a:xfrm>
          <a:prstGeom prst="rect">
            <a:avLst/>
          </a:prstGeom>
        </p:spPr>
        <p:txBody>
          <a:bodyPr anchorCtr="0" anchor="t" bIns="91425" lIns="91425" spcFirstLastPara="1" rIns="91425" wrap="square" tIns="91425">
            <a:noAutofit/>
          </a:bodyPr>
          <a:lstStyle>
            <a:lvl1pPr indent="-419100" lvl="0" marL="457200" rtl="0" algn="ctr">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223" name="Google Shape;223;p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224" name="Google Shape;224;p4"/>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5" name="Shape 225"/>
        <p:cNvGrpSpPr/>
        <p:nvPr/>
      </p:nvGrpSpPr>
      <p:grpSpPr>
        <a:xfrm>
          <a:off x="0" y="0"/>
          <a:ext cx="0" cy="0"/>
          <a:chOff x="0" y="0"/>
          <a:chExt cx="0" cy="0"/>
        </a:xfrm>
      </p:grpSpPr>
      <p:sp>
        <p:nvSpPr>
          <p:cNvPr id="226" name="Google Shape;226;p5"/>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228" name="Google Shape;228;p5"/>
          <p:cNvGrpSpPr/>
          <p:nvPr/>
        </p:nvGrpSpPr>
        <p:grpSpPr>
          <a:xfrm>
            <a:off x="28550" y="3850565"/>
            <a:ext cx="9094048" cy="1293104"/>
            <a:chOff x="28544" y="3514688"/>
            <a:chExt cx="9094048" cy="1628800"/>
          </a:xfrm>
        </p:grpSpPr>
        <p:sp>
          <p:nvSpPr>
            <p:cNvPr id="229" name="Google Shape;229;p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5"/>
          <p:cNvGrpSpPr/>
          <p:nvPr/>
        </p:nvGrpSpPr>
        <p:grpSpPr>
          <a:xfrm>
            <a:off x="28550" y="4360998"/>
            <a:ext cx="9094048" cy="782671"/>
            <a:chOff x="28544" y="4157632"/>
            <a:chExt cx="9094048" cy="985856"/>
          </a:xfrm>
        </p:grpSpPr>
        <p:sp>
          <p:nvSpPr>
            <p:cNvPr id="263" name="Google Shape;263;p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5"/>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31" name="Google Shape;331;p5"/>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solidFill>
                  <a:schemeClr val="lt1"/>
                </a:solidFill>
              </a:defRPr>
            </a:lvl1pPr>
            <a:lvl2pPr indent="-381000" lvl="1" marL="914400">
              <a:spcBef>
                <a:spcPts val="0"/>
              </a:spcBef>
              <a:spcAft>
                <a:spcPts val="0"/>
              </a:spcAft>
              <a:buSzPts val="2400"/>
              <a:buChar char="-"/>
              <a:defRPr>
                <a:solidFill>
                  <a:schemeClr val="lt1"/>
                </a:solidFill>
              </a:defRPr>
            </a:lvl2pPr>
            <a:lvl3pPr indent="-381000" lvl="2" marL="1371600">
              <a:spcBef>
                <a:spcPts val="0"/>
              </a:spcBef>
              <a:spcAft>
                <a:spcPts val="0"/>
              </a:spcAft>
              <a:buSzPts val="2400"/>
              <a:buChar char="-"/>
              <a:defRPr>
                <a:solidFill>
                  <a:schemeClr val="lt1"/>
                </a:solidFill>
              </a:defRPr>
            </a:lvl3pPr>
            <a:lvl4pPr indent="-381000" lvl="3" marL="1828800">
              <a:spcBef>
                <a:spcPts val="0"/>
              </a:spcBef>
              <a:spcAft>
                <a:spcPts val="0"/>
              </a:spcAft>
              <a:buSzPts val="2400"/>
              <a:buChar char="-"/>
              <a:defRPr>
                <a:solidFill>
                  <a:schemeClr val="lt1"/>
                </a:solidFill>
              </a:defRPr>
            </a:lvl4pPr>
            <a:lvl5pPr indent="-381000" lvl="4" marL="2286000">
              <a:spcBef>
                <a:spcPts val="0"/>
              </a:spcBef>
              <a:spcAft>
                <a:spcPts val="0"/>
              </a:spcAft>
              <a:buSzPts val="2400"/>
              <a:buChar char="-"/>
              <a:defRPr>
                <a:solidFill>
                  <a:schemeClr val="lt1"/>
                </a:solidFill>
              </a:defRPr>
            </a:lvl5pPr>
            <a:lvl6pPr indent="-381000" lvl="5" marL="2743200">
              <a:spcBef>
                <a:spcPts val="0"/>
              </a:spcBef>
              <a:spcAft>
                <a:spcPts val="0"/>
              </a:spcAft>
              <a:buSzPts val="2400"/>
              <a:buChar char="-"/>
              <a:defRPr>
                <a:solidFill>
                  <a:schemeClr val="lt1"/>
                </a:solidFill>
              </a:defRPr>
            </a:lvl6pPr>
            <a:lvl7pPr indent="-381000" lvl="6" marL="3200400">
              <a:spcBef>
                <a:spcPts val="0"/>
              </a:spcBef>
              <a:spcAft>
                <a:spcPts val="0"/>
              </a:spcAft>
              <a:buSzPts val="2400"/>
              <a:buChar char="●"/>
              <a:defRPr>
                <a:solidFill>
                  <a:schemeClr val="lt1"/>
                </a:solidFill>
              </a:defRPr>
            </a:lvl7pPr>
            <a:lvl8pPr indent="-381000" lvl="7" marL="3657600">
              <a:spcBef>
                <a:spcPts val="0"/>
              </a:spcBef>
              <a:spcAft>
                <a:spcPts val="0"/>
              </a:spcAft>
              <a:buSzPts val="2400"/>
              <a:buChar char="○"/>
              <a:defRPr>
                <a:solidFill>
                  <a:schemeClr val="lt1"/>
                </a:solidFill>
              </a:defRPr>
            </a:lvl8pPr>
            <a:lvl9pPr indent="-381000" lvl="8" marL="411480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332" name="Shape 332"/>
        <p:cNvGrpSpPr/>
        <p:nvPr/>
      </p:nvGrpSpPr>
      <p:grpSpPr>
        <a:xfrm>
          <a:off x="0" y="0"/>
          <a:ext cx="0" cy="0"/>
          <a:chOff x="0" y="0"/>
          <a:chExt cx="0" cy="0"/>
        </a:xfrm>
      </p:grpSpPr>
      <p:sp>
        <p:nvSpPr>
          <p:cNvPr id="333" name="Google Shape;333;p6"/>
          <p:cNvSpPr/>
          <p:nvPr/>
        </p:nvSpPr>
        <p:spPr>
          <a:xfrm>
            <a:off x="4985150" y="150"/>
            <a:ext cx="4158900" cy="5143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35" name="Google Shape;335;p6"/>
          <p:cNvSpPr txBox="1"/>
          <p:nvPr>
            <p:ph type="title"/>
          </p:nvPr>
        </p:nvSpPr>
        <p:spPr>
          <a:xfrm>
            <a:off x="452724" y="620920"/>
            <a:ext cx="3985200" cy="85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36" name="Google Shape;336;p6"/>
          <p:cNvSpPr txBox="1"/>
          <p:nvPr>
            <p:ph idx="1" type="body"/>
          </p:nvPr>
        </p:nvSpPr>
        <p:spPr>
          <a:xfrm>
            <a:off x="452727" y="1412678"/>
            <a:ext cx="3985200" cy="3098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37" name="Shape 337"/>
        <p:cNvGrpSpPr/>
        <p:nvPr/>
      </p:nvGrpSpPr>
      <p:grpSpPr>
        <a:xfrm>
          <a:off x="0" y="0"/>
          <a:ext cx="0" cy="0"/>
          <a:chOff x="0" y="0"/>
          <a:chExt cx="0" cy="0"/>
        </a:xfrm>
      </p:grpSpPr>
      <p:sp>
        <p:nvSpPr>
          <p:cNvPr id="338" name="Google Shape;338;p7"/>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9" name="Google Shape;339;p7"/>
          <p:cNvGrpSpPr/>
          <p:nvPr/>
        </p:nvGrpSpPr>
        <p:grpSpPr>
          <a:xfrm>
            <a:off x="28550" y="3850565"/>
            <a:ext cx="9094048" cy="1293104"/>
            <a:chOff x="28544" y="3514688"/>
            <a:chExt cx="9094048" cy="1628800"/>
          </a:xfrm>
        </p:grpSpPr>
        <p:sp>
          <p:nvSpPr>
            <p:cNvPr id="340" name="Google Shape;340;p7"/>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7"/>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 name="Google Shape;373;p7"/>
          <p:cNvGrpSpPr/>
          <p:nvPr/>
        </p:nvGrpSpPr>
        <p:grpSpPr>
          <a:xfrm>
            <a:off x="28550" y="4360998"/>
            <a:ext cx="9094048" cy="782671"/>
            <a:chOff x="28544" y="4157632"/>
            <a:chExt cx="9094048" cy="985856"/>
          </a:xfrm>
        </p:grpSpPr>
        <p:sp>
          <p:nvSpPr>
            <p:cNvPr id="374" name="Google Shape;374;p7"/>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7"/>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0" name="Google Shape;440;p7"/>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2" name="Google Shape;442;p7"/>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3" name="Google Shape;443;p7"/>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4" name="Google Shape;444;p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45" name="Shape 445"/>
        <p:cNvGrpSpPr/>
        <p:nvPr/>
      </p:nvGrpSpPr>
      <p:grpSpPr>
        <a:xfrm>
          <a:off x="0" y="0"/>
          <a:ext cx="0" cy="0"/>
          <a:chOff x="0" y="0"/>
          <a:chExt cx="0" cy="0"/>
        </a:xfrm>
      </p:grpSpPr>
      <p:sp>
        <p:nvSpPr>
          <p:cNvPr id="446" name="Google Shape;446;p8"/>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7" name="Google Shape;447;p8"/>
          <p:cNvGrpSpPr/>
          <p:nvPr/>
        </p:nvGrpSpPr>
        <p:grpSpPr>
          <a:xfrm>
            <a:off x="28550" y="3850565"/>
            <a:ext cx="9094048" cy="1293104"/>
            <a:chOff x="28544" y="3514688"/>
            <a:chExt cx="9094048" cy="1628800"/>
          </a:xfrm>
        </p:grpSpPr>
        <p:sp>
          <p:nvSpPr>
            <p:cNvPr id="448" name="Google Shape;448;p8"/>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8"/>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8"/>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 name="Google Shape;481;p8"/>
          <p:cNvGrpSpPr/>
          <p:nvPr/>
        </p:nvGrpSpPr>
        <p:grpSpPr>
          <a:xfrm>
            <a:off x="28550" y="4360998"/>
            <a:ext cx="9094048" cy="782671"/>
            <a:chOff x="28544" y="4157632"/>
            <a:chExt cx="9094048" cy="985856"/>
          </a:xfrm>
        </p:grpSpPr>
        <p:sp>
          <p:nvSpPr>
            <p:cNvPr id="482" name="Google Shape;482;p8"/>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8"/>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8"/>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8"/>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8"/>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8"/>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8"/>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8"/>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8" name="Google Shape;548;p8"/>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50" name="Google Shape;550;p8"/>
          <p:cNvSpPr txBox="1"/>
          <p:nvPr>
            <p:ph idx="1" type="body"/>
          </p:nvPr>
        </p:nvSpPr>
        <p:spPr>
          <a:xfrm>
            <a:off x="739675"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1" name="Google Shape;551;p8"/>
          <p:cNvSpPr txBox="1"/>
          <p:nvPr>
            <p:ph idx="2" type="body"/>
          </p:nvPr>
        </p:nvSpPr>
        <p:spPr>
          <a:xfrm>
            <a:off x="3344038"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2" name="Google Shape;552;p8"/>
          <p:cNvSpPr txBox="1"/>
          <p:nvPr>
            <p:ph idx="3" type="body"/>
          </p:nvPr>
        </p:nvSpPr>
        <p:spPr>
          <a:xfrm>
            <a:off x="5948402"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3" name="Google Shape;553;p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4" name="Shape 554"/>
        <p:cNvGrpSpPr/>
        <p:nvPr/>
      </p:nvGrpSpPr>
      <p:grpSpPr>
        <a:xfrm>
          <a:off x="0" y="0"/>
          <a:ext cx="0" cy="0"/>
          <a:chOff x="0" y="0"/>
          <a:chExt cx="0" cy="0"/>
        </a:xfrm>
      </p:grpSpPr>
      <p:sp>
        <p:nvSpPr>
          <p:cNvPr id="555" name="Google Shape;555;p9"/>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6" name="Google Shape;556;p9"/>
          <p:cNvGrpSpPr/>
          <p:nvPr/>
        </p:nvGrpSpPr>
        <p:grpSpPr>
          <a:xfrm>
            <a:off x="28550" y="3850565"/>
            <a:ext cx="9094048" cy="1293104"/>
            <a:chOff x="28544" y="3514688"/>
            <a:chExt cx="9094048" cy="1628800"/>
          </a:xfrm>
        </p:grpSpPr>
        <p:sp>
          <p:nvSpPr>
            <p:cNvPr id="557" name="Google Shape;557;p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9"/>
          <p:cNvGrpSpPr/>
          <p:nvPr/>
        </p:nvGrpSpPr>
        <p:grpSpPr>
          <a:xfrm>
            <a:off x="28550" y="4360998"/>
            <a:ext cx="9094048" cy="782671"/>
            <a:chOff x="28544" y="4157632"/>
            <a:chExt cx="9094048" cy="985856"/>
          </a:xfrm>
        </p:grpSpPr>
        <p:sp>
          <p:nvSpPr>
            <p:cNvPr id="591" name="Google Shape;591;p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7" name="Google Shape;657;p9"/>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59" name="Google Shape;659;p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no graph">
  <p:cSld name="TITLE_ONLY_1">
    <p:spTree>
      <p:nvGrpSpPr>
        <p:cNvPr id="660" name="Shape 660"/>
        <p:cNvGrpSpPr/>
        <p:nvPr/>
      </p:nvGrpSpPr>
      <p:grpSpPr>
        <a:xfrm>
          <a:off x="0" y="0"/>
          <a:ext cx="0" cy="0"/>
          <a:chOff x="0" y="0"/>
          <a:chExt cx="0" cy="0"/>
        </a:xfrm>
      </p:grpSpPr>
      <p:sp>
        <p:nvSpPr>
          <p:cNvPr id="661" name="Google Shape;661;p10"/>
          <p:cNvSpPr/>
          <p:nvPr/>
        </p:nvSpPr>
        <p:spPr>
          <a:xfrm>
            <a:off x="-25" y="-11875"/>
            <a:ext cx="9144000" cy="8232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0"/>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3" name="Google Shape;663;p1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dk1"/>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p:txBody>
      </p:sp>
      <p:sp>
        <p:nvSpPr>
          <p:cNvPr id="8" name="Google Shape;8;p1"/>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indent="-381000" lvl="1" marL="914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indent="-381000" lvl="2" marL="1371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indent="-381000" lvl="3" marL="1828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indent="-381000" lvl="4" marL="2286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indent="-381000" lvl="5" marL="27432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indent="-381000" lvl="6" marL="3200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indent="-381000" lvl="7" marL="3657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indent="-381000" lvl="8" marL="4114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p:txBody>
      </p:sp>
      <p:sp>
        <p:nvSpPr>
          <p:cNvPr id="9" name="Google Shape;9;p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1" Type="http://schemas.openxmlformats.org/officeDocument/2006/relationships/image" Target="../media/image15.png"/><Relationship Id="rId10"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15"/>
          <p:cNvSpPr txBox="1"/>
          <p:nvPr>
            <p:ph type="ctrTitle"/>
          </p:nvPr>
        </p:nvSpPr>
        <p:spPr>
          <a:xfrm>
            <a:off x="696525" y="817291"/>
            <a:ext cx="7729200" cy="2081700"/>
          </a:xfrm>
          <a:prstGeom prst="rect">
            <a:avLst/>
          </a:prstGeom>
          <a:effectLst>
            <a:outerShdw blurRad="114300" rotWithShape="0" algn="bl" dir="10560000" dist="76200">
              <a:srgbClr val="000000">
                <a:alpha val="87000"/>
              </a:srgbClr>
            </a:outerShdw>
          </a:effectLst>
        </p:spPr>
        <p:txBody>
          <a:bodyPr anchorCtr="0" anchor="t" bIns="91425" lIns="91425" spcFirstLastPara="1" rIns="91425" wrap="square" tIns="91425">
            <a:noAutofit/>
          </a:bodyPr>
          <a:lstStyle/>
          <a:p>
            <a:pPr indent="0" lvl="0" marL="0" rtl="0" algn="just">
              <a:spcBef>
                <a:spcPts val="0"/>
              </a:spcBef>
              <a:spcAft>
                <a:spcPts val="0"/>
              </a:spcAft>
              <a:buNone/>
            </a:pPr>
            <a:r>
              <a:rPr b="1" lang="en">
                <a:latin typeface="Titillium Web"/>
                <a:ea typeface="Titillium Web"/>
                <a:cs typeface="Titillium Web"/>
                <a:sym typeface="Titillium Web"/>
              </a:rPr>
              <a:t>DATA VISUALIZATION</a:t>
            </a:r>
            <a:endParaRPr b="1">
              <a:latin typeface="Titillium Web"/>
              <a:ea typeface="Titillium Web"/>
              <a:cs typeface="Titillium Web"/>
              <a:sym typeface="Titillium Web"/>
            </a:endParaRPr>
          </a:p>
          <a:p>
            <a:pPr indent="0" lvl="0" marL="0" rtl="0" algn="just">
              <a:spcBef>
                <a:spcPts val="0"/>
              </a:spcBef>
              <a:spcAft>
                <a:spcPts val="0"/>
              </a:spcAft>
              <a:buNone/>
            </a:pPr>
            <a:r>
              <a:rPr b="1" lang="en">
                <a:latin typeface="Titillium Web"/>
                <a:ea typeface="Titillium Web"/>
                <a:cs typeface="Titillium Web"/>
                <a:sym typeface="Titillium Web"/>
              </a:rPr>
              <a:t>USING MATPLOTLIB</a:t>
            </a:r>
            <a:endParaRPr b="1">
              <a:latin typeface="Titillium Web"/>
              <a:ea typeface="Titillium Web"/>
              <a:cs typeface="Titillium Web"/>
              <a:sym typeface="Titillium Web"/>
            </a:endParaRPr>
          </a:p>
        </p:txBody>
      </p:sp>
      <p:pic>
        <p:nvPicPr>
          <p:cNvPr id="782" name="Google Shape;782;p15"/>
          <p:cNvPicPr preferRelativeResize="0"/>
          <p:nvPr/>
        </p:nvPicPr>
        <p:blipFill>
          <a:blip r:embed="rId3">
            <a:alphaModFix/>
          </a:blip>
          <a:stretch>
            <a:fillRect/>
          </a:stretch>
        </p:blipFill>
        <p:spPr>
          <a:xfrm>
            <a:off x="2513175" y="3119816"/>
            <a:ext cx="3694686" cy="1939710"/>
          </a:xfrm>
          <a:prstGeom prst="rect">
            <a:avLst/>
          </a:prstGeom>
          <a:noFill/>
          <a:ln>
            <a:noFill/>
          </a:ln>
        </p:spPr>
      </p:pic>
      <p:sp>
        <p:nvSpPr>
          <p:cNvPr id="783" name="Google Shape;783;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24"/>
          <p:cNvSpPr txBox="1"/>
          <p:nvPr>
            <p:ph type="title"/>
          </p:nvPr>
        </p:nvSpPr>
        <p:spPr>
          <a:xfrm>
            <a:off x="299300" y="683850"/>
            <a:ext cx="1173300" cy="4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tillium Web"/>
                <a:ea typeface="Titillium Web"/>
                <a:cs typeface="Titillium Web"/>
                <a:sym typeface="Titillium Web"/>
              </a:rPr>
              <a:t>CODE :</a:t>
            </a:r>
            <a:endParaRPr b="1" sz="2100">
              <a:latin typeface="Titillium Web"/>
              <a:ea typeface="Titillium Web"/>
              <a:cs typeface="Titillium Web"/>
              <a:sym typeface="Titillium Web"/>
            </a:endParaRPr>
          </a:p>
        </p:txBody>
      </p:sp>
      <p:sp>
        <p:nvSpPr>
          <p:cNvPr id="878" name="Google Shape;878;p24"/>
          <p:cNvSpPr txBox="1"/>
          <p:nvPr>
            <p:ph idx="1" type="body"/>
          </p:nvPr>
        </p:nvSpPr>
        <p:spPr>
          <a:xfrm>
            <a:off x="208150" y="1256525"/>
            <a:ext cx="4646400" cy="30984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200"/>
              <a:t>x</a:t>
            </a:r>
            <a:r>
              <a:rPr lang="en" sz="1800"/>
              <a:t> = [10,11,12,13,14,15,16,17,18,19,20]</a:t>
            </a:r>
            <a:endParaRPr sz="1800"/>
          </a:p>
          <a:p>
            <a:pPr indent="0" lvl="0" marL="0" rtl="0" algn="l">
              <a:spcBef>
                <a:spcPts val="600"/>
              </a:spcBef>
              <a:spcAft>
                <a:spcPts val="0"/>
              </a:spcAft>
              <a:buClr>
                <a:schemeClr val="dk1"/>
              </a:buClr>
              <a:buSzPts val="1100"/>
              <a:buFont typeface="Arial"/>
              <a:buNone/>
            </a:pPr>
            <a:r>
              <a:rPr lang="en" sz="2100"/>
              <a:t>y</a:t>
            </a:r>
            <a:r>
              <a:rPr lang="en" sz="1800"/>
              <a:t> = </a:t>
            </a:r>
            <a:r>
              <a:rPr lang="en" sz="1700"/>
              <a:t>[200,225,267,289,310,345,387,390,405,</a:t>
            </a:r>
            <a:endParaRPr sz="1700"/>
          </a:p>
          <a:p>
            <a:pPr indent="0" lvl="0" marL="0" rtl="0" algn="l">
              <a:spcBef>
                <a:spcPts val="600"/>
              </a:spcBef>
              <a:spcAft>
                <a:spcPts val="0"/>
              </a:spcAft>
              <a:buClr>
                <a:schemeClr val="dk1"/>
              </a:buClr>
              <a:buSzPts val="1100"/>
              <a:buFont typeface="Arial"/>
              <a:buNone/>
            </a:pPr>
            <a:r>
              <a:rPr lang="en" sz="1700"/>
              <a:t>        449,490]</a:t>
            </a:r>
            <a:endParaRPr sz="1700"/>
          </a:p>
          <a:p>
            <a:pPr indent="0" lvl="0" marL="0" rtl="0" algn="l">
              <a:spcBef>
                <a:spcPts val="600"/>
              </a:spcBef>
              <a:spcAft>
                <a:spcPts val="0"/>
              </a:spcAft>
              <a:buClr>
                <a:schemeClr val="dk1"/>
              </a:buClr>
              <a:buSzPts val="1100"/>
              <a:buFont typeface="Arial"/>
              <a:buNone/>
            </a:pPr>
            <a:r>
              <a:rPr lang="en" sz="1800"/>
              <a:t>plt.plot(x,y)   </a:t>
            </a:r>
            <a:endParaRPr i="1" sz="1300">
              <a:solidFill>
                <a:schemeClr val="dk2"/>
              </a:solidFill>
            </a:endParaRPr>
          </a:p>
          <a:p>
            <a:pPr indent="0" lvl="0" marL="0" rtl="0" algn="l">
              <a:spcBef>
                <a:spcPts val="600"/>
              </a:spcBef>
              <a:spcAft>
                <a:spcPts val="0"/>
              </a:spcAft>
              <a:buClr>
                <a:schemeClr val="dk1"/>
              </a:buClr>
              <a:buSzPts val="1100"/>
              <a:buFont typeface="Arial"/>
              <a:buNone/>
            </a:pPr>
            <a:r>
              <a:rPr lang="en" sz="1800"/>
              <a:t>plt.title('simple line plot') </a:t>
            </a:r>
            <a:r>
              <a:rPr lang="en" sz="1900"/>
              <a:t> </a:t>
            </a:r>
            <a:r>
              <a:rPr i="1" lang="en" sz="1300">
                <a:solidFill>
                  <a:schemeClr val="dk2"/>
                </a:solidFill>
              </a:rPr>
              <a:t>#giving title for the plot</a:t>
            </a:r>
            <a:endParaRPr sz="1800"/>
          </a:p>
          <a:p>
            <a:pPr indent="0" lvl="0" marL="0" rtl="0" algn="l">
              <a:spcBef>
                <a:spcPts val="600"/>
              </a:spcBef>
              <a:spcAft>
                <a:spcPts val="0"/>
              </a:spcAft>
              <a:buClr>
                <a:schemeClr val="dk1"/>
              </a:buClr>
              <a:buSzPts val="1100"/>
              <a:buFont typeface="Arial"/>
              <a:buNone/>
            </a:pPr>
            <a:r>
              <a:rPr lang="en" sz="1800"/>
              <a:t>plt.xlabel('x-axis') </a:t>
            </a:r>
            <a:r>
              <a:rPr lang="en" sz="1800"/>
              <a:t>    </a:t>
            </a:r>
            <a:r>
              <a:rPr i="1" lang="en" sz="1300">
                <a:solidFill>
                  <a:schemeClr val="dk2"/>
                </a:solidFill>
              </a:rPr>
              <a:t>#labelling x-axis</a:t>
            </a:r>
            <a:endParaRPr i="1" sz="1300">
              <a:solidFill>
                <a:schemeClr val="dk2"/>
              </a:solidFill>
            </a:endParaRPr>
          </a:p>
          <a:p>
            <a:pPr indent="0" lvl="0" marL="0" rtl="0" algn="l">
              <a:spcBef>
                <a:spcPts val="600"/>
              </a:spcBef>
              <a:spcAft>
                <a:spcPts val="0"/>
              </a:spcAft>
              <a:buClr>
                <a:schemeClr val="dk1"/>
              </a:buClr>
              <a:buSzPts val="1100"/>
              <a:buFont typeface="Arial"/>
              <a:buNone/>
            </a:pPr>
            <a:r>
              <a:rPr lang="en" sz="1800"/>
              <a:t>plt.ylabel('y-axis')    </a:t>
            </a:r>
            <a:r>
              <a:rPr lang="en" sz="1800"/>
              <a:t> </a:t>
            </a:r>
            <a:r>
              <a:rPr i="1" lang="en" sz="1300">
                <a:solidFill>
                  <a:schemeClr val="dk2"/>
                </a:solidFill>
              </a:rPr>
              <a:t>#labelling y-axis</a:t>
            </a:r>
            <a:endParaRPr sz="1800"/>
          </a:p>
          <a:p>
            <a:pPr indent="0" lvl="0" marL="0" rtl="0" algn="l">
              <a:spcBef>
                <a:spcPts val="600"/>
              </a:spcBef>
              <a:spcAft>
                <a:spcPts val="0"/>
              </a:spcAft>
              <a:buClr>
                <a:schemeClr val="dk1"/>
              </a:buClr>
              <a:buSzPts val="1100"/>
              <a:buFont typeface="Arial"/>
              <a:buNone/>
            </a:pPr>
            <a:r>
              <a:rPr lang="en" sz="1800"/>
              <a:t>plt.show()   </a:t>
            </a:r>
            <a:r>
              <a:rPr lang="en" sz="1800">
                <a:solidFill>
                  <a:schemeClr val="dk2"/>
                </a:solidFill>
              </a:rPr>
              <a:t> </a:t>
            </a:r>
            <a:endParaRPr i="1" sz="1200">
              <a:solidFill>
                <a:schemeClr val="dk2"/>
              </a:solidFill>
            </a:endParaRPr>
          </a:p>
        </p:txBody>
      </p:sp>
      <p:sp>
        <p:nvSpPr>
          <p:cNvPr id="879" name="Google Shape;879;p2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80" name="Google Shape;880;p24"/>
          <p:cNvSpPr txBox="1"/>
          <p:nvPr/>
        </p:nvSpPr>
        <p:spPr>
          <a:xfrm>
            <a:off x="208150" y="195475"/>
            <a:ext cx="44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solidFill>
                  <a:schemeClr val="lt1"/>
                </a:solidFill>
                <a:latin typeface="Titillium Web"/>
                <a:ea typeface="Titillium Web"/>
                <a:cs typeface="Titillium Web"/>
                <a:sym typeface="Titillium Web"/>
              </a:rPr>
              <a:t>Adding more information to the plot.</a:t>
            </a:r>
            <a:endParaRPr b="1" i="1">
              <a:solidFill>
                <a:schemeClr val="lt1"/>
              </a:solidFill>
              <a:latin typeface="Titillium Web"/>
              <a:ea typeface="Titillium Web"/>
              <a:cs typeface="Titillium Web"/>
              <a:sym typeface="Titillium Web"/>
            </a:endParaRPr>
          </a:p>
        </p:txBody>
      </p:sp>
      <p:sp>
        <p:nvSpPr>
          <p:cNvPr id="881" name="Google Shape;881;p24"/>
          <p:cNvSpPr txBox="1"/>
          <p:nvPr>
            <p:ph type="title"/>
          </p:nvPr>
        </p:nvSpPr>
        <p:spPr>
          <a:xfrm>
            <a:off x="5132050" y="281450"/>
            <a:ext cx="1479600" cy="4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tillium Web"/>
                <a:ea typeface="Titillium Web"/>
                <a:cs typeface="Titillium Web"/>
                <a:sym typeface="Titillium Web"/>
              </a:rPr>
              <a:t>OUTPUT :</a:t>
            </a:r>
            <a:endParaRPr b="1" sz="2100">
              <a:latin typeface="Titillium Web"/>
              <a:ea typeface="Titillium Web"/>
              <a:cs typeface="Titillium Web"/>
              <a:sym typeface="Titillium Web"/>
            </a:endParaRPr>
          </a:p>
        </p:txBody>
      </p:sp>
      <p:pic>
        <p:nvPicPr>
          <p:cNvPr id="882" name="Google Shape;882;p24"/>
          <p:cNvPicPr preferRelativeResize="0"/>
          <p:nvPr/>
        </p:nvPicPr>
        <p:blipFill>
          <a:blip r:embed="rId3">
            <a:alphaModFix/>
          </a:blip>
          <a:stretch>
            <a:fillRect/>
          </a:stretch>
        </p:blipFill>
        <p:spPr>
          <a:xfrm>
            <a:off x="5132050" y="1256525"/>
            <a:ext cx="3814274" cy="3159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25"/>
          <p:cNvSpPr txBox="1"/>
          <p:nvPr>
            <p:ph type="title"/>
          </p:nvPr>
        </p:nvSpPr>
        <p:spPr>
          <a:xfrm>
            <a:off x="299300" y="683850"/>
            <a:ext cx="1173300" cy="4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tillium Web"/>
                <a:ea typeface="Titillium Web"/>
                <a:cs typeface="Titillium Web"/>
                <a:sym typeface="Titillium Web"/>
              </a:rPr>
              <a:t>CODE :</a:t>
            </a:r>
            <a:endParaRPr b="1" sz="2100">
              <a:latin typeface="Titillium Web"/>
              <a:ea typeface="Titillium Web"/>
              <a:cs typeface="Titillium Web"/>
              <a:sym typeface="Titillium Web"/>
            </a:endParaRPr>
          </a:p>
        </p:txBody>
      </p:sp>
      <p:sp>
        <p:nvSpPr>
          <p:cNvPr id="888" name="Google Shape;888;p25"/>
          <p:cNvSpPr txBox="1"/>
          <p:nvPr>
            <p:ph idx="1" type="body"/>
          </p:nvPr>
        </p:nvSpPr>
        <p:spPr>
          <a:xfrm>
            <a:off x="208150" y="1256525"/>
            <a:ext cx="4646400" cy="35526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400"/>
              <a:t>x = [10,11,12,13,14,15,16,17,18,19,20]</a:t>
            </a:r>
            <a:endParaRPr sz="1400"/>
          </a:p>
          <a:p>
            <a:pPr indent="0" lvl="0" marL="0" rtl="0" algn="l">
              <a:spcBef>
                <a:spcPts val="600"/>
              </a:spcBef>
              <a:spcAft>
                <a:spcPts val="0"/>
              </a:spcAft>
              <a:buClr>
                <a:schemeClr val="dk1"/>
              </a:buClr>
              <a:buSzPts val="1100"/>
              <a:buFont typeface="Arial"/>
              <a:buNone/>
            </a:pPr>
            <a:r>
              <a:rPr lang="en" sz="1400"/>
              <a:t>y1 = [200,225,267,289,310,345,387,390,405,449,490]       </a:t>
            </a:r>
            <a:r>
              <a:rPr lang="en" sz="1400"/>
              <a:t>   </a:t>
            </a:r>
            <a:r>
              <a:rPr i="1" lang="en" sz="1300">
                <a:solidFill>
                  <a:schemeClr val="dk2"/>
                </a:solidFill>
              </a:rPr>
              <a:t>#first variable for y-axis</a:t>
            </a:r>
            <a:endParaRPr i="1" sz="1300">
              <a:solidFill>
                <a:schemeClr val="dk2"/>
              </a:solidFill>
            </a:endParaRPr>
          </a:p>
          <a:p>
            <a:pPr indent="0" lvl="0" marL="0" rtl="0" algn="l">
              <a:spcBef>
                <a:spcPts val="600"/>
              </a:spcBef>
              <a:spcAft>
                <a:spcPts val="0"/>
              </a:spcAft>
              <a:buClr>
                <a:schemeClr val="dk1"/>
              </a:buClr>
              <a:buSzPts val="1100"/>
              <a:buFont typeface="Arial"/>
              <a:buNone/>
            </a:pPr>
            <a:r>
              <a:rPr lang="en" sz="1400"/>
              <a:t>y2 = [210,255,297,299,330,375,390,395,425,459,498]  </a:t>
            </a:r>
            <a:r>
              <a:rPr i="1" lang="en" sz="1300">
                <a:solidFill>
                  <a:schemeClr val="dk2"/>
                </a:solidFill>
              </a:rPr>
              <a:t>#second variable for y-axis</a:t>
            </a:r>
            <a:endParaRPr i="1" sz="1300">
              <a:solidFill>
                <a:schemeClr val="dk2"/>
              </a:solidFill>
            </a:endParaRPr>
          </a:p>
          <a:p>
            <a:pPr indent="0" lvl="0" marL="0" rtl="0" algn="l">
              <a:spcBef>
                <a:spcPts val="600"/>
              </a:spcBef>
              <a:spcAft>
                <a:spcPts val="0"/>
              </a:spcAft>
              <a:buClr>
                <a:schemeClr val="dk1"/>
              </a:buClr>
              <a:buSzPts val="1100"/>
              <a:buFont typeface="Arial"/>
              <a:buNone/>
            </a:pPr>
            <a:r>
              <a:rPr lang="en" sz="1400"/>
              <a:t>plt.plot(x,y1 , label = 'y1') </a:t>
            </a:r>
            <a:r>
              <a:rPr i="1" lang="en" sz="1300">
                <a:solidFill>
                  <a:schemeClr val="dk2"/>
                </a:solidFill>
              </a:rPr>
              <a:t>#plotting first graph with label</a:t>
            </a:r>
            <a:endParaRPr i="1" sz="1300">
              <a:solidFill>
                <a:schemeClr val="dk2"/>
              </a:solidFill>
            </a:endParaRPr>
          </a:p>
          <a:p>
            <a:pPr indent="0" lvl="0" marL="0" rtl="0" algn="l">
              <a:spcBef>
                <a:spcPts val="600"/>
              </a:spcBef>
              <a:spcAft>
                <a:spcPts val="0"/>
              </a:spcAft>
              <a:buClr>
                <a:schemeClr val="dk1"/>
              </a:buClr>
              <a:buSzPts val="1100"/>
              <a:buFont typeface="Arial"/>
              <a:buNone/>
            </a:pPr>
            <a:r>
              <a:rPr lang="en" sz="1400"/>
              <a:t>plt.plot(x,y2 , label = 'y2')</a:t>
            </a:r>
            <a:r>
              <a:rPr lang="en" sz="1600"/>
              <a:t> </a:t>
            </a:r>
            <a:r>
              <a:rPr i="1" lang="en" sz="1300">
                <a:solidFill>
                  <a:schemeClr val="dk2"/>
                </a:solidFill>
              </a:rPr>
              <a:t>#plotting second graph with label</a:t>
            </a:r>
            <a:endParaRPr i="1" sz="1300">
              <a:solidFill>
                <a:schemeClr val="dk2"/>
              </a:solidFill>
            </a:endParaRPr>
          </a:p>
          <a:p>
            <a:pPr indent="0" lvl="0" marL="0" rtl="0" algn="l">
              <a:spcBef>
                <a:spcPts val="600"/>
              </a:spcBef>
              <a:spcAft>
                <a:spcPts val="0"/>
              </a:spcAft>
              <a:buClr>
                <a:schemeClr val="dk1"/>
              </a:buClr>
              <a:buSzPts val="1100"/>
              <a:buFont typeface="Arial"/>
              <a:buNone/>
            </a:pPr>
            <a:r>
              <a:rPr lang="en" sz="1400"/>
              <a:t>plt.title('simple line plot')</a:t>
            </a:r>
            <a:endParaRPr sz="1400"/>
          </a:p>
          <a:p>
            <a:pPr indent="0" lvl="0" marL="0" rtl="0" algn="l">
              <a:spcBef>
                <a:spcPts val="600"/>
              </a:spcBef>
              <a:spcAft>
                <a:spcPts val="0"/>
              </a:spcAft>
              <a:buClr>
                <a:schemeClr val="dk1"/>
              </a:buClr>
              <a:buSzPts val="1100"/>
              <a:buFont typeface="Arial"/>
              <a:buNone/>
            </a:pPr>
            <a:r>
              <a:rPr lang="en" sz="1400"/>
              <a:t>plt.xlabel('x-axis')</a:t>
            </a:r>
            <a:endParaRPr sz="1400"/>
          </a:p>
          <a:p>
            <a:pPr indent="0" lvl="0" marL="0" rtl="0" algn="l">
              <a:spcBef>
                <a:spcPts val="600"/>
              </a:spcBef>
              <a:spcAft>
                <a:spcPts val="0"/>
              </a:spcAft>
              <a:buClr>
                <a:schemeClr val="dk1"/>
              </a:buClr>
              <a:buSzPts val="1100"/>
              <a:buFont typeface="Arial"/>
              <a:buNone/>
            </a:pPr>
            <a:r>
              <a:rPr lang="en" sz="1400"/>
              <a:t>plt.ylabel('y-axis')</a:t>
            </a:r>
            <a:endParaRPr sz="1400"/>
          </a:p>
          <a:p>
            <a:pPr indent="0" lvl="0" marL="0" rtl="0" algn="l">
              <a:spcBef>
                <a:spcPts val="600"/>
              </a:spcBef>
              <a:spcAft>
                <a:spcPts val="0"/>
              </a:spcAft>
              <a:buClr>
                <a:schemeClr val="dk1"/>
              </a:buClr>
              <a:buSzPts val="1100"/>
              <a:buFont typeface="Arial"/>
              <a:buNone/>
            </a:pPr>
            <a:r>
              <a:rPr lang="en" sz="1400"/>
              <a:t>plt.legend()  </a:t>
            </a:r>
            <a:r>
              <a:rPr i="1" lang="en" sz="1300">
                <a:solidFill>
                  <a:schemeClr val="dk2"/>
                </a:solidFill>
              </a:rPr>
              <a:t>#to show labels</a:t>
            </a:r>
            <a:endParaRPr i="1" sz="1300">
              <a:solidFill>
                <a:schemeClr val="dk2"/>
              </a:solidFill>
            </a:endParaRPr>
          </a:p>
          <a:p>
            <a:pPr indent="0" lvl="0" marL="0" rtl="0" algn="l">
              <a:spcBef>
                <a:spcPts val="600"/>
              </a:spcBef>
              <a:spcAft>
                <a:spcPts val="0"/>
              </a:spcAft>
              <a:buClr>
                <a:schemeClr val="dk1"/>
              </a:buClr>
              <a:buSzPts val="1100"/>
              <a:buFont typeface="Arial"/>
              <a:buNone/>
            </a:pPr>
            <a:r>
              <a:rPr lang="en" sz="1400"/>
              <a:t>plt.show()  </a:t>
            </a:r>
            <a:r>
              <a:rPr i="1" lang="en" sz="1300">
                <a:solidFill>
                  <a:schemeClr val="dk2"/>
                </a:solidFill>
              </a:rPr>
              <a:t>#to show the plot</a:t>
            </a:r>
            <a:endParaRPr i="1" sz="1300">
              <a:solidFill>
                <a:schemeClr val="dk2"/>
              </a:solidFill>
            </a:endParaRPr>
          </a:p>
        </p:txBody>
      </p:sp>
      <p:sp>
        <p:nvSpPr>
          <p:cNvPr id="889" name="Google Shape;889;p2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90" name="Google Shape;890;p25"/>
          <p:cNvSpPr txBox="1"/>
          <p:nvPr/>
        </p:nvSpPr>
        <p:spPr>
          <a:xfrm>
            <a:off x="208150" y="195475"/>
            <a:ext cx="44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solidFill>
                  <a:schemeClr val="lt1"/>
                </a:solidFill>
                <a:latin typeface="Titillium Web"/>
                <a:ea typeface="Titillium Web"/>
                <a:cs typeface="Titillium Web"/>
                <a:sym typeface="Titillium Web"/>
              </a:rPr>
              <a:t>Compare two plots </a:t>
            </a:r>
            <a:endParaRPr b="1" i="1">
              <a:solidFill>
                <a:schemeClr val="lt1"/>
              </a:solidFill>
              <a:latin typeface="Titillium Web"/>
              <a:ea typeface="Titillium Web"/>
              <a:cs typeface="Titillium Web"/>
              <a:sym typeface="Titillium Web"/>
            </a:endParaRPr>
          </a:p>
        </p:txBody>
      </p:sp>
      <p:sp>
        <p:nvSpPr>
          <p:cNvPr id="891" name="Google Shape;891;p25"/>
          <p:cNvSpPr txBox="1"/>
          <p:nvPr>
            <p:ph type="title"/>
          </p:nvPr>
        </p:nvSpPr>
        <p:spPr>
          <a:xfrm>
            <a:off x="5132050" y="281450"/>
            <a:ext cx="1479600" cy="4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tillium Web"/>
                <a:ea typeface="Titillium Web"/>
                <a:cs typeface="Titillium Web"/>
                <a:sym typeface="Titillium Web"/>
              </a:rPr>
              <a:t>OUTPUT :</a:t>
            </a:r>
            <a:endParaRPr b="1" sz="2100">
              <a:latin typeface="Titillium Web"/>
              <a:ea typeface="Titillium Web"/>
              <a:cs typeface="Titillium Web"/>
              <a:sym typeface="Titillium Web"/>
            </a:endParaRPr>
          </a:p>
        </p:txBody>
      </p:sp>
      <p:pic>
        <p:nvPicPr>
          <p:cNvPr id="892" name="Google Shape;892;p25"/>
          <p:cNvPicPr preferRelativeResize="0"/>
          <p:nvPr/>
        </p:nvPicPr>
        <p:blipFill>
          <a:blip r:embed="rId3">
            <a:alphaModFix/>
          </a:blip>
          <a:stretch>
            <a:fillRect/>
          </a:stretch>
        </p:blipFill>
        <p:spPr>
          <a:xfrm>
            <a:off x="5132050" y="918350"/>
            <a:ext cx="3859550" cy="355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26"/>
          <p:cNvSpPr txBox="1"/>
          <p:nvPr>
            <p:ph type="title"/>
          </p:nvPr>
        </p:nvSpPr>
        <p:spPr>
          <a:xfrm>
            <a:off x="115750" y="535925"/>
            <a:ext cx="1087800" cy="4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Titillium Web"/>
                <a:ea typeface="Titillium Web"/>
                <a:cs typeface="Titillium Web"/>
                <a:sym typeface="Titillium Web"/>
              </a:rPr>
              <a:t>CODE :</a:t>
            </a:r>
            <a:endParaRPr b="1" sz="1800">
              <a:latin typeface="Titillium Web"/>
              <a:ea typeface="Titillium Web"/>
              <a:cs typeface="Titillium Web"/>
              <a:sym typeface="Titillium Web"/>
            </a:endParaRPr>
          </a:p>
        </p:txBody>
      </p:sp>
      <p:sp>
        <p:nvSpPr>
          <p:cNvPr id="898" name="Google Shape;898;p26"/>
          <p:cNvSpPr txBox="1"/>
          <p:nvPr>
            <p:ph idx="1" type="body"/>
          </p:nvPr>
        </p:nvSpPr>
        <p:spPr>
          <a:xfrm>
            <a:off x="115750" y="1003250"/>
            <a:ext cx="4646400" cy="38982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400"/>
              <a:t>X = [10,11,12,13,14,15,16,17,18,19,20]</a:t>
            </a:r>
            <a:endParaRPr sz="1400"/>
          </a:p>
          <a:p>
            <a:pPr indent="0" lvl="0" marL="0" rtl="0" algn="l">
              <a:spcBef>
                <a:spcPts val="600"/>
              </a:spcBef>
              <a:spcAft>
                <a:spcPts val="0"/>
              </a:spcAft>
              <a:buClr>
                <a:schemeClr val="dk1"/>
              </a:buClr>
              <a:buSzPts val="1100"/>
              <a:buFont typeface="Arial"/>
              <a:buNone/>
            </a:pPr>
            <a:r>
              <a:rPr lang="en" sz="1400"/>
              <a:t>y1 = [200,225,267,289,310,345,387,390,405,449,490]  </a:t>
            </a:r>
            <a:endParaRPr sz="1400"/>
          </a:p>
          <a:p>
            <a:pPr indent="0" lvl="0" marL="0" rtl="0" algn="l">
              <a:spcBef>
                <a:spcPts val="600"/>
              </a:spcBef>
              <a:spcAft>
                <a:spcPts val="0"/>
              </a:spcAft>
              <a:buClr>
                <a:schemeClr val="dk1"/>
              </a:buClr>
              <a:buSzPts val="1100"/>
              <a:buFont typeface="Arial"/>
              <a:buNone/>
            </a:pPr>
            <a:r>
              <a:rPr lang="en" sz="1400"/>
              <a:t>y2 = [210,255,297,299,330,375,390,395,425,459,498]  </a:t>
            </a:r>
            <a:endParaRPr sz="1400"/>
          </a:p>
          <a:p>
            <a:pPr indent="0" lvl="0" marL="0" rtl="0" algn="l">
              <a:spcBef>
                <a:spcPts val="600"/>
              </a:spcBef>
              <a:spcAft>
                <a:spcPts val="0"/>
              </a:spcAft>
              <a:buClr>
                <a:schemeClr val="dk1"/>
              </a:buClr>
              <a:buSzPts val="1100"/>
              <a:buFont typeface="Arial"/>
              <a:buNone/>
            </a:pPr>
            <a:r>
              <a:rPr lang="en" sz="1400"/>
              <a:t>plt.plot( X,y1 ,color = 'k' , linestyle = '--' , label = 'y1' , marker = 'o') </a:t>
            </a:r>
            <a:r>
              <a:rPr i="1" lang="en" sz="1400">
                <a:solidFill>
                  <a:schemeClr val="dk2"/>
                </a:solidFill>
              </a:rPr>
              <a:t>#k=  black colour &amp; -- = dotted line with markers</a:t>
            </a:r>
            <a:endParaRPr i="1" sz="1400">
              <a:solidFill>
                <a:schemeClr val="dk2"/>
              </a:solidFill>
            </a:endParaRPr>
          </a:p>
          <a:p>
            <a:pPr indent="0" lvl="0" marL="0" rtl="0" algn="l">
              <a:spcBef>
                <a:spcPts val="600"/>
              </a:spcBef>
              <a:spcAft>
                <a:spcPts val="0"/>
              </a:spcAft>
              <a:buClr>
                <a:schemeClr val="dk1"/>
              </a:buClr>
              <a:buSzPts val="1100"/>
              <a:buFont typeface="Arial"/>
              <a:buNone/>
            </a:pPr>
            <a:r>
              <a:rPr lang="en" sz="1400"/>
              <a:t>plt.plot(X,y2 , color = 'r' , label = 'y2' , marker = '.') </a:t>
            </a:r>
            <a:endParaRPr sz="1400"/>
          </a:p>
          <a:p>
            <a:pPr indent="0" lvl="0" marL="0" rtl="0" algn="l">
              <a:spcBef>
                <a:spcPts val="600"/>
              </a:spcBef>
              <a:spcAft>
                <a:spcPts val="0"/>
              </a:spcAft>
              <a:buClr>
                <a:schemeClr val="dk1"/>
              </a:buClr>
              <a:buSzPts val="1100"/>
              <a:buFont typeface="Arial"/>
              <a:buNone/>
            </a:pPr>
            <a:r>
              <a:rPr i="1" lang="en" sz="1400">
                <a:solidFill>
                  <a:schemeClr val="dk2"/>
                </a:solidFill>
              </a:rPr>
              <a:t>#r = red line with markers “</a:t>
            </a:r>
            <a:r>
              <a:rPr b="1" i="1" lang="en" sz="1400">
                <a:solidFill>
                  <a:schemeClr val="dk2"/>
                </a:solidFill>
              </a:rPr>
              <a:t> .</a:t>
            </a:r>
            <a:r>
              <a:rPr i="1" lang="en" sz="1400">
                <a:solidFill>
                  <a:schemeClr val="dk2"/>
                </a:solidFill>
              </a:rPr>
              <a:t> ”</a:t>
            </a:r>
            <a:endParaRPr i="1" sz="1400">
              <a:solidFill>
                <a:schemeClr val="dk2"/>
              </a:solidFill>
            </a:endParaRPr>
          </a:p>
          <a:p>
            <a:pPr indent="0" lvl="0" marL="0" rtl="0" algn="l">
              <a:spcBef>
                <a:spcPts val="600"/>
              </a:spcBef>
              <a:spcAft>
                <a:spcPts val="0"/>
              </a:spcAft>
              <a:buClr>
                <a:schemeClr val="dk1"/>
              </a:buClr>
              <a:buSzPts val="1100"/>
              <a:buFont typeface="Arial"/>
              <a:buNone/>
            </a:pPr>
            <a:r>
              <a:rPr lang="en" sz="1400"/>
              <a:t>plt.title('simple line plot')</a:t>
            </a:r>
            <a:endParaRPr sz="1400"/>
          </a:p>
          <a:p>
            <a:pPr indent="0" lvl="0" marL="0" rtl="0" algn="l">
              <a:spcBef>
                <a:spcPts val="600"/>
              </a:spcBef>
              <a:spcAft>
                <a:spcPts val="0"/>
              </a:spcAft>
              <a:buClr>
                <a:schemeClr val="dk1"/>
              </a:buClr>
              <a:buSzPts val="1100"/>
              <a:buFont typeface="Arial"/>
              <a:buNone/>
            </a:pPr>
            <a:r>
              <a:rPr lang="en" sz="1400"/>
              <a:t>plt.xlabel('x-axis')</a:t>
            </a:r>
            <a:endParaRPr sz="1400"/>
          </a:p>
          <a:p>
            <a:pPr indent="0" lvl="0" marL="0" rtl="0" algn="l">
              <a:spcBef>
                <a:spcPts val="600"/>
              </a:spcBef>
              <a:spcAft>
                <a:spcPts val="0"/>
              </a:spcAft>
              <a:buClr>
                <a:schemeClr val="dk1"/>
              </a:buClr>
              <a:buSzPts val="1100"/>
              <a:buFont typeface="Arial"/>
              <a:buNone/>
            </a:pPr>
            <a:r>
              <a:rPr lang="en" sz="1400"/>
              <a:t>plt.ylabel('y-axis')</a:t>
            </a:r>
            <a:endParaRPr sz="1400"/>
          </a:p>
          <a:p>
            <a:pPr indent="0" lvl="0" marL="0" rtl="0" algn="l">
              <a:spcBef>
                <a:spcPts val="600"/>
              </a:spcBef>
              <a:spcAft>
                <a:spcPts val="0"/>
              </a:spcAft>
              <a:buClr>
                <a:schemeClr val="dk1"/>
              </a:buClr>
              <a:buSzPts val="1100"/>
              <a:buFont typeface="Arial"/>
              <a:buNone/>
            </a:pPr>
            <a:r>
              <a:rPr lang="en" sz="1400"/>
              <a:t>plt.legend() </a:t>
            </a:r>
            <a:endParaRPr sz="1400"/>
          </a:p>
          <a:p>
            <a:pPr indent="0" lvl="0" marL="0" rtl="0" algn="l">
              <a:spcBef>
                <a:spcPts val="600"/>
              </a:spcBef>
              <a:spcAft>
                <a:spcPts val="0"/>
              </a:spcAft>
              <a:buClr>
                <a:schemeClr val="dk1"/>
              </a:buClr>
              <a:buSzPts val="1100"/>
              <a:buFont typeface="Arial"/>
              <a:buNone/>
            </a:pPr>
            <a:r>
              <a:rPr lang="en" sz="1400"/>
              <a:t>plt.grid(True)  </a:t>
            </a:r>
            <a:r>
              <a:rPr i="1" lang="en" sz="1400">
                <a:solidFill>
                  <a:schemeClr val="dk2"/>
                </a:solidFill>
              </a:rPr>
              <a:t>  #shows grid in the background</a:t>
            </a:r>
            <a:endParaRPr i="1" sz="1400">
              <a:solidFill>
                <a:schemeClr val="dk2"/>
              </a:solidFill>
            </a:endParaRPr>
          </a:p>
          <a:p>
            <a:pPr indent="0" lvl="0" marL="0" rtl="0" algn="l">
              <a:spcBef>
                <a:spcPts val="600"/>
              </a:spcBef>
              <a:spcAft>
                <a:spcPts val="0"/>
              </a:spcAft>
              <a:buClr>
                <a:schemeClr val="dk1"/>
              </a:buClr>
              <a:buSzPts val="1100"/>
              <a:buFont typeface="Arial"/>
              <a:buNone/>
            </a:pPr>
            <a:r>
              <a:rPr lang="en" sz="1400"/>
              <a:t>plt.show() </a:t>
            </a:r>
            <a:endParaRPr sz="1400"/>
          </a:p>
        </p:txBody>
      </p:sp>
      <p:sp>
        <p:nvSpPr>
          <p:cNvPr id="899" name="Google Shape;899;p2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00" name="Google Shape;900;p26"/>
          <p:cNvSpPr txBox="1"/>
          <p:nvPr/>
        </p:nvSpPr>
        <p:spPr>
          <a:xfrm>
            <a:off x="208150" y="183900"/>
            <a:ext cx="44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solidFill>
                  <a:schemeClr val="lt1"/>
                </a:solidFill>
                <a:latin typeface="Titillium Web"/>
                <a:ea typeface="Titillium Web"/>
                <a:cs typeface="Titillium Web"/>
                <a:sym typeface="Titillium Web"/>
              </a:rPr>
              <a:t>Add colours and linestyle to the plot</a:t>
            </a:r>
            <a:endParaRPr b="1" i="1">
              <a:solidFill>
                <a:schemeClr val="lt1"/>
              </a:solidFill>
              <a:latin typeface="Titillium Web"/>
              <a:ea typeface="Titillium Web"/>
              <a:cs typeface="Titillium Web"/>
              <a:sym typeface="Titillium Web"/>
            </a:endParaRPr>
          </a:p>
        </p:txBody>
      </p:sp>
      <p:sp>
        <p:nvSpPr>
          <p:cNvPr id="901" name="Google Shape;901;p26"/>
          <p:cNvSpPr txBox="1"/>
          <p:nvPr>
            <p:ph type="title"/>
          </p:nvPr>
        </p:nvSpPr>
        <p:spPr>
          <a:xfrm>
            <a:off x="5132050" y="281450"/>
            <a:ext cx="1479600" cy="4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tillium Web"/>
                <a:ea typeface="Titillium Web"/>
                <a:cs typeface="Titillium Web"/>
                <a:sym typeface="Titillium Web"/>
              </a:rPr>
              <a:t>OUTPUT :</a:t>
            </a:r>
            <a:endParaRPr b="1" sz="2100">
              <a:latin typeface="Titillium Web"/>
              <a:ea typeface="Titillium Web"/>
              <a:cs typeface="Titillium Web"/>
              <a:sym typeface="Titillium Web"/>
            </a:endParaRPr>
          </a:p>
        </p:txBody>
      </p:sp>
      <p:pic>
        <p:nvPicPr>
          <p:cNvPr id="902" name="Google Shape;902;p26"/>
          <p:cNvPicPr preferRelativeResize="0"/>
          <p:nvPr/>
        </p:nvPicPr>
        <p:blipFill>
          <a:blip r:embed="rId3">
            <a:alphaModFix/>
          </a:blip>
          <a:stretch>
            <a:fillRect/>
          </a:stretch>
        </p:blipFill>
        <p:spPr>
          <a:xfrm>
            <a:off x="5132050" y="918350"/>
            <a:ext cx="3859550" cy="3783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27"/>
          <p:cNvSpPr txBox="1"/>
          <p:nvPr>
            <p:ph type="title"/>
          </p:nvPr>
        </p:nvSpPr>
        <p:spPr>
          <a:xfrm>
            <a:off x="115750" y="535925"/>
            <a:ext cx="1087800" cy="4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Titillium Web"/>
                <a:ea typeface="Titillium Web"/>
                <a:cs typeface="Titillium Web"/>
                <a:sym typeface="Titillium Web"/>
              </a:rPr>
              <a:t>CODE :</a:t>
            </a:r>
            <a:endParaRPr b="1" sz="1800">
              <a:latin typeface="Titillium Web"/>
              <a:ea typeface="Titillium Web"/>
              <a:cs typeface="Titillium Web"/>
              <a:sym typeface="Titillium Web"/>
            </a:endParaRPr>
          </a:p>
        </p:txBody>
      </p:sp>
      <p:sp>
        <p:nvSpPr>
          <p:cNvPr id="908" name="Google Shape;908;p27"/>
          <p:cNvSpPr txBox="1"/>
          <p:nvPr>
            <p:ph idx="1" type="body"/>
          </p:nvPr>
        </p:nvSpPr>
        <p:spPr>
          <a:xfrm>
            <a:off x="115750" y="1003250"/>
            <a:ext cx="4646400" cy="39909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400"/>
              <a:t>print(plt.style.available) </a:t>
            </a:r>
            <a:r>
              <a:rPr i="1" lang="en" sz="1400">
                <a:solidFill>
                  <a:schemeClr val="dk2"/>
                </a:solidFill>
              </a:rPr>
              <a:t>#to know the available styles</a:t>
            </a:r>
            <a:endParaRPr i="1" sz="1400">
              <a:solidFill>
                <a:schemeClr val="dk2"/>
              </a:solidFill>
            </a:endParaRPr>
          </a:p>
          <a:p>
            <a:pPr indent="0" lvl="0" marL="0" rtl="0" algn="l">
              <a:spcBef>
                <a:spcPts val="600"/>
              </a:spcBef>
              <a:spcAft>
                <a:spcPts val="0"/>
              </a:spcAft>
              <a:buClr>
                <a:schemeClr val="dk1"/>
              </a:buClr>
              <a:buSzPts val="1100"/>
              <a:buFont typeface="Arial"/>
              <a:buNone/>
            </a:pPr>
            <a:r>
              <a:rPr lang="en" sz="1400"/>
              <a:t>plt.style.use('bmh')  </a:t>
            </a:r>
            <a:r>
              <a:rPr i="1" lang="en" sz="1400">
                <a:solidFill>
                  <a:schemeClr val="dk2"/>
                </a:solidFill>
              </a:rPr>
              <a:t>#selecting bmh style</a:t>
            </a:r>
            <a:endParaRPr i="1" sz="1400">
              <a:solidFill>
                <a:schemeClr val="dk2"/>
              </a:solidFill>
            </a:endParaRPr>
          </a:p>
          <a:p>
            <a:pPr indent="0" lvl="0" marL="0" rtl="0" algn="l">
              <a:spcBef>
                <a:spcPts val="600"/>
              </a:spcBef>
              <a:spcAft>
                <a:spcPts val="0"/>
              </a:spcAft>
              <a:buClr>
                <a:schemeClr val="dk1"/>
              </a:buClr>
              <a:buSzPts val="1100"/>
              <a:buFont typeface="Arial"/>
              <a:buNone/>
            </a:pPr>
            <a:r>
              <a:rPr i="1" lang="en" sz="1400">
                <a:solidFill>
                  <a:schemeClr val="dk2"/>
                </a:solidFill>
              </a:rPr>
              <a:t>#</a:t>
            </a:r>
            <a:r>
              <a:rPr lang="en" sz="1400">
                <a:solidFill>
                  <a:schemeClr val="dk2"/>
                </a:solidFill>
              </a:rPr>
              <a:t>plt.style.use(‘default’)  → to get back default style</a:t>
            </a:r>
            <a:endParaRPr sz="1400">
              <a:solidFill>
                <a:schemeClr val="dk2"/>
              </a:solidFill>
            </a:endParaRPr>
          </a:p>
          <a:p>
            <a:pPr indent="0" lvl="0" marL="0" rtl="0" algn="l">
              <a:spcBef>
                <a:spcPts val="600"/>
              </a:spcBef>
              <a:spcAft>
                <a:spcPts val="0"/>
              </a:spcAft>
              <a:buClr>
                <a:schemeClr val="dk1"/>
              </a:buClr>
              <a:buSzPts val="1100"/>
              <a:buFont typeface="Arial"/>
              <a:buNone/>
            </a:pPr>
            <a:r>
              <a:rPr lang="en" sz="1400"/>
              <a:t>X = </a:t>
            </a:r>
            <a:r>
              <a:rPr lang="en" sz="1400"/>
              <a:t>[10,11,12,13,14,15,16,17,18,19,20]</a:t>
            </a:r>
            <a:endParaRPr sz="1400"/>
          </a:p>
          <a:p>
            <a:pPr indent="0" lvl="0" marL="0" rtl="0" algn="l">
              <a:spcBef>
                <a:spcPts val="600"/>
              </a:spcBef>
              <a:spcAft>
                <a:spcPts val="0"/>
              </a:spcAft>
              <a:buClr>
                <a:schemeClr val="dk1"/>
              </a:buClr>
              <a:buSzPts val="1100"/>
              <a:buFont typeface="Arial"/>
              <a:buNone/>
            </a:pPr>
            <a:r>
              <a:rPr lang="en" sz="1400"/>
              <a:t>y1 = [200,225,267,289,310,345,387,390,405,449,490]  </a:t>
            </a:r>
            <a:endParaRPr sz="1400"/>
          </a:p>
          <a:p>
            <a:pPr indent="0" lvl="0" marL="0" rtl="0" algn="l">
              <a:spcBef>
                <a:spcPts val="600"/>
              </a:spcBef>
              <a:spcAft>
                <a:spcPts val="0"/>
              </a:spcAft>
              <a:buClr>
                <a:schemeClr val="dk1"/>
              </a:buClr>
              <a:buSzPts val="1100"/>
              <a:buFont typeface="Arial"/>
              <a:buNone/>
            </a:pPr>
            <a:r>
              <a:rPr lang="en" sz="1400"/>
              <a:t>y2 = [210,255,297,299,330,375,390,395,425,459,498]  </a:t>
            </a:r>
            <a:endParaRPr sz="1400"/>
          </a:p>
          <a:p>
            <a:pPr indent="0" lvl="0" marL="0" rtl="0" algn="l">
              <a:spcBef>
                <a:spcPts val="600"/>
              </a:spcBef>
              <a:spcAft>
                <a:spcPts val="0"/>
              </a:spcAft>
              <a:buClr>
                <a:schemeClr val="dk1"/>
              </a:buClr>
              <a:buSzPts val="1100"/>
              <a:buFont typeface="Arial"/>
              <a:buNone/>
            </a:pPr>
            <a:r>
              <a:rPr lang="en" sz="1400"/>
              <a:t>plt.plot(X, y1 , label = 'y1' , marker = 'o') </a:t>
            </a:r>
            <a:endParaRPr i="1" sz="1400">
              <a:solidFill>
                <a:schemeClr val="dk2"/>
              </a:solidFill>
            </a:endParaRPr>
          </a:p>
          <a:p>
            <a:pPr indent="0" lvl="0" marL="0" rtl="0" algn="l">
              <a:spcBef>
                <a:spcPts val="600"/>
              </a:spcBef>
              <a:spcAft>
                <a:spcPts val="0"/>
              </a:spcAft>
              <a:buClr>
                <a:schemeClr val="dk1"/>
              </a:buClr>
              <a:buSzPts val="1100"/>
              <a:buFont typeface="Arial"/>
              <a:buNone/>
            </a:pPr>
            <a:r>
              <a:rPr lang="en" sz="1400"/>
              <a:t>plt.plot(X, y2 ,  label = 'y2' , marker = '.') </a:t>
            </a:r>
            <a:endParaRPr sz="1400"/>
          </a:p>
          <a:p>
            <a:pPr indent="0" lvl="0" marL="0" rtl="0" algn="l">
              <a:spcBef>
                <a:spcPts val="600"/>
              </a:spcBef>
              <a:spcAft>
                <a:spcPts val="0"/>
              </a:spcAft>
              <a:buClr>
                <a:schemeClr val="dk1"/>
              </a:buClr>
              <a:buSzPts val="1100"/>
              <a:buFont typeface="Arial"/>
              <a:buNone/>
            </a:pPr>
            <a:r>
              <a:rPr lang="en" sz="1400"/>
              <a:t>plt.title('simple line plot')</a:t>
            </a:r>
            <a:endParaRPr sz="1400"/>
          </a:p>
          <a:p>
            <a:pPr indent="0" lvl="0" marL="0" rtl="0" algn="l">
              <a:spcBef>
                <a:spcPts val="600"/>
              </a:spcBef>
              <a:spcAft>
                <a:spcPts val="0"/>
              </a:spcAft>
              <a:buClr>
                <a:schemeClr val="dk1"/>
              </a:buClr>
              <a:buSzPts val="1100"/>
              <a:buFont typeface="Arial"/>
              <a:buNone/>
            </a:pPr>
            <a:r>
              <a:rPr lang="en" sz="1400"/>
              <a:t>plt.xlabel('x-axis')</a:t>
            </a:r>
            <a:endParaRPr sz="1400"/>
          </a:p>
          <a:p>
            <a:pPr indent="0" lvl="0" marL="0" rtl="0" algn="l">
              <a:spcBef>
                <a:spcPts val="600"/>
              </a:spcBef>
              <a:spcAft>
                <a:spcPts val="0"/>
              </a:spcAft>
              <a:buClr>
                <a:schemeClr val="dk1"/>
              </a:buClr>
              <a:buSzPts val="1100"/>
              <a:buFont typeface="Arial"/>
              <a:buNone/>
            </a:pPr>
            <a:r>
              <a:rPr lang="en" sz="1400"/>
              <a:t>plt.ylabel('y-axis')</a:t>
            </a:r>
            <a:endParaRPr sz="1400"/>
          </a:p>
          <a:p>
            <a:pPr indent="0" lvl="0" marL="0" rtl="0" algn="l">
              <a:spcBef>
                <a:spcPts val="600"/>
              </a:spcBef>
              <a:spcAft>
                <a:spcPts val="0"/>
              </a:spcAft>
              <a:buClr>
                <a:schemeClr val="dk1"/>
              </a:buClr>
              <a:buSzPts val="1100"/>
              <a:buFont typeface="Arial"/>
              <a:buNone/>
            </a:pPr>
            <a:r>
              <a:rPr lang="en" sz="1400"/>
              <a:t>plt.legend() </a:t>
            </a:r>
            <a:endParaRPr sz="1400"/>
          </a:p>
          <a:p>
            <a:pPr indent="0" lvl="0" marL="0" rtl="0" algn="l">
              <a:spcBef>
                <a:spcPts val="600"/>
              </a:spcBef>
              <a:spcAft>
                <a:spcPts val="0"/>
              </a:spcAft>
              <a:buClr>
                <a:schemeClr val="dk1"/>
              </a:buClr>
              <a:buSzPts val="1100"/>
              <a:buFont typeface="Arial"/>
              <a:buNone/>
            </a:pPr>
            <a:r>
              <a:rPr lang="en" sz="1400"/>
              <a:t>plt.show()  </a:t>
            </a:r>
            <a:endParaRPr sz="1400"/>
          </a:p>
        </p:txBody>
      </p:sp>
      <p:sp>
        <p:nvSpPr>
          <p:cNvPr id="909" name="Google Shape;909;p2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10" name="Google Shape;910;p27"/>
          <p:cNvSpPr txBox="1"/>
          <p:nvPr/>
        </p:nvSpPr>
        <p:spPr>
          <a:xfrm>
            <a:off x="208150" y="183900"/>
            <a:ext cx="44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solidFill>
                  <a:schemeClr val="lt1"/>
                </a:solidFill>
                <a:latin typeface="Titillium Web"/>
                <a:ea typeface="Titillium Web"/>
                <a:cs typeface="Titillium Web"/>
                <a:sym typeface="Titillium Web"/>
              </a:rPr>
              <a:t>Add style to the plot</a:t>
            </a:r>
            <a:endParaRPr b="1" i="1">
              <a:solidFill>
                <a:schemeClr val="lt1"/>
              </a:solidFill>
              <a:latin typeface="Titillium Web"/>
              <a:ea typeface="Titillium Web"/>
              <a:cs typeface="Titillium Web"/>
              <a:sym typeface="Titillium Web"/>
            </a:endParaRPr>
          </a:p>
        </p:txBody>
      </p:sp>
      <p:sp>
        <p:nvSpPr>
          <p:cNvPr id="911" name="Google Shape;911;p27"/>
          <p:cNvSpPr txBox="1"/>
          <p:nvPr>
            <p:ph type="title"/>
          </p:nvPr>
        </p:nvSpPr>
        <p:spPr>
          <a:xfrm>
            <a:off x="5132050" y="281450"/>
            <a:ext cx="1479600" cy="4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tillium Web"/>
                <a:ea typeface="Titillium Web"/>
                <a:cs typeface="Titillium Web"/>
                <a:sym typeface="Titillium Web"/>
              </a:rPr>
              <a:t>OUTPUT :</a:t>
            </a:r>
            <a:endParaRPr b="1" sz="2100">
              <a:latin typeface="Titillium Web"/>
              <a:ea typeface="Titillium Web"/>
              <a:cs typeface="Titillium Web"/>
              <a:sym typeface="Titillium Web"/>
            </a:endParaRPr>
          </a:p>
        </p:txBody>
      </p:sp>
      <p:pic>
        <p:nvPicPr>
          <p:cNvPr id="912" name="Google Shape;912;p27"/>
          <p:cNvPicPr preferRelativeResize="0"/>
          <p:nvPr/>
        </p:nvPicPr>
        <p:blipFill>
          <a:blip r:embed="rId3">
            <a:alphaModFix/>
          </a:blip>
          <a:stretch>
            <a:fillRect/>
          </a:stretch>
        </p:blipFill>
        <p:spPr>
          <a:xfrm>
            <a:off x="5132050" y="918350"/>
            <a:ext cx="3859550" cy="3601825"/>
          </a:xfrm>
          <a:prstGeom prst="rect">
            <a:avLst/>
          </a:prstGeom>
          <a:noFill/>
          <a:ln>
            <a:noFill/>
          </a:ln>
        </p:spPr>
      </p:pic>
      <p:sp>
        <p:nvSpPr>
          <p:cNvPr id="913" name="Google Shape;913;p27"/>
          <p:cNvSpPr txBox="1"/>
          <p:nvPr/>
        </p:nvSpPr>
        <p:spPr>
          <a:xfrm>
            <a:off x="5062700" y="4672575"/>
            <a:ext cx="423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chemeClr val="lt1"/>
                </a:solidFill>
                <a:latin typeface="Titillium Web"/>
                <a:ea typeface="Titillium Web"/>
                <a:cs typeface="Titillium Web"/>
                <a:sym typeface="Titillium Web"/>
              </a:rPr>
              <a:t> This is the same line plot as seen before with the modified style .</a:t>
            </a:r>
            <a:endParaRPr i="1" sz="1200">
              <a:solidFill>
                <a:schemeClr val="lt1"/>
              </a:solidFill>
              <a:latin typeface="Titillium Web"/>
              <a:ea typeface="Titillium Web"/>
              <a:cs typeface="Titillium Web"/>
              <a:sym typeface="Titillium We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28"/>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rPr>
              <a:t>An area chart is really similar to a line chart, except that the area between the x axis and the line is filled in with color or shading.</a:t>
            </a:r>
            <a:endParaRPr sz="2100">
              <a:solidFill>
                <a:schemeClr val="lt1"/>
              </a:solidFill>
            </a:endParaRPr>
          </a:p>
        </p:txBody>
      </p:sp>
      <p:sp>
        <p:nvSpPr>
          <p:cNvPr id="919" name="Google Shape;919;p28"/>
          <p:cNvSpPr txBox="1"/>
          <p:nvPr>
            <p:ph type="ctrTitle"/>
          </p:nvPr>
        </p:nvSpPr>
        <p:spPr>
          <a:xfrm>
            <a:off x="448270" y="511092"/>
            <a:ext cx="7772400" cy="11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AREA</a:t>
            </a:r>
            <a:r>
              <a:rPr lang="en"/>
              <a:t> PLOT</a:t>
            </a:r>
            <a:endParaRPr/>
          </a:p>
        </p:txBody>
      </p:sp>
      <p:pic>
        <p:nvPicPr>
          <p:cNvPr id="920" name="Google Shape;920;p28"/>
          <p:cNvPicPr preferRelativeResize="0"/>
          <p:nvPr/>
        </p:nvPicPr>
        <p:blipFill>
          <a:blip r:embed="rId3">
            <a:alphaModFix/>
          </a:blip>
          <a:stretch>
            <a:fillRect/>
          </a:stretch>
        </p:blipFill>
        <p:spPr>
          <a:xfrm>
            <a:off x="2693200" y="2705500"/>
            <a:ext cx="3872074" cy="2263674"/>
          </a:xfrm>
          <a:prstGeom prst="rect">
            <a:avLst/>
          </a:prstGeom>
          <a:noFill/>
          <a:ln>
            <a:noFill/>
          </a:ln>
        </p:spPr>
      </p:pic>
      <p:sp>
        <p:nvSpPr>
          <p:cNvPr id="921" name="Google Shape;921;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29"/>
          <p:cNvSpPr txBox="1"/>
          <p:nvPr>
            <p:ph type="title"/>
          </p:nvPr>
        </p:nvSpPr>
        <p:spPr>
          <a:xfrm>
            <a:off x="115750" y="535925"/>
            <a:ext cx="1087800" cy="4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Titillium Web"/>
                <a:ea typeface="Titillium Web"/>
                <a:cs typeface="Titillium Web"/>
                <a:sym typeface="Titillium Web"/>
              </a:rPr>
              <a:t>CODE :</a:t>
            </a:r>
            <a:endParaRPr b="1" sz="1800">
              <a:latin typeface="Titillium Web"/>
              <a:ea typeface="Titillium Web"/>
              <a:cs typeface="Titillium Web"/>
              <a:sym typeface="Titillium Web"/>
            </a:endParaRPr>
          </a:p>
        </p:txBody>
      </p:sp>
      <p:sp>
        <p:nvSpPr>
          <p:cNvPr id="927" name="Google Shape;927;p29"/>
          <p:cNvSpPr txBox="1"/>
          <p:nvPr>
            <p:ph idx="1" type="body"/>
          </p:nvPr>
        </p:nvSpPr>
        <p:spPr>
          <a:xfrm>
            <a:off x="115750" y="1003250"/>
            <a:ext cx="4646400" cy="36018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500"/>
              <a:t>X = [10,11,12,13,14,15,16,17,18,19,20]</a:t>
            </a:r>
            <a:endParaRPr sz="1500"/>
          </a:p>
          <a:p>
            <a:pPr indent="0" lvl="0" marL="0" rtl="0" algn="l">
              <a:spcBef>
                <a:spcPts val="600"/>
              </a:spcBef>
              <a:spcAft>
                <a:spcPts val="0"/>
              </a:spcAft>
              <a:buClr>
                <a:schemeClr val="dk1"/>
              </a:buClr>
              <a:buSzPts val="1100"/>
              <a:buFont typeface="Arial"/>
              <a:buNone/>
            </a:pPr>
            <a:r>
              <a:rPr lang="en" sz="1500"/>
              <a:t>y1 = [200,225,267,289,310,345,387,390,405,449,490]  </a:t>
            </a:r>
            <a:endParaRPr sz="1500"/>
          </a:p>
          <a:p>
            <a:pPr indent="0" lvl="0" marL="0" rtl="0" algn="l">
              <a:spcBef>
                <a:spcPts val="600"/>
              </a:spcBef>
              <a:spcAft>
                <a:spcPts val="0"/>
              </a:spcAft>
              <a:buClr>
                <a:schemeClr val="dk1"/>
              </a:buClr>
              <a:buSzPts val="1100"/>
              <a:buFont typeface="Arial"/>
              <a:buNone/>
            </a:pPr>
            <a:r>
              <a:rPr lang="en" sz="1500"/>
              <a:t>y2 = [210,255,297,299,330,375,390,395,425,459,498]  </a:t>
            </a:r>
            <a:endParaRPr sz="1500"/>
          </a:p>
          <a:p>
            <a:pPr indent="0" lvl="0" marL="0" rtl="0" algn="l">
              <a:spcBef>
                <a:spcPts val="600"/>
              </a:spcBef>
              <a:spcAft>
                <a:spcPts val="0"/>
              </a:spcAft>
              <a:buClr>
                <a:schemeClr val="dk1"/>
              </a:buClr>
              <a:buSzPts val="1100"/>
              <a:buFont typeface="Arial"/>
              <a:buNone/>
            </a:pPr>
            <a:r>
              <a:rPr lang="en" sz="1500"/>
              <a:t>plt.plot(X ,y1 , label = 'y1' , marker = 'o' , linestyle = '--') </a:t>
            </a:r>
            <a:endParaRPr sz="1500"/>
          </a:p>
          <a:p>
            <a:pPr indent="0" lvl="0" marL="0" rtl="0" algn="l">
              <a:spcBef>
                <a:spcPts val="600"/>
              </a:spcBef>
              <a:spcAft>
                <a:spcPts val="0"/>
              </a:spcAft>
              <a:buClr>
                <a:schemeClr val="dk1"/>
              </a:buClr>
              <a:buSzPts val="1100"/>
              <a:buFont typeface="Arial"/>
              <a:buNone/>
            </a:pPr>
            <a:r>
              <a:rPr lang="en" sz="1500"/>
              <a:t>plt.plot(X ,y2 ,  label = 'y2' , marker = '.') </a:t>
            </a:r>
            <a:endParaRPr sz="1500"/>
          </a:p>
          <a:p>
            <a:pPr indent="0" lvl="0" marL="0" rtl="0" algn="l">
              <a:spcBef>
                <a:spcPts val="600"/>
              </a:spcBef>
              <a:spcAft>
                <a:spcPts val="0"/>
              </a:spcAft>
              <a:buClr>
                <a:schemeClr val="dk1"/>
              </a:buClr>
              <a:buSzPts val="1100"/>
              <a:buFont typeface="Arial"/>
              <a:buNone/>
            </a:pPr>
            <a:r>
              <a:rPr lang="en" sz="1500"/>
              <a:t>plt.title('simple Area plot')</a:t>
            </a:r>
            <a:endParaRPr sz="1500"/>
          </a:p>
          <a:p>
            <a:pPr indent="0" lvl="0" marL="0" rtl="0" algn="l">
              <a:spcBef>
                <a:spcPts val="600"/>
              </a:spcBef>
              <a:spcAft>
                <a:spcPts val="0"/>
              </a:spcAft>
              <a:buClr>
                <a:schemeClr val="dk1"/>
              </a:buClr>
              <a:buSzPts val="1100"/>
              <a:buFont typeface="Arial"/>
              <a:buNone/>
            </a:pPr>
            <a:r>
              <a:rPr lang="en" sz="1500"/>
              <a:t>plt.xlabel('x-axis')</a:t>
            </a:r>
            <a:endParaRPr sz="1500"/>
          </a:p>
          <a:p>
            <a:pPr indent="0" lvl="0" marL="0" rtl="0" algn="l">
              <a:spcBef>
                <a:spcPts val="600"/>
              </a:spcBef>
              <a:spcAft>
                <a:spcPts val="0"/>
              </a:spcAft>
              <a:buClr>
                <a:schemeClr val="dk1"/>
              </a:buClr>
              <a:buSzPts val="1100"/>
              <a:buFont typeface="Arial"/>
              <a:buNone/>
            </a:pPr>
            <a:r>
              <a:rPr lang="en" sz="1500"/>
              <a:t>plt.ylabel('y-axis')</a:t>
            </a:r>
            <a:endParaRPr sz="1500"/>
          </a:p>
          <a:p>
            <a:pPr indent="0" lvl="0" marL="0" rtl="0" algn="l">
              <a:spcBef>
                <a:spcPts val="600"/>
              </a:spcBef>
              <a:spcAft>
                <a:spcPts val="0"/>
              </a:spcAft>
              <a:buClr>
                <a:schemeClr val="dk1"/>
              </a:buClr>
              <a:buSzPts val="1100"/>
              <a:buFont typeface="Arial"/>
              <a:buNone/>
            </a:pPr>
            <a:r>
              <a:rPr lang="en" sz="1500"/>
              <a:t>plt.fill_between(x,y2 , color = 'wheat')</a:t>
            </a:r>
            <a:r>
              <a:rPr i="1" lang="en" sz="1500">
                <a:solidFill>
                  <a:schemeClr val="dk2"/>
                </a:solidFill>
              </a:rPr>
              <a:t>   #to fill the area</a:t>
            </a:r>
            <a:endParaRPr i="1" sz="1500">
              <a:solidFill>
                <a:schemeClr val="dk2"/>
              </a:solidFill>
            </a:endParaRPr>
          </a:p>
          <a:p>
            <a:pPr indent="0" lvl="0" marL="0" rtl="0" algn="l">
              <a:spcBef>
                <a:spcPts val="600"/>
              </a:spcBef>
              <a:spcAft>
                <a:spcPts val="0"/>
              </a:spcAft>
              <a:buClr>
                <a:schemeClr val="dk1"/>
              </a:buClr>
              <a:buSzPts val="1100"/>
              <a:buFont typeface="Arial"/>
              <a:buNone/>
            </a:pPr>
            <a:r>
              <a:rPr lang="en" sz="1500"/>
              <a:t>plt.legend()</a:t>
            </a:r>
            <a:endParaRPr sz="1500"/>
          </a:p>
          <a:p>
            <a:pPr indent="0" lvl="0" marL="0" rtl="0" algn="l">
              <a:spcBef>
                <a:spcPts val="600"/>
              </a:spcBef>
              <a:spcAft>
                <a:spcPts val="0"/>
              </a:spcAft>
              <a:buClr>
                <a:schemeClr val="dk1"/>
              </a:buClr>
              <a:buSzPts val="1100"/>
              <a:buFont typeface="Arial"/>
              <a:buNone/>
            </a:pPr>
            <a:r>
              <a:rPr lang="en" sz="1500"/>
              <a:t>plt.show()  </a:t>
            </a:r>
            <a:endParaRPr sz="1500"/>
          </a:p>
        </p:txBody>
      </p:sp>
      <p:sp>
        <p:nvSpPr>
          <p:cNvPr id="928" name="Google Shape;928;p2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29" name="Google Shape;929;p29"/>
          <p:cNvSpPr txBox="1"/>
          <p:nvPr/>
        </p:nvSpPr>
        <p:spPr>
          <a:xfrm>
            <a:off x="208150" y="183900"/>
            <a:ext cx="44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solidFill>
                  <a:schemeClr val="lt1"/>
                </a:solidFill>
                <a:latin typeface="Titillium Web"/>
                <a:ea typeface="Titillium Web"/>
                <a:cs typeface="Titillium Web"/>
                <a:sym typeface="Titillium Web"/>
              </a:rPr>
              <a:t>Let us </a:t>
            </a:r>
            <a:r>
              <a:rPr b="1" i="1" lang="en">
                <a:solidFill>
                  <a:schemeClr val="lt1"/>
                </a:solidFill>
                <a:latin typeface="Titillium Web"/>
                <a:ea typeface="Titillium Web"/>
                <a:cs typeface="Titillium Web"/>
                <a:sym typeface="Titillium Web"/>
              </a:rPr>
              <a:t>build</a:t>
            </a:r>
            <a:r>
              <a:rPr b="1" i="1" lang="en">
                <a:solidFill>
                  <a:schemeClr val="lt1"/>
                </a:solidFill>
                <a:latin typeface="Titillium Web"/>
                <a:ea typeface="Titillium Web"/>
                <a:cs typeface="Titillium Web"/>
                <a:sym typeface="Titillium Web"/>
              </a:rPr>
              <a:t> a simple area plot :</a:t>
            </a:r>
            <a:endParaRPr b="1" i="1">
              <a:solidFill>
                <a:schemeClr val="lt1"/>
              </a:solidFill>
              <a:latin typeface="Titillium Web"/>
              <a:ea typeface="Titillium Web"/>
              <a:cs typeface="Titillium Web"/>
              <a:sym typeface="Titillium Web"/>
            </a:endParaRPr>
          </a:p>
        </p:txBody>
      </p:sp>
      <p:sp>
        <p:nvSpPr>
          <p:cNvPr id="930" name="Google Shape;930;p29"/>
          <p:cNvSpPr txBox="1"/>
          <p:nvPr>
            <p:ph type="title"/>
          </p:nvPr>
        </p:nvSpPr>
        <p:spPr>
          <a:xfrm>
            <a:off x="5132050" y="281450"/>
            <a:ext cx="1479600" cy="4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tillium Web"/>
                <a:ea typeface="Titillium Web"/>
                <a:cs typeface="Titillium Web"/>
                <a:sym typeface="Titillium Web"/>
              </a:rPr>
              <a:t>OUTPUT :</a:t>
            </a:r>
            <a:endParaRPr b="1" sz="2100">
              <a:latin typeface="Titillium Web"/>
              <a:ea typeface="Titillium Web"/>
              <a:cs typeface="Titillium Web"/>
              <a:sym typeface="Titillium Web"/>
            </a:endParaRPr>
          </a:p>
        </p:txBody>
      </p:sp>
      <p:sp>
        <p:nvSpPr>
          <p:cNvPr id="931" name="Google Shape;931;p29"/>
          <p:cNvSpPr txBox="1"/>
          <p:nvPr/>
        </p:nvSpPr>
        <p:spPr>
          <a:xfrm>
            <a:off x="5039575" y="4512575"/>
            <a:ext cx="423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chemeClr val="lt1"/>
                </a:solidFill>
                <a:latin typeface="Titillium Web"/>
                <a:ea typeface="Titillium Web"/>
                <a:cs typeface="Titillium Web"/>
                <a:sym typeface="Titillium Web"/>
              </a:rPr>
              <a:t> This is the same line plot as seen before with the area filled between X and y2 .</a:t>
            </a:r>
            <a:endParaRPr i="1" sz="1200">
              <a:solidFill>
                <a:schemeClr val="lt1"/>
              </a:solidFill>
              <a:latin typeface="Titillium Web"/>
              <a:ea typeface="Titillium Web"/>
              <a:cs typeface="Titillium Web"/>
              <a:sym typeface="Titillium Web"/>
            </a:endParaRPr>
          </a:p>
        </p:txBody>
      </p:sp>
      <p:pic>
        <p:nvPicPr>
          <p:cNvPr id="932" name="Google Shape;932;p29"/>
          <p:cNvPicPr preferRelativeResize="0"/>
          <p:nvPr/>
        </p:nvPicPr>
        <p:blipFill>
          <a:blip r:embed="rId3">
            <a:alphaModFix/>
          </a:blip>
          <a:stretch>
            <a:fillRect/>
          </a:stretch>
        </p:blipFill>
        <p:spPr>
          <a:xfrm>
            <a:off x="5132050" y="918350"/>
            <a:ext cx="3859550" cy="34782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30"/>
          <p:cNvSpPr txBox="1"/>
          <p:nvPr>
            <p:ph idx="1" type="subTitle"/>
          </p:nvPr>
        </p:nvSpPr>
        <p:spPr>
          <a:xfrm>
            <a:off x="448275" y="1399398"/>
            <a:ext cx="7772400" cy="9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 bar plot or bar chart is a graph that represents the category of data with rectangular bars with lengths and heights that is proportional to the values which they represent. The bar plots can be plotted horizontally or vertically.</a:t>
            </a:r>
            <a:endParaRPr>
              <a:solidFill>
                <a:schemeClr val="lt1"/>
              </a:solidFill>
            </a:endParaRPr>
          </a:p>
        </p:txBody>
      </p:sp>
      <p:sp>
        <p:nvSpPr>
          <p:cNvPr id="938" name="Google Shape;938;p30"/>
          <p:cNvSpPr txBox="1"/>
          <p:nvPr>
            <p:ph type="ctrTitle"/>
          </p:nvPr>
        </p:nvSpPr>
        <p:spPr>
          <a:xfrm>
            <a:off x="448275" y="425323"/>
            <a:ext cx="7772400" cy="91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BAR </a:t>
            </a:r>
            <a:r>
              <a:rPr lang="en"/>
              <a:t>PLOT</a:t>
            </a:r>
            <a:endParaRPr/>
          </a:p>
        </p:txBody>
      </p:sp>
      <p:pic>
        <p:nvPicPr>
          <p:cNvPr id="939" name="Google Shape;939;p30"/>
          <p:cNvPicPr preferRelativeResize="0"/>
          <p:nvPr/>
        </p:nvPicPr>
        <p:blipFill>
          <a:blip r:embed="rId3">
            <a:alphaModFix/>
          </a:blip>
          <a:stretch>
            <a:fillRect/>
          </a:stretch>
        </p:blipFill>
        <p:spPr>
          <a:xfrm>
            <a:off x="2574925" y="2751725"/>
            <a:ext cx="4048151" cy="2092075"/>
          </a:xfrm>
          <a:prstGeom prst="rect">
            <a:avLst/>
          </a:prstGeom>
          <a:noFill/>
          <a:ln>
            <a:noFill/>
          </a:ln>
        </p:spPr>
      </p:pic>
      <p:sp>
        <p:nvSpPr>
          <p:cNvPr id="940" name="Google Shape;940;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31"/>
          <p:cNvSpPr txBox="1"/>
          <p:nvPr>
            <p:ph type="title"/>
          </p:nvPr>
        </p:nvSpPr>
        <p:spPr>
          <a:xfrm>
            <a:off x="115750" y="535925"/>
            <a:ext cx="1087800" cy="4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Titillium Web"/>
                <a:ea typeface="Titillium Web"/>
                <a:cs typeface="Titillium Web"/>
                <a:sym typeface="Titillium Web"/>
              </a:rPr>
              <a:t>CODE :</a:t>
            </a:r>
            <a:endParaRPr b="1" sz="1800">
              <a:latin typeface="Titillium Web"/>
              <a:ea typeface="Titillium Web"/>
              <a:cs typeface="Titillium Web"/>
              <a:sym typeface="Titillium Web"/>
            </a:endParaRPr>
          </a:p>
        </p:txBody>
      </p:sp>
      <p:sp>
        <p:nvSpPr>
          <p:cNvPr id="946" name="Google Shape;946;p31"/>
          <p:cNvSpPr txBox="1"/>
          <p:nvPr>
            <p:ph idx="1" type="body"/>
          </p:nvPr>
        </p:nvSpPr>
        <p:spPr>
          <a:xfrm>
            <a:off x="115750" y="1003250"/>
            <a:ext cx="4646400" cy="37596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500"/>
              <a:t>X = [10,11,12,13,14,15,16,17,18,19,20]</a:t>
            </a:r>
            <a:endParaRPr sz="1500"/>
          </a:p>
          <a:p>
            <a:pPr indent="0" lvl="0" marL="0" rtl="0" algn="l">
              <a:spcBef>
                <a:spcPts val="600"/>
              </a:spcBef>
              <a:spcAft>
                <a:spcPts val="0"/>
              </a:spcAft>
              <a:buClr>
                <a:schemeClr val="dk1"/>
              </a:buClr>
              <a:buSzPts val="1100"/>
              <a:buFont typeface="Arial"/>
              <a:buNone/>
            </a:pPr>
            <a:r>
              <a:rPr lang="en" sz="1500"/>
              <a:t>y1 = [200,225,267,289,310,345,387,390,405,449,490]</a:t>
            </a:r>
            <a:endParaRPr sz="1500"/>
          </a:p>
          <a:p>
            <a:pPr indent="0" lvl="0" marL="0" rtl="0" algn="l">
              <a:spcBef>
                <a:spcPts val="600"/>
              </a:spcBef>
              <a:spcAft>
                <a:spcPts val="0"/>
              </a:spcAft>
              <a:buClr>
                <a:schemeClr val="dk1"/>
              </a:buClr>
              <a:buSzPts val="1100"/>
              <a:buFont typeface="Arial"/>
              <a:buNone/>
            </a:pPr>
            <a:r>
              <a:rPr lang="en" sz="1500"/>
              <a:t>y2 = [210,255,297,299,330,375,390,395,425,459,498] </a:t>
            </a:r>
            <a:endParaRPr sz="1500"/>
          </a:p>
          <a:p>
            <a:pPr indent="0" lvl="0" marL="0" rtl="0" algn="l">
              <a:spcBef>
                <a:spcPts val="600"/>
              </a:spcBef>
              <a:spcAft>
                <a:spcPts val="0"/>
              </a:spcAft>
              <a:buClr>
                <a:schemeClr val="dk1"/>
              </a:buClr>
              <a:buSzPts val="1100"/>
              <a:buFont typeface="Arial"/>
              <a:buNone/>
            </a:pPr>
            <a:r>
              <a:rPr lang="en" sz="1500"/>
              <a:t>plt.bar(X ,y1 , label = 'y1')   </a:t>
            </a:r>
            <a:r>
              <a:rPr b="1" i="1" lang="en" sz="1500">
                <a:solidFill>
                  <a:schemeClr val="dk2"/>
                </a:solidFill>
              </a:rPr>
              <a:t> #bar plot</a:t>
            </a:r>
            <a:endParaRPr b="1" i="1" sz="1500">
              <a:solidFill>
                <a:schemeClr val="dk2"/>
              </a:solidFill>
            </a:endParaRPr>
          </a:p>
          <a:p>
            <a:pPr indent="0" lvl="0" marL="0" rtl="0" algn="l">
              <a:spcBef>
                <a:spcPts val="600"/>
              </a:spcBef>
              <a:spcAft>
                <a:spcPts val="0"/>
              </a:spcAft>
              <a:buClr>
                <a:schemeClr val="dk1"/>
              </a:buClr>
              <a:buSzPts val="1100"/>
              <a:buFont typeface="Arial"/>
              <a:buNone/>
            </a:pPr>
            <a:r>
              <a:rPr lang="en" sz="1500"/>
              <a:t>plt.plot(X ,y2 ,  label = 'y2' , color = 'k' , linewidth = 3)   </a:t>
            </a:r>
            <a:r>
              <a:rPr i="1" lang="en" sz="1500">
                <a:solidFill>
                  <a:schemeClr val="dk2"/>
                </a:solidFill>
              </a:rPr>
              <a:t>#line plot </a:t>
            </a:r>
            <a:endParaRPr i="1" sz="1500">
              <a:solidFill>
                <a:schemeClr val="dk2"/>
              </a:solidFill>
            </a:endParaRPr>
          </a:p>
          <a:p>
            <a:pPr indent="0" lvl="0" marL="0" rtl="0" algn="l">
              <a:spcBef>
                <a:spcPts val="600"/>
              </a:spcBef>
              <a:spcAft>
                <a:spcPts val="0"/>
              </a:spcAft>
              <a:buClr>
                <a:schemeClr val="dk1"/>
              </a:buClr>
              <a:buSzPts val="1100"/>
              <a:buFont typeface="Arial"/>
              <a:buNone/>
            </a:pPr>
            <a:r>
              <a:rPr i="1" lang="en" sz="1300">
                <a:solidFill>
                  <a:schemeClr val="dk2"/>
                </a:solidFill>
              </a:rPr>
              <a:t>#If the line is not needed the above code line can be skipped</a:t>
            </a:r>
            <a:endParaRPr i="1" sz="1300">
              <a:solidFill>
                <a:schemeClr val="dk2"/>
              </a:solidFill>
            </a:endParaRPr>
          </a:p>
          <a:p>
            <a:pPr indent="0" lvl="0" marL="0" rtl="0" algn="l">
              <a:spcBef>
                <a:spcPts val="600"/>
              </a:spcBef>
              <a:spcAft>
                <a:spcPts val="0"/>
              </a:spcAft>
              <a:buClr>
                <a:schemeClr val="dk1"/>
              </a:buClr>
              <a:buSzPts val="1100"/>
              <a:buFont typeface="Arial"/>
              <a:buNone/>
            </a:pPr>
            <a:r>
              <a:rPr lang="en" sz="1500"/>
              <a:t>plt.title('Bar plot &amp; line plot')</a:t>
            </a:r>
            <a:endParaRPr sz="1500"/>
          </a:p>
          <a:p>
            <a:pPr indent="0" lvl="0" marL="0" rtl="0" algn="l">
              <a:spcBef>
                <a:spcPts val="600"/>
              </a:spcBef>
              <a:spcAft>
                <a:spcPts val="0"/>
              </a:spcAft>
              <a:buClr>
                <a:schemeClr val="dk1"/>
              </a:buClr>
              <a:buSzPts val="1100"/>
              <a:buFont typeface="Arial"/>
              <a:buNone/>
            </a:pPr>
            <a:r>
              <a:rPr lang="en" sz="1500"/>
              <a:t>plt.xlabel('x-axis')</a:t>
            </a:r>
            <a:endParaRPr sz="1500"/>
          </a:p>
          <a:p>
            <a:pPr indent="0" lvl="0" marL="0" rtl="0" algn="l">
              <a:spcBef>
                <a:spcPts val="600"/>
              </a:spcBef>
              <a:spcAft>
                <a:spcPts val="0"/>
              </a:spcAft>
              <a:buClr>
                <a:schemeClr val="dk1"/>
              </a:buClr>
              <a:buSzPts val="1100"/>
              <a:buFont typeface="Arial"/>
              <a:buNone/>
            </a:pPr>
            <a:r>
              <a:rPr lang="en" sz="1500"/>
              <a:t>plt.ylabel('y-axis')</a:t>
            </a:r>
            <a:endParaRPr sz="1500"/>
          </a:p>
          <a:p>
            <a:pPr indent="0" lvl="0" marL="0" rtl="0" algn="l">
              <a:spcBef>
                <a:spcPts val="600"/>
              </a:spcBef>
              <a:spcAft>
                <a:spcPts val="0"/>
              </a:spcAft>
              <a:buClr>
                <a:schemeClr val="dk1"/>
              </a:buClr>
              <a:buSzPts val="1100"/>
              <a:buFont typeface="Arial"/>
              <a:buNone/>
            </a:pPr>
            <a:r>
              <a:rPr lang="en" sz="1500"/>
              <a:t>plt.legend()</a:t>
            </a:r>
            <a:endParaRPr sz="1500"/>
          </a:p>
          <a:p>
            <a:pPr indent="0" lvl="0" marL="0" rtl="0" algn="l">
              <a:spcBef>
                <a:spcPts val="600"/>
              </a:spcBef>
              <a:spcAft>
                <a:spcPts val="0"/>
              </a:spcAft>
              <a:buClr>
                <a:schemeClr val="dk1"/>
              </a:buClr>
              <a:buSzPts val="1100"/>
              <a:buFont typeface="Arial"/>
              <a:buNone/>
            </a:pPr>
            <a:r>
              <a:rPr lang="en" sz="1500"/>
              <a:t>plt.show()  </a:t>
            </a:r>
            <a:endParaRPr sz="1500"/>
          </a:p>
        </p:txBody>
      </p:sp>
      <p:sp>
        <p:nvSpPr>
          <p:cNvPr id="947" name="Google Shape;947;p3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48" name="Google Shape;948;p31"/>
          <p:cNvSpPr txBox="1"/>
          <p:nvPr/>
        </p:nvSpPr>
        <p:spPr>
          <a:xfrm>
            <a:off x="208150" y="183900"/>
            <a:ext cx="44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solidFill>
                  <a:schemeClr val="lt1"/>
                </a:solidFill>
                <a:latin typeface="Titillium Web"/>
                <a:ea typeface="Titillium Web"/>
                <a:cs typeface="Titillium Web"/>
                <a:sym typeface="Titillium Web"/>
              </a:rPr>
              <a:t>Let us build a simple Bar plot with Line :</a:t>
            </a:r>
            <a:endParaRPr b="1" i="1">
              <a:solidFill>
                <a:schemeClr val="lt1"/>
              </a:solidFill>
              <a:latin typeface="Titillium Web"/>
              <a:ea typeface="Titillium Web"/>
              <a:cs typeface="Titillium Web"/>
              <a:sym typeface="Titillium Web"/>
            </a:endParaRPr>
          </a:p>
        </p:txBody>
      </p:sp>
      <p:sp>
        <p:nvSpPr>
          <p:cNvPr id="949" name="Google Shape;949;p31"/>
          <p:cNvSpPr txBox="1"/>
          <p:nvPr>
            <p:ph type="title"/>
          </p:nvPr>
        </p:nvSpPr>
        <p:spPr>
          <a:xfrm>
            <a:off x="5132050" y="281450"/>
            <a:ext cx="1479600" cy="4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tillium Web"/>
                <a:ea typeface="Titillium Web"/>
                <a:cs typeface="Titillium Web"/>
                <a:sym typeface="Titillium Web"/>
              </a:rPr>
              <a:t>OUTPUT :</a:t>
            </a:r>
            <a:endParaRPr b="1" sz="2100">
              <a:latin typeface="Titillium Web"/>
              <a:ea typeface="Titillium Web"/>
              <a:cs typeface="Titillium Web"/>
              <a:sym typeface="Titillium Web"/>
            </a:endParaRPr>
          </a:p>
        </p:txBody>
      </p:sp>
      <p:pic>
        <p:nvPicPr>
          <p:cNvPr id="950" name="Google Shape;950;p31"/>
          <p:cNvPicPr preferRelativeResize="0"/>
          <p:nvPr/>
        </p:nvPicPr>
        <p:blipFill>
          <a:blip r:embed="rId3">
            <a:alphaModFix/>
          </a:blip>
          <a:stretch>
            <a:fillRect/>
          </a:stretch>
        </p:blipFill>
        <p:spPr>
          <a:xfrm>
            <a:off x="5132050" y="918350"/>
            <a:ext cx="3859550" cy="35324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32"/>
          <p:cNvSpPr txBox="1"/>
          <p:nvPr>
            <p:ph type="ctrTitle"/>
          </p:nvPr>
        </p:nvSpPr>
        <p:spPr>
          <a:xfrm>
            <a:off x="448275" y="668947"/>
            <a:ext cx="7772400" cy="73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t>WORKING WITH A DATASET </a:t>
            </a:r>
            <a:endParaRPr sz="4200"/>
          </a:p>
        </p:txBody>
      </p:sp>
      <p:pic>
        <p:nvPicPr>
          <p:cNvPr id="956" name="Google Shape;956;p32"/>
          <p:cNvPicPr preferRelativeResize="0"/>
          <p:nvPr/>
        </p:nvPicPr>
        <p:blipFill rotWithShape="1">
          <a:blip r:embed="rId3">
            <a:alphaModFix/>
          </a:blip>
          <a:srcRect b="24110" l="32648" r="-935" t="27161"/>
          <a:stretch/>
        </p:blipFill>
        <p:spPr>
          <a:xfrm>
            <a:off x="1329325" y="2015050"/>
            <a:ext cx="6149076" cy="2874975"/>
          </a:xfrm>
          <a:prstGeom prst="rect">
            <a:avLst/>
          </a:prstGeom>
          <a:noFill/>
          <a:ln>
            <a:noFill/>
          </a:ln>
        </p:spPr>
      </p:pic>
      <p:sp>
        <p:nvSpPr>
          <p:cNvPr id="957" name="Google Shape;957;p32"/>
          <p:cNvSpPr txBox="1"/>
          <p:nvPr/>
        </p:nvSpPr>
        <p:spPr>
          <a:xfrm>
            <a:off x="1161763" y="1399450"/>
            <a:ext cx="648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Titillium Web"/>
                <a:ea typeface="Titillium Web"/>
                <a:cs typeface="Titillium Web"/>
                <a:sym typeface="Titillium Web"/>
              </a:rPr>
              <a:t>Consider the following data , where the </a:t>
            </a:r>
            <a:r>
              <a:rPr lang="en">
                <a:solidFill>
                  <a:schemeClr val="dk2"/>
                </a:solidFill>
                <a:latin typeface="Titillium Web"/>
                <a:ea typeface="Titillium Web"/>
                <a:cs typeface="Titillium Web"/>
                <a:sym typeface="Titillium Web"/>
              </a:rPr>
              <a:t>experience and  salary of the employees are listed.</a:t>
            </a:r>
            <a:endParaRPr>
              <a:solidFill>
                <a:schemeClr val="dk2"/>
              </a:solidFill>
              <a:latin typeface="Titillium Web"/>
              <a:ea typeface="Titillium Web"/>
              <a:cs typeface="Titillium Web"/>
              <a:sym typeface="Titillium Web"/>
            </a:endParaRPr>
          </a:p>
        </p:txBody>
      </p:sp>
      <p:sp>
        <p:nvSpPr>
          <p:cNvPr id="958" name="Google Shape;958;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33"/>
          <p:cNvSpPr txBox="1"/>
          <p:nvPr>
            <p:ph type="ctrTitle"/>
          </p:nvPr>
        </p:nvSpPr>
        <p:spPr>
          <a:xfrm>
            <a:off x="448275" y="668947"/>
            <a:ext cx="7772400" cy="73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t>WORKING WITH A DATASET </a:t>
            </a:r>
            <a:endParaRPr sz="4200"/>
          </a:p>
        </p:txBody>
      </p:sp>
      <p:sp>
        <p:nvSpPr>
          <p:cNvPr id="964" name="Google Shape;964;p33"/>
          <p:cNvSpPr txBox="1"/>
          <p:nvPr/>
        </p:nvSpPr>
        <p:spPr>
          <a:xfrm>
            <a:off x="1161768" y="1399450"/>
            <a:ext cx="277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solidFill>
                  <a:schemeClr val="lt1"/>
                </a:solidFill>
                <a:latin typeface="Titillium Web"/>
                <a:ea typeface="Titillium Web"/>
                <a:cs typeface="Titillium Web"/>
                <a:sym typeface="Titillium Web"/>
              </a:rPr>
              <a:t>Preparing Data for visualization :</a:t>
            </a:r>
            <a:endParaRPr b="1" i="1">
              <a:solidFill>
                <a:schemeClr val="lt1"/>
              </a:solidFill>
              <a:latin typeface="Titillium Web"/>
              <a:ea typeface="Titillium Web"/>
              <a:cs typeface="Titillium Web"/>
              <a:sym typeface="Titillium Web"/>
            </a:endParaRPr>
          </a:p>
        </p:txBody>
      </p:sp>
      <p:sp>
        <p:nvSpPr>
          <p:cNvPr id="965" name="Google Shape;965;p33"/>
          <p:cNvSpPr txBox="1"/>
          <p:nvPr/>
        </p:nvSpPr>
        <p:spPr>
          <a:xfrm>
            <a:off x="1179075" y="1965750"/>
            <a:ext cx="6310800" cy="29091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1"/>
                </a:solidFill>
                <a:latin typeface="Titillium Web"/>
                <a:ea typeface="Titillium Web"/>
                <a:cs typeface="Titillium Web"/>
                <a:sym typeface="Titillium Web"/>
              </a:rPr>
              <a:t>import pandas as pd </a:t>
            </a:r>
            <a:r>
              <a:rPr i="1" lang="en" sz="1600">
                <a:solidFill>
                  <a:schemeClr val="dk2"/>
                </a:solidFill>
                <a:latin typeface="Titillium Web"/>
                <a:ea typeface="Titillium Web"/>
                <a:cs typeface="Titillium Web"/>
                <a:sym typeface="Titillium Web"/>
              </a:rPr>
              <a:t> #pandas</a:t>
            </a:r>
            <a:endParaRPr i="1" sz="1600">
              <a:solidFill>
                <a:schemeClr val="dk2"/>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rPr lang="en" sz="1800">
                <a:solidFill>
                  <a:schemeClr val="lt1"/>
                </a:solidFill>
                <a:latin typeface="Titillium Web"/>
                <a:ea typeface="Titillium Web"/>
                <a:cs typeface="Titillium Web"/>
                <a:sym typeface="Titillium Web"/>
              </a:rPr>
              <a:t>df = pd.read_csv('</a:t>
            </a:r>
            <a:r>
              <a:rPr lang="en" sz="1800">
                <a:solidFill>
                  <a:srgbClr val="00FF00"/>
                </a:solidFill>
                <a:latin typeface="Titillium Web"/>
                <a:ea typeface="Titillium Web"/>
                <a:cs typeface="Titillium Web"/>
                <a:sym typeface="Titillium Web"/>
              </a:rPr>
              <a:t>Salary.csv</a:t>
            </a:r>
            <a:r>
              <a:rPr lang="en" sz="1800">
                <a:solidFill>
                  <a:schemeClr val="lt1"/>
                </a:solidFill>
                <a:latin typeface="Titillium Web"/>
                <a:ea typeface="Titillium Web"/>
                <a:cs typeface="Titillium Web"/>
                <a:sym typeface="Titillium Web"/>
              </a:rPr>
              <a:t>') </a:t>
            </a:r>
            <a:r>
              <a:rPr i="1" lang="en" sz="1500">
                <a:solidFill>
                  <a:schemeClr val="dk2"/>
                </a:solidFill>
                <a:latin typeface="Titillium Web"/>
                <a:ea typeface="Titillium Web"/>
                <a:cs typeface="Titillium Web"/>
                <a:sym typeface="Titillium Web"/>
              </a:rPr>
              <a:t>#Loading a csv file</a:t>
            </a:r>
            <a:endParaRPr i="1" sz="1500">
              <a:solidFill>
                <a:schemeClr val="dk2"/>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rPr lang="en" sz="1800">
                <a:solidFill>
                  <a:schemeClr val="lt1"/>
                </a:solidFill>
                <a:latin typeface="Titillium Web"/>
                <a:ea typeface="Titillium Web"/>
                <a:cs typeface="Titillium Web"/>
                <a:sym typeface="Titillium Web"/>
              </a:rPr>
              <a:t>df.head(10)    </a:t>
            </a:r>
            <a:r>
              <a:rPr i="1" lang="en">
                <a:solidFill>
                  <a:schemeClr val="dk2"/>
                </a:solidFill>
                <a:latin typeface="Titillium Web"/>
                <a:ea typeface="Titillium Web"/>
                <a:cs typeface="Titillium Web"/>
                <a:sym typeface="Titillium Web"/>
              </a:rPr>
              <a:t>#Printing first 10 values</a:t>
            </a:r>
            <a:endParaRPr i="1">
              <a:solidFill>
                <a:schemeClr val="dk2"/>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rPr lang="en" sz="1800">
                <a:solidFill>
                  <a:schemeClr val="lt1"/>
                </a:solidFill>
                <a:latin typeface="Titillium Web"/>
                <a:ea typeface="Titillium Web"/>
                <a:cs typeface="Titillium Web"/>
                <a:sym typeface="Titillium Web"/>
              </a:rPr>
              <a:t>top_10 = df['</a:t>
            </a:r>
            <a:r>
              <a:rPr lang="en" sz="1800">
                <a:solidFill>
                  <a:srgbClr val="00FF00"/>
                </a:solidFill>
                <a:latin typeface="Titillium Web"/>
                <a:ea typeface="Titillium Web"/>
                <a:cs typeface="Titillium Web"/>
                <a:sym typeface="Titillium Web"/>
              </a:rPr>
              <a:t>Salary</a:t>
            </a:r>
            <a:r>
              <a:rPr lang="en" sz="1800">
                <a:solidFill>
                  <a:schemeClr val="lt1"/>
                </a:solidFill>
                <a:latin typeface="Titillium Web"/>
                <a:ea typeface="Titillium Web"/>
                <a:cs typeface="Titillium Web"/>
                <a:sym typeface="Titillium Web"/>
              </a:rPr>
              <a:t>'].sort_values(ascending = False).head(10)</a:t>
            </a:r>
            <a:endParaRPr sz="1800">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rPr i="1" lang="en" sz="1600">
                <a:solidFill>
                  <a:schemeClr val="dk2"/>
                </a:solidFill>
                <a:latin typeface="Titillium Web"/>
                <a:ea typeface="Titillium Web"/>
                <a:cs typeface="Titillium Web"/>
                <a:sym typeface="Titillium Web"/>
              </a:rPr>
              <a:t>#after sorting  we will get top 10 employees with highest salary</a:t>
            </a:r>
            <a:endParaRPr sz="1800">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rPr lang="en" sz="1800">
                <a:solidFill>
                  <a:schemeClr val="lt1"/>
                </a:solidFill>
                <a:latin typeface="Titillium Web"/>
                <a:ea typeface="Titillium Web"/>
                <a:cs typeface="Titillium Web"/>
                <a:sym typeface="Titillium Web"/>
              </a:rPr>
              <a:t>top_10 = top_10.sort_index() </a:t>
            </a:r>
            <a:endParaRPr sz="1800">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rPr i="1" lang="en" sz="1600">
                <a:solidFill>
                  <a:schemeClr val="dk2"/>
                </a:solidFill>
                <a:latin typeface="Titillium Web"/>
                <a:ea typeface="Titillium Web"/>
                <a:cs typeface="Titillium Web"/>
                <a:sym typeface="Titillium Web"/>
              </a:rPr>
              <a:t>#sorting experience in ascending order</a:t>
            </a:r>
            <a:endParaRPr i="1" sz="1600">
              <a:solidFill>
                <a:schemeClr val="dk2"/>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rPr lang="en" sz="1800">
                <a:solidFill>
                  <a:schemeClr val="lt1"/>
                </a:solidFill>
                <a:latin typeface="Titillium Web"/>
                <a:ea typeface="Titillium Web"/>
                <a:cs typeface="Titillium Web"/>
                <a:sym typeface="Titillium Web"/>
              </a:rPr>
              <a:t>top_10 = top_10.to_frame()</a:t>
            </a:r>
            <a:endParaRPr sz="1800">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rPr i="1" lang="en" sz="1600">
                <a:solidFill>
                  <a:schemeClr val="dk2"/>
                </a:solidFill>
                <a:latin typeface="Titillium Web"/>
                <a:ea typeface="Titillium Web"/>
                <a:cs typeface="Titillium Web"/>
                <a:sym typeface="Titillium Web"/>
              </a:rPr>
              <a:t>#converting series into </a:t>
            </a:r>
            <a:r>
              <a:rPr i="1" lang="en" sz="1600">
                <a:solidFill>
                  <a:schemeClr val="dk2"/>
                </a:solidFill>
                <a:latin typeface="Titillium Web"/>
                <a:ea typeface="Titillium Web"/>
                <a:cs typeface="Titillium Web"/>
                <a:sym typeface="Titillium Web"/>
              </a:rPr>
              <a:t>dataframe</a:t>
            </a:r>
            <a:endParaRPr i="1" sz="1600">
              <a:solidFill>
                <a:schemeClr val="dk2"/>
              </a:solidFill>
              <a:latin typeface="Titillium Web"/>
              <a:ea typeface="Titillium Web"/>
              <a:cs typeface="Titillium Web"/>
              <a:sym typeface="Titillium Web"/>
            </a:endParaRPr>
          </a:p>
        </p:txBody>
      </p:sp>
      <p:sp>
        <p:nvSpPr>
          <p:cNvPr id="966" name="Google Shape;966;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1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789" name="Google Shape;789;p16"/>
          <p:cNvPicPr preferRelativeResize="0"/>
          <p:nvPr/>
        </p:nvPicPr>
        <p:blipFill>
          <a:blip r:embed="rId3">
            <a:alphaModFix/>
          </a:blip>
          <a:stretch>
            <a:fillRect/>
          </a:stretch>
        </p:blipFill>
        <p:spPr>
          <a:xfrm>
            <a:off x="4891500" y="1619925"/>
            <a:ext cx="3695075" cy="3467500"/>
          </a:xfrm>
          <a:prstGeom prst="rect">
            <a:avLst/>
          </a:prstGeom>
          <a:noFill/>
          <a:ln>
            <a:noFill/>
          </a:ln>
        </p:spPr>
      </p:pic>
      <p:sp>
        <p:nvSpPr>
          <p:cNvPr id="790" name="Google Shape;790;p16"/>
          <p:cNvSpPr txBox="1"/>
          <p:nvPr/>
        </p:nvSpPr>
        <p:spPr>
          <a:xfrm>
            <a:off x="479000" y="1927375"/>
            <a:ext cx="3968700" cy="2196600"/>
          </a:xfrm>
          <a:prstGeom prst="rect">
            <a:avLst/>
          </a:prstGeom>
          <a:noFill/>
          <a:ln cap="flat" cmpd="sng" w="3810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200">
                <a:solidFill>
                  <a:schemeClr val="lt1"/>
                </a:solidFill>
                <a:latin typeface="Titillium Web"/>
                <a:ea typeface="Titillium Web"/>
                <a:cs typeface="Titillium Web"/>
                <a:sym typeface="Titillium Web"/>
              </a:rPr>
              <a:t>Visualization always helps in :</a:t>
            </a:r>
            <a:endParaRPr b="1" sz="2200">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t/>
            </a:r>
            <a:endParaRPr b="1" sz="2200">
              <a:solidFill>
                <a:schemeClr val="lt1"/>
              </a:solidFill>
              <a:latin typeface="Titillium Web"/>
              <a:ea typeface="Titillium Web"/>
              <a:cs typeface="Titillium Web"/>
              <a:sym typeface="Titillium Web"/>
            </a:endParaRPr>
          </a:p>
          <a:p>
            <a:pPr indent="-342900" lvl="0" marL="457200" rtl="0" algn="l">
              <a:lnSpc>
                <a:spcPct val="115000"/>
              </a:lnSpc>
              <a:spcBef>
                <a:spcPts val="0"/>
              </a:spcBef>
              <a:spcAft>
                <a:spcPts val="0"/>
              </a:spcAft>
              <a:buClr>
                <a:schemeClr val="lt1"/>
              </a:buClr>
              <a:buSzPts val="1800"/>
              <a:buFont typeface="Titillium Web"/>
              <a:buChar char="●"/>
            </a:pPr>
            <a:r>
              <a:rPr b="1" lang="en" sz="1800">
                <a:solidFill>
                  <a:schemeClr val="lt1"/>
                </a:solidFill>
                <a:latin typeface="Titillium Web"/>
                <a:ea typeface="Titillium Web"/>
                <a:cs typeface="Titillium Web"/>
                <a:sym typeface="Titillium Web"/>
              </a:rPr>
              <a:t>Better Understanding of Data</a:t>
            </a:r>
            <a:endParaRPr b="1" sz="1800">
              <a:solidFill>
                <a:schemeClr val="lt1"/>
              </a:solidFill>
              <a:latin typeface="Titillium Web"/>
              <a:ea typeface="Titillium Web"/>
              <a:cs typeface="Titillium Web"/>
              <a:sym typeface="Titillium Web"/>
            </a:endParaRPr>
          </a:p>
          <a:p>
            <a:pPr indent="-342900" lvl="0" marL="457200" rtl="0" algn="l">
              <a:lnSpc>
                <a:spcPct val="115000"/>
              </a:lnSpc>
              <a:spcBef>
                <a:spcPts val="0"/>
              </a:spcBef>
              <a:spcAft>
                <a:spcPts val="0"/>
              </a:spcAft>
              <a:buClr>
                <a:schemeClr val="lt1"/>
              </a:buClr>
              <a:buSzPts val="1800"/>
              <a:buFont typeface="Titillium Web"/>
              <a:buChar char="●"/>
            </a:pPr>
            <a:r>
              <a:rPr b="1" lang="en" sz="1800">
                <a:solidFill>
                  <a:schemeClr val="lt1"/>
                </a:solidFill>
                <a:latin typeface="Titillium Web"/>
                <a:ea typeface="Titillium Web"/>
                <a:cs typeface="Titillium Web"/>
                <a:sym typeface="Titillium Web"/>
              </a:rPr>
              <a:t>Faster Decision Making</a:t>
            </a:r>
            <a:endParaRPr b="1" sz="2000">
              <a:solidFill>
                <a:schemeClr val="lt1"/>
              </a:solidFill>
              <a:latin typeface="Titillium Web"/>
              <a:ea typeface="Titillium Web"/>
              <a:cs typeface="Titillium Web"/>
              <a:sym typeface="Titillium Web"/>
            </a:endParaRPr>
          </a:p>
          <a:p>
            <a:pPr indent="-342900" lvl="0" marL="457200" rtl="0" algn="l">
              <a:lnSpc>
                <a:spcPct val="115000"/>
              </a:lnSpc>
              <a:spcBef>
                <a:spcPts val="0"/>
              </a:spcBef>
              <a:spcAft>
                <a:spcPts val="0"/>
              </a:spcAft>
              <a:buClr>
                <a:schemeClr val="lt1"/>
              </a:buClr>
              <a:buSzPts val="1800"/>
              <a:buFont typeface="Titillium Web"/>
              <a:buChar char="●"/>
            </a:pPr>
            <a:r>
              <a:rPr b="1" lang="en" sz="1800">
                <a:solidFill>
                  <a:schemeClr val="lt1"/>
                </a:solidFill>
                <a:latin typeface="Titillium Web"/>
                <a:ea typeface="Titillium Web"/>
                <a:cs typeface="Titillium Web"/>
                <a:sym typeface="Titillium Web"/>
              </a:rPr>
              <a:t>Quick identification </a:t>
            </a:r>
            <a:r>
              <a:rPr b="1" lang="en" sz="1800">
                <a:solidFill>
                  <a:schemeClr val="lt1"/>
                </a:solidFill>
                <a:latin typeface="Titillium Web"/>
                <a:ea typeface="Titillium Web"/>
                <a:cs typeface="Titillium Web"/>
                <a:sym typeface="Titillium Web"/>
              </a:rPr>
              <a:t>inaccuracies</a:t>
            </a:r>
            <a:r>
              <a:rPr b="1" lang="en" sz="1800">
                <a:solidFill>
                  <a:schemeClr val="lt1"/>
                </a:solidFill>
                <a:latin typeface="Titillium Web"/>
                <a:ea typeface="Titillium Web"/>
                <a:cs typeface="Titillium Web"/>
                <a:sym typeface="Titillium Web"/>
              </a:rPr>
              <a:t> and errors in the data </a:t>
            </a:r>
            <a:endParaRPr b="1" sz="1800">
              <a:solidFill>
                <a:schemeClr val="lt1"/>
              </a:solidFill>
              <a:latin typeface="Titillium Web"/>
              <a:ea typeface="Titillium Web"/>
              <a:cs typeface="Titillium Web"/>
              <a:sym typeface="Titillium Web"/>
            </a:endParaRPr>
          </a:p>
        </p:txBody>
      </p:sp>
      <p:sp>
        <p:nvSpPr>
          <p:cNvPr id="791" name="Google Shape;791;p16"/>
          <p:cNvSpPr txBox="1"/>
          <p:nvPr/>
        </p:nvSpPr>
        <p:spPr>
          <a:xfrm>
            <a:off x="602625" y="4256125"/>
            <a:ext cx="64209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Titillium Web"/>
                <a:ea typeface="Titillium Web"/>
                <a:cs typeface="Titillium Web"/>
                <a:sym typeface="Titillium Web"/>
              </a:rPr>
              <a:t>Human </a:t>
            </a:r>
            <a:r>
              <a:rPr lang="en" sz="1600">
                <a:solidFill>
                  <a:schemeClr val="dk2"/>
                </a:solidFill>
                <a:latin typeface="Titillium Web"/>
                <a:ea typeface="Titillium Web"/>
                <a:cs typeface="Titillium Web"/>
                <a:sym typeface="Titillium Web"/>
              </a:rPr>
              <a:t>brain can process information very easily when it is in the pictorial or graphical form.</a:t>
            </a:r>
            <a:endParaRPr sz="1600">
              <a:solidFill>
                <a:schemeClr val="dk2"/>
              </a:solidFill>
              <a:latin typeface="Titillium Web"/>
              <a:ea typeface="Titillium Web"/>
              <a:cs typeface="Titillium Web"/>
              <a:sym typeface="Titillium Web"/>
            </a:endParaRPr>
          </a:p>
          <a:p>
            <a:pPr indent="0" lvl="0" marL="0" rtl="0" algn="l">
              <a:spcBef>
                <a:spcPts val="0"/>
              </a:spcBef>
              <a:spcAft>
                <a:spcPts val="0"/>
              </a:spcAft>
              <a:buNone/>
            </a:pPr>
            <a:r>
              <a:t/>
            </a:r>
            <a:endParaRPr>
              <a:latin typeface="Titillium Web"/>
              <a:ea typeface="Titillium Web"/>
              <a:cs typeface="Titillium Web"/>
              <a:sym typeface="Titillium Web"/>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34"/>
          <p:cNvSpPr txBox="1"/>
          <p:nvPr>
            <p:ph type="title"/>
          </p:nvPr>
        </p:nvSpPr>
        <p:spPr>
          <a:xfrm>
            <a:off x="299300" y="683850"/>
            <a:ext cx="1173300" cy="4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tillium Web"/>
                <a:ea typeface="Titillium Web"/>
                <a:cs typeface="Titillium Web"/>
                <a:sym typeface="Titillium Web"/>
              </a:rPr>
              <a:t>CODE :</a:t>
            </a:r>
            <a:endParaRPr b="1" sz="2100">
              <a:latin typeface="Titillium Web"/>
              <a:ea typeface="Titillium Web"/>
              <a:cs typeface="Titillium Web"/>
              <a:sym typeface="Titillium Web"/>
            </a:endParaRPr>
          </a:p>
        </p:txBody>
      </p:sp>
      <p:sp>
        <p:nvSpPr>
          <p:cNvPr id="972" name="Google Shape;972;p34"/>
          <p:cNvSpPr txBox="1"/>
          <p:nvPr>
            <p:ph idx="1" type="body"/>
          </p:nvPr>
        </p:nvSpPr>
        <p:spPr>
          <a:xfrm>
            <a:off x="208150" y="1256525"/>
            <a:ext cx="4646400" cy="36912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700"/>
              <a:t>p</a:t>
            </a:r>
            <a:r>
              <a:rPr lang="en" sz="1700"/>
              <a:t>lt.plot ( top_10 , label = 'Salary' , marker = 'o' ,    color = 'royalblue' , MarkerFaceColor = 'k'</a:t>
            </a:r>
            <a:r>
              <a:rPr lang="en" sz="1700"/>
              <a:t> )</a:t>
            </a:r>
            <a:endParaRPr sz="1700"/>
          </a:p>
          <a:p>
            <a:pPr indent="0" lvl="0" marL="0" rtl="0" algn="l">
              <a:lnSpc>
                <a:spcPct val="115000"/>
              </a:lnSpc>
              <a:spcBef>
                <a:spcPts val="600"/>
              </a:spcBef>
              <a:spcAft>
                <a:spcPts val="0"/>
              </a:spcAft>
              <a:buNone/>
            </a:pPr>
            <a:r>
              <a:rPr i="1" lang="en" sz="1500">
                <a:solidFill>
                  <a:schemeClr val="dk2"/>
                </a:solidFill>
              </a:rPr>
              <a:t>#specifying marker color</a:t>
            </a:r>
            <a:endParaRPr i="1" sz="1500">
              <a:solidFill>
                <a:schemeClr val="dk2"/>
              </a:solidFill>
            </a:endParaRPr>
          </a:p>
          <a:p>
            <a:pPr indent="0" lvl="0" marL="0" rtl="0" algn="l">
              <a:lnSpc>
                <a:spcPct val="115000"/>
              </a:lnSpc>
              <a:spcBef>
                <a:spcPts val="600"/>
              </a:spcBef>
              <a:spcAft>
                <a:spcPts val="0"/>
              </a:spcAft>
              <a:buNone/>
            </a:pPr>
            <a:r>
              <a:rPr lang="en" sz="1700"/>
              <a:t>plt.title('Top 10 Salary with corresponding Experience')</a:t>
            </a:r>
            <a:endParaRPr sz="1700"/>
          </a:p>
          <a:p>
            <a:pPr indent="0" lvl="0" marL="0" rtl="0" algn="l">
              <a:lnSpc>
                <a:spcPct val="115000"/>
              </a:lnSpc>
              <a:spcBef>
                <a:spcPts val="600"/>
              </a:spcBef>
              <a:spcAft>
                <a:spcPts val="0"/>
              </a:spcAft>
              <a:buNone/>
            </a:pPr>
            <a:r>
              <a:rPr lang="en" sz="1700"/>
              <a:t>plt.xlabel('Years of Experience')</a:t>
            </a:r>
            <a:endParaRPr sz="1700"/>
          </a:p>
          <a:p>
            <a:pPr indent="0" lvl="0" marL="0" rtl="0" algn="l">
              <a:lnSpc>
                <a:spcPct val="115000"/>
              </a:lnSpc>
              <a:spcBef>
                <a:spcPts val="600"/>
              </a:spcBef>
              <a:spcAft>
                <a:spcPts val="0"/>
              </a:spcAft>
              <a:buNone/>
            </a:pPr>
            <a:r>
              <a:rPr lang="en" sz="1700"/>
              <a:t>plt.ylabel('Salary')</a:t>
            </a:r>
            <a:endParaRPr sz="1700"/>
          </a:p>
          <a:p>
            <a:pPr indent="0" lvl="0" marL="0" rtl="0" algn="l">
              <a:lnSpc>
                <a:spcPct val="115000"/>
              </a:lnSpc>
              <a:spcBef>
                <a:spcPts val="600"/>
              </a:spcBef>
              <a:spcAft>
                <a:spcPts val="0"/>
              </a:spcAft>
              <a:buNone/>
            </a:pPr>
            <a:r>
              <a:rPr lang="en" sz="1700"/>
              <a:t>plt.legend() </a:t>
            </a:r>
            <a:endParaRPr sz="1700"/>
          </a:p>
          <a:p>
            <a:pPr indent="0" lvl="0" marL="0" rtl="0" algn="l">
              <a:lnSpc>
                <a:spcPct val="115000"/>
              </a:lnSpc>
              <a:spcBef>
                <a:spcPts val="600"/>
              </a:spcBef>
              <a:spcAft>
                <a:spcPts val="0"/>
              </a:spcAft>
              <a:buNone/>
            </a:pPr>
            <a:r>
              <a:rPr lang="en" sz="1700"/>
              <a:t>plt.grid(True)</a:t>
            </a:r>
            <a:endParaRPr sz="1700"/>
          </a:p>
          <a:p>
            <a:pPr indent="0" lvl="0" marL="0" rtl="0" algn="l">
              <a:lnSpc>
                <a:spcPct val="115000"/>
              </a:lnSpc>
              <a:spcBef>
                <a:spcPts val="600"/>
              </a:spcBef>
              <a:spcAft>
                <a:spcPts val="0"/>
              </a:spcAft>
              <a:buNone/>
            </a:pPr>
            <a:r>
              <a:rPr lang="en" sz="1700"/>
              <a:t>plt.show()  </a:t>
            </a:r>
            <a:endParaRPr sz="1700"/>
          </a:p>
        </p:txBody>
      </p:sp>
      <p:sp>
        <p:nvSpPr>
          <p:cNvPr id="973" name="Google Shape;973;p3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74" name="Google Shape;974;p34"/>
          <p:cNvSpPr txBox="1"/>
          <p:nvPr/>
        </p:nvSpPr>
        <p:spPr>
          <a:xfrm>
            <a:off x="208150" y="195475"/>
            <a:ext cx="4461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600">
                <a:solidFill>
                  <a:schemeClr val="lt1"/>
                </a:solidFill>
                <a:latin typeface="Titillium Web"/>
                <a:ea typeface="Titillium Web"/>
                <a:cs typeface="Titillium Web"/>
                <a:sym typeface="Titillium Web"/>
              </a:rPr>
              <a:t>Line Plot :</a:t>
            </a:r>
            <a:endParaRPr b="1" i="1" sz="1600">
              <a:solidFill>
                <a:schemeClr val="lt1"/>
              </a:solidFill>
              <a:latin typeface="Titillium Web"/>
              <a:ea typeface="Titillium Web"/>
              <a:cs typeface="Titillium Web"/>
              <a:sym typeface="Titillium Web"/>
            </a:endParaRPr>
          </a:p>
        </p:txBody>
      </p:sp>
      <p:sp>
        <p:nvSpPr>
          <p:cNvPr id="975" name="Google Shape;975;p34"/>
          <p:cNvSpPr txBox="1"/>
          <p:nvPr>
            <p:ph type="title"/>
          </p:nvPr>
        </p:nvSpPr>
        <p:spPr>
          <a:xfrm>
            <a:off x="5132050" y="281450"/>
            <a:ext cx="1479600" cy="4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tillium Web"/>
                <a:ea typeface="Titillium Web"/>
                <a:cs typeface="Titillium Web"/>
                <a:sym typeface="Titillium Web"/>
              </a:rPr>
              <a:t>OUTPUT :</a:t>
            </a:r>
            <a:endParaRPr b="1" sz="2100">
              <a:latin typeface="Titillium Web"/>
              <a:ea typeface="Titillium Web"/>
              <a:cs typeface="Titillium Web"/>
              <a:sym typeface="Titillium Web"/>
            </a:endParaRPr>
          </a:p>
        </p:txBody>
      </p:sp>
      <p:pic>
        <p:nvPicPr>
          <p:cNvPr id="976" name="Google Shape;976;p34"/>
          <p:cNvPicPr preferRelativeResize="0"/>
          <p:nvPr/>
        </p:nvPicPr>
        <p:blipFill>
          <a:blip r:embed="rId3">
            <a:alphaModFix/>
          </a:blip>
          <a:stretch>
            <a:fillRect/>
          </a:stretch>
        </p:blipFill>
        <p:spPr>
          <a:xfrm>
            <a:off x="5006950" y="918350"/>
            <a:ext cx="3984650" cy="3552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35"/>
          <p:cNvSpPr txBox="1"/>
          <p:nvPr>
            <p:ph type="title"/>
          </p:nvPr>
        </p:nvSpPr>
        <p:spPr>
          <a:xfrm>
            <a:off x="299300" y="683850"/>
            <a:ext cx="1173300" cy="4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tillium Web"/>
                <a:ea typeface="Titillium Web"/>
                <a:cs typeface="Titillium Web"/>
                <a:sym typeface="Titillium Web"/>
              </a:rPr>
              <a:t>CODE :</a:t>
            </a:r>
            <a:endParaRPr b="1" sz="2100">
              <a:latin typeface="Titillium Web"/>
              <a:ea typeface="Titillium Web"/>
              <a:cs typeface="Titillium Web"/>
              <a:sym typeface="Titillium Web"/>
            </a:endParaRPr>
          </a:p>
        </p:txBody>
      </p:sp>
      <p:sp>
        <p:nvSpPr>
          <p:cNvPr id="982" name="Google Shape;982;p35"/>
          <p:cNvSpPr txBox="1"/>
          <p:nvPr>
            <p:ph idx="1" type="body"/>
          </p:nvPr>
        </p:nvSpPr>
        <p:spPr>
          <a:xfrm>
            <a:off x="208150" y="1256525"/>
            <a:ext cx="4646400" cy="36912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1500"/>
              <a:t>experience = top_10.index</a:t>
            </a:r>
            <a:endParaRPr sz="1500"/>
          </a:p>
          <a:p>
            <a:pPr indent="0" lvl="0" marL="0" rtl="0" algn="l">
              <a:lnSpc>
                <a:spcPct val="100000"/>
              </a:lnSpc>
              <a:spcBef>
                <a:spcPts val="600"/>
              </a:spcBef>
              <a:spcAft>
                <a:spcPts val="0"/>
              </a:spcAft>
              <a:buNone/>
            </a:pPr>
            <a:r>
              <a:rPr i="1" lang="en" sz="1500">
                <a:solidFill>
                  <a:schemeClr val="dk2"/>
                </a:solidFill>
              </a:rPr>
              <a:t>#creating variable from dataframe</a:t>
            </a:r>
            <a:endParaRPr i="1" sz="1500">
              <a:solidFill>
                <a:schemeClr val="dk2"/>
              </a:solidFill>
            </a:endParaRPr>
          </a:p>
          <a:p>
            <a:pPr indent="0" lvl="0" marL="0" rtl="0" algn="l">
              <a:lnSpc>
                <a:spcPct val="100000"/>
              </a:lnSpc>
              <a:spcBef>
                <a:spcPts val="600"/>
              </a:spcBef>
              <a:spcAft>
                <a:spcPts val="0"/>
              </a:spcAft>
              <a:buNone/>
            </a:pPr>
            <a:r>
              <a:rPr lang="en" sz="1500"/>
              <a:t>salaries = top_10['Salary']</a:t>
            </a:r>
            <a:endParaRPr sz="1500"/>
          </a:p>
          <a:p>
            <a:pPr indent="0" lvl="0" marL="0" rtl="0" algn="l">
              <a:spcBef>
                <a:spcPts val="600"/>
              </a:spcBef>
              <a:spcAft>
                <a:spcPts val="0"/>
              </a:spcAft>
              <a:buNone/>
            </a:pPr>
            <a:r>
              <a:rPr i="1" lang="en" sz="1500">
                <a:solidFill>
                  <a:schemeClr val="dk2"/>
                </a:solidFill>
              </a:rPr>
              <a:t>#creating variable from dataframe</a:t>
            </a:r>
            <a:endParaRPr sz="1500"/>
          </a:p>
          <a:p>
            <a:pPr indent="0" lvl="0" marL="0" rtl="0" algn="l">
              <a:lnSpc>
                <a:spcPct val="100000"/>
              </a:lnSpc>
              <a:spcBef>
                <a:spcPts val="600"/>
              </a:spcBef>
              <a:spcAft>
                <a:spcPts val="0"/>
              </a:spcAft>
              <a:buNone/>
            </a:pPr>
            <a:r>
              <a:rPr lang="en" sz="1500"/>
              <a:t>plt.bar(experience , salaries , label = 'salary' , </a:t>
            </a:r>
            <a:endParaRPr sz="1500"/>
          </a:p>
          <a:p>
            <a:pPr indent="0" lvl="0" marL="0" rtl="0" algn="l">
              <a:lnSpc>
                <a:spcPct val="100000"/>
              </a:lnSpc>
              <a:spcBef>
                <a:spcPts val="600"/>
              </a:spcBef>
              <a:spcAft>
                <a:spcPts val="0"/>
              </a:spcAft>
              <a:buNone/>
            </a:pPr>
            <a:r>
              <a:rPr lang="en" sz="1500"/>
              <a:t>color = 'indianred' , edgecolor = 'k') </a:t>
            </a:r>
            <a:endParaRPr sz="1500"/>
          </a:p>
          <a:p>
            <a:pPr indent="0" lvl="0" marL="0" rtl="0" algn="l">
              <a:lnSpc>
                <a:spcPct val="100000"/>
              </a:lnSpc>
              <a:spcBef>
                <a:spcPts val="600"/>
              </a:spcBef>
              <a:spcAft>
                <a:spcPts val="0"/>
              </a:spcAft>
              <a:buNone/>
            </a:pPr>
            <a:r>
              <a:rPr lang="en" sz="1500"/>
              <a:t>plt.title('Top 10 Salary with corresponding Experience')</a:t>
            </a:r>
            <a:endParaRPr sz="1500"/>
          </a:p>
          <a:p>
            <a:pPr indent="0" lvl="0" marL="0" rtl="0" algn="l">
              <a:lnSpc>
                <a:spcPct val="100000"/>
              </a:lnSpc>
              <a:spcBef>
                <a:spcPts val="600"/>
              </a:spcBef>
              <a:spcAft>
                <a:spcPts val="0"/>
              </a:spcAft>
              <a:buNone/>
            </a:pPr>
            <a:r>
              <a:rPr lang="en" sz="1500"/>
              <a:t>plt.xlabel('Years of Experience')</a:t>
            </a:r>
            <a:endParaRPr sz="1500"/>
          </a:p>
          <a:p>
            <a:pPr indent="0" lvl="0" marL="0" rtl="0" algn="l">
              <a:lnSpc>
                <a:spcPct val="100000"/>
              </a:lnSpc>
              <a:spcBef>
                <a:spcPts val="600"/>
              </a:spcBef>
              <a:spcAft>
                <a:spcPts val="0"/>
              </a:spcAft>
              <a:buNone/>
            </a:pPr>
            <a:r>
              <a:rPr lang="en" sz="1500"/>
              <a:t>plt.ylabel('Salary')</a:t>
            </a:r>
            <a:endParaRPr sz="1500"/>
          </a:p>
          <a:p>
            <a:pPr indent="0" lvl="0" marL="0" rtl="0" algn="l">
              <a:lnSpc>
                <a:spcPct val="100000"/>
              </a:lnSpc>
              <a:spcBef>
                <a:spcPts val="600"/>
              </a:spcBef>
              <a:spcAft>
                <a:spcPts val="0"/>
              </a:spcAft>
              <a:buNone/>
            </a:pPr>
            <a:r>
              <a:rPr lang="en" sz="1500"/>
              <a:t>plt.legend()</a:t>
            </a:r>
            <a:endParaRPr sz="1500"/>
          </a:p>
          <a:p>
            <a:pPr indent="0" lvl="0" marL="0" rtl="0" algn="l">
              <a:lnSpc>
                <a:spcPct val="100000"/>
              </a:lnSpc>
              <a:spcBef>
                <a:spcPts val="600"/>
              </a:spcBef>
              <a:spcAft>
                <a:spcPts val="0"/>
              </a:spcAft>
              <a:buNone/>
            </a:pPr>
            <a:r>
              <a:rPr lang="en" sz="1500"/>
              <a:t>plt.show()  </a:t>
            </a:r>
            <a:endParaRPr sz="1500"/>
          </a:p>
        </p:txBody>
      </p:sp>
      <p:sp>
        <p:nvSpPr>
          <p:cNvPr id="983" name="Google Shape;983;p3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84" name="Google Shape;984;p35"/>
          <p:cNvSpPr txBox="1"/>
          <p:nvPr/>
        </p:nvSpPr>
        <p:spPr>
          <a:xfrm>
            <a:off x="208150" y="195475"/>
            <a:ext cx="4461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600">
                <a:solidFill>
                  <a:schemeClr val="lt1"/>
                </a:solidFill>
                <a:latin typeface="Titillium Web"/>
                <a:ea typeface="Titillium Web"/>
                <a:cs typeface="Titillium Web"/>
                <a:sym typeface="Titillium Web"/>
              </a:rPr>
              <a:t>Vertical Bar </a:t>
            </a:r>
            <a:r>
              <a:rPr b="1" i="1" lang="en" sz="1600">
                <a:solidFill>
                  <a:schemeClr val="lt1"/>
                </a:solidFill>
                <a:latin typeface="Titillium Web"/>
                <a:ea typeface="Titillium Web"/>
                <a:cs typeface="Titillium Web"/>
                <a:sym typeface="Titillium Web"/>
              </a:rPr>
              <a:t>Plot :</a:t>
            </a:r>
            <a:endParaRPr b="1" i="1" sz="1600">
              <a:solidFill>
                <a:schemeClr val="lt1"/>
              </a:solidFill>
              <a:latin typeface="Titillium Web"/>
              <a:ea typeface="Titillium Web"/>
              <a:cs typeface="Titillium Web"/>
              <a:sym typeface="Titillium Web"/>
            </a:endParaRPr>
          </a:p>
        </p:txBody>
      </p:sp>
      <p:sp>
        <p:nvSpPr>
          <p:cNvPr id="985" name="Google Shape;985;p35"/>
          <p:cNvSpPr txBox="1"/>
          <p:nvPr>
            <p:ph type="title"/>
          </p:nvPr>
        </p:nvSpPr>
        <p:spPr>
          <a:xfrm>
            <a:off x="5132050" y="281450"/>
            <a:ext cx="1479600" cy="4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tillium Web"/>
                <a:ea typeface="Titillium Web"/>
                <a:cs typeface="Titillium Web"/>
                <a:sym typeface="Titillium Web"/>
              </a:rPr>
              <a:t>OUTPUT :</a:t>
            </a:r>
            <a:endParaRPr b="1" sz="2100">
              <a:latin typeface="Titillium Web"/>
              <a:ea typeface="Titillium Web"/>
              <a:cs typeface="Titillium Web"/>
              <a:sym typeface="Titillium Web"/>
            </a:endParaRPr>
          </a:p>
        </p:txBody>
      </p:sp>
      <p:pic>
        <p:nvPicPr>
          <p:cNvPr id="986" name="Google Shape;986;p35"/>
          <p:cNvPicPr preferRelativeResize="0"/>
          <p:nvPr/>
        </p:nvPicPr>
        <p:blipFill>
          <a:blip r:embed="rId3">
            <a:alphaModFix/>
          </a:blip>
          <a:stretch>
            <a:fillRect/>
          </a:stretch>
        </p:blipFill>
        <p:spPr>
          <a:xfrm>
            <a:off x="5132050" y="918350"/>
            <a:ext cx="3859550" cy="3509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36"/>
          <p:cNvSpPr txBox="1"/>
          <p:nvPr>
            <p:ph type="title"/>
          </p:nvPr>
        </p:nvSpPr>
        <p:spPr>
          <a:xfrm>
            <a:off x="299300" y="683850"/>
            <a:ext cx="1173300" cy="4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tillium Web"/>
                <a:ea typeface="Titillium Web"/>
                <a:cs typeface="Titillium Web"/>
                <a:sym typeface="Titillium Web"/>
              </a:rPr>
              <a:t>CODE :</a:t>
            </a:r>
            <a:endParaRPr b="1" sz="2100">
              <a:latin typeface="Titillium Web"/>
              <a:ea typeface="Titillium Web"/>
              <a:cs typeface="Titillium Web"/>
              <a:sym typeface="Titillium Web"/>
            </a:endParaRPr>
          </a:p>
        </p:txBody>
      </p:sp>
      <p:sp>
        <p:nvSpPr>
          <p:cNvPr id="992" name="Google Shape;992;p36"/>
          <p:cNvSpPr txBox="1"/>
          <p:nvPr>
            <p:ph idx="1" type="body"/>
          </p:nvPr>
        </p:nvSpPr>
        <p:spPr>
          <a:xfrm>
            <a:off x="208150" y="1256525"/>
            <a:ext cx="4646400" cy="32982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1500"/>
              <a:t>experience = top_10.index</a:t>
            </a:r>
            <a:endParaRPr i="1" sz="1500">
              <a:solidFill>
                <a:schemeClr val="dk2"/>
              </a:solidFill>
            </a:endParaRPr>
          </a:p>
          <a:p>
            <a:pPr indent="0" lvl="0" marL="0" rtl="0" algn="l">
              <a:lnSpc>
                <a:spcPct val="100000"/>
              </a:lnSpc>
              <a:spcBef>
                <a:spcPts val="600"/>
              </a:spcBef>
              <a:spcAft>
                <a:spcPts val="0"/>
              </a:spcAft>
              <a:buNone/>
            </a:pPr>
            <a:r>
              <a:rPr lang="en" sz="1500"/>
              <a:t>salaries = top_10['Salary']</a:t>
            </a:r>
            <a:endParaRPr sz="1500"/>
          </a:p>
          <a:p>
            <a:pPr indent="0" lvl="0" marL="0" rtl="0" algn="l">
              <a:lnSpc>
                <a:spcPct val="100000"/>
              </a:lnSpc>
              <a:spcBef>
                <a:spcPts val="600"/>
              </a:spcBef>
              <a:spcAft>
                <a:spcPts val="0"/>
              </a:spcAft>
              <a:buNone/>
            </a:pPr>
            <a:r>
              <a:rPr lang="en" sz="1500"/>
              <a:t>plt.barh(experience , salaries , label = 'salary' , </a:t>
            </a:r>
            <a:endParaRPr sz="1500"/>
          </a:p>
          <a:p>
            <a:pPr indent="0" lvl="0" marL="0" rtl="0" algn="l">
              <a:lnSpc>
                <a:spcPct val="100000"/>
              </a:lnSpc>
              <a:spcBef>
                <a:spcPts val="600"/>
              </a:spcBef>
              <a:spcAft>
                <a:spcPts val="0"/>
              </a:spcAft>
              <a:buNone/>
            </a:pPr>
            <a:r>
              <a:rPr lang="en" sz="1500"/>
              <a:t>color = 'indianred' , edgecolor = 'k')  </a:t>
            </a:r>
            <a:endParaRPr sz="1500"/>
          </a:p>
          <a:p>
            <a:pPr indent="0" lvl="0" marL="0" rtl="0" algn="l">
              <a:lnSpc>
                <a:spcPct val="100000"/>
              </a:lnSpc>
              <a:spcBef>
                <a:spcPts val="600"/>
              </a:spcBef>
              <a:spcAft>
                <a:spcPts val="0"/>
              </a:spcAft>
              <a:buNone/>
            </a:pPr>
            <a:r>
              <a:rPr i="1" lang="en" sz="1500">
                <a:solidFill>
                  <a:schemeClr val="dk2"/>
                </a:solidFill>
              </a:rPr>
              <a:t>#barh instead of bar</a:t>
            </a:r>
            <a:endParaRPr i="1" sz="1500">
              <a:solidFill>
                <a:schemeClr val="dk2"/>
              </a:solidFill>
            </a:endParaRPr>
          </a:p>
          <a:p>
            <a:pPr indent="0" lvl="0" marL="0" rtl="0" algn="l">
              <a:lnSpc>
                <a:spcPct val="100000"/>
              </a:lnSpc>
              <a:spcBef>
                <a:spcPts val="600"/>
              </a:spcBef>
              <a:spcAft>
                <a:spcPts val="0"/>
              </a:spcAft>
              <a:buNone/>
            </a:pPr>
            <a:r>
              <a:rPr lang="en" sz="1500"/>
              <a:t>plt.title('Top 10 Salary with corresponding Experience')</a:t>
            </a:r>
            <a:endParaRPr sz="1500"/>
          </a:p>
          <a:p>
            <a:pPr indent="0" lvl="0" marL="0" rtl="0" algn="l">
              <a:lnSpc>
                <a:spcPct val="100000"/>
              </a:lnSpc>
              <a:spcBef>
                <a:spcPts val="600"/>
              </a:spcBef>
              <a:spcAft>
                <a:spcPts val="0"/>
              </a:spcAft>
              <a:buNone/>
            </a:pPr>
            <a:r>
              <a:rPr lang="en" sz="1500"/>
              <a:t>plt.xlabel('Years of Experience')</a:t>
            </a:r>
            <a:endParaRPr sz="1500"/>
          </a:p>
          <a:p>
            <a:pPr indent="0" lvl="0" marL="0" rtl="0" algn="l">
              <a:lnSpc>
                <a:spcPct val="100000"/>
              </a:lnSpc>
              <a:spcBef>
                <a:spcPts val="600"/>
              </a:spcBef>
              <a:spcAft>
                <a:spcPts val="0"/>
              </a:spcAft>
              <a:buNone/>
            </a:pPr>
            <a:r>
              <a:rPr lang="en" sz="1500"/>
              <a:t>plt.ylabel('Salary')</a:t>
            </a:r>
            <a:endParaRPr sz="1500"/>
          </a:p>
          <a:p>
            <a:pPr indent="0" lvl="0" marL="0" rtl="0" algn="l">
              <a:lnSpc>
                <a:spcPct val="100000"/>
              </a:lnSpc>
              <a:spcBef>
                <a:spcPts val="600"/>
              </a:spcBef>
              <a:spcAft>
                <a:spcPts val="0"/>
              </a:spcAft>
              <a:buNone/>
            </a:pPr>
            <a:r>
              <a:rPr lang="en" sz="1500"/>
              <a:t>plt.legend()</a:t>
            </a:r>
            <a:endParaRPr sz="1500"/>
          </a:p>
          <a:p>
            <a:pPr indent="0" lvl="0" marL="0" rtl="0" algn="l">
              <a:lnSpc>
                <a:spcPct val="100000"/>
              </a:lnSpc>
              <a:spcBef>
                <a:spcPts val="600"/>
              </a:spcBef>
              <a:spcAft>
                <a:spcPts val="0"/>
              </a:spcAft>
              <a:buNone/>
            </a:pPr>
            <a:r>
              <a:rPr lang="en" sz="1500"/>
              <a:t>plt.show()  </a:t>
            </a:r>
            <a:endParaRPr sz="1500"/>
          </a:p>
        </p:txBody>
      </p:sp>
      <p:sp>
        <p:nvSpPr>
          <p:cNvPr id="993" name="Google Shape;993;p3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94" name="Google Shape;994;p36"/>
          <p:cNvSpPr txBox="1"/>
          <p:nvPr/>
        </p:nvSpPr>
        <p:spPr>
          <a:xfrm>
            <a:off x="208150" y="195475"/>
            <a:ext cx="4461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600">
                <a:solidFill>
                  <a:schemeClr val="lt1"/>
                </a:solidFill>
                <a:latin typeface="Titillium Web"/>
                <a:ea typeface="Titillium Web"/>
                <a:cs typeface="Titillium Web"/>
                <a:sym typeface="Titillium Web"/>
              </a:rPr>
              <a:t>Horizonta</a:t>
            </a:r>
            <a:r>
              <a:rPr b="1" i="1" lang="en" sz="1600">
                <a:solidFill>
                  <a:schemeClr val="lt1"/>
                </a:solidFill>
                <a:latin typeface="Titillium Web"/>
                <a:ea typeface="Titillium Web"/>
                <a:cs typeface="Titillium Web"/>
                <a:sym typeface="Titillium Web"/>
              </a:rPr>
              <a:t>l Bar Plot :</a:t>
            </a:r>
            <a:endParaRPr b="1" i="1" sz="1600">
              <a:solidFill>
                <a:schemeClr val="lt1"/>
              </a:solidFill>
              <a:latin typeface="Titillium Web"/>
              <a:ea typeface="Titillium Web"/>
              <a:cs typeface="Titillium Web"/>
              <a:sym typeface="Titillium Web"/>
            </a:endParaRPr>
          </a:p>
        </p:txBody>
      </p:sp>
      <p:sp>
        <p:nvSpPr>
          <p:cNvPr id="995" name="Google Shape;995;p36"/>
          <p:cNvSpPr txBox="1"/>
          <p:nvPr>
            <p:ph type="title"/>
          </p:nvPr>
        </p:nvSpPr>
        <p:spPr>
          <a:xfrm>
            <a:off x="5132050" y="281450"/>
            <a:ext cx="1479600" cy="4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tillium Web"/>
                <a:ea typeface="Titillium Web"/>
                <a:cs typeface="Titillium Web"/>
                <a:sym typeface="Titillium Web"/>
              </a:rPr>
              <a:t>OUTPUT :</a:t>
            </a:r>
            <a:endParaRPr b="1" sz="2100">
              <a:latin typeface="Titillium Web"/>
              <a:ea typeface="Titillium Web"/>
              <a:cs typeface="Titillium Web"/>
              <a:sym typeface="Titillium Web"/>
            </a:endParaRPr>
          </a:p>
        </p:txBody>
      </p:sp>
      <p:pic>
        <p:nvPicPr>
          <p:cNvPr id="996" name="Google Shape;996;p36"/>
          <p:cNvPicPr preferRelativeResize="0"/>
          <p:nvPr/>
        </p:nvPicPr>
        <p:blipFill>
          <a:blip r:embed="rId3">
            <a:alphaModFix/>
          </a:blip>
          <a:stretch>
            <a:fillRect/>
          </a:stretch>
        </p:blipFill>
        <p:spPr>
          <a:xfrm>
            <a:off x="5201400" y="918350"/>
            <a:ext cx="3790201" cy="3451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37"/>
          <p:cNvSpPr txBox="1"/>
          <p:nvPr>
            <p:ph idx="1" type="subTitle"/>
          </p:nvPr>
        </p:nvSpPr>
        <p:spPr>
          <a:xfrm>
            <a:off x="448275" y="1399398"/>
            <a:ext cx="7772400" cy="9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 multiple bar chart is also called a Grouped Bar chart.Multiple bar charts are generally used for comparing different entities.</a:t>
            </a:r>
            <a:endParaRPr>
              <a:solidFill>
                <a:schemeClr val="lt1"/>
              </a:solidFill>
            </a:endParaRPr>
          </a:p>
        </p:txBody>
      </p:sp>
      <p:sp>
        <p:nvSpPr>
          <p:cNvPr id="1002" name="Google Shape;1002;p37"/>
          <p:cNvSpPr txBox="1"/>
          <p:nvPr>
            <p:ph type="ctrTitle"/>
          </p:nvPr>
        </p:nvSpPr>
        <p:spPr>
          <a:xfrm>
            <a:off x="448275" y="425323"/>
            <a:ext cx="7772400" cy="91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MULTIPLE </a:t>
            </a:r>
            <a:r>
              <a:rPr lang="en"/>
              <a:t>BAR CHART</a:t>
            </a:r>
            <a:endParaRPr/>
          </a:p>
        </p:txBody>
      </p:sp>
      <p:pic>
        <p:nvPicPr>
          <p:cNvPr id="1003" name="Google Shape;1003;p37"/>
          <p:cNvPicPr preferRelativeResize="0"/>
          <p:nvPr/>
        </p:nvPicPr>
        <p:blipFill>
          <a:blip r:embed="rId3">
            <a:alphaModFix/>
          </a:blip>
          <a:stretch>
            <a:fillRect/>
          </a:stretch>
        </p:blipFill>
        <p:spPr>
          <a:xfrm>
            <a:off x="2080625" y="2427775"/>
            <a:ext cx="4519626" cy="2427576"/>
          </a:xfrm>
          <a:prstGeom prst="rect">
            <a:avLst/>
          </a:prstGeom>
          <a:noFill/>
          <a:ln>
            <a:noFill/>
          </a:ln>
        </p:spPr>
      </p:pic>
      <p:sp>
        <p:nvSpPr>
          <p:cNvPr id="1004" name="Google Shape;1004;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38"/>
          <p:cNvSpPr txBox="1"/>
          <p:nvPr>
            <p:ph type="title"/>
          </p:nvPr>
        </p:nvSpPr>
        <p:spPr>
          <a:xfrm>
            <a:off x="104125" y="333500"/>
            <a:ext cx="1202100" cy="3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tillium Web"/>
                <a:ea typeface="Titillium Web"/>
                <a:cs typeface="Titillium Web"/>
                <a:sym typeface="Titillium Web"/>
              </a:rPr>
              <a:t>CODE :</a:t>
            </a:r>
            <a:endParaRPr b="1" sz="1400">
              <a:latin typeface="Titillium Web"/>
              <a:ea typeface="Titillium Web"/>
              <a:cs typeface="Titillium Web"/>
              <a:sym typeface="Titillium Web"/>
            </a:endParaRPr>
          </a:p>
        </p:txBody>
      </p:sp>
      <p:sp>
        <p:nvSpPr>
          <p:cNvPr id="1010" name="Google Shape;1010;p38"/>
          <p:cNvSpPr txBox="1"/>
          <p:nvPr>
            <p:ph idx="1" type="body"/>
          </p:nvPr>
        </p:nvSpPr>
        <p:spPr>
          <a:xfrm>
            <a:off x="208150" y="765950"/>
            <a:ext cx="4646400" cy="42627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1250"/>
              <a:t>X = [1,2,3,4,5]  </a:t>
            </a:r>
            <a:r>
              <a:rPr i="1" lang="en" sz="1250">
                <a:solidFill>
                  <a:schemeClr val="dk2"/>
                </a:solidFill>
              </a:rPr>
              <a:t> #used as  x-axis values</a:t>
            </a:r>
            <a:endParaRPr i="1" sz="1250">
              <a:solidFill>
                <a:schemeClr val="dk2"/>
              </a:solidFill>
            </a:endParaRPr>
          </a:p>
          <a:p>
            <a:pPr indent="0" lvl="0" marL="0" rtl="0" algn="l">
              <a:lnSpc>
                <a:spcPct val="100000"/>
              </a:lnSpc>
              <a:spcBef>
                <a:spcPts val="600"/>
              </a:spcBef>
              <a:spcAft>
                <a:spcPts val="0"/>
              </a:spcAft>
              <a:buNone/>
            </a:pPr>
            <a:r>
              <a:rPr lang="en" sz="1250"/>
              <a:t>experience = [1,2,3,4,5]</a:t>
            </a:r>
            <a:endParaRPr sz="1250"/>
          </a:p>
          <a:p>
            <a:pPr indent="0" lvl="0" marL="0" rtl="0" algn="l">
              <a:lnSpc>
                <a:spcPct val="100000"/>
              </a:lnSpc>
              <a:spcBef>
                <a:spcPts val="600"/>
              </a:spcBef>
              <a:spcAft>
                <a:spcPts val="0"/>
              </a:spcAft>
              <a:buNone/>
            </a:pPr>
            <a:r>
              <a:rPr lang="en" sz="1250"/>
              <a:t>salary_Percentage = [0.3 , 0.4 , 0.5 , 0.6 , 0.7]</a:t>
            </a:r>
            <a:endParaRPr sz="1250"/>
          </a:p>
          <a:p>
            <a:pPr indent="0" lvl="0" marL="0" rtl="0" algn="l">
              <a:lnSpc>
                <a:spcPct val="100000"/>
              </a:lnSpc>
              <a:spcBef>
                <a:spcPts val="600"/>
              </a:spcBef>
              <a:spcAft>
                <a:spcPts val="0"/>
              </a:spcAft>
              <a:buNone/>
            </a:pPr>
            <a:r>
              <a:rPr lang="en" sz="1250"/>
              <a:t>width = 0.4</a:t>
            </a:r>
            <a:r>
              <a:rPr i="1" lang="en" sz="1250">
                <a:solidFill>
                  <a:schemeClr val="dk2"/>
                </a:solidFill>
              </a:rPr>
              <a:t>   #width of the bar</a:t>
            </a:r>
            <a:endParaRPr i="1" sz="1250">
              <a:solidFill>
                <a:schemeClr val="dk2"/>
              </a:solidFill>
            </a:endParaRPr>
          </a:p>
          <a:p>
            <a:pPr indent="0" lvl="0" marL="0" rtl="0" algn="l">
              <a:lnSpc>
                <a:spcPct val="100000"/>
              </a:lnSpc>
              <a:spcBef>
                <a:spcPts val="600"/>
              </a:spcBef>
              <a:spcAft>
                <a:spcPts val="0"/>
              </a:spcAft>
              <a:buNone/>
            </a:pPr>
            <a:r>
              <a:rPr lang="en" sz="1250"/>
              <a:t>bar1 = np.arange(len(x))</a:t>
            </a:r>
            <a:endParaRPr sz="1250"/>
          </a:p>
          <a:p>
            <a:pPr indent="0" lvl="0" marL="0" rtl="0" algn="l">
              <a:lnSpc>
                <a:spcPct val="100000"/>
              </a:lnSpc>
              <a:spcBef>
                <a:spcPts val="600"/>
              </a:spcBef>
              <a:spcAft>
                <a:spcPts val="0"/>
              </a:spcAft>
              <a:buNone/>
            </a:pPr>
            <a:r>
              <a:rPr lang="en" sz="1250"/>
              <a:t>bar2 = [i+width for i in bar1]</a:t>
            </a:r>
            <a:endParaRPr sz="1250"/>
          </a:p>
          <a:p>
            <a:pPr indent="0" lvl="0" marL="0" rtl="0" algn="l">
              <a:lnSpc>
                <a:spcPct val="100000"/>
              </a:lnSpc>
              <a:spcBef>
                <a:spcPts val="600"/>
              </a:spcBef>
              <a:spcAft>
                <a:spcPts val="0"/>
              </a:spcAft>
              <a:buNone/>
            </a:pPr>
            <a:r>
              <a:rPr lang="en" sz="1250"/>
              <a:t>plt.bar(bar1 , experience , width , label = 'Experience' , edgecolor = 'k' , </a:t>
            </a:r>
            <a:endParaRPr sz="1250"/>
          </a:p>
          <a:p>
            <a:pPr indent="0" lvl="0" marL="0" rtl="0" algn="l">
              <a:lnSpc>
                <a:spcPct val="100000"/>
              </a:lnSpc>
              <a:spcBef>
                <a:spcPts val="600"/>
              </a:spcBef>
              <a:spcAft>
                <a:spcPts val="0"/>
              </a:spcAft>
              <a:buNone/>
            </a:pPr>
            <a:r>
              <a:rPr lang="en" sz="1250"/>
              <a:t>color = 'navy')</a:t>
            </a:r>
            <a:endParaRPr sz="1250"/>
          </a:p>
          <a:p>
            <a:pPr indent="0" lvl="0" marL="0" rtl="0" algn="l">
              <a:lnSpc>
                <a:spcPct val="100000"/>
              </a:lnSpc>
              <a:spcBef>
                <a:spcPts val="600"/>
              </a:spcBef>
              <a:spcAft>
                <a:spcPts val="0"/>
              </a:spcAft>
              <a:buNone/>
            </a:pPr>
            <a:r>
              <a:rPr lang="en" sz="1250"/>
              <a:t>plt.bar(bar2 , salary_Percentage , width , label = 'Percentage of salary' , edgecolor = 'k' , color = 'slategrey')</a:t>
            </a:r>
            <a:endParaRPr sz="1250"/>
          </a:p>
          <a:p>
            <a:pPr indent="0" lvl="0" marL="0" rtl="0" algn="l">
              <a:lnSpc>
                <a:spcPct val="100000"/>
              </a:lnSpc>
              <a:spcBef>
                <a:spcPts val="600"/>
              </a:spcBef>
              <a:spcAft>
                <a:spcPts val="0"/>
              </a:spcAft>
              <a:buNone/>
            </a:pPr>
            <a:r>
              <a:rPr lang="en" sz="1250"/>
              <a:t>plt.xlabel('Rank')</a:t>
            </a:r>
            <a:endParaRPr sz="1250"/>
          </a:p>
          <a:p>
            <a:pPr indent="0" lvl="0" marL="0" rtl="0" algn="l">
              <a:lnSpc>
                <a:spcPct val="100000"/>
              </a:lnSpc>
              <a:spcBef>
                <a:spcPts val="600"/>
              </a:spcBef>
              <a:spcAft>
                <a:spcPts val="0"/>
              </a:spcAft>
              <a:buNone/>
            </a:pPr>
            <a:r>
              <a:rPr lang="en" sz="1250"/>
              <a:t>plt.ylabel('Experience &amp; Salary')</a:t>
            </a:r>
            <a:endParaRPr sz="1250"/>
          </a:p>
          <a:p>
            <a:pPr indent="0" lvl="0" marL="0" rtl="0" algn="l">
              <a:lnSpc>
                <a:spcPct val="100000"/>
              </a:lnSpc>
              <a:spcBef>
                <a:spcPts val="600"/>
              </a:spcBef>
              <a:spcAft>
                <a:spcPts val="0"/>
              </a:spcAft>
              <a:buNone/>
            </a:pPr>
            <a:r>
              <a:rPr lang="en" sz="1250"/>
              <a:t>plt.title('Top 5 Employee - Salary and Experience')</a:t>
            </a:r>
            <a:endParaRPr sz="1250"/>
          </a:p>
          <a:p>
            <a:pPr indent="0" lvl="0" marL="0" rtl="0" algn="l">
              <a:lnSpc>
                <a:spcPct val="100000"/>
              </a:lnSpc>
              <a:spcBef>
                <a:spcPts val="600"/>
              </a:spcBef>
              <a:spcAft>
                <a:spcPts val="0"/>
              </a:spcAft>
              <a:buNone/>
            </a:pPr>
            <a:r>
              <a:rPr lang="en" sz="1250"/>
              <a:t>plt.legend(edgecolor = 'k')</a:t>
            </a:r>
            <a:endParaRPr sz="1250"/>
          </a:p>
          <a:p>
            <a:pPr indent="0" lvl="0" marL="0" rtl="0" algn="l">
              <a:lnSpc>
                <a:spcPct val="100000"/>
              </a:lnSpc>
              <a:spcBef>
                <a:spcPts val="600"/>
              </a:spcBef>
              <a:spcAft>
                <a:spcPts val="0"/>
              </a:spcAft>
              <a:buNone/>
            </a:pPr>
            <a:r>
              <a:rPr lang="en" sz="1250"/>
              <a:t>plt.xticks(bar1 , x)     </a:t>
            </a:r>
            <a:r>
              <a:rPr i="1" lang="en" sz="1250">
                <a:solidFill>
                  <a:schemeClr val="dk2"/>
                </a:solidFill>
              </a:rPr>
              <a:t>#to get original X-value</a:t>
            </a:r>
            <a:endParaRPr i="1" sz="1250">
              <a:solidFill>
                <a:schemeClr val="dk2"/>
              </a:solidFill>
            </a:endParaRPr>
          </a:p>
        </p:txBody>
      </p:sp>
      <p:sp>
        <p:nvSpPr>
          <p:cNvPr id="1011" name="Google Shape;1011;p3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012" name="Google Shape;1012;p38"/>
          <p:cNvSpPr txBox="1"/>
          <p:nvPr/>
        </p:nvSpPr>
        <p:spPr>
          <a:xfrm>
            <a:off x="104125" y="46475"/>
            <a:ext cx="4461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600">
                <a:solidFill>
                  <a:schemeClr val="lt1"/>
                </a:solidFill>
                <a:latin typeface="Titillium Web"/>
                <a:ea typeface="Titillium Web"/>
                <a:cs typeface="Titillium Web"/>
                <a:sym typeface="Titillium Web"/>
              </a:rPr>
              <a:t>Multiple</a:t>
            </a:r>
            <a:r>
              <a:rPr b="1" i="1" lang="en" sz="1600">
                <a:solidFill>
                  <a:schemeClr val="lt1"/>
                </a:solidFill>
                <a:latin typeface="Titillium Web"/>
                <a:ea typeface="Titillium Web"/>
                <a:cs typeface="Titillium Web"/>
                <a:sym typeface="Titillium Web"/>
              </a:rPr>
              <a:t> Bar Plot :</a:t>
            </a:r>
            <a:endParaRPr b="1" i="1" sz="1600">
              <a:solidFill>
                <a:schemeClr val="lt1"/>
              </a:solidFill>
              <a:latin typeface="Titillium Web"/>
              <a:ea typeface="Titillium Web"/>
              <a:cs typeface="Titillium Web"/>
              <a:sym typeface="Titillium Web"/>
            </a:endParaRPr>
          </a:p>
        </p:txBody>
      </p:sp>
      <p:sp>
        <p:nvSpPr>
          <p:cNvPr id="1013" name="Google Shape;1013;p38"/>
          <p:cNvSpPr txBox="1"/>
          <p:nvPr>
            <p:ph type="title"/>
          </p:nvPr>
        </p:nvSpPr>
        <p:spPr>
          <a:xfrm>
            <a:off x="5132050" y="281450"/>
            <a:ext cx="1479600" cy="4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tillium Web"/>
                <a:ea typeface="Titillium Web"/>
                <a:cs typeface="Titillium Web"/>
                <a:sym typeface="Titillium Web"/>
              </a:rPr>
              <a:t>OUTPUT :</a:t>
            </a:r>
            <a:endParaRPr b="1" sz="2100">
              <a:latin typeface="Titillium Web"/>
              <a:ea typeface="Titillium Web"/>
              <a:cs typeface="Titillium Web"/>
              <a:sym typeface="Titillium Web"/>
            </a:endParaRPr>
          </a:p>
        </p:txBody>
      </p:sp>
      <p:pic>
        <p:nvPicPr>
          <p:cNvPr id="1014" name="Google Shape;1014;p38"/>
          <p:cNvPicPr preferRelativeResize="0"/>
          <p:nvPr/>
        </p:nvPicPr>
        <p:blipFill>
          <a:blip r:embed="rId3">
            <a:alphaModFix/>
          </a:blip>
          <a:stretch>
            <a:fillRect/>
          </a:stretch>
        </p:blipFill>
        <p:spPr>
          <a:xfrm>
            <a:off x="5224500" y="918350"/>
            <a:ext cx="3767100" cy="3624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39"/>
          <p:cNvSpPr txBox="1"/>
          <p:nvPr>
            <p:ph idx="1" type="subTitle"/>
          </p:nvPr>
        </p:nvSpPr>
        <p:spPr>
          <a:xfrm>
            <a:off x="448275" y="1399398"/>
            <a:ext cx="7772400" cy="9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 Pie Chart is a circular statistical plot that can display only one series of data. The area of the chart is the total percentage of the given data. The area of slices of the pie represents the percentage of the parts of the data. The slices of pie are called wedges.</a:t>
            </a:r>
            <a:endParaRPr>
              <a:solidFill>
                <a:schemeClr val="lt1"/>
              </a:solidFill>
            </a:endParaRPr>
          </a:p>
        </p:txBody>
      </p:sp>
      <p:sp>
        <p:nvSpPr>
          <p:cNvPr id="1020" name="Google Shape;1020;p39"/>
          <p:cNvSpPr txBox="1"/>
          <p:nvPr>
            <p:ph type="ctrTitle"/>
          </p:nvPr>
        </p:nvSpPr>
        <p:spPr>
          <a:xfrm>
            <a:off x="448275" y="425323"/>
            <a:ext cx="7772400" cy="91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PIE CHART</a:t>
            </a:r>
            <a:endParaRPr/>
          </a:p>
        </p:txBody>
      </p:sp>
      <p:pic>
        <p:nvPicPr>
          <p:cNvPr id="1021" name="Google Shape;1021;p39"/>
          <p:cNvPicPr preferRelativeResize="0"/>
          <p:nvPr/>
        </p:nvPicPr>
        <p:blipFill>
          <a:blip r:embed="rId3">
            <a:alphaModFix/>
          </a:blip>
          <a:stretch>
            <a:fillRect/>
          </a:stretch>
        </p:blipFill>
        <p:spPr>
          <a:xfrm>
            <a:off x="3028400" y="2578350"/>
            <a:ext cx="2438826" cy="2207650"/>
          </a:xfrm>
          <a:prstGeom prst="rect">
            <a:avLst/>
          </a:prstGeom>
          <a:noFill/>
          <a:ln>
            <a:noFill/>
          </a:ln>
        </p:spPr>
      </p:pic>
      <p:sp>
        <p:nvSpPr>
          <p:cNvPr id="1022" name="Google Shape;1022;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40"/>
          <p:cNvSpPr txBox="1"/>
          <p:nvPr>
            <p:ph type="title"/>
          </p:nvPr>
        </p:nvSpPr>
        <p:spPr>
          <a:xfrm>
            <a:off x="104125" y="333500"/>
            <a:ext cx="1202100" cy="3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Titillium Web"/>
                <a:ea typeface="Titillium Web"/>
                <a:cs typeface="Titillium Web"/>
                <a:sym typeface="Titillium Web"/>
              </a:rPr>
              <a:t>CODE :</a:t>
            </a:r>
            <a:endParaRPr b="1" sz="1100">
              <a:latin typeface="Titillium Web"/>
              <a:ea typeface="Titillium Web"/>
              <a:cs typeface="Titillium Web"/>
              <a:sym typeface="Titillium Web"/>
            </a:endParaRPr>
          </a:p>
        </p:txBody>
      </p:sp>
      <p:sp>
        <p:nvSpPr>
          <p:cNvPr id="1028" name="Google Shape;1028;p40"/>
          <p:cNvSpPr txBox="1"/>
          <p:nvPr>
            <p:ph idx="1" type="body"/>
          </p:nvPr>
        </p:nvSpPr>
        <p:spPr>
          <a:xfrm>
            <a:off x="161925" y="667650"/>
            <a:ext cx="4646400" cy="44166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1200"/>
              <a:t>exp_yrs = df['YearsExperience']</a:t>
            </a:r>
            <a:endParaRPr sz="1200"/>
          </a:p>
          <a:p>
            <a:pPr indent="0" lvl="0" marL="0" rtl="0" algn="l">
              <a:lnSpc>
                <a:spcPct val="100000"/>
              </a:lnSpc>
              <a:spcBef>
                <a:spcPts val="600"/>
              </a:spcBef>
              <a:spcAft>
                <a:spcPts val="0"/>
              </a:spcAft>
              <a:buNone/>
            </a:pPr>
            <a:r>
              <a:rPr lang="en" sz="1200"/>
              <a:t>x1 = [i for i in exp_yrs if 0&lt;i&lt;5]  </a:t>
            </a:r>
            <a:r>
              <a:rPr i="1" lang="en" sz="1100">
                <a:solidFill>
                  <a:schemeClr val="dk2"/>
                </a:solidFill>
              </a:rPr>
              <a:t> #less than 5 yrs of experience</a:t>
            </a:r>
            <a:endParaRPr i="1" sz="1100">
              <a:solidFill>
                <a:schemeClr val="dk2"/>
              </a:solidFill>
            </a:endParaRPr>
          </a:p>
          <a:p>
            <a:pPr indent="0" lvl="0" marL="0" rtl="0" algn="l">
              <a:lnSpc>
                <a:spcPct val="100000"/>
              </a:lnSpc>
              <a:spcBef>
                <a:spcPts val="600"/>
              </a:spcBef>
              <a:spcAft>
                <a:spcPts val="0"/>
              </a:spcAft>
              <a:buNone/>
            </a:pPr>
            <a:r>
              <a:rPr lang="en" sz="1200"/>
              <a:t>x1 = len(x1) </a:t>
            </a:r>
            <a:r>
              <a:rPr i="1" lang="en" sz="1100">
                <a:solidFill>
                  <a:schemeClr val="dk2"/>
                </a:solidFill>
              </a:rPr>
              <a:t>#to get the count</a:t>
            </a:r>
            <a:endParaRPr i="1" sz="1100">
              <a:solidFill>
                <a:schemeClr val="dk2"/>
              </a:solidFill>
            </a:endParaRPr>
          </a:p>
          <a:p>
            <a:pPr indent="0" lvl="0" marL="0" rtl="0" algn="l">
              <a:lnSpc>
                <a:spcPct val="100000"/>
              </a:lnSpc>
              <a:spcBef>
                <a:spcPts val="600"/>
              </a:spcBef>
              <a:spcAft>
                <a:spcPts val="0"/>
              </a:spcAft>
              <a:buNone/>
            </a:pPr>
            <a:r>
              <a:rPr lang="en" sz="1200"/>
              <a:t>x2 = [i for i in exp_yrs if 5&lt;i&lt;10]</a:t>
            </a:r>
            <a:endParaRPr sz="1200"/>
          </a:p>
          <a:p>
            <a:pPr indent="0" lvl="0" marL="0" rtl="0" algn="l">
              <a:lnSpc>
                <a:spcPct val="100000"/>
              </a:lnSpc>
              <a:spcBef>
                <a:spcPts val="600"/>
              </a:spcBef>
              <a:spcAft>
                <a:spcPts val="0"/>
              </a:spcAft>
              <a:buNone/>
            </a:pPr>
            <a:r>
              <a:rPr lang="en" sz="1200"/>
              <a:t>x2 = len(x2)</a:t>
            </a:r>
            <a:endParaRPr sz="1200"/>
          </a:p>
          <a:p>
            <a:pPr indent="0" lvl="0" marL="0" rtl="0" algn="l">
              <a:lnSpc>
                <a:spcPct val="100000"/>
              </a:lnSpc>
              <a:spcBef>
                <a:spcPts val="600"/>
              </a:spcBef>
              <a:spcAft>
                <a:spcPts val="0"/>
              </a:spcAft>
              <a:buNone/>
            </a:pPr>
            <a:r>
              <a:rPr lang="en" sz="1200"/>
              <a:t>x3 = [i for i in exp_yrs if 10&lt;i&lt;15]</a:t>
            </a:r>
            <a:endParaRPr sz="1200"/>
          </a:p>
          <a:p>
            <a:pPr indent="0" lvl="0" marL="0" rtl="0" algn="l">
              <a:lnSpc>
                <a:spcPct val="100000"/>
              </a:lnSpc>
              <a:spcBef>
                <a:spcPts val="600"/>
              </a:spcBef>
              <a:spcAft>
                <a:spcPts val="0"/>
              </a:spcAft>
              <a:buNone/>
            </a:pPr>
            <a:r>
              <a:rPr lang="en" sz="1200"/>
              <a:t>x3 = len(x3)</a:t>
            </a:r>
            <a:endParaRPr sz="1200"/>
          </a:p>
          <a:p>
            <a:pPr indent="0" lvl="0" marL="0" rtl="0" algn="l">
              <a:lnSpc>
                <a:spcPct val="100000"/>
              </a:lnSpc>
              <a:spcBef>
                <a:spcPts val="600"/>
              </a:spcBef>
              <a:spcAft>
                <a:spcPts val="0"/>
              </a:spcAft>
              <a:buNone/>
            </a:pPr>
            <a:r>
              <a:rPr lang="en" sz="1200"/>
              <a:t>my_pie = [x1,x2,x3]</a:t>
            </a:r>
            <a:endParaRPr sz="1200"/>
          </a:p>
          <a:p>
            <a:pPr indent="0" lvl="0" marL="0" rtl="0" algn="l">
              <a:lnSpc>
                <a:spcPct val="100000"/>
              </a:lnSpc>
              <a:spcBef>
                <a:spcPts val="600"/>
              </a:spcBef>
              <a:spcAft>
                <a:spcPts val="0"/>
              </a:spcAft>
              <a:buNone/>
            </a:pPr>
            <a:r>
              <a:rPr lang="en" sz="1200"/>
              <a:t>labels = ['0-5(yrs)' , '5-10(yrs)' , '10-15(yrs)']</a:t>
            </a:r>
            <a:endParaRPr sz="1200"/>
          </a:p>
          <a:p>
            <a:pPr indent="0" lvl="0" marL="0" rtl="0" algn="l">
              <a:lnSpc>
                <a:spcPct val="100000"/>
              </a:lnSpc>
              <a:spcBef>
                <a:spcPts val="600"/>
              </a:spcBef>
              <a:spcAft>
                <a:spcPts val="0"/>
              </a:spcAft>
              <a:buNone/>
            </a:pPr>
            <a:r>
              <a:rPr lang="en" sz="1200"/>
              <a:t>colors = ['lightsteelblue' , 'cornflowerblue' , 'royalblue']</a:t>
            </a:r>
            <a:endParaRPr sz="1200"/>
          </a:p>
          <a:p>
            <a:pPr indent="0" lvl="0" marL="0" rtl="0" algn="l">
              <a:lnSpc>
                <a:spcPct val="100000"/>
              </a:lnSpc>
              <a:spcBef>
                <a:spcPts val="600"/>
              </a:spcBef>
              <a:spcAft>
                <a:spcPts val="0"/>
              </a:spcAft>
              <a:buNone/>
            </a:pPr>
            <a:r>
              <a:rPr lang="en" sz="1200"/>
              <a:t>explode = [0.1 , 0 , 0]</a:t>
            </a:r>
            <a:endParaRPr sz="1200"/>
          </a:p>
          <a:p>
            <a:pPr indent="0" lvl="0" marL="0" rtl="0" algn="l">
              <a:lnSpc>
                <a:spcPct val="100000"/>
              </a:lnSpc>
              <a:spcBef>
                <a:spcPts val="600"/>
              </a:spcBef>
              <a:spcAft>
                <a:spcPts val="0"/>
              </a:spcAft>
              <a:buNone/>
            </a:pPr>
            <a:r>
              <a:rPr lang="en" sz="1200"/>
              <a:t>plt.title('Proportion of Years of Experience')</a:t>
            </a:r>
            <a:endParaRPr sz="1200"/>
          </a:p>
          <a:p>
            <a:pPr indent="0" lvl="0" marL="0" rtl="0" algn="l">
              <a:lnSpc>
                <a:spcPct val="100000"/>
              </a:lnSpc>
              <a:spcBef>
                <a:spcPts val="600"/>
              </a:spcBef>
              <a:spcAft>
                <a:spcPts val="0"/>
              </a:spcAft>
              <a:buNone/>
            </a:pPr>
            <a:r>
              <a:rPr lang="en" sz="1200"/>
              <a:t>plt.tight_layout()</a:t>
            </a:r>
            <a:endParaRPr sz="1200"/>
          </a:p>
          <a:p>
            <a:pPr indent="0" lvl="0" marL="0" rtl="0" algn="l">
              <a:lnSpc>
                <a:spcPct val="100000"/>
              </a:lnSpc>
              <a:spcBef>
                <a:spcPts val="600"/>
              </a:spcBef>
              <a:spcAft>
                <a:spcPts val="0"/>
              </a:spcAft>
              <a:buNone/>
            </a:pPr>
            <a:r>
              <a:rPr lang="en" sz="1200"/>
              <a:t>plt.pie(my_pie , labels = labels , colors = colors ,  wedgeprops = {'edgecolor' : 'black'} ,  explode = explode , shadow = True ,  startangle= 45 , autopct = '%1.1f%%')</a:t>
            </a:r>
            <a:endParaRPr sz="1200"/>
          </a:p>
          <a:p>
            <a:pPr indent="0" lvl="0" marL="0" rtl="0" algn="l">
              <a:lnSpc>
                <a:spcPct val="100000"/>
              </a:lnSpc>
              <a:spcBef>
                <a:spcPts val="600"/>
              </a:spcBef>
              <a:spcAft>
                <a:spcPts val="0"/>
              </a:spcAft>
              <a:buNone/>
            </a:pPr>
            <a:r>
              <a:rPr lang="en" sz="1200"/>
              <a:t>plt.show()</a:t>
            </a:r>
            <a:endParaRPr sz="1200"/>
          </a:p>
        </p:txBody>
      </p:sp>
      <p:sp>
        <p:nvSpPr>
          <p:cNvPr id="1029" name="Google Shape;1029;p4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030" name="Google Shape;1030;p40"/>
          <p:cNvSpPr txBox="1"/>
          <p:nvPr/>
        </p:nvSpPr>
        <p:spPr>
          <a:xfrm>
            <a:off x="104125" y="46475"/>
            <a:ext cx="4369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solidFill>
                  <a:schemeClr val="lt1"/>
                </a:solidFill>
                <a:latin typeface="Titillium Web"/>
                <a:ea typeface="Titillium Web"/>
                <a:cs typeface="Titillium Web"/>
                <a:sym typeface="Titillium Web"/>
              </a:rPr>
              <a:t>Pie chart </a:t>
            </a:r>
            <a:r>
              <a:rPr b="1" i="1" lang="en" sz="1500">
                <a:solidFill>
                  <a:schemeClr val="lt1"/>
                </a:solidFill>
                <a:latin typeface="Titillium Web"/>
                <a:ea typeface="Titillium Web"/>
                <a:cs typeface="Titillium Web"/>
                <a:sym typeface="Titillium Web"/>
              </a:rPr>
              <a:t>:</a:t>
            </a:r>
            <a:endParaRPr b="1" i="1" sz="1500">
              <a:solidFill>
                <a:schemeClr val="lt1"/>
              </a:solidFill>
              <a:latin typeface="Titillium Web"/>
              <a:ea typeface="Titillium Web"/>
              <a:cs typeface="Titillium Web"/>
              <a:sym typeface="Titillium Web"/>
            </a:endParaRPr>
          </a:p>
        </p:txBody>
      </p:sp>
      <p:sp>
        <p:nvSpPr>
          <p:cNvPr id="1031" name="Google Shape;1031;p40"/>
          <p:cNvSpPr txBox="1"/>
          <p:nvPr>
            <p:ph type="title"/>
          </p:nvPr>
        </p:nvSpPr>
        <p:spPr>
          <a:xfrm>
            <a:off x="5132050" y="281450"/>
            <a:ext cx="1479600" cy="4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tillium Web"/>
                <a:ea typeface="Titillium Web"/>
                <a:cs typeface="Titillium Web"/>
                <a:sym typeface="Titillium Web"/>
              </a:rPr>
              <a:t>OUTPUT :</a:t>
            </a:r>
            <a:endParaRPr b="1" sz="2100">
              <a:latin typeface="Titillium Web"/>
              <a:ea typeface="Titillium Web"/>
              <a:cs typeface="Titillium Web"/>
              <a:sym typeface="Titillium Web"/>
            </a:endParaRPr>
          </a:p>
        </p:txBody>
      </p:sp>
      <p:pic>
        <p:nvPicPr>
          <p:cNvPr id="1032" name="Google Shape;1032;p40"/>
          <p:cNvPicPr preferRelativeResize="0"/>
          <p:nvPr/>
        </p:nvPicPr>
        <p:blipFill>
          <a:blip r:embed="rId3">
            <a:alphaModFix/>
          </a:blip>
          <a:stretch>
            <a:fillRect/>
          </a:stretch>
        </p:blipFill>
        <p:spPr>
          <a:xfrm>
            <a:off x="5132050" y="918350"/>
            <a:ext cx="3859550" cy="3347525"/>
          </a:xfrm>
          <a:prstGeom prst="rect">
            <a:avLst/>
          </a:prstGeom>
          <a:noFill/>
          <a:ln>
            <a:noFill/>
          </a:ln>
        </p:spPr>
      </p:pic>
      <p:sp>
        <p:nvSpPr>
          <p:cNvPr id="1033" name="Google Shape;1033;p40"/>
          <p:cNvSpPr txBox="1"/>
          <p:nvPr/>
        </p:nvSpPr>
        <p:spPr>
          <a:xfrm>
            <a:off x="5039575" y="4512575"/>
            <a:ext cx="423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chemeClr val="lt1"/>
                </a:solidFill>
                <a:latin typeface="Titillium Web"/>
                <a:ea typeface="Titillium Web"/>
                <a:cs typeface="Titillium Web"/>
                <a:sym typeface="Titillium Web"/>
              </a:rPr>
              <a:t> 0-5 years experience wedge is shown exploded .</a:t>
            </a:r>
            <a:endParaRPr i="1" sz="1200">
              <a:solidFill>
                <a:schemeClr val="lt1"/>
              </a:solidFill>
              <a:latin typeface="Titillium Web"/>
              <a:ea typeface="Titillium Web"/>
              <a:cs typeface="Titillium Web"/>
              <a:sym typeface="Titillium Web"/>
            </a:endParaRPr>
          </a:p>
          <a:p>
            <a:pPr indent="0" lvl="0" marL="0" rtl="0" algn="l">
              <a:spcBef>
                <a:spcPts val="0"/>
              </a:spcBef>
              <a:spcAft>
                <a:spcPts val="0"/>
              </a:spcAft>
              <a:buNone/>
            </a:pPr>
            <a:r>
              <a:rPr i="1" lang="en" sz="1200">
                <a:solidFill>
                  <a:schemeClr val="lt1"/>
                </a:solidFill>
                <a:latin typeface="Titillium Web"/>
                <a:ea typeface="Titillium Web"/>
                <a:cs typeface="Titillium Web"/>
                <a:sym typeface="Titillium Web"/>
              </a:rPr>
              <a:t>( with maximum percentage)</a:t>
            </a:r>
            <a:endParaRPr i="1" sz="1200">
              <a:solidFill>
                <a:schemeClr val="lt1"/>
              </a:solidFill>
              <a:latin typeface="Titillium Web"/>
              <a:ea typeface="Titillium Web"/>
              <a:cs typeface="Titillium Web"/>
              <a:sym typeface="Titillium Web"/>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41"/>
          <p:cNvSpPr txBox="1"/>
          <p:nvPr>
            <p:ph idx="1" type="subTitle"/>
          </p:nvPr>
        </p:nvSpPr>
        <p:spPr>
          <a:xfrm>
            <a:off x="448275" y="1399401"/>
            <a:ext cx="7772400" cy="14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 histogram shows the frequency on the vertical axis and the horizontal axis is another dimension. Usually it has bins, where every bin has a minimum and maximum value. Each bin also has a frequency between x and infinite.</a:t>
            </a:r>
            <a:endParaRPr>
              <a:solidFill>
                <a:schemeClr val="lt1"/>
              </a:solidFill>
            </a:endParaRPr>
          </a:p>
        </p:txBody>
      </p:sp>
      <p:sp>
        <p:nvSpPr>
          <p:cNvPr id="1039" name="Google Shape;1039;p41"/>
          <p:cNvSpPr txBox="1"/>
          <p:nvPr>
            <p:ph type="ctrTitle"/>
          </p:nvPr>
        </p:nvSpPr>
        <p:spPr>
          <a:xfrm>
            <a:off x="448275" y="425323"/>
            <a:ext cx="7772400" cy="91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HISTOGRAM</a:t>
            </a:r>
            <a:endParaRPr/>
          </a:p>
        </p:txBody>
      </p:sp>
      <p:pic>
        <p:nvPicPr>
          <p:cNvPr id="1040" name="Google Shape;1040;p41"/>
          <p:cNvPicPr preferRelativeResize="0"/>
          <p:nvPr/>
        </p:nvPicPr>
        <p:blipFill>
          <a:blip r:embed="rId3">
            <a:alphaModFix/>
          </a:blip>
          <a:stretch>
            <a:fillRect/>
          </a:stretch>
        </p:blipFill>
        <p:spPr>
          <a:xfrm>
            <a:off x="2438900" y="2647700"/>
            <a:ext cx="3791150" cy="2184700"/>
          </a:xfrm>
          <a:prstGeom prst="rect">
            <a:avLst/>
          </a:prstGeom>
          <a:noFill/>
          <a:ln>
            <a:noFill/>
          </a:ln>
        </p:spPr>
      </p:pic>
      <p:sp>
        <p:nvSpPr>
          <p:cNvPr id="1041" name="Google Shape;1041;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42"/>
          <p:cNvSpPr txBox="1"/>
          <p:nvPr>
            <p:ph type="title"/>
          </p:nvPr>
        </p:nvSpPr>
        <p:spPr>
          <a:xfrm>
            <a:off x="299300" y="683850"/>
            <a:ext cx="1173300" cy="4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tillium Web"/>
                <a:ea typeface="Titillium Web"/>
                <a:cs typeface="Titillium Web"/>
                <a:sym typeface="Titillium Web"/>
              </a:rPr>
              <a:t>CODE :</a:t>
            </a:r>
            <a:endParaRPr b="1" sz="2100">
              <a:latin typeface="Titillium Web"/>
              <a:ea typeface="Titillium Web"/>
              <a:cs typeface="Titillium Web"/>
              <a:sym typeface="Titillium Web"/>
            </a:endParaRPr>
          </a:p>
        </p:txBody>
      </p:sp>
      <p:sp>
        <p:nvSpPr>
          <p:cNvPr id="1047" name="Google Shape;1047;p42"/>
          <p:cNvSpPr txBox="1"/>
          <p:nvPr>
            <p:ph idx="1" type="body"/>
          </p:nvPr>
        </p:nvSpPr>
        <p:spPr>
          <a:xfrm>
            <a:off x="208150" y="1168350"/>
            <a:ext cx="4646400" cy="37659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sz="1450"/>
              <a:t>exp = df['YearsExperience']</a:t>
            </a:r>
            <a:endParaRPr sz="1450"/>
          </a:p>
          <a:p>
            <a:pPr indent="0" lvl="0" marL="0" rtl="0" algn="l">
              <a:spcBef>
                <a:spcPts val="600"/>
              </a:spcBef>
              <a:spcAft>
                <a:spcPts val="0"/>
              </a:spcAft>
              <a:buNone/>
            </a:pPr>
            <a:r>
              <a:rPr lang="en" sz="1450"/>
              <a:t>mean = exp.mean()   </a:t>
            </a:r>
            <a:r>
              <a:rPr i="1" lang="en" sz="1450">
                <a:solidFill>
                  <a:schemeClr val="dk2"/>
                </a:solidFill>
              </a:rPr>
              <a:t>#finding average</a:t>
            </a:r>
            <a:endParaRPr sz="1450"/>
          </a:p>
          <a:p>
            <a:pPr indent="0" lvl="0" marL="0" rtl="0" algn="l">
              <a:spcBef>
                <a:spcPts val="600"/>
              </a:spcBef>
              <a:spcAft>
                <a:spcPts val="0"/>
              </a:spcAft>
              <a:buNone/>
            </a:pPr>
            <a:r>
              <a:rPr lang="en" sz="1450"/>
              <a:t>bins = [0,2,4,6,8,10,12,14]  </a:t>
            </a:r>
            <a:r>
              <a:rPr i="1" lang="en" sz="1450">
                <a:solidFill>
                  <a:schemeClr val="dk2"/>
                </a:solidFill>
              </a:rPr>
              <a:t>#interval of x-axis</a:t>
            </a:r>
            <a:endParaRPr i="1" sz="1450">
              <a:solidFill>
                <a:schemeClr val="dk2"/>
              </a:solidFill>
            </a:endParaRPr>
          </a:p>
          <a:p>
            <a:pPr indent="0" lvl="0" marL="0" rtl="0" algn="l">
              <a:spcBef>
                <a:spcPts val="600"/>
              </a:spcBef>
              <a:spcAft>
                <a:spcPts val="0"/>
              </a:spcAft>
              <a:buNone/>
            </a:pPr>
            <a:r>
              <a:rPr lang="en" sz="1450"/>
              <a:t>plt.hist( exp , bins = bins , edgecolor = 'black' ,                   color = 'thistle')</a:t>
            </a:r>
            <a:endParaRPr sz="1450"/>
          </a:p>
          <a:p>
            <a:pPr indent="0" lvl="0" marL="0" rtl="0" algn="l">
              <a:spcBef>
                <a:spcPts val="600"/>
              </a:spcBef>
              <a:spcAft>
                <a:spcPts val="0"/>
              </a:spcAft>
              <a:buNone/>
            </a:pPr>
            <a:r>
              <a:rPr lang="en" sz="1450"/>
              <a:t>plt.axvline( mean ,  color = 'darkgoldenrod' ,                          label = 'median line')</a:t>
            </a:r>
            <a:endParaRPr sz="1450"/>
          </a:p>
          <a:p>
            <a:pPr indent="0" lvl="0" marL="0" rtl="0" algn="l">
              <a:spcBef>
                <a:spcPts val="600"/>
              </a:spcBef>
              <a:spcAft>
                <a:spcPts val="0"/>
              </a:spcAft>
              <a:buNone/>
            </a:pPr>
            <a:r>
              <a:rPr lang="en" sz="1450"/>
              <a:t>plt.title('Number of people with corresponding years of Experience')</a:t>
            </a:r>
            <a:endParaRPr sz="1450"/>
          </a:p>
          <a:p>
            <a:pPr indent="0" lvl="0" marL="0" rtl="0" algn="l">
              <a:spcBef>
                <a:spcPts val="600"/>
              </a:spcBef>
              <a:spcAft>
                <a:spcPts val="0"/>
              </a:spcAft>
              <a:buNone/>
            </a:pPr>
            <a:r>
              <a:rPr lang="en" sz="1450"/>
              <a:t>plt.xlabel('Experience')</a:t>
            </a:r>
            <a:endParaRPr sz="1450"/>
          </a:p>
          <a:p>
            <a:pPr indent="0" lvl="0" marL="0" rtl="0" algn="l">
              <a:spcBef>
                <a:spcPts val="600"/>
              </a:spcBef>
              <a:spcAft>
                <a:spcPts val="0"/>
              </a:spcAft>
              <a:buNone/>
            </a:pPr>
            <a:r>
              <a:rPr lang="en" sz="1450"/>
              <a:t>plt.ylabel('Count of employees')</a:t>
            </a:r>
            <a:endParaRPr sz="1450"/>
          </a:p>
          <a:p>
            <a:pPr indent="0" lvl="0" marL="0" rtl="0" algn="l">
              <a:spcBef>
                <a:spcPts val="600"/>
              </a:spcBef>
              <a:spcAft>
                <a:spcPts val="0"/>
              </a:spcAft>
              <a:buNone/>
            </a:pPr>
            <a:r>
              <a:rPr lang="en" sz="1450"/>
              <a:t>plt.legend(edgecolor = 'k')</a:t>
            </a:r>
            <a:endParaRPr sz="1450"/>
          </a:p>
          <a:p>
            <a:pPr indent="0" lvl="0" marL="0" rtl="0" algn="l">
              <a:spcBef>
                <a:spcPts val="600"/>
              </a:spcBef>
              <a:spcAft>
                <a:spcPts val="0"/>
              </a:spcAft>
              <a:buNone/>
            </a:pPr>
            <a:r>
              <a:rPr lang="en" sz="1450"/>
              <a:t>plt.show()</a:t>
            </a:r>
            <a:endParaRPr sz="1450"/>
          </a:p>
        </p:txBody>
      </p:sp>
      <p:sp>
        <p:nvSpPr>
          <p:cNvPr id="1048" name="Google Shape;1048;p4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049" name="Google Shape;1049;p42"/>
          <p:cNvSpPr txBox="1"/>
          <p:nvPr/>
        </p:nvSpPr>
        <p:spPr>
          <a:xfrm>
            <a:off x="208150" y="195475"/>
            <a:ext cx="4461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600">
                <a:solidFill>
                  <a:schemeClr val="lt1"/>
                </a:solidFill>
                <a:latin typeface="Titillium Web"/>
                <a:ea typeface="Titillium Web"/>
                <a:cs typeface="Titillium Web"/>
                <a:sym typeface="Titillium Web"/>
              </a:rPr>
              <a:t>Histogram </a:t>
            </a:r>
            <a:r>
              <a:rPr b="1" i="1" lang="en" sz="1600">
                <a:solidFill>
                  <a:schemeClr val="lt1"/>
                </a:solidFill>
                <a:latin typeface="Titillium Web"/>
                <a:ea typeface="Titillium Web"/>
                <a:cs typeface="Titillium Web"/>
                <a:sym typeface="Titillium Web"/>
              </a:rPr>
              <a:t> :</a:t>
            </a:r>
            <a:endParaRPr b="1" i="1" sz="1600">
              <a:solidFill>
                <a:schemeClr val="lt1"/>
              </a:solidFill>
              <a:latin typeface="Titillium Web"/>
              <a:ea typeface="Titillium Web"/>
              <a:cs typeface="Titillium Web"/>
              <a:sym typeface="Titillium Web"/>
            </a:endParaRPr>
          </a:p>
        </p:txBody>
      </p:sp>
      <p:sp>
        <p:nvSpPr>
          <p:cNvPr id="1050" name="Google Shape;1050;p42"/>
          <p:cNvSpPr txBox="1"/>
          <p:nvPr>
            <p:ph type="title"/>
          </p:nvPr>
        </p:nvSpPr>
        <p:spPr>
          <a:xfrm>
            <a:off x="5132050" y="281450"/>
            <a:ext cx="1479600" cy="4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tillium Web"/>
                <a:ea typeface="Titillium Web"/>
                <a:cs typeface="Titillium Web"/>
                <a:sym typeface="Titillium Web"/>
              </a:rPr>
              <a:t>OUTPUT :</a:t>
            </a:r>
            <a:endParaRPr b="1" sz="2100">
              <a:latin typeface="Titillium Web"/>
              <a:ea typeface="Titillium Web"/>
              <a:cs typeface="Titillium Web"/>
              <a:sym typeface="Titillium Web"/>
            </a:endParaRPr>
          </a:p>
        </p:txBody>
      </p:sp>
      <p:pic>
        <p:nvPicPr>
          <p:cNvPr id="1051" name="Google Shape;1051;p42"/>
          <p:cNvPicPr preferRelativeResize="0"/>
          <p:nvPr/>
        </p:nvPicPr>
        <p:blipFill>
          <a:blip r:embed="rId3">
            <a:alphaModFix/>
          </a:blip>
          <a:stretch>
            <a:fillRect/>
          </a:stretch>
        </p:blipFill>
        <p:spPr>
          <a:xfrm>
            <a:off x="5270750" y="918350"/>
            <a:ext cx="3720850" cy="3570300"/>
          </a:xfrm>
          <a:prstGeom prst="rect">
            <a:avLst/>
          </a:prstGeom>
          <a:noFill/>
          <a:ln>
            <a:noFill/>
          </a:ln>
        </p:spPr>
      </p:pic>
      <p:sp>
        <p:nvSpPr>
          <p:cNvPr id="1052" name="Google Shape;1052;p42"/>
          <p:cNvSpPr txBox="1"/>
          <p:nvPr/>
        </p:nvSpPr>
        <p:spPr>
          <a:xfrm>
            <a:off x="5270750" y="4589400"/>
            <a:ext cx="3571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Titillium Web"/>
                <a:ea typeface="Titillium Web"/>
                <a:cs typeface="Titillium Web"/>
                <a:sym typeface="Titillium Web"/>
              </a:rPr>
              <a:t>“6”</a:t>
            </a:r>
            <a:r>
              <a:rPr i="1" lang="en" sz="1200">
                <a:solidFill>
                  <a:schemeClr val="dk2"/>
                </a:solidFill>
                <a:latin typeface="Titillium Web"/>
                <a:ea typeface="Titillium Web"/>
                <a:cs typeface="Titillium Web"/>
                <a:sym typeface="Titillium Web"/>
              </a:rPr>
              <a:t>(approx.)</a:t>
            </a:r>
            <a:r>
              <a:rPr lang="en" sz="1200">
                <a:solidFill>
                  <a:schemeClr val="dk2"/>
                </a:solidFill>
                <a:latin typeface="Titillium Web"/>
                <a:ea typeface="Titillium Web"/>
                <a:cs typeface="Titillium Web"/>
                <a:sym typeface="Titillium Web"/>
              </a:rPr>
              <a:t>  is the average experience of the employees in the company.</a:t>
            </a:r>
            <a:endParaRPr sz="1200">
              <a:solidFill>
                <a:schemeClr val="dk2"/>
              </a:solidFill>
              <a:latin typeface="Titillium Web"/>
              <a:ea typeface="Titillium Web"/>
              <a:cs typeface="Titillium Web"/>
              <a:sym typeface="Titillium Web"/>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43"/>
          <p:cNvSpPr txBox="1"/>
          <p:nvPr>
            <p:ph idx="1" type="subTitle"/>
          </p:nvPr>
        </p:nvSpPr>
        <p:spPr>
          <a:xfrm>
            <a:off x="448275" y="1399400"/>
            <a:ext cx="7772400" cy="119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 scatter plot is a diagram where each value in the data set is represented by a dot.Scatter plots are used to plot data points on a horizontal and a vertical axis in the attempt to show how much one variable is affected by another.</a:t>
            </a:r>
            <a:endParaRPr>
              <a:solidFill>
                <a:schemeClr val="lt1"/>
              </a:solidFill>
            </a:endParaRPr>
          </a:p>
        </p:txBody>
      </p:sp>
      <p:sp>
        <p:nvSpPr>
          <p:cNvPr id="1058" name="Google Shape;1058;p43"/>
          <p:cNvSpPr txBox="1"/>
          <p:nvPr>
            <p:ph type="ctrTitle"/>
          </p:nvPr>
        </p:nvSpPr>
        <p:spPr>
          <a:xfrm>
            <a:off x="448275" y="425323"/>
            <a:ext cx="7772400" cy="91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SCATTER PLOT</a:t>
            </a:r>
            <a:endParaRPr/>
          </a:p>
        </p:txBody>
      </p:sp>
      <p:pic>
        <p:nvPicPr>
          <p:cNvPr id="1059" name="Google Shape;1059;p43"/>
          <p:cNvPicPr preferRelativeResize="0"/>
          <p:nvPr/>
        </p:nvPicPr>
        <p:blipFill>
          <a:blip r:embed="rId3">
            <a:alphaModFix/>
          </a:blip>
          <a:stretch>
            <a:fillRect/>
          </a:stretch>
        </p:blipFill>
        <p:spPr>
          <a:xfrm>
            <a:off x="2863775" y="2589800"/>
            <a:ext cx="2753725" cy="2334100"/>
          </a:xfrm>
          <a:prstGeom prst="rect">
            <a:avLst/>
          </a:prstGeom>
          <a:noFill/>
          <a:ln>
            <a:noFill/>
          </a:ln>
        </p:spPr>
      </p:pic>
      <p:sp>
        <p:nvSpPr>
          <p:cNvPr id="1060" name="Google Shape;1060;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17"/>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Data Visualization ?</a:t>
            </a:r>
            <a:endParaRPr/>
          </a:p>
        </p:txBody>
      </p:sp>
      <p:sp>
        <p:nvSpPr>
          <p:cNvPr id="797" name="Google Shape;797;p17"/>
          <p:cNvSpPr txBox="1"/>
          <p:nvPr>
            <p:ph idx="1" type="subTitle"/>
          </p:nvPr>
        </p:nvSpPr>
        <p:spPr>
          <a:xfrm>
            <a:off x="448275" y="1585123"/>
            <a:ext cx="7772400" cy="46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Data visualization</a:t>
            </a:r>
            <a:r>
              <a:rPr lang="en">
                <a:solidFill>
                  <a:schemeClr val="dk2"/>
                </a:solidFill>
              </a:rPr>
              <a:t> is the presentation of data in a pictorial or </a:t>
            </a:r>
            <a:r>
              <a:rPr lang="en">
                <a:solidFill>
                  <a:schemeClr val="dk2"/>
                </a:solidFill>
              </a:rPr>
              <a:t>graphical</a:t>
            </a:r>
            <a:r>
              <a:rPr lang="en">
                <a:solidFill>
                  <a:schemeClr val="dk2"/>
                </a:solidFill>
              </a:rPr>
              <a:t> format.</a:t>
            </a:r>
            <a:endParaRPr i="1">
              <a:solidFill>
                <a:schemeClr val="dk2"/>
              </a:solidFill>
            </a:endParaRPr>
          </a:p>
        </p:txBody>
      </p:sp>
      <p:pic>
        <p:nvPicPr>
          <p:cNvPr id="798" name="Google Shape;798;p17"/>
          <p:cNvPicPr preferRelativeResize="0"/>
          <p:nvPr/>
        </p:nvPicPr>
        <p:blipFill>
          <a:blip r:embed="rId3">
            <a:alphaModFix/>
          </a:blip>
          <a:stretch>
            <a:fillRect/>
          </a:stretch>
        </p:blipFill>
        <p:spPr>
          <a:xfrm>
            <a:off x="1728550" y="2115800"/>
            <a:ext cx="4721900" cy="2790975"/>
          </a:xfrm>
          <a:prstGeom prst="rect">
            <a:avLst/>
          </a:prstGeom>
          <a:noFill/>
          <a:ln>
            <a:noFill/>
          </a:ln>
        </p:spPr>
      </p:pic>
      <p:sp>
        <p:nvSpPr>
          <p:cNvPr id="799" name="Google Shape;799;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44"/>
          <p:cNvSpPr txBox="1"/>
          <p:nvPr>
            <p:ph type="title"/>
          </p:nvPr>
        </p:nvSpPr>
        <p:spPr>
          <a:xfrm>
            <a:off x="299300" y="683850"/>
            <a:ext cx="1173300" cy="4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tillium Web"/>
                <a:ea typeface="Titillium Web"/>
                <a:cs typeface="Titillium Web"/>
                <a:sym typeface="Titillium Web"/>
              </a:rPr>
              <a:t>CODE :</a:t>
            </a:r>
            <a:endParaRPr b="1" sz="2100">
              <a:latin typeface="Titillium Web"/>
              <a:ea typeface="Titillium Web"/>
              <a:cs typeface="Titillium Web"/>
              <a:sym typeface="Titillium Web"/>
            </a:endParaRPr>
          </a:p>
        </p:txBody>
      </p:sp>
      <p:sp>
        <p:nvSpPr>
          <p:cNvPr id="1066" name="Google Shape;1066;p44"/>
          <p:cNvSpPr txBox="1"/>
          <p:nvPr>
            <p:ph idx="1" type="body"/>
          </p:nvPr>
        </p:nvSpPr>
        <p:spPr>
          <a:xfrm>
            <a:off x="208150" y="1168350"/>
            <a:ext cx="4415400" cy="34791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sz="1650"/>
              <a:t>plt.style.use('seaborn')</a:t>
            </a:r>
            <a:endParaRPr sz="1650"/>
          </a:p>
          <a:p>
            <a:pPr indent="0" lvl="0" marL="0" rtl="0" algn="l">
              <a:spcBef>
                <a:spcPts val="600"/>
              </a:spcBef>
              <a:spcAft>
                <a:spcPts val="0"/>
              </a:spcAft>
              <a:buNone/>
            </a:pPr>
            <a:r>
              <a:rPr i="1" lang="en" sz="1650">
                <a:solidFill>
                  <a:schemeClr val="dk2"/>
                </a:solidFill>
              </a:rPr>
              <a:t>#create variables</a:t>
            </a:r>
            <a:endParaRPr i="1" sz="1650">
              <a:solidFill>
                <a:schemeClr val="dk2"/>
              </a:solidFill>
            </a:endParaRPr>
          </a:p>
          <a:p>
            <a:pPr indent="0" lvl="0" marL="0" rtl="0" algn="l">
              <a:spcBef>
                <a:spcPts val="600"/>
              </a:spcBef>
              <a:spcAft>
                <a:spcPts val="0"/>
              </a:spcAft>
              <a:buNone/>
            </a:pPr>
            <a:r>
              <a:rPr lang="en" sz="1650"/>
              <a:t>x = df['YearsExperience']</a:t>
            </a:r>
            <a:endParaRPr sz="1650"/>
          </a:p>
          <a:p>
            <a:pPr indent="0" lvl="0" marL="0" rtl="0" algn="l">
              <a:spcBef>
                <a:spcPts val="600"/>
              </a:spcBef>
              <a:spcAft>
                <a:spcPts val="0"/>
              </a:spcAft>
              <a:buNone/>
            </a:pPr>
            <a:r>
              <a:rPr lang="en" sz="1650"/>
              <a:t>y = df['Salary']</a:t>
            </a:r>
            <a:endParaRPr sz="1650"/>
          </a:p>
          <a:p>
            <a:pPr indent="0" lvl="0" marL="0" rtl="0" algn="l">
              <a:spcBef>
                <a:spcPts val="600"/>
              </a:spcBef>
              <a:spcAft>
                <a:spcPts val="0"/>
              </a:spcAft>
              <a:buNone/>
            </a:pPr>
            <a:r>
              <a:rPr lang="en" sz="1650"/>
              <a:t>plt.scatter(x,y , s = 50 , edgecolor = 'k' ,  linewidth = 1 , alpha = 0.75)</a:t>
            </a:r>
            <a:endParaRPr sz="1650"/>
          </a:p>
          <a:p>
            <a:pPr indent="0" lvl="0" marL="0" rtl="0" algn="l">
              <a:spcBef>
                <a:spcPts val="600"/>
              </a:spcBef>
              <a:spcAft>
                <a:spcPts val="0"/>
              </a:spcAft>
              <a:buNone/>
            </a:pPr>
            <a:r>
              <a:rPr lang="en" sz="1650"/>
              <a:t>plt.title('Experience Vs Salary')</a:t>
            </a:r>
            <a:endParaRPr sz="1650"/>
          </a:p>
          <a:p>
            <a:pPr indent="0" lvl="0" marL="0" rtl="0" algn="l">
              <a:spcBef>
                <a:spcPts val="600"/>
              </a:spcBef>
              <a:spcAft>
                <a:spcPts val="0"/>
              </a:spcAft>
              <a:buNone/>
            </a:pPr>
            <a:r>
              <a:rPr lang="en" sz="1650"/>
              <a:t>plt.xlabel('Years of Experience')</a:t>
            </a:r>
            <a:endParaRPr sz="1650"/>
          </a:p>
          <a:p>
            <a:pPr indent="0" lvl="0" marL="0" rtl="0" algn="l">
              <a:spcBef>
                <a:spcPts val="600"/>
              </a:spcBef>
              <a:spcAft>
                <a:spcPts val="0"/>
              </a:spcAft>
              <a:buNone/>
            </a:pPr>
            <a:r>
              <a:rPr lang="en" sz="1650"/>
              <a:t>plt.ylabel('Salary')</a:t>
            </a:r>
            <a:endParaRPr sz="1650"/>
          </a:p>
          <a:p>
            <a:pPr indent="0" lvl="0" marL="0" rtl="0" algn="l">
              <a:spcBef>
                <a:spcPts val="600"/>
              </a:spcBef>
              <a:spcAft>
                <a:spcPts val="0"/>
              </a:spcAft>
              <a:buNone/>
            </a:pPr>
            <a:r>
              <a:rPr lang="en" sz="1650"/>
              <a:t>plt.show()</a:t>
            </a:r>
            <a:endParaRPr sz="1650"/>
          </a:p>
        </p:txBody>
      </p:sp>
      <p:sp>
        <p:nvSpPr>
          <p:cNvPr id="1067" name="Google Shape;1067;p4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068" name="Google Shape;1068;p44"/>
          <p:cNvSpPr txBox="1"/>
          <p:nvPr/>
        </p:nvSpPr>
        <p:spPr>
          <a:xfrm>
            <a:off x="208150" y="195475"/>
            <a:ext cx="4461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600">
                <a:solidFill>
                  <a:schemeClr val="lt1"/>
                </a:solidFill>
                <a:latin typeface="Titillium Web"/>
                <a:ea typeface="Titillium Web"/>
                <a:cs typeface="Titillium Web"/>
                <a:sym typeface="Titillium Web"/>
              </a:rPr>
              <a:t>Scatter Plot</a:t>
            </a:r>
            <a:r>
              <a:rPr b="1" i="1" lang="en" sz="1600">
                <a:solidFill>
                  <a:schemeClr val="lt1"/>
                </a:solidFill>
                <a:latin typeface="Titillium Web"/>
                <a:ea typeface="Titillium Web"/>
                <a:cs typeface="Titillium Web"/>
                <a:sym typeface="Titillium Web"/>
              </a:rPr>
              <a:t> :</a:t>
            </a:r>
            <a:endParaRPr b="1" i="1" sz="1600">
              <a:solidFill>
                <a:schemeClr val="lt1"/>
              </a:solidFill>
              <a:latin typeface="Titillium Web"/>
              <a:ea typeface="Titillium Web"/>
              <a:cs typeface="Titillium Web"/>
              <a:sym typeface="Titillium Web"/>
            </a:endParaRPr>
          </a:p>
        </p:txBody>
      </p:sp>
      <p:sp>
        <p:nvSpPr>
          <p:cNvPr id="1069" name="Google Shape;1069;p44"/>
          <p:cNvSpPr txBox="1"/>
          <p:nvPr>
            <p:ph type="title"/>
          </p:nvPr>
        </p:nvSpPr>
        <p:spPr>
          <a:xfrm>
            <a:off x="5132050" y="281450"/>
            <a:ext cx="1479600" cy="4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tillium Web"/>
                <a:ea typeface="Titillium Web"/>
                <a:cs typeface="Titillium Web"/>
                <a:sym typeface="Titillium Web"/>
              </a:rPr>
              <a:t>OUTPUT :</a:t>
            </a:r>
            <a:endParaRPr b="1" sz="2100">
              <a:latin typeface="Titillium Web"/>
              <a:ea typeface="Titillium Web"/>
              <a:cs typeface="Titillium Web"/>
              <a:sym typeface="Titillium Web"/>
            </a:endParaRPr>
          </a:p>
        </p:txBody>
      </p:sp>
      <p:sp>
        <p:nvSpPr>
          <p:cNvPr id="1070" name="Google Shape;1070;p44"/>
          <p:cNvSpPr txBox="1"/>
          <p:nvPr/>
        </p:nvSpPr>
        <p:spPr>
          <a:xfrm>
            <a:off x="4914000" y="4246725"/>
            <a:ext cx="423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300">
                <a:solidFill>
                  <a:schemeClr val="lt1"/>
                </a:solidFill>
                <a:latin typeface="Titillium Web"/>
                <a:ea typeface="Titillium Web"/>
                <a:cs typeface="Titillium Web"/>
                <a:sym typeface="Titillium Web"/>
              </a:rPr>
              <a:t>This shows a clear linear relationship .That is , As the value of x-axis </a:t>
            </a:r>
            <a:r>
              <a:rPr i="1" lang="en" sz="1300">
                <a:solidFill>
                  <a:schemeClr val="lt1"/>
                </a:solidFill>
                <a:latin typeface="Titillium Web"/>
                <a:ea typeface="Titillium Web"/>
                <a:cs typeface="Titillium Web"/>
                <a:sym typeface="Titillium Web"/>
              </a:rPr>
              <a:t>increase</a:t>
            </a:r>
            <a:r>
              <a:rPr i="1" lang="en" sz="1300">
                <a:solidFill>
                  <a:schemeClr val="lt1"/>
                </a:solidFill>
                <a:latin typeface="Titillium Web"/>
                <a:ea typeface="Titillium Web"/>
                <a:cs typeface="Titillium Web"/>
                <a:sym typeface="Titillium Web"/>
              </a:rPr>
              <a:t> the value of y-axis also </a:t>
            </a:r>
            <a:r>
              <a:rPr i="1" lang="en" sz="1300">
                <a:solidFill>
                  <a:schemeClr val="lt1"/>
                </a:solidFill>
                <a:latin typeface="Titillium Web"/>
                <a:ea typeface="Titillium Web"/>
                <a:cs typeface="Titillium Web"/>
                <a:sym typeface="Titillium Web"/>
              </a:rPr>
              <a:t>increases</a:t>
            </a:r>
            <a:r>
              <a:rPr i="1" lang="en" sz="1300">
                <a:solidFill>
                  <a:schemeClr val="lt1"/>
                </a:solidFill>
                <a:latin typeface="Titillium Web"/>
                <a:ea typeface="Titillium Web"/>
                <a:cs typeface="Titillium Web"/>
                <a:sym typeface="Titillium Web"/>
              </a:rPr>
              <a:t>.</a:t>
            </a:r>
            <a:endParaRPr i="1" sz="1300">
              <a:solidFill>
                <a:schemeClr val="lt1"/>
              </a:solidFill>
              <a:latin typeface="Titillium Web"/>
              <a:ea typeface="Titillium Web"/>
              <a:cs typeface="Titillium Web"/>
              <a:sym typeface="Titillium Web"/>
            </a:endParaRPr>
          </a:p>
        </p:txBody>
      </p:sp>
      <p:pic>
        <p:nvPicPr>
          <p:cNvPr id="1071" name="Google Shape;1071;p44"/>
          <p:cNvPicPr preferRelativeResize="0"/>
          <p:nvPr/>
        </p:nvPicPr>
        <p:blipFill>
          <a:blip r:embed="rId3">
            <a:alphaModFix/>
          </a:blip>
          <a:stretch>
            <a:fillRect/>
          </a:stretch>
        </p:blipFill>
        <p:spPr>
          <a:xfrm>
            <a:off x="5224500" y="918350"/>
            <a:ext cx="3767100" cy="317506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45"/>
          <p:cNvSpPr txBox="1"/>
          <p:nvPr>
            <p:ph idx="1" type="subTitle"/>
          </p:nvPr>
        </p:nvSpPr>
        <p:spPr>
          <a:xfrm>
            <a:off x="448275" y="1399401"/>
            <a:ext cx="7772400" cy="14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Stack plots show each part stacked onto one another and how each part makes the complete figure.The idea of stack plots is to show “parts to the whole” over time. It is used to represent various datasets without overlapping over each other.</a:t>
            </a:r>
            <a:endParaRPr>
              <a:solidFill>
                <a:schemeClr val="lt1"/>
              </a:solidFill>
            </a:endParaRPr>
          </a:p>
        </p:txBody>
      </p:sp>
      <p:sp>
        <p:nvSpPr>
          <p:cNvPr id="1077" name="Google Shape;1077;p45"/>
          <p:cNvSpPr txBox="1"/>
          <p:nvPr>
            <p:ph type="ctrTitle"/>
          </p:nvPr>
        </p:nvSpPr>
        <p:spPr>
          <a:xfrm>
            <a:off x="448275" y="425323"/>
            <a:ext cx="7772400" cy="91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STACK PLOT</a:t>
            </a:r>
            <a:endParaRPr/>
          </a:p>
        </p:txBody>
      </p:sp>
      <p:pic>
        <p:nvPicPr>
          <p:cNvPr id="1078" name="Google Shape;1078;p45"/>
          <p:cNvPicPr preferRelativeResize="0"/>
          <p:nvPr/>
        </p:nvPicPr>
        <p:blipFill>
          <a:blip r:embed="rId3">
            <a:alphaModFix/>
          </a:blip>
          <a:stretch>
            <a:fillRect/>
          </a:stretch>
        </p:blipFill>
        <p:spPr>
          <a:xfrm>
            <a:off x="2311775" y="2659250"/>
            <a:ext cx="3802750" cy="2196076"/>
          </a:xfrm>
          <a:prstGeom prst="rect">
            <a:avLst/>
          </a:prstGeom>
          <a:noFill/>
          <a:ln>
            <a:noFill/>
          </a:ln>
        </p:spPr>
      </p:pic>
      <p:sp>
        <p:nvSpPr>
          <p:cNvPr id="1079" name="Google Shape;107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46"/>
          <p:cNvSpPr txBox="1"/>
          <p:nvPr>
            <p:ph type="title"/>
          </p:nvPr>
        </p:nvSpPr>
        <p:spPr>
          <a:xfrm>
            <a:off x="299300" y="683850"/>
            <a:ext cx="1173300" cy="4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tillium Web"/>
                <a:ea typeface="Titillium Web"/>
                <a:cs typeface="Titillium Web"/>
                <a:sym typeface="Titillium Web"/>
              </a:rPr>
              <a:t>CODE :</a:t>
            </a:r>
            <a:endParaRPr b="1" sz="2100">
              <a:latin typeface="Titillium Web"/>
              <a:ea typeface="Titillium Web"/>
              <a:cs typeface="Titillium Web"/>
              <a:sym typeface="Titillium Web"/>
            </a:endParaRPr>
          </a:p>
        </p:txBody>
      </p:sp>
      <p:sp>
        <p:nvSpPr>
          <p:cNvPr id="1085" name="Google Shape;1085;p46"/>
          <p:cNvSpPr txBox="1"/>
          <p:nvPr>
            <p:ph idx="1" type="body"/>
          </p:nvPr>
        </p:nvSpPr>
        <p:spPr>
          <a:xfrm>
            <a:off x="208150" y="1168350"/>
            <a:ext cx="4646400" cy="37659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i="1" lang="en" sz="1250">
                <a:solidFill>
                  <a:schemeClr val="dk2"/>
                </a:solidFill>
              </a:rPr>
              <a:t>#consider the following data</a:t>
            </a:r>
            <a:endParaRPr i="1" sz="1250">
              <a:solidFill>
                <a:schemeClr val="dk2"/>
              </a:solidFill>
            </a:endParaRPr>
          </a:p>
          <a:p>
            <a:pPr indent="0" lvl="0" marL="0" rtl="0" algn="l">
              <a:lnSpc>
                <a:spcPct val="100000"/>
              </a:lnSpc>
              <a:spcBef>
                <a:spcPts val="600"/>
              </a:spcBef>
              <a:spcAft>
                <a:spcPts val="0"/>
              </a:spcAft>
              <a:buNone/>
            </a:pPr>
            <a:r>
              <a:rPr lang="en" sz="1250"/>
              <a:t>year = [2017 , 2018 , 2019 , 2020]</a:t>
            </a:r>
            <a:endParaRPr sz="1250"/>
          </a:p>
          <a:p>
            <a:pPr indent="0" lvl="0" marL="0" rtl="0" algn="l">
              <a:lnSpc>
                <a:spcPct val="100000"/>
              </a:lnSpc>
              <a:spcBef>
                <a:spcPts val="600"/>
              </a:spcBef>
              <a:spcAft>
                <a:spcPts val="0"/>
              </a:spcAft>
              <a:buNone/>
            </a:pPr>
            <a:r>
              <a:rPr lang="en" sz="1250"/>
              <a:t>salary_below_8_yrs = [17761 , 29343 , 43515 , 66105]</a:t>
            </a:r>
            <a:endParaRPr sz="1250"/>
          </a:p>
          <a:p>
            <a:pPr indent="0" lvl="0" marL="0" rtl="0" algn="l">
              <a:lnSpc>
                <a:spcPct val="100000"/>
              </a:lnSpc>
              <a:spcBef>
                <a:spcPts val="600"/>
              </a:spcBef>
              <a:spcAft>
                <a:spcPts val="0"/>
              </a:spcAft>
              <a:buNone/>
            </a:pPr>
            <a:r>
              <a:rPr lang="en" sz="1250"/>
              <a:t>Salary_above_8_yrs = [37791 , 50344 , 63575, 86140 ]</a:t>
            </a:r>
            <a:endParaRPr sz="1250"/>
          </a:p>
          <a:p>
            <a:pPr indent="0" lvl="0" marL="0" rtl="0" algn="l">
              <a:lnSpc>
                <a:spcPct val="100000"/>
              </a:lnSpc>
              <a:spcBef>
                <a:spcPts val="600"/>
              </a:spcBef>
              <a:spcAft>
                <a:spcPts val="0"/>
              </a:spcAft>
              <a:buNone/>
            </a:pPr>
            <a:r>
              <a:rPr lang="en" sz="1250"/>
              <a:t>labels = ['below 8 years of experience' , 'above 8 years of experience'] </a:t>
            </a:r>
            <a:endParaRPr sz="1250"/>
          </a:p>
          <a:p>
            <a:pPr indent="0" lvl="0" marL="0" rtl="0" algn="l">
              <a:lnSpc>
                <a:spcPct val="100000"/>
              </a:lnSpc>
              <a:spcBef>
                <a:spcPts val="600"/>
              </a:spcBef>
              <a:spcAft>
                <a:spcPts val="0"/>
              </a:spcAft>
              <a:buNone/>
            </a:pPr>
            <a:r>
              <a:rPr lang="en" sz="1250"/>
              <a:t>colors = ['lightseagreen', 'mediumturquoise']</a:t>
            </a:r>
            <a:endParaRPr sz="1250"/>
          </a:p>
          <a:p>
            <a:pPr indent="0" lvl="0" marL="0" rtl="0" algn="l">
              <a:lnSpc>
                <a:spcPct val="100000"/>
              </a:lnSpc>
              <a:spcBef>
                <a:spcPts val="600"/>
              </a:spcBef>
              <a:spcAft>
                <a:spcPts val="0"/>
              </a:spcAft>
              <a:buNone/>
            </a:pPr>
            <a:r>
              <a:rPr lang="en" sz="1250"/>
              <a:t>plt.stackplot( year , salary_below_8_yrs , salary_above_8_yrs ,                    labels = labels , colors = colors )</a:t>
            </a:r>
            <a:endParaRPr sz="1250"/>
          </a:p>
          <a:p>
            <a:pPr indent="0" lvl="0" marL="0" rtl="0" algn="l">
              <a:lnSpc>
                <a:spcPct val="100000"/>
              </a:lnSpc>
              <a:spcBef>
                <a:spcPts val="600"/>
              </a:spcBef>
              <a:spcAft>
                <a:spcPts val="0"/>
              </a:spcAft>
              <a:buNone/>
            </a:pPr>
            <a:r>
              <a:rPr lang="en" sz="1250"/>
              <a:t>plt.title('Salary over years based on Experience')</a:t>
            </a:r>
            <a:endParaRPr sz="1250"/>
          </a:p>
          <a:p>
            <a:pPr indent="0" lvl="0" marL="0" rtl="0" algn="l">
              <a:lnSpc>
                <a:spcPct val="100000"/>
              </a:lnSpc>
              <a:spcBef>
                <a:spcPts val="600"/>
              </a:spcBef>
              <a:spcAft>
                <a:spcPts val="0"/>
              </a:spcAft>
              <a:buNone/>
            </a:pPr>
            <a:r>
              <a:rPr lang="en" sz="1250"/>
              <a:t>plt.xlabel('Year')</a:t>
            </a:r>
            <a:endParaRPr sz="1250"/>
          </a:p>
          <a:p>
            <a:pPr indent="0" lvl="0" marL="0" rtl="0" algn="l">
              <a:lnSpc>
                <a:spcPct val="100000"/>
              </a:lnSpc>
              <a:spcBef>
                <a:spcPts val="600"/>
              </a:spcBef>
              <a:spcAft>
                <a:spcPts val="0"/>
              </a:spcAft>
              <a:buNone/>
            </a:pPr>
            <a:r>
              <a:rPr lang="en" sz="1250"/>
              <a:t>plt.ylabel('Salary')</a:t>
            </a:r>
            <a:endParaRPr sz="1250"/>
          </a:p>
          <a:p>
            <a:pPr indent="0" lvl="0" marL="0" rtl="0" algn="l">
              <a:lnSpc>
                <a:spcPct val="100000"/>
              </a:lnSpc>
              <a:spcBef>
                <a:spcPts val="600"/>
              </a:spcBef>
              <a:spcAft>
                <a:spcPts val="0"/>
              </a:spcAft>
              <a:buNone/>
            </a:pPr>
            <a:r>
              <a:rPr lang="en" sz="1250"/>
              <a:t>plt.legend(loc = (0.05 , 0.7))</a:t>
            </a:r>
            <a:endParaRPr sz="1250"/>
          </a:p>
          <a:p>
            <a:pPr indent="0" lvl="0" marL="0" rtl="0" algn="l">
              <a:lnSpc>
                <a:spcPct val="100000"/>
              </a:lnSpc>
              <a:spcBef>
                <a:spcPts val="600"/>
              </a:spcBef>
              <a:spcAft>
                <a:spcPts val="0"/>
              </a:spcAft>
              <a:buNone/>
            </a:pPr>
            <a:r>
              <a:rPr lang="en" sz="1250"/>
              <a:t>plt.show()</a:t>
            </a:r>
            <a:endParaRPr sz="1250"/>
          </a:p>
          <a:p>
            <a:pPr indent="0" lvl="0" marL="0" rtl="0" algn="l">
              <a:lnSpc>
                <a:spcPct val="100000"/>
              </a:lnSpc>
              <a:spcBef>
                <a:spcPts val="600"/>
              </a:spcBef>
              <a:spcAft>
                <a:spcPts val="0"/>
              </a:spcAft>
              <a:buNone/>
            </a:pPr>
            <a:r>
              <a:t/>
            </a:r>
            <a:endParaRPr sz="1200"/>
          </a:p>
        </p:txBody>
      </p:sp>
      <p:sp>
        <p:nvSpPr>
          <p:cNvPr id="1086" name="Google Shape;1086;p4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087" name="Google Shape;1087;p46"/>
          <p:cNvSpPr txBox="1"/>
          <p:nvPr/>
        </p:nvSpPr>
        <p:spPr>
          <a:xfrm>
            <a:off x="208150" y="195475"/>
            <a:ext cx="4461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600">
                <a:solidFill>
                  <a:schemeClr val="lt1"/>
                </a:solidFill>
                <a:latin typeface="Titillium Web"/>
                <a:ea typeface="Titillium Web"/>
                <a:cs typeface="Titillium Web"/>
                <a:sym typeface="Titillium Web"/>
              </a:rPr>
              <a:t>Stack </a:t>
            </a:r>
            <a:r>
              <a:rPr b="1" i="1" lang="en" sz="1600">
                <a:solidFill>
                  <a:schemeClr val="lt1"/>
                </a:solidFill>
                <a:latin typeface="Titillium Web"/>
                <a:ea typeface="Titillium Web"/>
                <a:cs typeface="Titillium Web"/>
                <a:sym typeface="Titillium Web"/>
              </a:rPr>
              <a:t>Plot :</a:t>
            </a:r>
            <a:endParaRPr b="1" i="1" sz="1600">
              <a:solidFill>
                <a:schemeClr val="lt1"/>
              </a:solidFill>
              <a:latin typeface="Titillium Web"/>
              <a:ea typeface="Titillium Web"/>
              <a:cs typeface="Titillium Web"/>
              <a:sym typeface="Titillium Web"/>
            </a:endParaRPr>
          </a:p>
        </p:txBody>
      </p:sp>
      <p:sp>
        <p:nvSpPr>
          <p:cNvPr id="1088" name="Google Shape;1088;p46"/>
          <p:cNvSpPr txBox="1"/>
          <p:nvPr>
            <p:ph type="title"/>
          </p:nvPr>
        </p:nvSpPr>
        <p:spPr>
          <a:xfrm>
            <a:off x="5132050" y="281450"/>
            <a:ext cx="1479600" cy="4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tillium Web"/>
                <a:ea typeface="Titillium Web"/>
                <a:cs typeface="Titillium Web"/>
                <a:sym typeface="Titillium Web"/>
              </a:rPr>
              <a:t>OUTPUT :</a:t>
            </a:r>
            <a:endParaRPr b="1" sz="2100">
              <a:latin typeface="Titillium Web"/>
              <a:ea typeface="Titillium Web"/>
              <a:cs typeface="Titillium Web"/>
              <a:sym typeface="Titillium Web"/>
            </a:endParaRPr>
          </a:p>
        </p:txBody>
      </p:sp>
      <p:pic>
        <p:nvPicPr>
          <p:cNvPr id="1089" name="Google Shape;1089;p46"/>
          <p:cNvPicPr preferRelativeResize="0"/>
          <p:nvPr/>
        </p:nvPicPr>
        <p:blipFill>
          <a:blip r:embed="rId3">
            <a:alphaModFix/>
          </a:blip>
          <a:stretch>
            <a:fillRect/>
          </a:stretch>
        </p:blipFill>
        <p:spPr>
          <a:xfrm>
            <a:off x="5132050" y="941475"/>
            <a:ext cx="3825825" cy="3645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47"/>
          <p:cNvSpPr txBox="1"/>
          <p:nvPr>
            <p:ph type="ctrTitle"/>
          </p:nvPr>
        </p:nvSpPr>
        <p:spPr>
          <a:xfrm>
            <a:off x="448275" y="668947"/>
            <a:ext cx="7772400" cy="73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t>WORKING WITH A DATASET </a:t>
            </a:r>
            <a:endParaRPr sz="4200"/>
          </a:p>
        </p:txBody>
      </p:sp>
      <p:sp>
        <p:nvSpPr>
          <p:cNvPr id="1095" name="Google Shape;1095;p47"/>
          <p:cNvSpPr txBox="1"/>
          <p:nvPr/>
        </p:nvSpPr>
        <p:spPr>
          <a:xfrm>
            <a:off x="1161763" y="1399450"/>
            <a:ext cx="648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Titillium Web"/>
                <a:ea typeface="Titillium Web"/>
                <a:cs typeface="Titillium Web"/>
                <a:sym typeface="Titillium Web"/>
              </a:rPr>
              <a:t>T</a:t>
            </a:r>
            <a:r>
              <a:rPr lang="en">
                <a:solidFill>
                  <a:schemeClr val="dk2"/>
                </a:solidFill>
                <a:latin typeface="Titillium Web"/>
                <a:ea typeface="Titillium Web"/>
                <a:cs typeface="Titillium Web"/>
                <a:sym typeface="Titillium Web"/>
              </a:rPr>
              <a:t>he following is a time series data from a beer company , where the date sold  and price for which it is sold are given.</a:t>
            </a:r>
            <a:endParaRPr>
              <a:solidFill>
                <a:schemeClr val="dk2"/>
              </a:solidFill>
              <a:latin typeface="Titillium Web"/>
              <a:ea typeface="Titillium Web"/>
              <a:cs typeface="Titillium Web"/>
              <a:sym typeface="Titillium Web"/>
            </a:endParaRPr>
          </a:p>
        </p:txBody>
      </p:sp>
      <p:pic>
        <p:nvPicPr>
          <p:cNvPr id="1096" name="Google Shape;1096;p47"/>
          <p:cNvPicPr preferRelativeResize="0"/>
          <p:nvPr/>
        </p:nvPicPr>
        <p:blipFill rotWithShape="1">
          <a:blip r:embed="rId3">
            <a:alphaModFix/>
          </a:blip>
          <a:srcRect b="26092" l="34482" r="0" t="27651"/>
          <a:stretch/>
        </p:blipFill>
        <p:spPr>
          <a:xfrm>
            <a:off x="1340875" y="2104450"/>
            <a:ext cx="6045049" cy="2635325"/>
          </a:xfrm>
          <a:prstGeom prst="rect">
            <a:avLst/>
          </a:prstGeom>
          <a:noFill/>
          <a:ln>
            <a:noFill/>
          </a:ln>
        </p:spPr>
      </p:pic>
      <p:sp>
        <p:nvSpPr>
          <p:cNvPr id="1097" name="Google Shape;1097;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48"/>
          <p:cNvSpPr txBox="1"/>
          <p:nvPr>
            <p:ph type="title"/>
          </p:nvPr>
        </p:nvSpPr>
        <p:spPr>
          <a:xfrm>
            <a:off x="276200" y="535925"/>
            <a:ext cx="1173300" cy="4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tillium Web"/>
                <a:ea typeface="Titillium Web"/>
                <a:cs typeface="Titillium Web"/>
                <a:sym typeface="Titillium Web"/>
              </a:rPr>
              <a:t>CODE :</a:t>
            </a:r>
            <a:endParaRPr b="1" sz="2100">
              <a:latin typeface="Titillium Web"/>
              <a:ea typeface="Titillium Web"/>
              <a:cs typeface="Titillium Web"/>
              <a:sym typeface="Titillium Web"/>
            </a:endParaRPr>
          </a:p>
        </p:txBody>
      </p:sp>
      <p:sp>
        <p:nvSpPr>
          <p:cNvPr id="1103" name="Google Shape;1103;p48"/>
          <p:cNvSpPr txBox="1"/>
          <p:nvPr>
            <p:ph idx="1" type="body"/>
          </p:nvPr>
        </p:nvSpPr>
        <p:spPr>
          <a:xfrm>
            <a:off x="115750" y="1020425"/>
            <a:ext cx="4646400" cy="39357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i="1" lang="en" sz="1250">
                <a:solidFill>
                  <a:srgbClr val="D4D4D4"/>
                </a:solidFill>
              </a:rPr>
              <a:t>#loading a csv file</a:t>
            </a:r>
            <a:endParaRPr i="1" sz="1250">
              <a:solidFill>
                <a:srgbClr val="D4D4D4"/>
              </a:solidFill>
            </a:endParaRPr>
          </a:p>
          <a:p>
            <a:pPr indent="0" lvl="0" marL="0" rtl="0" algn="l">
              <a:lnSpc>
                <a:spcPct val="100000"/>
              </a:lnSpc>
              <a:spcBef>
                <a:spcPts val="600"/>
              </a:spcBef>
              <a:spcAft>
                <a:spcPts val="0"/>
              </a:spcAft>
              <a:buNone/>
            </a:pPr>
            <a:r>
              <a:rPr lang="en" sz="1200"/>
              <a:t>data = pd.read_csv('BeerWineLiquor.csv')</a:t>
            </a:r>
            <a:endParaRPr sz="1200"/>
          </a:p>
          <a:p>
            <a:pPr indent="0" lvl="0" marL="0" rtl="0" algn="l">
              <a:lnSpc>
                <a:spcPct val="100000"/>
              </a:lnSpc>
              <a:spcBef>
                <a:spcPts val="600"/>
              </a:spcBef>
              <a:spcAft>
                <a:spcPts val="0"/>
              </a:spcAft>
              <a:buNone/>
            </a:pPr>
            <a:r>
              <a:rPr lang="en" sz="1200"/>
              <a:t>data['date'] = pd.to_datetime(data['date'])</a:t>
            </a:r>
            <a:endParaRPr sz="1200"/>
          </a:p>
          <a:p>
            <a:pPr indent="0" lvl="0" marL="0" rtl="0" algn="l">
              <a:lnSpc>
                <a:spcPct val="100000"/>
              </a:lnSpc>
              <a:spcBef>
                <a:spcPts val="600"/>
              </a:spcBef>
              <a:spcAft>
                <a:spcPts val="0"/>
              </a:spcAft>
              <a:buNone/>
            </a:pPr>
            <a:r>
              <a:rPr lang="en" sz="1200"/>
              <a:t>data = data.resample('YS' , on = "date").sum()  </a:t>
            </a:r>
            <a:endParaRPr sz="1200"/>
          </a:p>
          <a:p>
            <a:pPr indent="0" lvl="0" marL="0" rtl="0" algn="l">
              <a:lnSpc>
                <a:spcPct val="100000"/>
              </a:lnSpc>
              <a:spcBef>
                <a:spcPts val="600"/>
              </a:spcBef>
              <a:spcAft>
                <a:spcPts val="0"/>
              </a:spcAft>
              <a:buNone/>
            </a:pPr>
            <a:r>
              <a:rPr i="1" lang="en" sz="1200">
                <a:solidFill>
                  <a:schemeClr val="dk2"/>
                </a:solidFill>
              </a:rPr>
              <a:t>#converting daily data to annual data</a:t>
            </a:r>
            <a:endParaRPr i="1" sz="1200">
              <a:solidFill>
                <a:schemeClr val="dk2"/>
              </a:solidFill>
            </a:endParaRPr>
          </a:p>
          <a:p>
            <a:pPr indent="0" lvl="0" marL="0" rtl="0" algn="l">
              <a:lnSpc>
                <a:spcPct val="100000"/>
              </a:lnSpc>
              <a:spcBef>
                <a:spcPts val="600"/>
              </a:spcBef>
              <a:spcAft>
                <a:spcPts val="0"/>
              </a:spcAft>
              <a:buNone/>
            </a:pPr>
            <a:r>
              <a:rPr lang="en" sz="1200"/>
              <a:t>data.info()</a:t>
            </a:r>
            <a:endParaRPr sz="1200"/>
          </a:p>
          <a:p>
            <a:pPr indent="0" lvl="0" marL="0" rtl="0" algn="l">
              <a:lnSpc>
                <a:spcPct val="100000"/>
              </a:lnSpc>
              <a:spcBef>
                <a:spcPts val="600"/>
              </a:spcBef>
              <a:spcAft>
                <a:spcPts val="0"/>
              </a:spcAft>
              <a:buNone/>
            </a:pPr>
            <a:r>
              <a:rPr i="1" lang="en" sz="1200">
                <a:solidFill>
                  <a:schemeClr val="dk2"/>
                </a:solidFill>
              </a:rPr>
              <a:t>#gives variables present in the data frame along with its type</a:t>
            </a:r>
            <a:endParaRPr i="1" sz="1200">
              <a:solidFill>
                <a:schemeClr val="dk2"/>
              </a:solidFill>
            </a:endParaRPr>
          </a:p>
          <a:p>
            <a:pPr indent="0" lvl="0" marL="0" rtl="0" algn="l">
              <a:lnSpc>
                <a:spcPct val="100000"/>
              </a:lnSpc>
              <a:spcBef>
                <a:spcPts val="600"/>
              </a:spcBef>
              <a:spcAft>
                <a:spcPts val="0"/>
              </a:spcAft>
              <a:buNone/>
            </a:pPr>
            <a:r>
              <a:rPr lang="en" sz="1200"/>
              <a:t>dates = data.index</a:t>
            </a:r>
            <a:endParaRPr sz="1200"/>
          </a:p>
          <a:p>
            <a:pPr indent="0" lvl="0" marL="0" rtl="0" algn="l">
              <a:lnSpc>
                <a:spcPct val="100000"/>
              </a:lnSpc>
              <a:spcBef>
                <a:spcPts val="600"/>
              </a:spcBef>
              <a:spcAft>
                <a:spcPts val="0"/>
              </a:spcAft>
              <a:buNone/>
            </a:pPr>
            <a:r>
              <a:rPr lang="en" sz="1200"/>
              <a:t>beer_price = data['beer']</a:t>
            </a:r>
            <a:endParaRPr sz="1200"/>
          </a:p>
          <a:p>
            <a:pPr indent="0" lvl="0" marL="0" rtl="0" algn="l">
              <a:lnSpc>
                <a:spcPct val="100000"/>
              </a:lnSpc>
              <a:spcBef>
                <a:spcPts val="600"/>
              </a:spcBef>
              <a:spcAft>
                <a:spcPts val="0"/>
              </a:spcAft>
              <a:buNone/>
            </a:pPr>
            <a:r>
              <a:rPr lang="en" sz="1200"/>
              <a:t>plt.plot_date(dates , beer_price , linestyle = 'solid' ,     MarkerFacecolor = 'darkblue' , color = 'k' , marker = '*' )</a:t>
            </a:r>
            <a:endParaRPr sz="1200"/>
          </a:p>
          <a:p>
            <a:pPr indent="0" lvl="0" marL="0" rtl="0" algn="l">
              <a:lnSpc>
                <a:spcPct val="100000"/>
              </a:lnSpc>
              <a:spcBef>
                <a:spcPts val="600"/>
              </a:spcBef>
              <a:spcAft>
                <a:spcPts val="0"/>
              </a:spcAft>
              <a:buNone/>
            </a:pPr>
            <a:r>
              <a:rPr lang="en" sz="1200"/>
              <a:t>plt.title('Time Series plot for beer price over years')</a:t>
            </a:r>
            <a:endParaRPr sz="1200"/>
          </a:p>
          <a:p>
            <a:pPr indent="0" lvl="0" marL="0" rtl="0" algn="l">
              <a:lnSpc>
                <a:spcPct val="100000"/>
              </a:lnSpc>
              <a:spcBef>
                <a:spcPts val="600"/>
              </a:spcBef>
              <a:spcAft>
                <a:spcPts val="0"/>
              </a:spcAft>
              <a:buNone/>
            </a:pPr>
            <a:r>
              <a:rPr lang="en" sz="1200"/>
              <a:t>plt.xlabel('Year')</a:t>
            </a:r>
            <a:endParaRPr sz="1200"/>
          </a:p>
          <a:p>
            <a:pPr indent="0" lvl="0" marL="0" rtl="0" algn="l">
              <a:lnSpc>
                <a:spcPct val="100000"/>
              </a:lnSpc>
              <a:spcBef>
                <a:spcPts val="600"/>
              </a:spcBef>
              <a:spcAft>
                <a:spcPts val="0"/>
              </a:spcAft>
              <a:buNone/>
            </a:pPr>
            <a:r>
              <a:rPr lang="en" sz="1200"/>
              <a:t>plt.ylabel('Price')</a:t>
            </a:r>
            <a:endParaRPr sz="1200"/>
          </a:p>
          <a:p>
            <a:pPr indent="0" lvl="0" marL="0" rtl="0" algn="l">
              <a:lnSpc>
                <a:spcPct val="100000"/>
              </a:lnSpc>
              <a:spcBef>
                <a:spcPts val="600"/>
              </a:spcBef>
              <a:spcAft>
                <a:spcPts val="0"/>
              </a:spcAft>
              <a:buNone/>
            </a:pPr>
            <a:r>
              <a:rPr lang="en" sz="1200"/>
              <a:t>plt.show()</a:t>
            </a:r>
            <a:endParaRPr sz="1200"/>
          </a:p>
        </p:txBody>
      </p:sp>
      <p:sp>
        <p:nvSpPr>
          <p:cNvPr id="1104" name="Google Shape;1104;p4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105" name="Google Shape;1105;p48"/>
          <p:cNvSpPr txBox="1"/>
          <p:nvPr/>
        </p:nvSpPr>
        <p:spPr>
          <a:xfrm>
            <a:off x="208150" y="195475"/>
            <a:ext cx="4461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600">
                <a:solidFill>
                  <a:schemeClr val="lt1"/>
                </a:solidFill>
                <a:latin typeface="Titillium Web"/>
                <a:ea typeface="Titillium Web"/>
                <a:cs typeface="Titillium Web"/>
                <a:sym typeface="Titillium Web"/>
              </a:rPr>
              <a:t>Time Series </a:t>
            </a:r>
            <a:r>
              <a:rPr b="1" i="1" lang="en" sz="1600">
                <a:solidFill>
                  <a:schemeClr val="lt1"/>
                </a:solidFill>
                <a:latin typeface="Titillium Web"/>
                <a:ea typeface="Titillium Web"/>
                <a:cs typeface="Titillium Web"/>
                <a:sym typeface="Titillium Web"/>
              </a:rPr>
              <a:t>Plot :</a:t>
            </a:r>
            <a:endParaRPr b="1" i="1" sz="1600">
              <a:solidFill>
                <a:schemeClr val="lt1"/>
              </a:solidFill>
              <a:latin typeface="Titillium Web"/>
              <a:ea typeface="Titillium Web"/>
              <a:cs typeface="Titillium Web"/>
              <a:sym typeface="Titillium Web"/>
            </a:endParaRPr>
          </a:p>
        </p:txBody>
      </p:sp>
      <p:sp>
        <p:nvSpPr>
          <p:cNvPr id="1106" name="Google Shape;1106;p48"/>
          <p:cNvSpPr txBox="1"/>
          <p:nvPr>
            <p:ph type="title"/>
          </p:nvPr>
        </p:nvSpPr>
        <p:spPr>
          <a:xfrm>
            <a:off x="5132050" y="281450"/>
            <a:ext cx="1479600" cy="4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tillium Web"/>
                <a:ea typeface="Titillium Web"/>
                <a:cs typeface="Titillium Web"/>
                <a:sym typeface="Titillium Web"/>
              </a:rPr>
              <a:t>OUTPUT :</a:t>
            </a:r>
            <a:endParaRPr b="1" sz="2100">
              <a:latin typeface="Titillium Web"/>
              <a:ea typeface="Titillium Web"/>
              <a:cs typeface="Titillium Web"/>
              <a:sym typeface="Titillium Web"/>
            </a:endParaRPr>
          </a:p>
        </p:txBody>
      </p:sp>
      <p:pic>
        <p:nvPicPr>
          <p:cNvPr id="1107" name="Google Shape;1107;p48"/>
          <p:cNvPicPr preferRelativeResize="0"/>
          <p:nvPr/>
        </p:nvPicPr>
        <p:blipFill>
          <a:blip r:embed="rId3">
            <a:alphaModFix/>
          </a:blip>
          <a:stretch>
            <a:fillRect/>
          </a:stretch>
        </p:blipFill>
        <p:spPr>
          <a:xfrm>
            <a:off x="5132050" y="765950"/>
            <a:ext cx="3859550" cy="3517750"/>
          </a:xfrm>
          <a:prstGeom prst="rect">
            <a:avLst/>
          </a:prstGeom>
          <a:noFill/>
          <a:ln>
            <a:noFill/>
          </a:ln>
        </p:spPr>
      </p:pic>
      <p:sp>
        <p:nvSpPr>
          <p:cNvPr id="1108" name="Google Shape;1108;p48"/>
          <p:cNvSpPr txBox="1"/>
          <p:nvPr/>
        </p:nvSpPr>
        <p:spPr>
          <a:xfrm>
            <a:off x="4914000" y="4246725"/>
            <a:ext cx="423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300">
                <a:solidFill>
                  <a:schemeClr val="lt1"/>
                </a:solidFill>
                <a:latin typeface="Titillium Web"/>
                <a:ea typeface="Titillium Web"/>
                <a:cs typeface="Titillium Web"/>
                <a:sym typeface="Titillium Web"/>
              </a:rPr>
              <a:t>This shows a  clear linear relationship.That is , As the year increases the price also increases.</a:t>
            </a:r>
            <a:endParaRPr i="1" sz="1300">
              <a:solidFill>
                <a:schemeClr val="lt1"/>
              </a:solidFill>
              <a:latin typeface="Titillium Web"/>
              <a:ea typeface="Titillium Web"/>
              <a:cs typeface="Titillium Web"/>
              <a:sym typeface="Titillium Web"/>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4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114" name="Google Shape;1114;p49"/>
          <p:cNvSpPr txBox="1"/>
          <p:nvPr>
            <p:ph type="title"/>
          </p:nvPr>
        </p:nvSpPr>
        <p:spPr>
          <a:xfrm>
            <a:off x="614774" y="1646477"/>
            <a:ext cx="39852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THANKS!</a:t>
            </a:r>
            <a:endParaRPr sz="6000"/>
          </a:p>
        </p:txBody>
      </p:sp>
      <p:pic>
        <p:nvPicPr>
          <p:cNvPr id="1115" name="Google Shape;1115;p49"/>
          <p:cNvPicPr preferRelativeResize="0"/>
          <p:nvPr/>
        </p:nvPicPr>
        <p:blipFill>
          <a:blip r:embed="rId3">
            <a:alphaModFix/>
          </a:blip>
          <a:stretch>
            <a:fillRect/>
          </a:stretch>
        </p:blipFill>
        <p:spPr>
          <a:xfrm>
            <a:off x="5259175" y="688325"/>
            <a:ext cx="3732425" cy="3635350"/>
          </a:xfrm>
          <a:prstGeom prst="rect">
            <a:avLst/>
          </a:prstGeom>
          <a:noFill/>
          <a:ln>
            <a:noFill/>
          </a:ln>
        </p:spPr>
      </p:pic>
      <p:grpSp>
        <p:nvGrpSpPr>
          <p:cNvPr id="1116" name="Google Shape;1116;p49"/>
          <p:cNvGrpSpPr/>
          <p:nvPr/>
        </p:nvGrpSpPr>
        <p:grpSpPr>
          <a:xfrm>
            <a:off x="3722036" y="1717262"/>
            <a:ext cx="877941" cy="786613"/>
            <a:chOff x="3292425" y="3664250"/>
            <a:chExt cx="397025" cy="391525"/>
          </a:xfrm>
        </p:grpSpPr>
        <p:sp>
          <p:nvSpPr>
            <p:cNvPr id="1117" name="Google Shape;1117;p49"/>
            <p:cNvSpPr/>
            <p:nvPr/>
          </p:nvSpPr>
          <p:spPr>
            <a:xfrm>
              <a:off x="3292425" y="3680675"/>
              <a:ext cx="375100" cy="375100"/>
            </a:xfrm>
            <a:custGeom>
              <a:rect b="b" l="l" r="r" t="t"/>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9"/>
            <p:cNvSpPr/>
            <p:nvPr/>
          </p:nvSpPr>
          <p:spPr>
            <a:xfrm>
              <a:off x="3504325" y="3664250"/>
              <a:ext cx="131525" cy="153450"/>
            </a:xfrm>
            <a:custGeom>
              <a:rect b="b" l="l" r="r" t="t"/>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9"/>
            <p:cNvSpPr/>
            <p:nvPr/>
          </p:nvSpPr>
          <p:spPr>
            <a:xfrm>
              <a:off x="3501875" y="3749500"/>
              <a:ext cx="187575" cy="96825"/>
            </a:xfrm>
            <a:custGeom>
              <a:rect b="b" l="l" r="r" t="t"/>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grpSp>
        <p:nvGrpSpPr>
          <p:cNvPr id="804" name="Google Shape;804;p18"/>
          <p:cNvGrpSpPr/>
          <p:nvPr/>
        </p:nvGrpSpPr>
        <p:grpSpPr>
          <a:xfrm>
            <a:off x="7384773" y="2800715"/>
            <a:ext cx="1473597" cy="1611093"/>
            <a:chOff x="6643075" y="3664250"/>
            <a:chExt cx="407950" cy="407975"/>
          </a:xfrm>
        </p:grpSpPr>
        <p:sp>
          <p:nvSpPr>
            <p:cNvPr id="805" name="Google Shape;805;p18"/>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8"/>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7" name="Google Shape;807;p18"/>
          <p:cNvSpPr/>
          <p:nvPr/>
        </p:nvSpPr>
        <p:spPr>
          <a:xfrm>
            <a:off x="8391781" y="4411802"/>
            <a:ext cx="320368" cy="30589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8"/>
          <p:cNvSpPr/>
          <p:nvPr/>
        </p:nvSpPr>
        <p:spPr>
          <a:xfrm rot="2697529">
            <a:off x="7673576" y="2310022"/>
            <a:ext cx="259983" cy="315993"/>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8"/>
          <p:cNvSpPr/>
          <p:nvPr/>
        </p:nvSpPr>
        <p:spPr>
          <a:xfrm>
            <a:off x="8391775" y="2264524"/>
            <a:ext cx="320368" cy="231785"/>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8"/>
          <p:cNvSpPr/>
          <p:nvPr/>
        </p:nvSpPr>
        <p:spPr>
          <a:xfrm rot="1280248">
            <a:off x="7841184" y="4443508"/>
            <a:ext cx="206058" cy="16836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12" name="Google Shape;812;p18"/>
          <p:cNvPicPr preferRelativeResize="0"/>
          <p:nvPr/>
        </p:nvPicPr>
        <p:blipFill>
          <a:blip r:embed="rId3">
            <a:alphaModFix/>
          </a:blip>
          <a:stretch>
            <a:fillRect/>
          </a:stretch>
        </p:blipFill>
        <p:spPr>
          <a:xfrm>
            <a:off x="575375" y="564450"/>
            <a:ext cx="6639974" cy="4014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19"/>
          <p:cNvSpPr txBox="1"/>
          <p:nvPr>
            <p:ph type="ctrTitle"/>
          </p:nvPr>
        </p:nvSpPr>
        <p:spPr>
          <a:xfrm>
            <a:off x="400095" y="644842"/>
            <a:ext cx="7772400" cy="11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Matplotlib ?</a:t>
            </a:r>
            <a:endParaRPr/>
          </a:p>
        </p:txBody>
      </p:sp>
      <p:sp>
        <p:nvSpPr>
          <p:cNvPr id="818" name="Google Shape;818;p19"/>
          <p:cNvSpPr txBox="1"/>
          <p:nvPr/>
        </p:nvSpPr>
        <p:spPr>
          <a:xfrm>
            <a:off x="289100" y="1590000"/>
            <a:ext cx="8407800" cy="1493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lt1"/>
              </a:buClr>
              <a:buSzPts val="1700"/>
              <a:buFont typeface="Titillium Web"/>
              <a:buChar char="●"/>
            </a:pPr>
            <a:r>
              <a:rPr lang="en" sz="1700">
                <a:solidFill>
                  <a:schemeClr val="lt1"/>
                </a:solidFill>
                <a:latin typeface="Titillium Web"/>
                <a:ea typeface="Titillium Web"/>
                <a:cs typeface="Titillium Web"/>
                <a:sym typeface="Titillium Web"/>
              </a:rPr>
              <a:t>Matplotlib is a comprehensive library for creating static, animated, and interactive visualizations in Python - 2D graphs.</a:t>
            </a:r>
            <a:endParaRPr sz="1700">
              <a:solidFill>
                <a:schemeClr val="lt1"/>
              </a:solidFill>
              <a:latin typeface="Titillium Web"/>
              <a:ea typeface="Titillium Web"/>
              <a:cs typeface="Titillium Web"/>
              <a:sym typeface="Titillium Web"/>
            </a:endParaRPr>
          </a:p>
          <a:p>
            <a:pPr indent="-336550" lvl="0" marL="457200" rtl="0" algn="l">
              <a:spcBef>
                <a:spcPts val="0"/>
              </a:spcBef>
              <a:spcAft>
                <a:spcPts val="0"/>
              </a:spcAft>
              <a:buClr>
                <a:schemeClr val="lt1"/>
              </a:buClr>
              <a:buSzPts val="1700"/>
              <a:buFont typeface="Titillium Web"/>
              <a:buChar char="●"/>
            </a:pPr>
            <a:r>
              <a:rPr lang="en" sz="1700">
                <a:solidFill>
                  <a:schemeClr val="lt1"/>
                </a:solidFill>
                <a:latin typeface="Titillium Web"/>
                <a:ea typeface="Titillium Web"/>
                <a:cs typeface="Titillium Web"/>
                <a:sym typeface="Titillium Web"/>
              </a:rPr>
              <a:t>Matplotlib makes easy things easy and hard things possible.</a:t>
            </a:r>
            <a:endParaRPr sz="1700">
              <a:solidFill>
                <a:schemeClr val="lt1"/>
              </a:solidFill>
              <a:latin typeface="Titillium Web"/>
              <a:ea typeface="Titillium Web"/>
              <a:cs typeface="Titillium Web"/>
              <a:sym typeface="Titillium Web"/>
            </a:endParaRPr>
          </a:p>
          <a:p>
            <a:pPr indent="-336550" lvl="0" marL="457200" rtl="0" algn="l">
              <a:spcBef>
                <a:spcPts val="0"/>
              </a:spcBef>
              <a:spcAft>
                <a:spcPts val="0"/>
              </a:spcAft>
              <a:buClr>
                <a:schemeClr val="lt1"/>
              </a:buClr>
              <a:buSzPts val="1700"/>
              <a:buFont typeface="Titillium Web"/>
              <a:buChar char="●"/>
            </a:pPr>
            <a:r>
              <a:rPr lang="en" sz="1700">
                <a:solidFill>
                  <a:schemeClr val="lt1"/>
                </a:solidFill>
                <a:latin typeface="Titillium Web"/>
                <a:ea typeface="Titillium Web"/>
                <a:cs typeface="Titillium Web"/>
                <a:sym typeface="Titillium Web"/>
              </a:rPr>
              <a:t>The pyplot, a sublibrary of matplotlib, is a collection of functions that helps in creating a variety of charts.</a:t>
            </a:r>
            <a:endParaRPr sz="1700">
              <a:solidFill>
                <a:schemeClr val="lt1"/>
              </a:solidFill>
              <a:latin typeface="Titillium Web"/>
              <a:ea typeface="Titillium Web"/>
              <a:cs typeface="Titillium Web"/>
              <a:sym typeface="Titillium Web"/>
            </a:endParaRPr>
          </a:p>
        </p:txBody>
      </p:sp>
      <p:pic>
        <p:nvPicPr>
          <p:cNvPr id="819" name="Google Shape;819;p19"/>
          <p:cNvPicPr preferRelativeResize="0"/>
          <p:nvPr/>
        </p:nvPicPr>
        <p:blipFill>
          <a:blip r:embed="rId3">
            <a:alphaModFix/>
          </a:blip>
          <a:stretch>
            <a:fillRect/>
          </a:stretch>
        </p:blipFill>
        <p:spPr>
          <a:xfrm>
            <a:off x="1149675" y="3216200"/>
            <a:ext cx="1584700" cy="1023875"/>
          </a:xfrm>
          <a:prstGeom prst="rect">
            <a:avLst/>
          </a:prstGeom>
          <a:noFill/>
          <a:ln>
            <a:noFill/>
          </a:ln>
        </p:spPr>
      </p:pic>
      <p:pic>
        <p:nvPicPr>
          <p:cNvPr id="820" name="Google Shape;820;p19"/>
          <p:cNvPicPr preferRelativeResize="0"/>
          <p:nvPr/>
        </p:nvPicPr>
        <p:blipFill>
          <a:blip r:embed="rId4">
            <a:alphaModFix/>
          </a:blip>
          <a:stretch>
            <a:fillRect/>
          </a:stretch>
        </p:blipFill>
        <p:spPr>
          <a:xfrm>
            <a:off x="5900725" y="3223115"/>
            <a:ext cx="1584700" cy="1010035"/>
          </a:xfrm>
          <a:prstGeom prst="rect">
            <a:avLst/>
          </a:prstGeom>
          <a:noFill/>
          <a:ln>
            <a:noFill/>
          </a:ln>
        </p:spPr>
      </p:pic>
      <p:pic>
        <p:nvPicPr>
          <p:cNvPr id="821" name="Google Shape;821;p19"/>
          <p:cNvPicPr preferRelativeResize="0"/>
          <p:nvPr/>
        </p:nvPicPr>
        <p:blipFill>
          <a:blip r:embed="rId5">
            <a:alphaModFix/>
          </a:blip>
          <a:stretch>
            <a:fillRect/>
          </a:stretch>
        </p:blipFill>
        <p:spPr>
          <a:xfrm>
            <a:off x="3444849" y="3216200"/>
            <a:ext cx="1682902" cy="1023875"/>
          </a:xfrm>
          <a:prstGeom prst="rect">
            <a:avLst/>
          </a:prstGeom>
          <a:noFill/>
          <a:ln>
            <a:noFill/>
          </a:ln>
        </p:spPr>
      </p:pic>
      <p:sp>
        <p:nvSpPr>
          <p:cNvPr id="822" name="Google Shape;822;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20"/>
          <p:cNvSpPr txBox="1"/>
          <p:nvPr>
            <p:ph type="ctrTitle"/>
          </p:nvPr>
        </p:nvSpPr>
        <p:spPr>
          <a:xfrm>
            <a:off x="448275" y="668946"/>
            <a:ext cx="7772400" cy="5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700">
                <a:latin typeface="Titillium Web"/>
                <a:ea typeface="Titillium Web"/>
                <a:cs typeface="Titillium Web"/>
                <a:sym typeface="Titillium Web"/>
              </a:rPr>
              <a:t>TYPES OF GRAPHS</a:t>
            </a:r>
            <a:endParaRPr b="1" sz="2700">
              <a:latin typeface="Titillium Web"/>
              <a:ea typeface="Titillium Web"/>
              <a:cs typeface="Titillium Web"/>
              <a:sym typeface="Titillium Web"/>
            </a:endParaRPr>
          </a:p>
        </p:txBody>
      </p:sp>
      <p:pic>
        <p:nvPicPr>
          <p:cNvPr id="828" name="Google Shape;828;p20"/>
          <p:cNvPicPr preferRelativeResize="0"/>
          <p:nvPr/>
        </p:nvPicPr>
        <p:blipFill>
          <a:blip r:embed="rId3">
            <a:alphaModFix/>
          </a:blip>
          <a:stretch>
            <a:fillRect/>
          </a:stretch>
        </p:blipFill>
        <p:spPr>
          <a:xfrm>
            <a:off x="586050" y="1276947"/>
            <a:ext cx="775126" cy="782425"/>
          </a:xfrm>
          <a:prstGeom prst="rect">
            <a:avLst/>
          </a:prstGeom>
          <a:noFill/>
          <a:ln>
            <a:noFill/>
          </a:ln>
        </p:spPr>
      </p:pic>
      <p:sp>
        <p:nvSpPr>
          <p:cNvPr id="829" name="Google Shape;829;p20"/>
          <p:cNvSpPr txBox="1"/>
          <p:nvPr/>
        </p:nvSpPr>
        <p:spPr>
          <a:xfrm>
            <a:off x="527976" y="2107575"/>
            <a:ext cx="98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Merriweather"/>
                <a:ea typeface="Merriweather"/>
                <a:cs typeface="Merriweather"/>
                <a:sym typeface="Merriweather"/>
              </a:rPr>
              <a:t>Line plot</a:t>
            </a:r>
            <a:endParaRPr b="1">
              <a:solidFill>
                <a:schemeClr val="lt1"/>
              </a:solidFill>
              <a:latin typeface="Merriweather"/>
              <a:ea typeface="Merriweather"/>
              <a:cs typeface="Merriweather"/>
              <a:sym typeface="Merriweather"/>
            </a:endParaRPr>
          </a:p>
        </p:txBody>
      </p:sp>
      <p:pic>
        <p:nvPicPr>
          <p:cNvPr id="830" name="Google Shape;830;p20"/>
          <p:cNvPicPr preferRelativeResize="0"/>
          <p:nvPr/>
        </p:nvPicPr>
        <p:blipFill>
          <a:blip r:embed="rId4">
            <a:alphaModFix/>
          </a:blip>
          <a:stretch>
            <a:fillRect/>
          </a:stretch>
        </p:blipFill>
        <p:spPr>
          <a:xfrm>
            <a:off x="2120025" y="1276950"/>
            <a:ext cx="1293199" cy="830625"/>
          </a:xfrm>
          <a:prstGeom prst="rect">
            <a:avLst/>
          </a:prstGeom>
          <a:noFill/>
          <a:ln>
            <a:noFill/>
          </a:ln>
        </p:spPr>
      </p:pic>
      <p:sp>
        <p:nvSpPr>
          <p:cNvPr id="831" name="Google Shape;831;p20"/>
          <p:cNvSpPr txBox="1"/>
          <p:nvPr/>
        </p:nvSpPr>
        <p:spPr>
          <a:xfrm>
            <a:off x="2271775" y="2107575"/>
            <a:ext cx="98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Merriweather"/>
                <a:ea typeface="Merriweather"/>
                <a:cs typeface="Merriweather"/>
                <a:sym typeface="Merriweather"/>
              </a:rPr>
              <a:t>Area</a:t>
            </a:r>
            <a:r>
              <a:rPr b="1" lang="en">
                <a:solidFill>
                  <a:schemeClr val="lt1"/>
                </a:solidFill>
                <a:latin typeface="Merriweather"/>
                <a:ea typeface="Merriweather"/>
                <a:cs typeface="Merriweather"/>
                <a:sym typeface="Merriweather"/>
              </a:rPr>
              <a:t> plot</a:t>
            </a:r>
            <a:endParaRPr b="1">
              <a:solidFill>
                <a:schemeClr val="lt1"/>
              </a:solidFill>
              <a:latin typeface="Merriweather"/>
              <a:ea typeface="Merriweather"/>
              <a:cs typeface="Merriweather"/>
              <a:sym typeface="Merriweather"/>
            </a:endParaRPr>
          </a:p>
        </p:txBody>
      </p:sp>
      <p:pic>
        <p:nvPicPr>
          <p:cNvPr id="832" name="Google Shape;832;p20"/>
          <p:cNvPicPr preferRelativeResize="0"/>
          <p:nvPr/>
        </p:nvPicPr>
        <p:blipFill>
          <a:blip r:embed="rId5">
            <a:alphaModFix/>
          </a:blip>
          <a:stretch>
            <a:fillRect/>
          </a:stretch>
        </p:blipFill>
        <p:spPr>
          <a:xfrm>
            <a:off x="3919175" y="1357050"/>
            <a:ext cx="989700" cy="702326"/>
          </a:xfrm>
          <a:prstGeom prst="rect">
            <a:avLst/>
          </a:prstGeom>
          <a:noFill/>
          <a:ln>
            <a:noFill/>
          </a:ln>
        </p:spPr>
      </p:pic>
      <p:sp>
        <p:nvSpPr>
          <p:cNvPr id="833" name="Google Shape;833;p20"/>
          <p:cNvSpPr txBox="1"/>
          <p:nvPr/>
        </p:nvSpPr>
        <p:spPr>
          <a:xfrm>
            <a:off x="3919175" y="2187675"/>
            <a:ext cx="11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Merriweather"/>
                <a:ea typeface="Merriweather"/>
                <a:cs typeface="Merriweather"/>
                <a:sym typeface="Merriweather"/>
              </a:rPr>
              <a:t>Bar graph</a:t>
            </a:r>
            <a:endParaRPr b="1">
              <a:solidFill>
                <a:schemeClr val="lt1"/>
              </a:solidFill>
              <a:latin typeface="Merriweather"/>
              <a:ea typeface="Merriweather"/>
              <a:cs typeface="Merriweather"/>
              <a:sym typeface="Merriweather"/>
            </a:endParaRPr>
          </a:p>
        </p:txBody>
      </p:sp>
      <p:pic>
        <p:nvPicPr>
          <p:cNvPr id="834" name="Google Shape;834;p20"/>
          <p:cNvPicPr preferRelativeResize="0"/>
          <p:nvPr/>
        </p:nvPicPr>
        <p:blipFill>
          <a:blip r:embed="rId6">
            <a:alphaModFix/>
          </a:blip>
          <a:stretch>
            <a:fillRect/>
          </a:stretch>
        </p:blipFill>
        <p:spPr>
          <a:xfrm>
            <a:off x="5414825" y="1357050"/>
            <a:ext cx="1390975" cy="702324"/>
          </a:xfrm>
          <a:prstGeom prst="rect">
            <a:avLst/>
          </a:prstGeom>
          <a:noFill/>
          <a:ln>
            <a:noFill/>
          </a:ln>
        </p:spPr>
      </p:pic>
      <p:sp>
        <p:nvSpPr>
          <p:cNvPr id="835" name="Google Shape;835;p20"/>
          <p:cNvSpPr txBox="1"/>
          <p:nvPr/>
        </p:nvSpPr>
        <p:spPr>
          <a:xfrm>
            <a:off x="5288200" y="2187675"/>
            <a:ext cx="193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Merriweather"/>
                <a:ea typeface="Merriweather"/>
                <a:cs typeface="Merriweather"/>
                <a:sym typeface="Merriweather"/>
              </a:rPr>
              <a:t>Multiple Bar </a:t>
            </a:r>
            <a:r>
              <a:rPr b="1" lang="en">
                <a:solidFill>
                  <a:schemeClr val="lt1"/>
                </a:solidFill>
                <a:latin typeface="Merriweather"/>
                <a:ea typeface="Merriweather"/>
                <a:cs typeface="Merriweather"/>
                <a:sym typeface="Merriweather"/>
              </a:rPr>
              <a:t>graph</a:t>
            </a:r>
            <a:endParaRPr b="1">
              <a:solidFill>
                <a:schemeClr val="lt1"/>
              </a:solidFill>
              <a:latin typeface="Merriweather"/>
              <a:ea typeface="Merriweather"/>
              <a:cs typeface="Merriweather"/>
              <a:sym typeface="Merriweather"/>
            </a:endParaRPr>
          </a:p>
        </p:txBody>
      </p:sp>
      <p:pic>
        <p:nvPicPr>
          <p:cNvPr id="836" name="Google Shape;836;p20"/>
          <p:cNvPicPr preferRelativeResize="0"/>
          <p:nvPr/>
        </p:nvPicPr>
        <p:blipFill>
          <a:blip r:embed="rId7">
            <a:alphaModFix/>
          </a:blip>
          <a:stretch>
            <a:fillRect/>
          </a:stretch>
        </p:blipFill>
        <p:spPr>
          <a:xfrm>
            <a:off x="448275" y="2660575"/>
            <a:ext cx="1152001" cy="1362676"/>
          </a:xfrm>
          <a:prstGeom prst="rect">
            <a:avLst/>
          </a:prstGeom>
          <a:noFill/>
          <a:ln>
            <a:noFill/>
          </a:ln>
        </p:spPr>
      </p:pic>
      <p:sp>
        <p:nvSpPr>
          <p:cNvPr id="837" name="Google Shape;837;p20"/>
          <p:cNvSpPr txBox="1"/>
          <p:nvPr/>
        </p:nvSpPr>
        <p:spPr>
          <a:xfrm>
            <a:off x="527975" y="3926900"/>
            <a:ext cx="11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Merriweather"/>
                <a:ea typeface="Merriweather"/>
                <a:cs typeface="Merriweather"/>
                <a:sym typeface="Merriweather"/>
              </a:rPr>
              <a:t>Pie Chart</a:t>
            </a:r>
            <a:endParaRPr b="1">
              <a:solidFill>
                <a:schemeClr val="lt1"/>
              </a:solidFill>
              <a:latin typeface="Merriweather"/>
              <a:ea typeface="Merriweather"/>
              <a:cs typeface="Merriweather"/>
              <a:sym typeface="Merriweather"/>
            </a:endParaRPr>
          </a:p>
        </p:txBody>
      </p:sp>
      <p:pic>
        <p:nvPicPr>
          <p:cNvPr id="838" name="Google Shape;838;p20"/>
          <p:cNvPicPr preferRelativeResize="0"/>
          <p:nvPr/>
        </p:nvPicPr>
        <p:blipFill>
          <a:blip r:embed="rId8">
            <a:alphaModFix/>
          </a:blip>
          <a:stretch>
            <a:fillRect/>
          </a:stretch>
        </p:blipFill>
        <p:spPr>
          <a:xfrm>
            <a:off x="2120025" y="3037200"/>
            <a:ext cx="1209400" cy="782425"/>
          </a:xfrm>
          <a:prstGeom prst="rect">
            <a:avLst/>
          </a:prstGeom>
          <a:noFill/>
          <a:ln>
            <a:noFill/>
          </a:ln>
        </p:spPr>
      </p:pic>
      <p:sp>
        <p:nvSpPr>
          <p:cNvPr id="839" name="Google Shape;839;p20"/>
          <p:cNvSpPr txBox="1"/>
          <p:nvPr/>
        </p:nvSpPr>
        <p:spPr>
          <a:xfrm>
            <a:off x="2183725" y="3926900"/>
            <a:ext cx="11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Merriweather"/>
                <a:ea typeface="Merriweather"/>
                <a:cs typeface="Merriweather"/>
                <a:sym typeface="Merriweather"/>
              </a:rPr>
              <a:t>Stack Plot</a:t>
            </a:r>
            <a:endParaRPr b="1">
              <a:solidFill>
                <a:schemeClr val="lt1"/>
              </a:solidFill>
              <a:latin typeface="Merriweather"/>
              <a:ea typeface="Merriweather"/>
              <a:cs typeface="Merriweather"/>
              <a:sym typeface="Merriweather"/>
            </a:endParaRPr>
          </a:p>
        </p:txBody>
      </p:sp>
      <p:pic>
        <p:nvPicPr>
          <p:cNvPr id="840" name="Google Shape;840;p20"/>
          <p:cNvPicPr preferRelativeResize="0"/>
          <p:nvPr/>
        </p:nvPicPr>
        <p:blipFill>
          <a:blip r:embed="rId9">
            <a:alphaModFix/>
          </a:blip>
          <a:stretch>
            <a:fillRect/>
          </a:stretch>
        </p:blipFill>
        <p:spPr>
          <a:xfrm>
            <a:off x="3890475" y="2999025"/>
            <a:ext cx="1209400" cy="858800"/>
          </a:xfrm>
          <a:prstGeom prst="rect">
            <a:avLst/>
          </a:prstGeom>
          <a:noFill/>
          <a:ln>
            <a:noFill/>
          </a:ln>
        </p:spPr>
      </p:pic>
      <p:sp>
        <p:nvSpPr>
          <p:cNvPr id="841" name="Google Shape;841;p20"/>
          <p:cNvSpPr txBox="1"/>
          <p:nvPr/>
        </p:nvSpPr>
        <p:spPr>
          <a:xfrm>
            <a:off x="5608400" y="3988725"/>
            <a:ext cx="129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Merriweather"/>
                <a:ea typeface="Merriweather"/>
                <a:cs typeface="Merriweather"/>
                <a:sym typeface="Merriweather"/>
              </a:rPr>
              <a:t>Scatter Plot</a:t>
            </a:r>
            <a:endParaRPr b="1">
              <a:solidFill>
                <a:schemeClr val="lt1"/>
              </a:solidFill>
              <a:latin typeface="Merriweather"/>
              <a:ea typeface="Merriweather"/>
              <a:cs typeface="Merriweather"/>
              <a:sym typeface="Merriweather"/>
            </a:endParaRPr>
          </a:p>
        </p:txBody>
      </p:sp>
      <p:pic>
        <p:nvPicPr>
          <p:cNvPr id="842" name="Google Shape;842;p20"/>
          <p:cNvPicPr preferRelativeResize="0"/>
          <p:nvPr/>
        </p:nvPicPr>
        <p:blipFill>
          <a:blip r:embed="rId10">
            <a:alphaModFix/>
          </a:blip>
          <a:stretch>
            <a:fillRect/>
          </a:stretch>
        </p:blipFill>
        <p:spPr>
          <a:xfrm>
            <a:off x="5660925" y="2933550"/>
            <a:ext cx="989700" cy="989700"/>
          </a:xfrm>
          <a:prstGeom prst="rect">
            <a:avLst/>
          </a:prstGeom>
          <a:noFill/>
          <a:ln>
            <a:noFill/>
          </a:ln>
        </p:spPr>
      </p:pic>
      <p:sp>
        <p:nvSpPr>
          <p:cNvPr id="843" name="Google Shape;843;p20"/>
          <p:cNvSpPr txBox="1"/>
          <p:nvPr/>
        </p:nvSpPr>
        <p:spPr>
          <a:xfrm>
            <a:off x="3919175" y="3988725"/>
            <a:ext cx="11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Merriweather"/>
                <a:ea typeface="Merriweather"/>
                <a:cs typeface="Merriweather"/>
                <a:sym typeface="Merriweather"/>
              </a:rPr>
              <a:t>Histogram</a:t>
            </a:r>
            <a:endParaRPr b="1">
              <a:solidFill>
                <a:schemeClr val="lt1"/>
              </a:solidFill>
              <a:latin typeface="Merriweather"/>
              <a:ea typeface="Merriweather"/>
              <a:cs typeface="Merriweather"/>
              <a:sym typeface="Merriweather"/>
            </a:endParaRPr>
          </a:p>
        </p:txBody>
      </p:sp>
      <p:pic>
        <p:nvPicPr>
          <p:cNvPr id="844" name="Google Shape;844;p20"/>
          <p:cNvPicPr preferRelativeResize="0"/>
          <p:nvPr/>
        </p:nvPicPr>
        <p:blipFill>
          <a:blip r:embed="rId11">
            <a:alphaModFix/>
          </a:blip>
          <a:stretch>
            <a:fillRect/>
          </a:stretch>
        </p:blipFill>
        <p:spPr>
          <a:xfrm>
            <a:off x="7390074" y="2435500"/>
            <a:ext cx="1390975" cy="989700"/>
          </a:xfrm>
          <a:prstGeom prst="rect">
            <a:avLst/>
          </a:prstGeom>
          <a:noFill/>
          <a:ln>
            <a:noFill/>
          </a:ln>
        </p:spPr>
      </p:pic>
      <p:sp>
        <p:nvSpPr>
          <p:cNvPr id="845" name="Google Shape;845;p20"/>
          <p:cNvSpPr txBox="1"/>
          <p:nvPr/>
        </p:nvSpPr>
        <p:spPr>
          <a:xfrm>
            <a:off x="7438913" y="3566950"/>
            <a:ext cx="129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Merriweather"/>
                <a:ea typeface="Merriweather"/>
                <a:cs typeface="Merriweather"/>
                <a:sym typeface="Merriweather"/>
              </a:rPr>
              <a:t>Time Series Plot</a:t>
            </a:r>
            <a:endParaRPr b="1">
              <a:solidFill>
                <a:schemeClr val="lt1"/>
              </a:solidFill>
              <a:latin typeface="Merriweather"/>
              <a:ea typeface="Merriweather"/>
              <a:cs typeface="Merriweather"/>
              <a:sym typeface="Merriweather"/>
            </a:endParaRPr>
          </a:p>
        </p:txBody>
      </p:sp>
      <p:sp>
        <p:nvSpPr>
          <p:cNvPr id="846" name="Google Shape;846;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21"/>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IMPORTING LIBRARIES</a:t>
            </a:r>
            <a:endParaRPr/>
          </a:p>
        </p:txBody>
      </p:sp>
      <p:sp>
        <p:nvSpPr>
          <p:cNvPr id="852" name="Google Shape;852;p21"/>
          <p:cNvSpPr txBox="1"/>
          <p:nvPr>
            <p:ph idx="1" type="subTitle"/>
          </p:nvPr>
        </p:nvSpPr>
        <p:spPr>
          <a:xfrm>
            <a:off x="448275" y="1562000"/>
            <a:ext cx="4163700" cy="2622900"/>
          </a:xfrm>
          <a:prstGeom prst="rect">
            <a:avLst/>
          </a:prstGeom>
          <a:ln cap="flat" cmpd="sng" w="19050">
            <a:solidFill>
              <a:schemeClr val="lt1"/>
            </a:solidFill>
            <a:prstDash val="solid"/>
            <a:round/>
            <a:headEnd len="sm" w="sm" type="none"/>
            <a:tailEnd len="sm" w="sm" type="none"/>
          </a:ln>
          <a:effectLst>
            <a:outerShdw rotWithShape="0" algn="bl" dir="5400000" dist="19050">
              <a:srgbClr val="000000">
                <a:alpha val="1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sz="2300">
              <a:solidFill>
                <a:schemeClr val="lt1"/>
              </a:solidFill>
            </a:endParaRPr>
          </a:p>
          <a:p>
            <a:pPr indent="0" lvl="0" marL="0" rtl="0" algn="l">
              <a:spcBef>
                <a:spcPts val="0"/>
              </a:spcBef>
              <a:spcAft>
                <a:spcPts val="0"/>
              </a:spcAft>
              <a:buNone/>
            </a:pPr>
            <a:r>
              <a:rPr lang="en" sz="2300">
                <a:solidFill>
                  <a:schemeClr val="lt1"/>
                </a:solidFill>
              </a:rPr>
              <a:t>import matplotlib.pyplot as plt</a:t>
            </a:r>
            <a:endParaRPr i="1" sz="1700">
              <a:solidFill>
                <a:schemeClr val="dk2"/>
              </a:solidFill>
            </a:endParaRPr>
          </a:p>
          <a:p>
            <a:pPr indent="0" lvl="0" marL="0" rtl="0" algn="l">
              <a:spcBef>
                <a:spcPts val="0"/>
              </a:spcBef>
              <a:spcAft>
                <a:spcPts val="0"/>
              </a:spcAft>
              <a:buNone/>
            </a:pPr>
            <a:r>
              <a:rPr i="1" lang="en" sz="1700">
                <a:solidFill>
                  <a:schemeClr val="dk2"/>
                </a:solidFill>
              </a:rPr>
              <a:t>#used for plotting</a:t>
            </a:r>
            <a:endParaRPr i="1" sz="1700">
              <a:solidFill>
                <a:schemeClr val="dk2"/>
              </a:solidFill>
            </a:endParaRPr>
          </a:p>
          <a:p>
            <a:pPr indent="0" lvl="0" marL="0" rtl="0" algn="l">
              <a:spcBef>
                <a:spcPts val="0"/>
              </a:spcBef>
              <a:spcAft>
                <a:spcPts val="0"/>
              </a:spcAft>
              <a:buNone/>
            </a:pPr>
            <a:r>
              <a:t/>
            </a:r>
            <a:endParaRPr sz="2300">
              <a:solidFill>
                <a:schemeClr val="lt1"/>
              </a:solidFill>
            </a:endParaRPr>
          </a:p>
          <a:p>
            <a:pPr indent="0" lvl="0" marL="0" rtl="0" algn="l">
              <a:spcBef>
                <a:spcPts val="0"/>
              </a:spcBef>
              <a:spcAft>
                <a:spcPts val="0"/>
              </a:spcAft>
              <a:buNone/>
            </a:pPr>
            <a:r>
              <a:rPr lang="en" sz="2300">
                <a:solidFill>
                  <a:schemeClr val="lt1"/>
                </a:solidFill>
              </a:rPr>
              <a:t>import pandas as pd</a:t>
            </a:r>
            <a:endParaRPr sz="2300">
              <a:solidFill>
                <a:schemeClr val="lt1"/>
              </a:solidFill>
            </a:endParaRPr>
          </a:p>
          <a:p>
            <a:pPr indent="0" lvl="0" marL="0" rtl="0" algn="l">
              <a:spcBef>
                <a:spcPts val="0"/>
              </a:spcBef>
              <a:spcAft>
                <a:spcPts val="0"/>
              </a:spcAft>
              <a:buNone/>
            </a:pPr>
            <a:r>
              <a:rPr i="1" lang="en" sz="1500">
                <a:solidFill>
                  <a:schemeClr val="dk2"/>
                </a:solidFill>
              </a:rPr>
              <a:t>#for data manipulation and data analysis</a:t>
            </a:r>
            <a:endParaRPr i="1" sz="1500">
              <a:solidFill>
                <a:schemeClr val="dk2"/>
              </a:solidFill>
            </a:endParaRPr>
          </a:p>
        </p:txBody>
      </p:sp>
      <p:pic>
        <p:nvPicPr>
          <p:cNvPr id="853" name="Google Shape;853;p21"/>
          <p:cNvPicPr preferRelativeResize="0"/>
          <p:nvPr/>
        </p:nvPicPr>
        <p:blipFill>
          <a:blip r:embed="rId3">
            <a:alphaModFix/>
          </a:blip>
          <a:stretch>
            <a:fillRect/>
          </a:stretch>
        </p:blipFill>
        <p:spPr>
          <a:xfrm>
            <a:off x="5210725" y="1676800"/>
            <a:ext cx="3009949" cy="2759500"/>
          </a:xfrm>
          <a:prstGeom prst="rect">
            <a:avLst/>
          </a:prstGeom>
          <a:noFill/>
          <a:ln>
            <a:noFill/>
          </a:ln>
        </p:spPr>
      </p:pic>
      <p:sp>
        <p:nvSpPr>
          <p:cNvPr id="854" name="Google Shape;854;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22"/>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LINE PLOT</a:t>
            </a:r>
            <a:endParaRPr/>
          </a:p>
        </p:txBody>
      </p:sp>
      <p:sp>
        <p:nvSpPr>
          <p:cNvPr id="860" name="Google Shape;860;p22"/>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lt1"/>
                </a:solidFill>
              </a:rPr>
              <a:t>Line charts are used to represent the relation between two data X and Y on a different axis.</a:t>
            </a:r>
            <a:endParaRPr sz="2300">
              <a:solidFill>
                <a:schemeClr val="lt1"/>
              </a:solidFill>
            </a:endParaRPr>
          </a:p>
        </p:txBody>
      </p:sp>
      <p:pic>
        <p:nvPicPr>
          <p:cNvPr id="861" name="Google Shape;861;p22"/>
          <p:cNvPicPr preferRelativeResize="0"/>
          <p:nvPr/>
        </p:nvPicPr>
        <p:blipFill>
          <a:blip r:embed="rId3">
            <a:alphaModFix/>
          </a:blip>
          <a:stretch>
            <a:fillRect/>
          </a:stretch>
        </p:blipFill>
        <p:spPr>
          <a:xfrm>
            <a:off x="2794600" y="2553675"/>
            <a:ext cx="3457101" cy="2154226"/>
          </a:xfrm>
          <a:prstGeom prst="rect">
            <a:avLst/>
          </a:prstGeom>
          <a:noFill/>
          <a:ln>
            <a:noFill/>
          </a:ln>
        </p:spPr>
      </p:pic>
      <p:sp>
        <p:nvSpPr>
          <p:cNvPr id="862" name="Google Shape;862;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23"/>
          <p:cNvSpPr txBox="1"/>
          <p:nvPr>
            <p:ph type="title"/>
          </p:nvPr>
        </p:nvSpPr>
        <p:spPr>
          <a:xfrm>
            <a:off x="299300" y="683850"/>
            <a:ext cx="1173300" cy="4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tillium Web"/>
                <a:ea typeface="Titillium Web"/>
                <a:cs typeface="Titillium Web"/>
                <a:sym typeface="Titillium Web"/>
              </a:rPr>
              <a:t>CODE :</a:t>
            </a:r>
            <a:endParaRPr b="1" sz="2100">
              <a:latin typeface="Titillium Web"/>
              <a:ea typeface="Titillium Web"/>
              <a:cs typeface="Titillium Web"/>
              <a:sym typeface="Titillium Web"/>
            </a:endParaRPr>
          </a:p>
        </p:txBody>
      </p:sp>
      <p:sp>
        <p:nvSpPr>
          <p:cNvPr id="868" name="Google Shape;868;p23"/>
          <p:cNvSpPr txBox="1"/>
          <p:nvPr>
            <p:ph idx="1" type="body"/>
          </p:nvPr>
        </p:nvSpPr>
        <p:spPr>
          <a:xfrm>
            <a:off x="208150" y="1372100"/>
            <a:ext cx="4681200" cy="2475300"/>
          </a:xfrm>
          <a:prstGeom prst="rect">
            <a:avLst/>
          </a:prstGeom>
          <a:ln cap="rnd"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700"/>
              <a:t>x</a:t>
            </a:r>
            <a:r>
              <a:rPr lang="en" sz="2100"/>
              <a:t> = [10,11,12,13,14,15,16,17,18,19,20]</a:t>
            </a:r>
            <a:endParaRPr sz="2100"/>
          </a:p>
          <a:p>
            <a:pPr indent="0" lvl="0" marL="0" rtl="0" algn="l">
              <a:spcBef>
                <a:spcPts val="600"/>
              </a:spcBef>
              <a:spcAft>
                <a:spcPts val="0"/>
              </a:spcAft>
              <a:buClr>
                <a:schemeClr val="dk1"/>
              </a:buClr>
              <a:buSzPts val="1100"/>
              <a:buFont typeface="Arial"/>
              <a:buNone/>
            </a:pPr>
            <a:r>
              <a:rPr lang="en" sz="2600"/>
              <a:t>y</a:t>
            </a:r>
            <a:r>
              <a:rPr lang="en" sz="2100"/>
              <a:t> =</a:t>
            </a:r>
            <a:r>
              <a:rPr lang="en" sz="2100"/>
              <a:t> </a:t>
            </a:r>
            <a:r>
              <a:rPr lang="en" sz="2100"/>
              <a:t>[200,225,267,289,310,345,387,</a:t>
            </a:r>
            <a:endParaRPr sz="2100"/>
          </a:p>
          <a:p>
            <a:pPr indent="0" lvl="0" marL="0" rtl="0" algn="l">
              <a:spcBef>
                <a:spcPts val="600"/>
              </a:spcBef>
              <a:spcAft>
                <a:spcPts val="0"/>
              </a:spcAft>
              <a:buClr>
                <a:schemeClr val="dk1"/>
              </a:buClr>
              <a:buSzPts val="1100"/>
              <a:buFont typeface="Arial"/>
              <a:buNone/>
            </a:pPr>
            <a:r>
              <a:rPr lang="en" sz="2100"/>
              <a:t>        390,405,449,490]</a:t>
            </a:r>
            <a:endParaRPr sz="2100"/>
          </a:p>
          <a:p>
            <a:pPr indent="0" lvl="0" marL="0" rtl="0" algn="l">
              <a:spcBef>
                <a:spcPts val="600"/>
              </a:spcBef>
              <a:spcAft>
                <a:spcPts val="0"/>
              </a:spcAft>
              <a:buClr>
                <a:schemeClr val="dk1"/>
              </a:buClr>
              <a:buSzPts val="1100"/>
              <a:buFont typeface="Arial"/>
              <a:buNone/>
            </a:pPr>
            <a:r>
              <a:rPr lang="en" sz="2100"/>
              <a:t>plt.plot(x,y) </a:t>
            </a:r>
            <a:r>
              <a:rPr i="1" lang="en" sz="1300">
                <a:solidFill>
                  <a:schemeClr val="dk2"/>
                </a:solidFill>
              </a:rPr>
              <a:t>#giving input for x and y axis</a:t>
            </a:r>
            <a:endParaRPr i="1" sz="1400"/>
          </a:p>
          <a:p>
            <a:pPr indent="0" lvl="0" marL="0" rtl="0" algn="l">
              <a:spcBef>
                <a:spcPts val="600"/>
              </a:spcBef>
              <a:spcAft>
                <a:spcPts val="0"/>
              </a:spcAft>
              <a:buClr>
                <a:schemeClr val="dk1"/>
              </a:buClr>
              <a:buSzPts val="1100"/>
              <a:buFont typeface="Arial"/>
              <a:buNone/>
            </a:pPr>
            <a:r>
              <a:rPr lang="en" sz="2100"/>
              <a:t>plt.show()  </a:t>
            </a:r>
            <a:r>
              <a:rPr i="1" lang="en" sz="1200">
                <a:solidFill>
                  <a:schemeClr val="dk2"/>
                </a:solidFill>
              </a:rPr>
              <a:t>#to show the plot</a:t>
            </a:r>
            <a:endParaRPr i="1" sz="1300"/>
          </a:p>
        </p:txBody>
      </p:sp>
      <p:sp>
        <p:nvSpPr>
          <p:cNvPr id="869" name="Google Shape;869;p2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70" name="Google Shape;870;p23"/>
          <p:cNvSpPr txBox="1"/>
          <p:nvPr/>
        </p:nvSpPr>
        <p:spPr>
          <a:xfrm>
            <a:off x="208150" y="195475"/>
            <a:ext cx="44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solidFill>
                  <a:schemeClr val="lt1"/>
                </a:solidFill>
                <a:latin typeface="Titillium Web"/>
                <a:ea typeface="Titillium Web"/>
                <a:cs typeface="Titillium Web"/>
                <a:sym typeface="Titillium Web"/>
              </a:rPr>
              <a:t>Let us generate a simple line plot.</a:t>
            </a:r>
            <a:endParaRPr b="1" i="1">
              <a:solidFill>
                <a:schemeClr val="lt1"/>
              </a:solidFill>
              <a:latin typeface="Titillium Web"/>
              <a:ea typeface="Titillium Web"/>
              <a:cs typeface="Titillium Web"/>
              <a:sym typeface="Titillium Web"/>
            </a:endParaRPr>
          </a:p>
        </p:txBody>
      </p:sp>
      <p:sp>
        <p:nvSpPr>
          <p:cNvPr id="871" name="Google Shape;871;p23"/>
          <p:cNvSpPr txBox="1"/>
          <p:nvPr>
            <p:ph type="title"/>
          </p:nvPr>
        </p:nvSpPr>
        <p:spPr>
          <a:xfrm>
            <a:off x="5132050" y="281450"/>
            <a:ext cx="1479600" cy="4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tillium Web"/>
                <a:ea typeface="Titillium Web"/>
                <a:cs typeface="Titillium Web"/>
                <a:sym typeface="Titillium Web"/>
              </a:rPr>
              <a:t>OUTPUT</a:t>
            </a:r>
            <a:r>
              <a:rPr b="1" lang="en" sz="2400">
                <a:latin typeface="Titillium Web"/>
                <a:ea typeface="Titillium Web"/>
                <a:cs typeface="Titillium Web"/>
                <a:sym typeface="Titillium Web"/>
              </a:rPr>
              <a:t> :</a:t>
            </a:r>
            <a:endParaRPr b="1" sz="2100">
              <a:latin typeface="Titillium Web"/>
              <a:ea typeface="Titillium Web"/>
              <a:cs typeface="Titillium Web"/>
              <a:sym typeface="Titillium Web"/>
            </a:endParaRPr>
          </a:p>
        </p:txBody>
      </p:sp>
      <p:pic>
        <p:nvPicPr>
          <p:cNvPr id="872" name="Google Shape;872;p23"/>
          <p:cNvPicPr preferRelativeResize="0"/>
          <p:nvPr/>
        </p:nvPicPr>
        <p:blipFill>
          <a:blip r:embed="rId3">
            <a:alphaModFix/>
          </a:blip>
          <a:stretch>
            <a:fillRect/>
          </a:stretch>
        </p:blipFill>
        <p:spPr>
          <a:xfrm>
            <a:off x="5132050" y="1068625"/>
            <a:ext cx="3707150" cy="277868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