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8" r:id="rId4"/>
    <p:sldId id="274" r:id="rId5"/>
    <p:sldId id="281" r:id="rId6"/>
    <p:sldId id="286" r:id="rId7"/>
    <p:sldId id="288" r:id="rId8"/>
    <p:sldId id="289" r:id="rId9"/>
    <p:sldId id="290" r:id="rId10"/>
    <p:sldId id="300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12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53134" y="233933"/>
            <a:ext cx="803275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Noto Sans Mono CJK HK"/>
                <a:cs typeface="Noto Sans Mono CJK H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Noto Sans Mono CJK HK"/>
                <a:cs typeface="Noto Sans Mono CJK H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06500" y="1468882"/>
            <a:ext cx="3331210" cy="469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Noto Sans Mono CJK HK"/>
                <a:cs typeface="Noto Sans Mono CJK H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7614" y="111378"/>
            <a:ext cx="736536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0396" y="1240688"/>
            <a:ext cx="5530850" cy="1433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Noto Sans Mono CJK HK"/>
                <a:cs typeface="Noto Sans Mono CJK H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745" y="1066800"/>
            <a:ext cx="53340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5400" spc="-10" dirty="0">
                <a:latin typeface="Noto Sans CJK HK"/>
                <a:cs typeface="Noto Sans CJK HK"/>
              </a:rPr>
              <a:t>宇宙学导论</a:t>
            </a:r>
            <a:r>
              <a:rPr lang="zh-CN" altLang="en-US" sz="5400" spc="-10" dirty="0">
                <a:latin typeface="Noto Sans CJK HK"/>
              </a:rPr>
              <a:t>课件</a:t>
            </a:r>
            <a:endParaRPr sz="5400" spc="-10" dirty="0">
              <a:latin typeface="Noto Sans CJK H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4575" y="2330570"/>
            <a:ext cx="502234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0995" algn="ctr">
              <a:lnSpc>
                <a:spcPct val="100000"/>
              </a:lnSpc>
              <a:spcBef>
                <a:spcPts val="5"/>
              </a:spcBef>
            </a:pPr>
            <a:r>
              <a:rPr lang="en-US" sz="4000" b="1" spc="-40" dirty="0">
                <a:latin typeface="Noto Sans CJK HK"/>
                <a:cs typeface="Noto Sans CJK HK"/>
              </a:rPr>
              <a:t>2024 </a:t>
            </a:r>
            <a:r>
              <a:rPr lang="zh-CN" altLang="en-US" sz="4000" b="1" spc="-40" dirty="0">
                <a:latin typeface="Noto Sans CJK HK"/>
                <a:cs typeface="Noto Sans CJK HK"/>
              </a:rPr>
              <a:t>春</a:t>
            </a:r>
            <a:endParaRPr sz="4000" dirty="0">
              <a:latin typeface="Noto Sans CJK HK"/>
              <a:cs typeface="Noto Sans CJK HK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4F29685-55CF-479F-9F24-F767C6957E8F}"/>
              </a:ext>
            </a:extLst>
          </p:cNvPr>
          <p:cNvSpPr txBox="1"/>
          <p:nvPr/>
        </p:nvSpPr>
        <p:spPr>
          <a:xfrm>
            <a:off x="2471877" y="4114800"/>
            <a:ext cx="7247738" cy="2018501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800" b="1" spc="-40" dirty="0" err="1">
                <a:latin typeface="宋体" panose="02010600030101010101" pitchFamily="2" charset="-122"/>
                <a:ea typeface="宋体" panose="02010600030101010101" pitchFamily="2" charset="-122"/>
                <a:cs typeface="Noto Sans Mono CJK HK"/>
              </a:rPr>
              <a:t>主要参考书</a:t>
            </a:r>
            <a:r>
              <a:rPr sz="2800" b="1" spc="-40" dirty="0">
                <a:latin typeface="宋体" panose="02010600030101010101" pitchFamily="2" charset="-122"/>
                <a:ea typeface="宋体" panose="02010600030101010101" pitchFamily="2" charset="-122"/>
                <a:cs typeface="Noto Sans Mono CJK HK"/>
              </a:rPr>
              <a:t>：</a:t>
            </a:r>
            <a:endParaRPr lang="en-US" sz="2800" b="1" spc="-40" dirty="0">
              <a:latin typeface="宋体" panose="02010600030101010101" pitchFamily="2" charset="-122"/>
              <a:ea typeface="宋体" panose="02010600030101010101" pitchFamily="2" charset="-122"/>
              <a:cs typeface="Noto Sans Mono CJK HK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endParaRPr sz="2800" b="1" dirty="0">
              <a:latin typeface="宋体" panose="02010600030101010101" pitchFamily="2" charset="-122"/>
              <a:ea typeface="宋体" panose="02010600030101010101" pitchFamily="2" charset="-122"/>
              <a:cs typeface="Noto Sans Mono CJK HK"/>
            </a:endParaRPr>
          </a:p>
          <a:p>
            <a:pPr marL="12700">
              <a:spcBef>
                <a:spcPts val="595"/>
              </a:spcBef>
            </a:pPr>
            <a:r>
              <a:rPr lang="en-US" sz="2400" b="1" dirty="0">
                <a:latin typeface="Noto Sans Mono CJK HK"/>
                <a:cs typeface="Noto Sans Mono CJK HK"/>
              </a:rPr>
              <a:t>《</a:t>
            </a:r>
            <a:r>
              <a:rPr lang="en-US" sz="2400" b="1" spc="-10" dirty="0">
                <a:latin typeface="Times New Roman"/>
                <a:cs typeface="Times New Roman"/>
              </a:rPr>
              <a:t>Cosmology</a:t>
            </a:r>
            <a:r>
              <a:rPr lang="en-US" sz="2400" b="1" spc="-50" dirty="0">
                <a:latin typeface="Noto Sans Mono CJK HK"/>
                <a:cs typeface="Noto Sans Mono CJK HK"/>
              </a:rPr>
              <a:t>》- </a:t>
            </a:r>
            <a:r>
              <a:rPr lang="en-US" altLang="zh-CN" sz="2400" b="1" dirty="0">
                <a:latin typeface="Times New Roman"/>
                <a:cs typeface="Times New Roman"/>
              </a:rPr>
              <a:t>Steven</a:t>
            </a:r>
            <a:r>
              <a:rPr lang="en-US" altLang="zh-CN" sz="2400" b="1" spc="-50" dirty="0">
                <a:latin typeface="Times New Roman"/>
                <a:cs typeface="Times New Roman"/>
              </a:rPr>
              <a:t> </a:t>
            </a:r>
            <a:r>
              <a:rPr lang="en-US" altLang="zh-CN" sz="2400" b="1" spc="-10" dirty="0">
                <a:latin typeface="Times New Roman"/>
                <a:cs typeface="Times New Roman"/>
              </a:rPr>
              <a:t>Weinberg</a:t>
            </a:r>
            <a:endParaRPr lang="en-US" sz="2400" dirty="0">
              <a:latin typeface="Noto Sans Mono CJK HK"/>
              <a:cs typeface="Noto Sans Mono CJK HK"/>
            </a:endParaRPr>
          </a:p>
          <a:p>
            <a:pPr marL="12700">
              <a:spcBef>
                <a:spcPts val="580"/>
              </a:spcBef>
            </a:pPr>
            <a:r>
              <a:rPr lang="en-US" altLang="zh-CN" sz="2800" b="1" spc="-4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800" b="1" spc="-40" dirty="0">
                <a:latin typeface="宋体" panose="02010600030101010101" pitchFamily="2" charset="-122"/>
                <a:ea typeface="宋体" panose="02010600030101010101" pitchFamily="2" charset="-122"/>
              </a:rPr>
              <a:t>宇宙大尺度结构的形成</a:t>
            </a:r>
            <a:r>
              <a:rPr lang="en-US" altLang="zh-CN" sz="2800" b="1" spc="-40" dirty="0">
                <a:latin typeface="宋体" panose="02010600030101010101" pitchFamily="2" charset="-122"/>
                <a:ea typeface="宋体" panose="02010600030101010101" pitchFamily="2" charset="-122"/>
              </a:rPr>
              <a:t>》- </a:t>
            </a:r>
            <a:r>
              <a:rPr lang="zh-CN" altLang="en-US" sz="2800" b="1" spc="-40" dirty="0">
                <a:latin typeface="宋体" panose="02010600030101010101" pitchFamily="2" charset="-122"/>
                <a:ea typeface="宋体" panose="02010600030101010101" pitchFamily="2" charset="-122"/>
              </a:rPr>
              <a:t>向守平 冯珑珑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2B623A-5629-4D99-B59B-352C7DAA956A}"/>
              </a:ext>
            </a:extLst>
          </p:cNvPr>
          <p:cNvSpPr txBox="1"/>
          <p:nvPr/>
        </p:nvSpPr>
        <p:spPr>
          <a:xfrm>
            <a:off x="4304759" y="3274943"/>
            <a:ext cx="35819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spc="-40" dirty="0">
                <a:latin typeface="宋体" panose="02010600030101010101" pitchFamily="2" charset="-122"/>
                <a:ea typeface="宋体" panose="02010600030101010101" pitchFamily="2" charset="-122"/>
              </a:rPr>
              <a:t>任课教师：王发印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9847" y="333502"/>
            <a:ext cx="4912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Things</a:t>
            </a:r>
            <a:r>
              <a:rPr sz="2800" spc="-45" dirty="0"/>
              <a:t> </a:t>
            </a:r>
            <a:r>
              <a:rPr sz="2800" dirty="0">
                <a:solidFill>
                  <a:srgbClr val="001F5F"/>
                </a:solidFill>
              </a:rPr>
              <a:t>that</a:t>
            </a:r>
            <a:r>
              <a:rPr sz="2800" spc="-35" dirty="0">
                <a:solidFill>
                  <a:srgbClr val="001F5F"/>
                </a:solidFill>
              </a:rPr>
              <a:t> </a:t>
            </a:r>
            <a:r>
              <a:rPr sz="2800" dirty="0"/>
              <a:t>go</a:t>
            </a:r>
            <a:r>
              <a:rPr sz="2800" spc="-40" dirty="0"/>
              <a:t> </a:t>
            </a:r>
            <a:r>
              <a:rPr sz="2800" dirty="0"/>
              <a:t>faster</a:t>
            </a:r>
            <a:r>
              <a:rPr sz="2800" spc="-95" dirty="0"/>
              <a:t> </a:t>
            </a:r>
            <a:r>
              <a:rPr sz="2800" dirty="0"/>
              <a:t>than</a:t>
            </a:r>
            <a:r>
              <a:rPr sz="2800" spc="-50" dirty="0"/>
              <a:t> </a:t>
            </a:r>
            <a:r>
              <a:rPr sz="2800" spc="-10" dirty="0"/>
              <a:t>light?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2031619" y="1022730"/>
            <a:ext cx="795147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3177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Hubble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law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v=Hr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whether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faraway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galaxies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receding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faster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light?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1541145" algn="l"/>
                <a:tab pos="2200910" algn="l"/>
              </a:tabLst>
            </a:pPr>
            <a:r>
              <a:rPr sz="2400" spc="-10" dirty="0">
                <a:latin typeface="Times New Roman"/>
                <a:cs typeface="Times New Roman"/>
              </a:rPr>
              <a:t>Answer: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yes!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indeed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theoretical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predictions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distant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objects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appear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move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away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faster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light.</a:t>
            </a:r>
            <a:endParaRPr sz="2400" dirty="0">
              <a:latin typeface="Times New Roman"/>
              <a:cs typeface="Times New Roman"/>
            </a:endParaRPr>
          </a:p>
          <a:p>
            <a:pPr marL="355600" marR="1968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space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itself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expanding;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violation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causality,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no </a:t>
            </a:r>
            <a:r>
              <a:rPr sz="2400" dirty="0">
                <a:latin typeface="Times New Roman"/>
                <a:cs typeface="Times New Roman"/>
              </a:rPr>
              <a:t>signal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sent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 </a:t>
            </a:r>
            <a:r>
              <a:rPr sz="2400" spc="-10" dirty="0">
                <a:latin typeface="Times New Roman"/>
                <a:cs typeface="Times New Roman"/>
              </a:rPr>
              <a:t>galaxies.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8260" y="3840879"/>
            <a:ext cx="1504644" cy="22863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52134" y="4313301"/>
            <a:ext cx="2158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solidFill>
                  <a:srgbClr val="FF0000"/>
                </a:solidFill>
                <a:latin typeface="Noto Sans Mono CJK HK"/>
                <a:cs typeface="Noto Sans Mono CJK HK"/>
              </a:rPr>
              <a:t>视超光速运动</a:t>
            </a:r>
            <a:endParaRPr sz="2800">
              <a:latin typeface="Noto Sans Mono CJK HK"/>
              <a:cs typeface="Noto Sans Mono CJK H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79823" y="5150358"/>
            <a:ext cx="6017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erif CJK JP"/>
                <a:cs typeface="Noto Serif CJK JP"/>
              </a:rPr>
              <a:t>在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Noto Serif CJK JP"/>
                <a:cs typeface="Noto Serif CJK JP"/>
              </a:rPr>
              <a:t>时间段内从图中的顶点运动到黑点处，速度为</a:t>
            </a:r>
            <a:r>
              <a:rPr sz="1800" i="1" spc="-10" dirty="0">
                <a:latin typeface="Times New Roman"/>
                <a:cs typeface="Times New Roman"/>
              </a:rPr>
              <a:t>v</a:t>
            </a:r>
            <a:r>
              <a:rPr sz="1800" spc="-10" dirty="0">
                <a:latin typeface="Noto Serif CJK JP"/>
                <a:cs typeface="Noto Serif CJK JP"/>
              </a:rPr>
              <a:t>，</a:t>
            </a:r>
            <a:r>
              <a:rPr sz="1800" spc="-10" dirty="0">
                <a:latin typeface="Times New Roman"/>
                <a:cs typeface="Times New Roman"/>
              </a:rPr>
              <a:t>θ</a:t>
            </a:r>
            <a:r>
              <a:rPr sz="1800" spc="-20" dirty="0">
                <a:latin typeface="Noto Serif CJK JP"/>
                <a:cs typeface="Noto Serif CJK JP"/>
              </a:rPr>
              <a:t>是速度</a:t>
            </a:r>
            <a:r>
              <a:rPr sz="1800" spc="-5" dirty="0">
                <a:latin typeface="Noto Serif CJK JP"/>
                <a:cs typeface="Noto Serif CJK JP"/>
              </a:rPr>
              <a:t>与观测者视线方向的夹角。思考题！</a:t>
            </a:r>
            <a:endParaRPr sz="1800">
              <a:latin typeface="Noto Serif CJK JP"/>
              <a:cs typeface="Noto Serif CJK JP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00"/>
              </a:spcBef>
              <a:tabLst>
                <a:tab pos="1170305" algn="l"/>
              </a:tabLst>
            </a:pPr>
            <a:r>
              <a:rPr dirty="0"/>
              <a:t>第一</a:t>
            </a:r>
            <a:r>
              <a:rPr spc="-50" dirty="0"/>
              <a:t>章</a:t>
            </a:r>
            <a:r>
              <a:rPr dirty="0"/>
              <a:t>	宇宙的基本观测事实</a:t>
            </a:r>
            <a:r>
              <a:rPr spc="-50" dirty="0">
                <a:latin typeface="Times New Roman"/>
                <a:cs typeface="Times New Roman"/>
              </a:rPr>
              <a:t>:</a:t>
            </a:r>
          </a:p>
          <a:p>
            <a:pPr marL="307975" indent="-295275">
              <a:lnSpc>
                <a:spcPct val="100000"/>
              </a:lnSpc>
              <a:buFont typeface="Arial"/>
              <a:buChar char="•"/>
              <a:tabLst>
                <a:tab pos="307975" algn="l"/>
              </a:tabLst>
            </a:pPr>
            <a:r>
              <a:rPr b="0" dirty="0">
                <a:latin typeface="Noto Sans Mono CJK HK"/>
                <a:cs typeface="Noto Sans Mono CJK HK"/>
              </a:rPr>
              <a:t>宇宙学基本原理</a:t>
            </a:r>
            <a:r>
              <a:rPr b="0" spc="-50" dirty="0">
                <a:latin typeface="Times New Roman"/>
                <a:cs typeface="Times New Roman"/>
              </a:rPr>
              <a:t>,</a:t>
            </a:r>
          </a:p>
          <a:p>
            <a:pPr marL="307975" indent="-295275">
              <a:lnSpc>
                <a:spcPct val="100000"/>
              </a:lnSpc>
              <a:buFont typeface="Arial"/>
              <a:buChar char="•"/>
              <a:tabLst>
                <a:tab pos="307975" algn="l"/>
              </a:tabLst>
            </a:pPr>
            <a:r>
              <a:rPr b="0" dirty="0">
                <a:latin typeface="Noto Sans Mono CJK HK"/>
                <a:cs typeface="Noto Sans Mono CJK HK"/>
              </a:rPr>
              <a:t>宇宙年龄的测定</a:t>
            </a:r>
            <a:r>
              <a:rPr b="0" spc="-50" dirty="0">
                <a:latin typeface="Times New Roman"/>
                <a:cs typeface="Times New Roman"/>
              </a:rPr>
              <a:t>,</a:t>
            </a:r>
          </a:p>
          <a:p>
            <a:pPr marL="307975" indent="-295275">
              <a:lnSpc>
                <a:spcPct val="100000"/>
              </a:lnSpc>
              <a:buFont typeface="Arial"/>
              <a:buChar char="•"/>
              <a:tabLst>
                <a:tab pos="307975" algn="l"/>
              </a:tabLst>
            </a:pPr>
            <a:r>
              <a:rPr b="0" spc="-10" dirty="0">
                <a:latin typeface="Noto Sans Mono CJK HK"/>
                <a:cs typeface="Noto Sans Mono CJK HK"/>
              </a:rPr>
              <a:t>宇宙密度的测量</a:t>
            </a:r>
          </a:p>
          <a:p>
            <a:pPr marL="307975">
              <a:lnSpc>
                <a:spcPct val="100000"/>
              </a:lnSpc>
              <a:spcBef>
                <a:spcPts val="2160"/>
              </a:spcBef>
              <a:tabLst>
                <a:tab pos="1170305" algn="l"/>
              </a:tabLst>
            </a:pPr>
            <a:r>
              <a:rPr dirty="0"/>
              <a:t>第二</a:t>
            </a:r>
            <a:r>
              <a:rPr spc="-50" dirty="0"/>
              <a:t>章</a:t>
            </a:r>
            <a:r>
              <a:rPr dirty="0"/>
              <a:t>	宇宙膨胀的动力学</a:t>
            </a:r>
            <a:r>
              <a:rPr spc="-50" dirty="0">
                <a:latin typeface="Times New Roman"/>
                <a:cs typeface="Times New Roman"/>
              </a:rPr>
              <a:t>:</a:t>
            </a:r>
          </a:p>
          <a:p>
            <a:pPr marL="307975" indent="-295275">
              <a:lnSpc>
                <a:spcPct val="100000"/>
              </a:lnSpc>
              <a:buFont typeface="Arial"/>
              <a:buChar char="•"/>
              <a:tabLst>
                <a:tab pos="307975" algn="l"/>
              </a:tabLst>
            </a:pPr>
            <a:r>
              <a:rPr b="0" dirty="0">
                <a:latin typeface="Noto Sans Mono CJK HK"/>
                <a:cs typeface="Noto Sans Mono CJK HK"/>
              </a:rPr>
              <a:t>宇宙学红移及哈勃膨胀</a:t>
            </a:r>
            <a:r>
              <a:rPr b="0" spc="-50" dirty="0">
                <a:latin typeface="Times New Roman"/>
                <a:cs typeface="Times New Roman"/>
              </a:rPr>
              <a:t>,</a:t>
            </a:r>
          </a:p>
          <a:p>
            <a:pPr marL="307975" indent="-295275">
              <a:lnSpc>
                <a:spcPct val="100000"/>
              </a:lnSpc>
              <a:buFont typeface="Arial"/>
              <a:buChar char="•"/>
              <a:tabLst>
                <a:tab pos="307975" algn="l"/>
              </a:tabLst>
            </a:pPr>
            <a:r>
              <a:rPr b="0" spc="-10" dirty="0">
                <a:latin typeface="Times New Roman"/>
                <a:cs typeface="Times New Roman"/>
              </a:rPr>
              <a:t>Robertson-</a:t>
            </a:r>
            <a:r>
              <a:rPr b="0" spc="-25" dirty="0">
                <a:latin typeface="Times New Roman"/>
                <a:cs typeface="Times New Roman"/>
              </a:rPr>
              <a:t>Walker</a:t>
            </a:r>
            <a:r>
              <a:rPr b="0" spc="-5" dirty="0">
                <a:latin typeface="Noto Sans Mono CJK HK"/>
                <a:cs typeface="Noto Sans Mono CJK HK"/>
              </a:rPr>
              <a:t>度规</a:t>
            </a:r>
            <a:r>
              <a:rPr b="0" spc="-50" dirty="0">
                <a:latin typeface="Times New Roman"/>
                <a:cs typeface="Times New Roman"/>
              </a:rPr>
              <a:t>,</a:t>
            </a:r>
          </a:p>
          <a:p>
            <a:pPr marL="307975" indent="-29527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07975" algn="l"/>
              </a:tabLst>
            </a:pPr>
            <a:r>
              <a:rPr b="0" spc="-10" dirty="0">
                <a:latin typeface="Noto Sans Mono CJK HK"/>
                <a:cs typeface="Noto Sans Mono CJK HK"/>
              </a:rPr>
              <a:t>宇宙的动力学方程</a:t>
            </a:r>
          </a:p>
          <a:p>
            <a:pPr marL="307975" indent="-295275">
              <a:lnSpc>
                <a:spcPct val="100000"/>
              </a:lnSpc>
              <a:buFont typeface="Arial"/>
              <a:buChar char="•"/>
              <a:tabLst>
                <a:tab pos="307975" algn="l"/>
              </a:tabLst>
            </a:pPr>
            <a:r>
              <a:rPr b="0" dirty="0">
                <a:latin typeface="Noto Sans Mono CJK HK"/>
                <a:cs typeface="Noto Sans Mono CJK HK"/>
              </a:rPr>
              <a:t>红移</a:t>
            </a:r>
            <a:r>
              <a:rPr b="0" spc="-10" dirty="0">
                <a:latin typeface="Times New Roman"/>
                <a:cs typeface="Times New Roman"/>
              </a:rPr>
              <a:t>-</a:t>
            </a:r>
            <a:r>
              <a:rPr b="0" spc="-15" dirty="0">
                <a:latin typeface="Noto Sans Mono CJK HK"/>
                <a:cs typeface="Noto Sans Mono CJK HK"/>
              </a:rPr>
              <a:t>距离关系</a:t>
            </a:r>
          </a:p>
          <a:p>
            <a:pPr marL="307975" indent="-295275">
              <a:lnSpc>
                <a:spcPct val="100000"/>
              </a:lnSpc>
              <a:buFont typeface="Arial"/>
              <a:buChar char="•"/>
              <a:tabLst>
                <a:tab pos="307975" algn="l"/>
              </a:tabLst>
            </a:pPr>
            <a:r>
              <a:rPr b="0" spc="-10" dirty="0">
                <a:latin typeface="Noto Sans Mono CJK HK"/>
                <a:cs typeface="Noto Sans Mono CJK HK"/>
              </a:rPr>
              <a:t>宇宙的年龄</a:t>
            </a:r>
          </a:p>
          <a:p>
            <a:pPr marL="307975" indent="-295275">
              <a:lnSpc>
                <a:spcPct val="100000"/>
              </a:lnSpc>
              <a:buFont typeface="Arial"/>
              <a:buChar char="•"/>
              <a:tabLst>
                <a:tab pos="307975" algn="l"/>
              </a:tabLst>
            </a:pPr>
            <a:r>
              <a:rPr b="0" spc="-10" dirty="0">
                <a:latin typeface="Noto Sans Mono CJK HK"/>
                <a:cs typeface="Noto Sans Mono CJK HK"/>
              </a:rPr>
              <a:t>宇宙的视界</a:t>
            </a:r>
          </a:p>
          <a:p>
            <a:pPr marL="307975">
              <a:lnSpc>
                <a:spcPct val="100000"/>
              </a:lnSpc>
              <a:spcBef>
                <a:spcPts val="2160"/>
              </a:spcBef>
              <a:tabLst>
                <a:tab pos="1170305" algn="l"/>
              </a:tabLst>
            </a:pPr>
            <a:r>
              <a:rPr dirty="0"/>
              <a:t>第三</a:t>
            </a:r>
            <a:r>
              <a:rPr spc="-50" dirty="0"/>
              <a:t>章</a:t>
            </a:r>
            <a:r>
              <a:rPr dirty="0"/>
              <a:t>	</a:t>
            </a:r>
            <a:r>
              <a:rPr spc="-10" dirty="0">
                <a:latin typeface="Times New Roman"/>
                <a:cs typeface="Times New Roman"/>
              </a:rPr>
              <a:t>Friedmann</a:t>
            </a:r>
            <a:r>
              <a:rPr dirty="0"/>
              <a:t>宇宙的</a:t>
            </a:r>
            <a:r>
              <a:rPr spc="-50" dirty="0"/>
              <a:t>解</a:t>
            </a:r>
          </a:p>
          <a:p>
            <a:pPr marL="307975" indent="-295275">
              <a:lnSpc>
                <a:spcPct val="100000"/>
              </a:lnSpc>
              <a:buFont typeface="Arial"/>
              <a:buChar char="•"/>
              <a:tabLst>
                <a:tab pos="307975" algn="l"/>
              </a:tabLst>
            </a:pPr>
            <a:r>
              <a:rPr b="0" spc="-10" dirty="0">
                <a:latin typeface="Noto Sans Mono CJK HK"/>
                <a:cs typeface="Noto Sans Mono CJK HK"/>
              </a:rPr>
              <a:t>辐射为主的宇宙</a:t>
            </a:r>
          </a:p>
          <a:p>
            <a:pPr marL="307975" indent="-295275">
              <a:lnSpc>
                <a:spcPct val="100000"/>
              </a:lnSpc>
              <a:buFont typeface="Arial"/>
              <a:buChar char="•"/>
              <a:tabLst>
                <a:tab pos="307975" algn="l"/>
              </a:tabLst>
            </a:pPr>
            <a:r>
              <a:rPr b="0" spc="-10" dirty="0">
                <a:latin typeface="Noto Sans Mono CJK HK"/>
                <a:cs typeface="Noto Sans Mono CJK HK"/>
              </a:rPr>
              <a:t>物质为主的宇宙</a:t>
            </a:r>
          </a:p>
          <a:p>
            <a:pPr marL="307975" indent="-295275">
              <a:lnSpc>
                <a:spcPct val="100000"/>
              </a:lnSpc>
              <a:buFont typeface="Arial"/>
              <a:buChar char="•"/>
              <a:tabLst>
                <a:tab pos="307975" algn="l"/>
              </a:tabLst>
            </a:pPr>
            <a:r>
              <a:rPr b="0" dirty="0">
                <a:latin typeface="Noto Sans Mono CJK HK"/>
                <a:cs typeface="Noto Sans Mono CJK HK"/>
              </a:rPr>
              <a:t>一般的宇宙模型和</a:t>
            </a:r>
            <a:r>
              <a:rPr b="0" spc="-10" dirty="0">
                <a:latin typeface="Times New Roman"/>
                <a:cs typeface="Times New Roman"/>
              </a:rPr>
              <a:t>LCDM</a:t>
            </a:r>
            <a:r>
              <a:rPr b="0" spc="-25" dirty="0">
                <a:latin typeface="Noto Sans Mono CJK HK"/>
                <a:cs typeface="Noto Sans Mono CJK HK"/>
              </a:rPr>
              <a:t>宇宙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39736" y="1254378"/>
            <a:ext cx="375031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00"/>
              </a:spcBef>
              <a:tabLst>
                <a:tab pos="1170940" algn="l"/>
              </a:tabLst>
            </a:pPr>
            <a:r>
              <a:rPr sz="1800" b="1" dirty="0">
                <a:latin typeface="Noto Sans Mono CJK HK"/>
                <a:cs typeface="Noto Sans Mono CJK HK"/>
              </a:rPr>
              <a:t>第四</a:t>
            </a:r>
            <a:r>
              <a:rPr sz="1800" b="1" spc="-50" dirty="0">
                <a:latin typeface="Noto Sans Mono CJK HK"/>
                <a:cs typeface="Noto Sans Mono CJK HK"/>
              </a:rPr>
              <a:t>章</a:t>
            </a:r>
            <a:r>
              <a:rPr sz="1800" b="1" dirty="0">
                <a:latin typeface="Noto Sans Mono CJK HK"/>
                <a:cs typeface="Noto Sans Mono CJK HK"/>
              </a:rPr>
              <a:t>	早期宇</a:t>
            </a:r>
            <a:r>
              <a:rPr sz="1800" b="1" spc="-50" dirty="0">
                <a:latin typeface="Noto Sans Mono CJK HK"/>
                <a:cs typeface="Noto Sans Mono CJK HK"/>
              </a:rPr>
              <a:t>宙</a:t>
            </a:r>
            <a:endParaRPr sz="1800">
              <a:latin typeface="Noto Sans Mono CJK HK"/>
              <a:cs typeface="Noto Sans Mono CJK HK"/>
            </a:endParaRPr>
          </a:p>
          <a:p>
            <a:pPr marL="307975" indent="-295275">
              <a:lnSpc>
                <a:spcPct val="100000"/>
              </a:lnSpc>
              <a:buFont typeface="Arial"/>
              <a:buChar char="•"/>
              <a:tabLst>
                <a:tab pos="307975" algn="l"/>
              </a:tabLst>
            </a:pPr>
            <a:r>
              <a:rPr sz="1800" spc="-15" dirty="0">
                <a:latin typeface="Noto Sans Mono CJK HK"/>
                <a:cs typeface="Noto Sans Mono CJK HK"/>
              </a:rPr>
              <a:t>宇宙暴涨</a:t>
            </a:r>
            <a:endParaRPr sz="1800">
              <a:latin typeface="Noto Sans Mono CJK HK"/>
              <a:cs typeface="Noto Sans Mono CJK HK"/>
            </a:endParaRPr>
          </a:p>
          <a:p>
            <a:pPr marL="307975" indent="-295275">
              <a:lnSpc>
                <a:spcPct val="100000"/>
              </a:lnSpc>
              <a:buFont typeface="Arial"/>
              <a:buChar char="•"/>
              <a:tabLst>
                <a:tab pos="307975" algn="l"/>
              </a:tabLst>
            </a:pPr>
            <a:r>
              <a:rPr sz="1800" spc="-10" dirty="0">
                <a:latin typeface="Noto Sans Mono CJK HK"/>
                <a:cs typeface="Noto Sans Mono CJK HK"/>
              </a:rPr>
              <a:t>粒子的退耦</a:t>
            </a:r>
            <a:endParaRPr sz="1800">
              <a:latin typeface="Noto Sans Mono CJK HK"/>
              <a:cs typeface="Noto Sans Mono CJK HK"/>
            </a:endParaRPr>
          </a:p>
          <a:p>
            <a:pPr marL="307975" indent="-295275">
              <a:lnSpc>
                <a:spcPct val="100000"/>
              </a:lnSpc>
              <a:buFont typeface="Arial"/>
              <a:buChar char="•"/>
              <a:tabLst>
                <a:tab pos="307975" algn="l"/>
              </a:tabLst>
            </a:pPr>
            <a:r>
              <a:rPr sz="1800" spc="-10" dirty="0">
                <a:latin typeface="Noto Sans Mono CJK HK"/>
                <a:cs typeface="Noto Sans Mono CJK HK"/>
              </a:rPr>
              <a:t>大爆炸核合成</a:t>
            </a:r>
            <a:endParaRPr sz="1800">
              <a:latin typeface="Noto Sans Mono CJK HK"/>
              <a:cs typeface="Noto Sans Mono CJK HK"/>
            </a:endParaRPr>
          </a:p>
          <a:p>
            <a:pPr marL="307975">
              <a:lnSpc>
                <a:spcPct val="100000"/>
              </a:lnSpc>
              <a:spcBef>
                <a:spcPts val="2160"/>
              </a:spcBef>
              <a:tabLst>
                <a:tab pos="1170940" algn="l"/>
              </a:tabLst>
            </a:pPr>
            <a:r>
              <a:rPr sz="1800" b="1" dirty="0">
                <a:latin typeface="Noto Sans Mono CJK HK"/>
                <a:cs typeface="Noto Sans Mono CJK HK"/>
              </a:rPr>
              <a:t>第五</a:t>
            </a:r>
            <a:r>
              <a:rPr sz="1800" b="1" spc="-50" dirty="0">
                <a:latin typeface="Noto Sans Mono CJK HK"/>
                <a:cs typeface="Noto Sans Mono CJK HK"/>
              </a:rPr>
              <a:t>章</a:t>
            </a:r>
            <a:r>
              <a:rPr sz="1800" b="1" dirty="0">
                <a:latin typeface="Noto Sans Mono CJK HK"/>
                <a:cs typeface="Noto Sans Mono CJK HK"/>
              </a:rPr>
              <a:t>	暗能</a:t>
            </a:r>
            <a:r>
              <a:rPr sz="1800" b="1" spc="-50" dirty="0">
                <a:latin typeface="Noto Sans Mono CJK HK"/>
                <a:cs typeface="Noto Sans Mono CJK HK"/>
              </a:rPr>
              <a:t>量</a:t>
            </a:r>
            <a:endParaRPr sz="1800">
              <a:latin typeface="Noto Sans Mono CJK HK"/>
              <a:cs typeface="Noto Sans Mono CJK HK"/>
            </a:endParaRPr>
          </a:p>
          <a:p>
            <a:pPr marL="307975" indent="-295275">
              <a:lnSpc>
                <a:spcPct val="100000"/>
              </a:lnSpc>
              <a:buFont typeface="Arial"/>
              <a:buChar char="•"/>
              <a:tabLst>
                <a:tab pos="307975" algn="l"/>
              </a:tabLst>
            </a:pPr>
            <a:r>
              <a:rPr sz="1800" spc="-20" dirty="0">
                <a:latin typeface="Noto Sans Mono CJK HK"/>
                <a:cs typeface="Noto Sans Mono CJK HK"/>
              </a:rPr>
              <a:t>暗能量的候选体</a:t>
            </a:r>
            <a:endParaRPr sz="1800">
              <a:latin typeface="Noto Sans Mono CJK HK"/>
              <a:cs typeface="Noto Sans Mono CJK HK"/>
            </a:endParaRPr>
          </a:p>
          <a:p>
            <a:pPr marL="307975" indent="-29527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07975" algn="l"/>
              </a:tabLst>
            </a:pPr>
            <a:r>
              <a:rPr sz="1800" spc="-10" dirty="0">
                <a:latin typeface="Noto Sans Mono CJK HK"/>
                <a:cs typeface="Noto Sans Mono CJK HK"/>
              </a:rPr>
              <a:t>暗能量的状态方程</a:t>
            </a:r>
            <a:endParaRPr sz="1800">
              <a:latin typeface="Noto Sans Mono CJK HK"/>
              <a:cs typeface="Noto Sans Mono CJK HK"/>
            </a:endParaRPr>
          </a:p>
          <a:p>
            <a:pPr marL="307975" indent="-295275">
              <a:lnSpc>
                <a:spcPct val="100000"/>
              </a:lnSpc>
              <a:buFont typeface="Arial"/>
              <a:buChar char="•"/>
              <a:tabLst>
                <a:tab pos="307975" algn="l"/>
              </a:tabLst>
            </a:pPr>
            <a:r>
              <a:rPr sz="1800" spc="-10" dirty="0">
                <a:latin typeface="Noto Sans Mono CJK HK"/>
                <a:cs typeface="Noto Sans Mono CJK HK"/>
              </a:rPr>
              <a:t>天文观测限制暗能量</a:t>
            </a:r>
            <a:endParaRPr sz="1800">
              <a:latin typeface="Noto Sans Mono CJK HK"/>
              <a:cs typeface="Noto Sans Mono CJK HK"/>
            </a:endParaRPr>
          </a:p>
          <a:p>
            <a:pPr marL="307975">
              <a:lnSpc>
                <a:spcPct val="100000"/>
              </a:lnSpc>
              <a:spcBef>
                <a:spcPts val="2160"/>
              </a:spcBef>
              <a:tabLst>
                <a:tab pos="1170940" algn="l"/>
              </a:tabLst>
            </a:pPr>
            <a:r>
              <a:rPr sz="1800" b="1" dirty="0">
                <a:latin typeface="Noto Sans Mono CJK HK"/>
                <a:cs typeface="Noto Sans Mono CJK HK"/>
              </a:rPr>
              <a:t>第六</a:t>
            </a:r>
            <a:r>
              <a:rPr sz="1800" b="1" spc="-50" dirty="0">
                <a:latin typeface="Noto Sans Mono CJK HK"/>
                <a:cs typeface="Noto Sans Mono CJK HK"/>
              </a:rPr>
              <a:t>章</a:t>
            </a:r>
            <a:r>
              <a:rPr sz="1800" b="1" dirty="0">
                <a:latin typeface="Noto Sans Mono CJK HK"/>
                <a:cs typeface="Noto Sans Mono CJK HK"/>
              </a:rPr>
              <a:t>	结构形成的理</a:t>
            </a:r>
            <a:r>
              <a:rPr sz="1800" b="1" spc="-50" dirty="0">
                <a:latin typeface="Noto Sans Mono CJK HK"/>
                <a:cs typeface="Noto Sans Mono CJK HK"/>
              </a:rPr>
              <a:t>论</a:t>
            </a:r>
            <a:endParaRPr sz="1800">
              <a:latin typeface="Noto Sans Mono CJK HK"/>
              <a:cs typeface="Noto Sans Mono CJK HK"/>
            </a:endParaRPr>
          </a:p>
          <a:p>
            <a:pPr marL="307975" indent="-295275">
              <a:lnSpc>
                <a:spcPct val="100000"/>
              </a:lnSpc>
              <a:buFont typeface="Arial"/>
              <a:buChar char="•"/>
              <a:tabLst>
                <a:tab pos="307975" algn="l"/>
              </a:tabLst>
            </a:pPr>
            <a:r>
              <a:rPr sz="1800" dirty="0">
                <a:latin typeface="Noto Sans Mono CJK HK"/>
                <a:cs typeface="Noto Sans Mono CJK HK"/>
              </a:rPr>
              <a:t>自引力不稳定性的</a:t>
            </a:r>
            <a:r>
              <a:rPr sz="1800" spc="-10" dirty="0">
                <a:latin typeface="Times New Roman"/>
                <a:cs typeface="Times New Roman"/>
              </a:rPr>
              <a:t>Jeans</a:t>
            </a:r>
            <a:r>
              <a:rPr sz="1800" spc="-25" dirty="0">
                <a:latin typeface="Noto Sans Mono CJK HK"/>
                <a:cs typeface="Noto Sans Mono CJK HK"/>
              </a:rPr>
              <a:t>理论</a:t>
            </a:r>
            <a:endParaRPr sz="1800">
              <a:latin typeface="Noto Sans Mono CJK HK"/>
              <a:cs typeface="Noto Sans Mono CJK HK"/>
            </a:endParaRPr>
          </a:p>
          <a:p>
            <a:pPr marL="307975" indent="-295275">
              <a:lnSpc>
                <a:spcPct val="100000"/>
              </a:lnSpc>
              <a:buFont typeface="Arial"/>
              <a:buChar char="•"/>
              <a:tabLst>
                <a:tab pos="307975" algn="l"/>
              </a:tabLst>
            </a:pPr>
            <a:r>
              <a:rPr sz="1800" spc="-10" dirty="0">
                <a:latin typeface="Noto Sans Mono CJK HK"/>
                <a:cs typeface="Noto Sans Mono CJK HK"/>
              </a:rPr>
              <a:t>膨胀宇宙的小扰动</a:t>
            </a:r>
            <a:endParaRPr sz="1800">
              <a:latin typeface="Noto Sans Mono CJK HK"/>
              <a:cs typeface="Noto Sans Mono CJK HK"/>
            </a:endParaRPr>
          </a:p>
          <a:p>
            <a:pPr marL="307975" indent="-295275">
              <a:lnSpc>
                <a:spcPct val="100000"/>
              </a:lnSpc>
              <a:buFont typeface="Arial"/>
              <a:buChar char="•"/>
              <a:tabLst>
                <a:tab pos="307975" algn="l"/>
              </a:tabLst>
            </a:pPr>
            <a:r>
              <a:rPr sz="1800" spc="-10" dirty="0">
                <a:latin typeface="Noto Sans Mono CJK HK"/>
                <a:cs typeface="Noto Sans Mono CJK HK"/>
              </a:rPr>
              <a:t>扰动的线性增长</a:t>
            </a:r>
            <a:endParaRPr sz="1800">
              <a:latin typeface="Noto Sans Mono CJK HK"/>
              <a:cs typeface="Noto Sans Mono CJK HK"/>
            </a:endParaRPr>
          </a:p>
          <a:p>
            <a:pPr marL="307975" indent="-295275">
              <a:lnSpc>
                <a:spcPct val="100000"/>
              </a:lnSpc>
              <a:buFont typeface="Arial"/>
              <a:buChar char="•"/>
              <a:tabLst>
                <a:tab pos="307975" algn="l"/>
              </a:tabLst>
            </a:pPr>
            <a:r>
              <a:rPr sz="1800" spc="-5" dirty="0">
                <a:latin typeface="Noto Sans Mono CJK HK"/>
                <a:cs typeface="Noto Sans Mono CJK HK"/>
              </a:rPr>
              <a:t>重子物质的塌缩及第一代恒星形成</a:t>
            </a:r>
            <a:endParaRPr sz="1800">
              <a:latin typeface="Noto Sans Mono CJK HK"/>
              <a:cs typeface="Noto Sans Mono CJK HK"/>
            </a:endParaRPr>
          </a:p>
          <a:p>
            <a:pPr marL="307975">
              <a:lnSpc>
                <a:spcPct val="100000"/>
              </a:lnSpc>
              <a:spcBef>
                <a:spcPts val="2160"/>
              </a:spcBef>
              <a:tabLst>
                <a:tab pos="1227455" algn="l"/>
              </a:tabLst>
            </a:pPr>
            <a:r>
              <a:rPr sz="1800" b="1" dirty="0">
                <a:latin typeface="Noto Sans Mono CJK HK"/>
                <a:cs typeface="Noto Sans Mono CJK HK"/>
              </a:rPr>
              <a:t>第七</a:t>
            </a:r>
            <a:r>
              <a:rPr sz="1800" b="1" spc="-50" dirty="0">
                <a:latin typeface="Noto Sans Mono CJK HK"/>
                <a:cs typeface="Noto Sans Mono CJK HK"/>
              </a:rPr>
              <a:t>章</a:t>
            </a:r>
            <a:r>
              <a:rPr sz="1800" b="1" dirty="0">
                <a:latin typeface="Noto Sans Mono CJK HK"/>
                <a:cs typeface="Noto Sans Mono CJK HK"/>
              </a:rPr>
              <a:t>	高红移宇</a:t>
            </a:r>
            <a:r>
              <a:rPr sz="1800" b="1" spc="-50" dirty="0">
                <a:latin typeface="Noto Sans Mono CJK HK"/>
                <a:cs typeface="Noto Sans Mono CJK HK"/>
              </a:rPr>
              <a:t>宙</a:t>
            </a:r>
            <a:endParaRPr sz="1800">
              <a:latin typeface="Noto Sans Mono CJK HK"/>
              <a:cs typeface="Noto Sans Mono CJK HK"/>
            </a:endParaRPr>
          </a:p>
          <a:p>
            <a:pPr marL="307975" indent="-295275">
              <a:lnSpc>
                <a:spcPct val="100000"/>
              </a:lnSpc>
              <a:buFont typeface="Arial"/>
              <a:buChar char="•"/>
              <a:tabLst>
                <a:tab pos="307975" algn="l"/>
              </a:tabLst>
            </a:pPr>
            <a:r>
              <a:rPr sz="1800" spc="-10" dirty="0">
                <a:latin typeface="Times New Roman"/>
                <a:cs typeface="Times New Roman"/>
              </a:rPr>
              <a:t>Gunn-Peterson</a:t>
            </a:r>
            <a:r>
              <a:rPr sz="1800" spc="-30" dirty="0">
                <a:latin typeface="Noto Sans Mono CJK HK"/>
                <a:cs typeface="Noto Sans Mono CJK HK"/>
              </a:rPr>
              <a:t>效应</a:t>
            </a:r>
            <a:endParaRPr sz="1800">
              <a:latin typeface="Noto Sans Mono CJK HK"/>
              <a:cs typeface="Noto Sans Mono CJK HK"/>
            </a:endParaRPr>
          </a:p>
          <a:p>
            <a:pPr marL="307975" indent="-29527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07975" algn="l"/>
              </a:tabLst>
            </a:pPr>
            <a:r>
              <a:rPr sz="1800" spc="-10" dirty="0">
                <a:latin typeface="Noto Sans Mono CJK HK"/>
                <a:cs typeface="Noto Sans Mono CJK HK"/>
              </a:rPr>
              <a:t>再电离及近红外背景</a:t>
            </a:r>
            <a:endParaRPr sz="1800">
              <a:latin typeface="Noto Sans Mono CJK HK"/>
              <a:cs typeface="Noto Sans Mono CJK HK"/>
            </a:endParaRPr>
          </a:p>
          <a:p>
            <a:pPr marL="307975" indent="-295275">
              <a:lnSpc>
                <a:spcPct val="100000"/>
              </a:lnSpc>
              <a:buFont typeface="Arial"/>
              <a:buChar char="•"/>
              <a:tabLst>
                <a:tab pos="307975" algn="l"/>
              </a:tabLst>
            </a:pPr>
            <a:r>
              <a:rPr sz="1800" spc="-20" dirty="0">
                <a:latin typeface="Times New Roman"/>
                <a:cs typeface="Times New Roman"/>
              </a:rPr>
              <a:t>21cm</a:t>
            </a:r>
            <a:r>
              <a:rPr sz="1800" spc="-25" dirty="0">
                <a:latin typeface="Noto Sans Mono CJK HK"/>
                <a:cs typeface="Noto Sans Mono CJK HK"/>
              </a:rPr>
              <a:t>谱线</a:t>
            </a:r>
            <a:endParaRPr sz="1800">
              <a:latin typeface="Noto Sans Mono CJK HK"/>
              <a:cs typeface="Noto Sans Mono CJK H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75605" y="454278"/>
            <a:ext cx="22396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latin typeface="Noto Sans CJK HK"/>
                <a:cs typeface="Noto Sans CJK HK"/>
              </a:rPr>
              <a:t>课程内容</a:t>
            </a:r>
            <a:endParaRPr sz="4400">
              <a:latin typeface="Noto Sans CJK HK"/>
              <a:cs typeface="Noto Sans CJK H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9904" y="274320"/>
            <a:ext cx="2941320" cy="63093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3665" y="1510665"/>
            <a:ext cx="2848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dirty="0">
                <a:latin typeface="Times New Roman"/>
                <a:cs typeface="Times New Roman"/>
              </a:rPr>
              <a:t>M</a:t>
            </a:r>
            <a:r>
              <a:rPr sz="2800" b="0" dirty="0">
                <a:latin typeface="Noto Serif CJK JP"/>
                <a:cs typeface="Noto Serif CJK JP"/>
              </a:rPr>
              <a:t>＝</a:t>
            </a:r>
            <a:r>
              <a:rPr sz="2800" b="0" dirty="0">
                <a:latin typeface="Times New Roman"/>
                <a:cs typeface="Times New Roman"/>
              </a:rPr>
              <a:t>m</a:t>
            </a:r>
            <a:r>
              <a:rPr sz="2800" b="0" dirty="0">
                <a:latin typeface="Noto Serif CJK JP"/>
                <a:cs typeface="Noto Serif CJK JP"/>
              </a:rPr>
              <a:t>＋</a:t>
            </a:r>
            <a:r>
              <a:rPr sz="2800" b="0" dirty="0">
                <a:latin typeface="Times New Roman"/>
                <a:cs typeface="Times New Roman"/>
              </a:rPr>
              <a:t>5</a:t>
            </a:r>
            <a:r>
              <a:rPr sz="2800" b="0" dirty="0">
                <a:latin typeface="Noto Serif CJK JP"/>
                <a:cs typeface="Noto Serif CJK JP"/>
              </a:rPr>
              <a:t>－</a:t>
            </a:r>
            <a:r>
              <a:rPr sz="2800" b="0" dirty="0">
                <a:latin typeface="Times New Roman"/>
                <a:cs typeface="Times New Roman"/>
              </a:rPr>
              <a:t>5</a:t>
            </a:r>
            <a:r>
              <a:rPr sz="2800" b="0" spc="-7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log</a:t>
            </a:r>
            <a:r>
              <a:rPr sz="2800" b="0" spc="-100" dirty="0">
                <a:latin typeface="Times New Roman"/>
                <a:cs typeface="Times New Roman"/>
              </a:rPr>
              <a:t> </a:t>
            </a:r>
            <a:r>
              <a:rPr sz="2800" b="0" spc="-50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5329" y="2954528"/>
            <a:ext cx="630872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spc="-90" dirty="0">
                <a:latin typeface="Noto Sans Mono CJK HK"/>
                <a:cs typeface="Noto Sans Mono CJK HK"/>
              </a:rPr>
              <a:t>为绝对星等；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-105" dirty="0">
                <a:latin typeface="Noto Sans Mono CJK HK"/>
                <a:cs typeface="Noto Sans Mono CJK HK"/>
              </a:rPr>
              <a:t>为视星等； 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Noto Sans Mono CJK HK"/>
                <a:cs typeface="Noto Sans Mono CJK HK"/>
              </a:rPr>
              <a:t>为距离（</a:t>
            </a:r>
            <a:r>
              <a:rPr sz="2400" dirty="0">
                <a:latin typeface="Times New Roman"/>
                <a:cs typeface="Times New Roman"/>
              </a:rPr>
              <a:t>pc</a:t>
            </a:r>
            <a:r>
              <a:rPr sz="2400" dirty="0">
                <a:latin typeface="Noto Sans Mono CJK HK"/>
                <a:cs typeface="Noto Sans Mono CJK HK"/>
              </a:rPr>
              <a:t>）</a:t>
            </a:r>
            <a:r>
              <a:rPr sz="2400" spc="-50" dirty="0">
                <a:latin typeface="Noto Sans Mono CJK HK"/>
                <a:cs typeface="Noto Sans Mono CJK HK"/>
              </a:rPr>
              <a:t>。</a:t>
            </a:r>
            <a:r>
              <a:rPr sz="2400" spc="-5" dirty="0">
                <a:latin typeface="Noto Sans Mono CJK HK"/>
                <a:cs typeface="Noto Sans Mono CJK HK"/>
              </a:rPr>
              <a:t>绝对星等：位于距离</a:t>
            </a:r>
            <a:r>
              <a:rPr sz="2400" dirty="0">
                <a:latin typeface="Times New Roman"/>
                <a:cs typeface="Times New Roman"/>
              </a:rPr>
              <a:t>10 pc</a:t>
            </a:r>
            <a:r>
              <a:rPr sz="2400" spc="-10" dirty="0">
                <a:latin typeface="Noto Sans Mono CJK HK"/>
                <a:cs typeface="Noto Sans Mono CJK HK"/>
              </a:rPr>
              <a:t>处的星等；</a:t>
            </a:r>
            <a:endParaRPr sz="2400">
              <a:latin typeface="Noto Sans Mono CJK HK"/>
              <a:cs typeface="Noto Sans Mono CJK HK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Noto Sans Mono CJK HK"/>
                <a:cs typeface="Noto Sans Mono CJK HK"/>
              </a:rPr>
              <a:t>视星等：在天体真实距离的星等。</a:t>
            </a:r>
            <a:endParaRPr sz="2400">
              <a:latin typeface="Noto Sans Mono CJK HK"/>
              <a:cs typeface="Noto Sans Mono CJK HK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9678BB0-7390-46C6-AB84-243DADB1808E}"/>
              </a:ext>
            </a:extLst>
          </p:cNvPr>
          <p:cNvSpPr txBox="1">
            <a:spLocks/>
          </p:cNvSpPr>
          <p:nvPr/>
        </p:nvSpPr>
        <p:spPr>
          <a:xfrm>
            <a:off x="6463665" y="281195"/>
            <a:ext cx="20631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4000" spc="-35" dirty="0">
                <a:latin typeface="Noto Sans CJK HK"/>
                <a:cs typeface="Noto Sans CJK HK"/>
              </a:rPr>
              <a:t>星等</a:t>
            </a:r>
            <a:endParaRPr lang="zh-CN" altLang="en-US" sz="4000" dirty="0">
              <a:latin typeface="Noto Sans CJK HK"/>
              <a:cs typeface="Noto Sans CJK H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963167"/>
            <a:ext cx="4648200" cy="2465833"/>
            <a:chOff x="1905000" y="1420367"/>
            <a:chExt cx="8286115" cy="45142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000" y="1420367"/>
              <a:ext cx="8285988" cy="41422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209159" y="3645407"/>
              <a:ext cx="1823085" cy="2289175"/>
            </a:xfrm>
            <a:custGeom>
              <a:avLst/>
              <a:gdLst/>
              <a:ahLst/>
              <a:cxnLst/>
              <a:rect l="l" t="t" r="r" b="b"/>
              <a:pathLst>
                <a:path w="1823084" h="2289175">
                  <a:moveTo>
                    <a:pt x="1691960" y="118171"/>
                  </a:moveTo>
                  <a:lnTo>
                    <a:pt x="0" y="2252776"/>
                  </a:lnTo>
                  <a:lnTo>
                    <a:pt x="45465" y="2288743"/>
                  </a:lnTo>
                  <a:lnTo>
                    <a:pt x="1737373" y="154180"/>
                  </a:lnTo>
                  <a:lnTo>
                    <a:pt x="1691960" y="118171"/>
                  </a:lnTo>
                  <a:close/>
                </a:path>
                <a:path w="1823084" h="2289175">
                  <a:moveTo>
                    <a:pt x="1802544" y="95504"/>
                  </a:moveTo>
                  <a:lnTo>
                    <a:pt x="1709927" y="95504"/>
                  </a:lnTo>
                  <a:lnTo>
                    <a:pt x="1755393" y="131445"/>
                  </a:lnTo>
                  <a:lnTo>
                    <a:pt x="1737373" y="154180"/>
                  </a:lnTo>
                  <a:lnTo>
                    <a:pt x="1782698" y="190119"/>
                  </a:lnTo>
                  <a:lnTo>
                    <a:pt x="1802544" y="95504"/>
                  </a:lnTo>
                  <a:close/>
                </a:path>
                <a:path w="1823084" h="2289175">
                  <a:moveTo>
                    <a:pt x="1709927" y="95504"/>
                  </a:moveTo>
                  <a:lnTo>
                    <a:pt x="1691960" y="118171"/>
                  </a:lnTo>
                  <a:lnTo>
                    <a:pt x="1737373" y="154180"/>
                  </a:lnTo>
                  <a:lnTo>
                    <a:pt x="1755393" y="131445"/>
                  </a:lnTo>
                  <a:lnTo>
                    <a:pt x="1709927" y="95504"/>
                  </a:lnTo>
                  <a:close/>
                </a:path>
                <a:path w="1823084" h="2289175">
                  <a:moveTo>
                    <a:pt x="1822576" y="0"/>
                  </a:moveTo>
                  <a:lnTo>
                    <a:pt x="1646555" y="82169"/>
                  </a:lnTo>
                  <a:lnTo>
                    <a:pt x="1691960" y="118171"/>
                  </a:lnTo>
                  <a:lnTo>
                    <a:pt x="1709927" y="95504"/>
                  </a:lnTo>
                  <a:lnTo>
                    <a:pt x="1802544" y="95504"/>
                  </a:lnTo>
                  <a:lnTo>
                    <a:pt x="182257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9684" y="3502448"/>
            <a:ext cx="3505200" cy="318677"/>
          </a:xfrm>
          <a:prstGeom prst="rect">
            <a:avLst/>
          </a:prstGeom>
          <a:ln w="38100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pc="-5" dirty="0">
                <a:solidFill>
                  <a:srgbClr val="C0504D"/>
                </a:solidFill>
                <a:latin typeface="Droid Sans Fallback"/>
                <a:cs typeface="Droid Sans Fallback"/>
              </a:rPr>
              <a:t>银盘：直径</a:t>
            </a:r>
            <a:r>
              <a:rPr dirty="0">
                <a:solidFill>
                  <a:srgbClr val="C0504D"/>
                </a:solidFill>
                <a:latin typeface="Times New Roman"/>
                <a:cs typeface="Times New Roman"/>
              </a:rPr>
              <a:t>~30</a:t>
            </a:r>
            <a:r>
              <a:rPr spc="-2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504D"/>
                </a:solidFill>
                <a:latin typeface="Times New Roman"/>
                <a:cs typeface="Times New Roman"/>
              </a:rPr>
              <a:t>kpc</a:t>
            </a:r>
            <a:r>
              <a:rPr spc="-5" dirty="0">
                <a:solidFill>
                  <a:srgbClr val="C0504D"/>
                </a:solidFill>
                <a:latin typeface="Times New Roman"/>
                <a:cs typeface="Times New Roman"/>
              </a:rPr>
              <a:t>, </a:t>
            </a:r>
            <a:r>
              <a:rPr dirty="0">
                <a:solidFill>
                  <a:srgbClr val="C0504D"/>
                </a:solidFill>
                <a:latin typeface="Droid Sans Fallback"/>
                <a:cs typeface="Droid Sans Fallback"/>
              </a:rPr>
              <a:t>厚度</a:t>
            </a:r>
            <a:r>
              <a:rPr dirty="0">
                <a:solidFill>
                  <a:srgbClr val="C0504D"/>
                </a:solidFill>
                <a:latin typeface="Times New Roman"/>
                <a:cs typeface="Times New Roman"/>
              </a:rPr>
              <a:t>~300</a:t>
            </a:r>
            <a:r>
              <a:rPr spc="-2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C0504D"/>
                </a:solidFill>
                <a:latin typeface="Times New Roman"/>
                <a:cs typeface="Times New Roman"/>
              </a:rPr>
              <a:t>pc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6314" y="1440466"/>
            <a:ext cx="1219200" cy="307135"/>
          </a:xfrm>
          <a:prstGeom prst="rect">
            <a:avLst/>
          </a:prstGeom>
          <a:ln w="38100">
            <a:noFill/>
          </a:ln>
        </p:spPr>
        <p:txBody>
          <a:bodyPr vert="horz" wrap="square" lIns="0" tIns="29845" rIns="0" bIns="0" rtlCol="0">
            <a:spAutoFit/>
          </a:bodyPr>
          <a:lstStyle/>
          <a:p>
            <a:pPr marL="254000" algn="ctr">
              <a:lnSpc>
                <a:spcPct val="100000"/>
              </a:lnSpc>
              <a:spcBef>
                <a:spcPts val="235"/>
              </a:spcBef>
            </a:pPr>
            <a:r>
              <a:rPr spc="-15" dirty="0">
                <a:solidFill>
                  <a:schemeClr val="bg1"/>
                </a:solidFill>
                <a:latin typeface="Droid Sans Fallback"/>
                <a:cs typeface="Droid Sans Fallback"/>
              </a:rPr>
              <a:t>球状星团</a:t>
            </a:r>
            <a:endParaRPr dirty="0">
              <a:solidFill>
                <a:schemeClr val="bg1"/>
              </a:solidFill>
              <a:latin typeface="Droid Sans Fallback"/>
              <a:cs typeface="Droid Sans Fallb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28864" y="1092198"/>
            <a:ext cx="762000" cy="308418"/>
          </a:xfrm>
          <a:prstGeom prst="rect">
            <a:avLst/>
          </a:prstGeom>
          <a:ln w="38100">
            <a:noFill/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pc="-25" dirty="0">
                <a:solidFill>
                  <a:schemeClr val="bg1"/>
                </a:solidFill>
                <a:latin typeface="Droid Sans Fallback"/>
                <a:cs typeface="Droid Sans Fallback"/>
              </a:rPr>
              <a:t>核球</a:t>
            </a:r>
            <a:endParaRPr dirty="0">
              <a:solidFill>
                <a:schemeClr val="bg1"/>
              </a:solidFill>
              <a:latin typeface="Droid Sans Fallback"/>
              <a:cs typeface="Droid Sans Fallb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17808" y="2785411"/>
            <a:ext cx="835121" cy="308418"/>
          </a:xfrm>
          <a:prstGeom prst="rect">
            <a:avLst/>
          </a:prstGeom>
          <a:ln w="38100">
            <a:noFill/>
          </a:ln>
        </p:spPr>
        <p:txBody>
          <a:bodyPr vert="horz" wrap="square" lIns="0" tIns="3111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245"/>
              </a:spcBef>
            </a:pPr>
            <a:r>
              <a:rPr spc="-25" dirty="0">
                <a:solidFill>
                  <a:schemeClr val="bg1"/>
                </a:solidFill>
                <a:latin typeface="Droid Sans Fallback"/>
                <a:cs typeface="Droid Sans Fallback"/>
              </a:rPr>
              <a:t>银晕</a:t>
            </a:r>
            <a:endParaRPr dirty="0">
              <a:solidFill>
                <a:schemeClr val="bg1"/>
              </a:solidFill>
              <a:latin typeface="Droid Sans Fallback"/>
              <a:cs typeface="Droid Sans Fallback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95356" y="287825"/>
            <a:ext cx="420128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 err="1">
                <a:latin typeface="Noto Sans CJK HK"/>
              </a:rPr>
              <a:t>银河系结构</a:t>
            </a:r>
            <a:r>
              <a:rPr lang="en-US" sz="3600" spc="-10" dirty="0">
                <a:latin typeface="Noto Sans CJK HK"/>
              </a:rPr>
              <a:t> &amp; </a:t>
            </a:r>
            <a:r>
              <a:rPr lang="zh-CN" altLang="en-US" sz="3600" spc="-10" dirty="0">
                <a:latin typeface="Noto Sans CJK HK"/>
                <a:cs typeface="Noto Sans CJK HK"/>
              </a:rPr>
              <a:t>质量</a:t>
            </a:r>
            <a:endParaRPr sz="3600" dirty="0">
              <a:latin typeface="Noto Sans CJK HK"/>
              <a:cs typeface="Noto Sans CJK HK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91DE655B-E108-44CF-857C-F68FE159136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802" y="4003760"/>
            <a:ext cx="4802124" cy="2711194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4E293136-A167-4932-9AD7-305911A41068}"/>
              </a:ext>
            </a:extLst>
          </p:cNvPr>
          <p:cNvSpPr txBox="1"/>
          <p:nvPr/>
        </p:nvSpPr>
        <p:spPr>
          <a:xfrm>
            <a:off x="6400800" y="2439657"/>
            <a:ext cx="4445000" cy="2762936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385"/>
              </a:spcBef>
              <a:buFont typeface="Wingdings"/>
              <a:buChar char=""/>
              <a:tabLst>
                <a:tab pos="367665" algn="l"/>
              </a:tabLst>
            </a:pPr>
            <a:r>
              <a:rPr sz="2400" spc="-45" dirty="0">
                <a:latin typeface="Noto Sans Mono CJK HK"/>
                <a:cs typeface="Noto Sans Mono CJK HK"/>
              </a:rPr>
              <a:t>在太阳轨道内包含的质量为： </a:t>
            </a:r>
            <a:r>
              <a:rPr sz="2400" i="1" dirty="0">
                <a:latin typeface="Times New Roman"/>
                <a:cs typeface="Times New Roman"/>
              </a:rPr>
              <a:t>M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= </a:t>
            </a:r>
            <a:r>
              <a:rPr sz="2400" i="1" dirty="0">
                <a:latin typeface="Times New Roman"/>
                <a:cs typeface="Times New Roman"/>
              </a:rPr>
              <a:t>R</a:t>
            </a:r>
            <a:r>
              <a:rPr sz="2400" baseline="-24305" dirty="0">
                <a:latin typeface="Times New Roman"/>
                <a:cs typeface="Times New Roman"/>
              </a:rPr>
              <a:t>0</a:t>
            </a:r>
            <a:r>
              <a:rPr sz="2400" i="1" dirty="0">
                <a:latin typeface="Times New Roman"/>
                <a:cs typeface="Times New Roman"/>
              </a:rPr>
              <a:t>V</a:t>
            </a:r>
            <a:r>
              <a:rPr sz="2400" baseline="-24305" dirty="0">
                <a:latin typeface="Times New Roman"/>
                <a:cs typeface="Times New Roman"/>
              </a:rPr>
              <a:t>0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i="1" dirty="0">
                <a:latin typeface="Times New Roman"/>
                <a:cs typeface="Times New Roman"/>
              </a:rPr>
              <a:t>G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≈ 1.0</a:t>
            </a:r>
            <a:r>
              <a:rPr sz="2400" spc="-10" dirty="0">
                <a:latin typeface="Noto Sans Mono CJK HK"/>
                <a:cs typeface="Noto Sans Mono CJK HK"/>
              </a:rPr>
              <a:t>×</a:t>
            </a:r>
            <a:r>
              <a:rPr sz="2400" spc="-10" dirty="0">
                <a:latin typeface="Times New Roman"/>
                <a:cs typeface="Times New Roman"/>
              </a:rPr>
              <a:t>10</a:t>
            </a:r>
            <a:r>
              <a:rPr sz="2400" spc="-15" baseline="24305" dirty="0">
                <a:latin typeface="Times New Roman"/>
                <a:cs typeface="Times New Roman"/>
              </a:rPr>
              <a:t>11</a:t>
            </a:r>
            <a:r>
              <a:rPr sz="2400" i="1" spc="-10" dirty="0">
                <a:latin typeface="Times New Roman"/>
                <a:cs typeface="Times New Roman"/>
              </a:rPr>
              <a:t>M</a:t>
            </a:r>
            <a:r>
              <a:rPr sz="2400" spc="-15" baseline="-24305" dirty="0">
                <a:latin typeface="Noto Serif CJK JP"/>
                <a:cs typeface="Noto Serif CJK JP"/>
              </a:rPr>
              <a:t>⊙</a:t>
            </a:r>
            <a:endParaRPr sz="2400" baseline="-24305" dirty="0">
              <a:latin typeface="Noto Serif CJK JP"/>
              <a:cs typeface="Noto Serif CJK JP"/>
            </a:endParaRPr>
          </a:p>
          <a:p>
            <a:pPr marL="367665" indent="-342265">
              <a:lnSpc>
                <a:spcPct val="100000"/>
              </a:lnSpc>
              <a:spcBef>
                <a:spcPts val="290"/>
              </a:spcBef>
              <a:buFont typeface="Wingdings"/>
              <a:buChar char=""/>
              <a:tabLst>
                <a:tab pos="367665" algn="l"/>
              </a:tabLst>
            </a:pPr>
            <a:r>
              <a:rPr sz="2400" dirty="0">
                <a:latin typeface="Noto Sans Mono CJK HK"/>
                <a:cs typeface="Noto Sans Mono CJK HK"/>
              </a:rPr>
              <a:t>银河系的可见物质质量约为</a:t>
            </a:r>
            <a:r>
              <a:rPr sz="2400" spc="-10" dirty="0">
                <a:latin typeface="Times New Roman"/>
                <a:cs typeface="Times New Roman"/>
              </a:rPr>
              <a:t>2.0</a:t>
            </a:r>
            <a:r>
              <a:rPr sz="2400" spc="-10" dirty="0">
                <a:latin typeface="Noto Sans Mono CJK HK"/>
                <a:cs typeface="Noto Sans Mono CJK HK"/>
              </a:rPr>
              <a:t>×</a:t>
            </a:r>
            <a:r>
              <a:rPr sz="2400" spc="-10" dirty="0">
                <a:latin typeface="Times New Roman"/>
                <a:cs typeface="Times New Roman"/>
              </a:rPr>
              <a:t>10</a:t>
            </a:r>
            <a:r>
              <a:rPr sz="2400" spc="-15" baseline="24305" dirty="0">
                <a:latin typeface="Times New Roman"/>
                <a:cs typeface="Times New Roman"/>
              </a:rPr>
              <a:t>11</a:t>
            </a:r>
            <a:r>
              <a:rPr sz="2400" i="1" spc="-10" dirty="0">
                <a:latin typeface="Times New Roman"/>
                <a:cs typeface="Times New Roman"/>
              </a:rPr>
              <a:t>M</a:t>
            </a:r>
            <a:r>
              <a:rPr sz="2400" spc="-15" baseline="-24305" dirty="0">
                <a:latin typeface="Noto Serif CJK JP"/>
                <a:cs typeface="Noto Serif CJK JP"/>
              </a:rPr>
              <a:t>⊙</a:t>
            </a:r>
            <a:endParaRPr sz="2400" baseline="-24305" dirty="0">
              <a:latin typeface="Noto Serif CJK JP"/>
              <a:cs typeface="Noto Serif CJK JP"/>
            </a:endParaRPr>
          </a:p>
          <a:p>
            <a:pPr marL="367665" indent="-342265">
              <a:lnSpc>
                <a:spcPct val="100000"/>
              </a:lnSpc>
              <a:spcBef>
                <a:spcPts val="685"/>
              </a:spcBef>
              <a:buFont typeface="Wingdings"/>
              <a:buChar char=""/>
              <a:tabLst>
                <a:tab pos="367665" algn="l"/>
              </a:tabLst>
            </a:pPr>
            <a:r>
              <a:rPr sz="2400" dirty="0">
                <a:latin typeface="Noto Sans Mono CJK HK"/>
                <a:cs typeface="Noto Sans Mono CJK HK"/>
              </a:rPr>
              <a:t>银河系的实际质量超过</a:t>
            </a:r>
            <a:r>
              <a:rPr sz="2400" dirty="0">
                <a:latin typeface="Times New Roman"/>
                <a:cs typeface="Times New Roman"/>
              </a:rPr>
              <a:t>10</a:t>
            </a:r>
            <a:r>
              <a:rPr sz="2400" baseline="24305" dirty="0">
                <a:latin typeface="Times New Roman"/>
                <a:cs typeface="Times New Roman"/>
              </a:rPr>
              <a:t>12</a:t>
            </a:r>
            <a:r>
              <a:rPr sz="2400" spc="292" baseline="24305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M</a:t>
            </a:r>
            <a:r>
              <a:rPr sz="2400" spc="-30" baseline="-24305" dirty="0">
                <a:latin typeface="Noto Serif CJK JP"/>
                <a:cs typeface="Noto Serif CJK JP"/>
              </a:rPr>
              <a:t>⊙</a:t>
            </a:r>
            <a:r>
              <a:rPr sz="2400" spc="-10" dirty="0">
                <a:latin typeface="Noto Sans Mono CJK HK"/>
                <a:cs typeface="Noto Sans Mono CJK HK"/>
              </a:rPr>
              <a:t>，表明在银晕中存在大量的暗物质</a:t>
            </a:r>
            <a:r>
              <a:rPr sz="2400" dirty="0">
                <a:latin typeface="Times New Roman"/>
                <a:cs typeface="Times New Roman"/>
              </a:rPr>
              <a:t>(dark</a:t>
            </a:r>
            <a:r>
              <a:rPr sz="2400" spc="-10" dirty="0">
                <a:latin typeface="Times New Roman"/>
                <a:cs typeface="Times New Roman"/>
              </a:rPr>
              <a:t> matter)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54" y="1383284"/>
            <a:ext cx="4902200" cy="14738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algn="just">
              <a:lnSpc>
                <a:spcPct val="98600"/>
              </a:lnSpc>
              <a:spcBef>
                <a:spcPts val="140"/>
              </a:spcBef>
            </a:pPr>
            <a:r>
              <a:rPr sz="2400" b="0" spc="-5" dirty="0">
                <a:latin typeface="Noto Sans Mono CJK HK"/>
                <a:cs typeface="Noto Sans Mono CJK HK"/>
              </a:rPr>
              <a:t>由星系群和星系团构成的更高级天体统称为超星系团。一般超星系团包含几个到几十个星系团，大小为几十到</a:t>
            </a:r>
            <a:r>
              <a:rPr sz="2400" b="0" dirty="0">
                <a:latin typeface="Noto Sans Mono CJK HK"/>
                <a:cs typeface="Noto Sans Mono CJK HK"/>
              </a:rPr>
              <a:t>几百个</a:t>
            </a:r>
            <a:r>
              <a:rPr sz="2400" b="0" dirty="0">
                <a:latin typeface="Times New Roman"/>
                <a:cs typeface="Times New Roman"/>
              </a:rPr>
              <a:t>Mpc</a:t>
            </a:r>
            <a:r>
              <a:rPr sz="2400" b="0" spc="-3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Noto Sans Mono CJK HK"/>
                <a:cs typeface="Noto Sans Mono CJK HK"/>
              </a:rPr>
              <a:t>（</a:t>
            </a:r>
            <a:r>
              <a:rPr sz="2400" b="0" dirty="0">
                <a:latin typeface="Times New Roman"/>
                <a:cs typeface="Times New Roman"/>
              </a:rPr>
              <a:t>1pc=3.3</a:t>
            </a:r>
            <a:r>
              <a:rPr sz="2400" b="0" dirty="0">
                <a:latin typeface="Noto Sans Mono CJK HK"/>
                <a:cs typeface="Noto Sans Mono CJK HK"/>
              </a:rPr>
              <a:t>光年</a:t>
            </a:r>
            <a:r>
              <a:rPr sz="2400" b="0" spc="-25" dirty="0">
                <a:latin typeface="Noto Sans Mono CJK HK"/>
                <a:cs typeface="Noto Sans Mono CJK HK"/>
              </a:rPr>
              <a:t>）；</a:t>
            </a:r>
            <a:endParaRPr sz="2400">
              <a:latin typeface="Noto Sans Mono CJK HK"/>
              <a:cs typeface="Noto Sans Mono CJK H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154" y="3212338"/>
            <a:ext cx="5207000" cy="116713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7800"/>
              </a:lnSpc>
              <a:spcBef>
                <a:spcPts val="160"/>
              </a:spcBef>
            </a:pPr>
            <a:r>
              <a:rPr sz="2400" spc="-5" dirty="0">
                <a:latin typeface="Noto Sans Mono CJK HK"/>
                <a:cs typeface="Noto Sans Mono CJK HK"/>
              </a:rPr>
              <a:t>超星系团是现在已知的最大星系集团，</a:t>
            </a:r>
            <a:r>
              <a:rPr sz="2400" spc="-10" dirty="0">
                <a:latin typeface="Noto Sans Mono CJK HK"/>
                <a:cs typeface="Noto Sans Mono CJK HK"/>
              </a:rPr>
              <a:t>在尺度超过大约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150Mpc</a:t>
            </a:r>
            <a:r>
              <a:rPr sz="2400" spc="-20" dirty="0">
                <a:latin typeface="Noto Sans Mono CJK HK"/>
                <a:cs typeface="Noto Sans Mono CJK HK"/>
              </a:rPr>
              <a:t>时，星系的分</a:t>
            </a:r>
            <a:r>
              <a:rPr sz="2400" dirty="0">
                <a:latin typeface="Noto Sans Mono CJK HK"/>
                <a:cs typeface="Noto Sans Mono CJK HK"/>
              </a:rPr>
              <a:t>布可以近似看成是均匀的</a:t>
            </a:r>
            <a:r>
              <a:rPr sz="2800" spc="-50" dirty="0">
                <a:latin typeface="Noto Sans Mono CJK HK"/>
                <a:cs typeface="Noto Sans Mono CJK HK"/>
              </a:rPr>
              <a:t>。</a:t>
            </a:r>
            <a:endParaRPr sz="2800" dirty="0">
              <a:latin typeface="Noto Sans Mono CJK HK"/>
              <a:cs typeface="Noto Sans Mono CJK H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405384"/>
            <a:ext cx="6544056" cy="61356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776586" y="5897981"/>
            <a:ext cx="215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Noto Serif CJK JP"/>
                <a:cs typeface="Noto Serif CJK JP"/>
              </a:rPr>
              <a:t>室女座超星系团</a:t>
            </a:r>
            <a:endParaRPr sz="2400">
              <a:latin typeface="Noto Serif CJK JP"/>
              <a:cs typeface="Noto Serif CJK JP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2440" y="288025"/>
            <a:ext cx="61271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5" dirty="0" err="1">
                <a:latin typeface="Noto Sans CJK HK"/>
                <a:cs typeface="Noto Sans CJK HK"/>
              </a:rPr>
              <a:t>牛顿宇宙学与奥伯斯佯谬</a:t>
            </a:r>
            <a:endParaRPr sz="4000" dirty="0">
              <a:latin typeface="Noto Sans CJK HK"/>
              <a:cs typeface="Noto Sans CJK H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900" y="1120319"/>
            <a:ext cx="9474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Noto Serif CJK JP"/>
                <a:cs typeface="Noto Serif CJK JP"/>
              </a:rPr>
              <a:t>如果宇宙是无限的、静态的，如果恒星均匀分布且始终存在。天空的亮</a:t>
            </a:r>
            <a:r>
              <a:rPr sz="2400" spc="-10" dirty="0">
                <a:latin typeface="Noto Serif CJK JP"/>
                <a:cs typeface="Noto Serif CJK JP"/>
              </a:rPr>
              <a:t>度将是无限大！</a:t>
            </a:r>
            <a:endParaRPr sz="2400" dirty="0">
              <a:latin typeface="Noto Serif CJK JP"/>
              <a:cs typeface="Noto Serif CJK JP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8900" y="1972324"/>
            <a:ext cx="3670300" cy="351407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58900" y="5683694"/>
            <a:ext cx="46164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However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doesn't,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assumptions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wrong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FA9EE17-5690-40D4-AEFC-A8288E54D74D}"/>
              </a:ext>
            </a:extLst>
          </p:cNvPr>
          <p:cNvSpPr txBox="1"/>
          <p:nvPr/>
        </p:nvSpPr>
        <p:spPr>
          <a:xfrm>
            <a:off x="6095998" y="2020339"/>
            <a:ext cx="5486401" cy="361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52729" indent="-342900" algn="just">
              <a:lnSpc>
                <a:spcPct val="14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distribution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stars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uniform.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example,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there </a:t>
            </a:r>
            <a:r>
              <a:rPr sz="2000" dirty="0">
                <a:latin typeface="Times New Roman"/>
                <a:cs typeface="Times New Roman"/>
              </a:rPr>
              <a:t>could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infinity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stars,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behind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another </a:t>
            </a:r>
            <a:r>
              <a:rPr sz="2000" dirty="0">
                <a:latin typeface="Times New Roman"/>
                <a:cs typeface="Times New Roman"/>
              </a:rPr>
              <a:t>so 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finite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angular</a:t>
            </a:r>
            <a:r>
              <a:rPr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area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subtended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them.</a:t>
            </a:r>
            <a:endParaRPr sz="2000" dirty="0">
              <a:latin typeface="Times New Roman"/>
              <a:cs typeface="Times New Roman"/>
            </a:endParaRPr>
          </a:p>
          <a:p>
            <a:pPr marL="355600" marR="202565" indent="-342900" algn="just">
              <a:lnSpc>
                <a:spcPct val="14010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Universe</a:t>
            </a: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expanding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 distant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stars 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red-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shifted</a:t>
            </a:r>
            <a:r>
              <a:rPr sz="2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into </a:t>
            </a:r>
            <a:r>
              <a:rPr sz="2000" spc="-10" dirty="0">
                <a:latin typeface="Times New Roman"/>
                <a:cs typeface="Times New Roman"/>
              </a:rPr>
              <a:t>obscurity.</a:t>
            </a:r>
            <a:endParaRPr sz="2000" dirty="0">
              <a:latin typeface="Times New Roman"/>
              <a:cs typeface="Times New Roman"/>
            </a:endParaRPr>
          </a:p>
          <a:p>
            <a:pPr marL="354965" indent="-342265" algn="just">
              <a:lnSpc>
                <a:spcPct val="100000"/>
              </a:lnSpc>
              <a:spcBef>
                <a:spcPts val="23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Universe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young.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Distant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light</a:t>
            </a:r>
            <a:r>
              <a:rPr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hasn't</a:t>
            </a: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even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reached</a:t>
            </a:r>
            <a:r>
              <a:rPr sz="20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us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yet.</a:t>
            </a:r>
            <a:endParaRPr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9788" y="306290"/>
            <a:ext cx="20624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Noto Sans CJK HK"/>
                <a:cs typeface="Noto Sans CJK HK"/>
              </a:rPr>
              <a:t>宇宙学原理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4535" y="1143000"/>
            <a:ext cx="9912985" cy="39337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501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zh-CN" altLang="en-US" sz="2900" dirty="0">
                <a:latin typeface="Noto Sans Mono CJK HK"/>
                <a:cs typeface="Noto Sans Mono CJK HK"/>
              </a:rPr>
              <a:t>宇宙是所有的时空及其间物质的总和</a:t>
            </a:r>
            <a:endParaRPr lang="en-US" sz="2900" dirty="0">
              <a:latin typeface="Noto Sans Mono CJK HK"/>
              <a:cs typeface="Noto Sans Mono CJK HK"/>
            </a:endParaRPr>
          </a:p>
          <a:p>
            <a:pPr marL="469900" marR="5080" indent="-457200">
              <a:lnSpc>
                <a:spcPct val="1501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900" dirty="0" err="1">
                <a:latin typeface="Noto Sans Mono CJK HK"/>
                <a:cs typeface="Noto Sans Mono CJK HK"/>
              </a:rPr>
              <a:t>宇宙在大尺度</a:t>
            </a:r>
            <a:r>
              <a:rPr lang="en-US" sz="2900" dirty="0">
                <a:latin typeface="Noto Sans Mono CJK HK"/>
                <a:cs typeface="Noto Sans Mono CJK HK"/>
              </a:rPr>
              <a:t>(S</a:t>
            </a:r>
            <a:r>
              <a:rPr lang="en-US" altLang="zh-CN" sz="2900" dirty="0">
                <a:latin typeface="Noto Sans Mono CJK HK"/>
                <a:cs typeface="Noto Sans Mono CJK HK"/>
              </a:rPr>
              <a:t>patial</a:t>
            </a:r>
            <a:r>
              <a:rPr lang="en-US" sz="2900" dirty="0">
                <a:latin typeface="Noto Sans Mono CJK HK"/>
                <a:cs typeface="Noto Sans Mono CJK HK"/>
              </a:rPr>
              <a:t>)</a:t>
            </a:r>
            <a:r>
              <a:rPr sz="2900" dirty="0" err="1">
                <a:latin typeface="Noto Sans Mono CJK HK"/>
                <a:cs typeface="Noto Sans Mono CJK HK"/>
              </a:rPr>
              <a:t>上是</a:t>
            </a:r>
            <a:r>
              <a:rPr sz="2900" dirty="0" err="1">
                <a:solidFill>
                  <a:srgbClr val="FF0000"/>
                </a:solidFill>
                <a:latin typeface="Noto Sans Mono CJK HK"/>
                <a:cs typeface="Noto Sans Mono CJK HK"/>
              </a:rPr>
              <a:t>均匀</a:t>
            </a:r>
            <a:r>
              <a:rPr sz="2900" spc="-10" dirty="0" err="1">
                <a:latin typeface="Noto Sans Mono CJK HK"/>
                <a:cs typeface="Noto Sans Mono CJK HK"/>
              </a:rPr>
              <a:t>及</a:t>
            </a:r>
            <a:r>
              <a:rPr sz="2900" spc="-10" dirty="0" err="1">
                <a:solidFill>
                  <a:srgbClr val="0000FF"/>
                </a:solidFill>
                <a:latin typeface="Noto Sans Mono CJK HK"/>
                <a:cs typeface="Noto Sans Mono CJK HK"/>
              </a:rPr>
              <a:t>各向同性</a:t>
            </a:r>
            <a:r>
              <a:rPr sz="2900" spc="-20" dirty="0" err="1">
                <a:latin typeface="Noto Sans Mono CJK HK"/>
                <a:cs typeface="Noto Sans Mono CJK HK"/>
              </a:rPr>
              <a:t>的，没有任何一个观测者</a:t>
            </a:r>
            <a:r>
              <a:rPr sz="2900" spc="60" dirty="0" err="1">
                <a:latin typeface="Noto Sans Mono CJK HK"/>
                <a:cs typeface="Noto Sans Mono CJK HK"/>
              </a:rPr>
              <a:t>在宇宙中占有特殊的位置</a:t>
            </a:r>
            <a:r>
              <a:rPr sz="2900" dirty="0" err="1">
                <a:latin typeface="Noto Sans Mono CJK HK"/>
                <a:cs typeface="Noto Sans Mono CJK HK"/>
              </a:rPr>
              <a:t>（空间</a:t>
            </a:r>
            <a:r>
              <a:rPr sz="2900" spc="-25" dirty="0">
                <a:latin typeface="Noto Sans Mono CJK HK"/>
                <a:cs typeface="Noto Sans Mono CJK HK"/>
              </a:rPr>
              <a:t>）</a:t>
            </a: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sz="2600" dirty="0">
                <a:latin typeface="Times New Roman"/>
                <a:cs typeface="Times New Roman"/>
              </a:rPr>
              <a:t>Cosmological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Principle:</a:t>
            </a:r>
            <a:endParaRPr sz="2600" dirty="0">
              <a:latin typeface="Times New Roman"/>
              <a:cs typeface="Times New Roman"/>
            </a:endParaRPr>
          </a:p>
          <a:p>
            <a:pPr marL="355600" marR="777875" indent="63500">
              <a:lnSpc>
                <a:spcPct val="1501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universe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isotropic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homogeneous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large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scales,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25" dirty="0">
                <a:latin typeface="Times New Roman"/>
                <a:cs typeface="Times New Roman"/>
              </a:rPr>
              <a:t> no </a:t>
            </a:r>
            <a:r>
              <a:rPr sz="2600" dirty="0">
                <a:latin typeface="Times New Roman"/>
                <a:cs typeface="Times New Roman"/>
              </a:rPr>
              <a:t>observer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occupies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preferred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position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universe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FCC93E-681F-41F1-864C-89C0A4FF1CFE}"/>
              </a:ext>
            </a:extLst>
          </p:cNvPr>
          <p:cNvSpPr txBox="1"/>
          <p:nvPr/>
        </p:nvSpPr>
        <p:spPr>
          <a:xfrm>
            <a:off x="1494535" y="5562600"/>
            <a:ext cx="8229600" cy="458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34290" indent="-285750" algn="l">
              <a:lnSpc>
                <a:spcPct val="150100"/>
              </a:lnSpc>
              <a:spcBef>
                <a:spcPts val="695"/>
              </a:spcBef>
              <a:buFont typeface="Arial" panose="020B0604020202020204" pitchFamily="34" charset="0"/>
              <a:buChar char="•"/>
            </a:pPr>
            <a:r>
              <a:rPr lang="zh-CN" altLang="en-US" sz="1800" spc="-20" dirty="0">
                <a:latin typeface="Noto Sans Mono CJK HK"/>
                <a:cs typeface="Noto Sans Mono CJK HK"/>
              </a:rPr>
              <a:t>将宇宙学原理扩展到时间维，则为</a:t>
            </a:r>
            <a:r>
              <a:rPr lang="zh-CN" altLang="en-US" sz="1800" spc="-20" dirty="0">
                <a:solidFill>
                  <a:srgbClr val="FF0000"/>
                </a:solidFill>
                <a:latin typeface="Noto Sans Mono CJK HK"/>
                <a:cs typeface="Noto Sans Mono CJK HK"/>
              </a:rPr>
              <a:t>静态宇宙理论</a:t>
            </a:r>
            <a:r>
              <a:rPr lang="zh-CN" altLang="en-US" sz="1800" spc="-20" dirty="0">
                <a:latin typeface="Noto Sans Mono CJK HK"/>
                <a:cs typeface="Noto Sans Mono CJK HK"/>
              </a:rPr>
              <a:t>：没有一个</a:t>
            </a:r>
            <a:r>
              <a:rPr lang="zh-CN" altLang="en-US" sz="1800" dirty="0">
                <a:latin typeface="Noto Sans Mono CJK HK"/>
                <a:cs typeface="Noto Sans Mono CJK HK"/>
              </a:rPr>
              <a:t>时间是特殊的</a:t>
            </a:r>
            <a:r>
              <a:rPr lang="en-US" altLang="zh-CN" sz="1800" spc="-50" dirty="0">
                <a:latin typeface="Times New Roman"/>
                <a:cs typeface="Times New Roman"/>
              </a:rPr>
              <a:t>;</a:t>
            </a:r>
            <a:endParaRPr lang="zh-CN" altLang="en-US"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3578" y="269494"/>
            <a:ext cx="76809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Times New Roman"/>
                <a:cs typeface="Times New Roman"/>
              </a:rPr>
              <a:t>Cosmic</a:t>
            </a:r>
            <a:r>
              <a:rPr sz="3600" b="0" spc="-85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Homogeneity</a:t>
            </a:r>
            <a:r>
              <a:rPr sz="3600" b="0" spc="-75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and</a:t>
            </a:r>
            <a:r>
              <a:rPr sz="3600" b="0" spc="-80" dirty="0">
                <a:latin typeface="Times New Roman"/>
                <a:cs typeface="Times New Roman"/>
              </a:rPr>
              <a:t> </a:t>
            </a:r>
            <a:r>
              <a:rPr sz="3600" b="0" spc="-10" dirty="0">
                <a:latin typeface="Times New Roman"/>
                <a:cs typeface="Times New Roman"/>
              </a:rPr>
              <a:t>Inhomogeneity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9336" y="4359691"/>
            <a:ext cx="6549441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Sketch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illustrating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dual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nature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Universe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smooth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large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scales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rough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on </a:t>
            </a:r>
            <a:r>
              <a:rPr sz="2400" dirty="0">
                <a:latin typeface="Times New Roman"/>
                <a:cs typeface="Times New Roman"/>
              </a:rPr>
              <a:t>small</a:t>
            </a:r>
            <a:r>
              <a:rPr sz="2400" spc="2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scales</a:t>
            </a:r>
            <a:r>
              <a:rPr sz="2400" spc="1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below</a:t>
            </a:r>
            <a:r>
              <a:rPr sz="2400" spc="2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certain</a:t>
            </a:r>
            <a:r>
              <a:rPr sz="2400" spc="1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threshold</a:t>
            </a:r>
            <a:r>
              <a:rPr sz="2400" spc="2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scale</a:t>
            </a:r>
            <a:r>
              <a:rPr sz="2400" spc="1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5" dirty="0"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~150Mpc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2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2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resembles</a:t>
            </a:r>
            <a:r>
              <a:rPr sz="2400" spc="2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water</a:t>
            </a:r>
            <a:r>
              <a:rPr sz="2400" spc="20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spc="-50" dirty="0">
                <a:latin typeface="Times New Roman"/>
                <a:cs typeface="Times New Roman"/>
              </a:rPr>
              <a:t>- </a:t>
            </a:r>
            <a:r>
              <a:rPr sz="2400" dirty="0">
                <a:latin typeface="Times New Roman"/>
                <a:cs typeface="Times New Roman"/>
              </a:rPr>
              <a:t>homogeneous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large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scales,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rough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molecular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scales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below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100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nm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399" y="988458"/>
            <a:ext cx="4433316" cy="322630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FC4FD44F-45B4-4BAA-9229-C4C043FCF1A2}"/>
              </a:ext>
            </a:extLst>
          </p:cNvPr>
          <p:cNvSpPr txBox="1"/>
          <p:nvPr/>
        </p:nvSpPr>
        <p:spPr>
          <a:xfrm>
            <a:off x="914400" y="2209800"/>
            <a:ext cx="3276600" cy="2623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40" dirty="0">
                <a:latin typeface="宋体" panose="02010600030101010101" pitchFamily="2" charset="-122"/>
                <a:ea typeface="宋体" panose="02010600030101010101" pitchFamily="2" charset="-122"/>
              </a:rPr>
              <a:t>宇宙学的理论基础</a:t>
            </a:r>
            <a:r>
              <a:rPr lang="en-US" altLang="zh-CN" sz="2800" spc="-4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800" spc="-40" dirty="0">
                <a:latin typeface="宋体" panose="02010600030101010101" pitchFamily="2" charset="-122"/>
                <a:ea typeface="宋体" panose="02010600030101010101" pitchFamily="2" charset="-122"/>
              </a:rPr>
              <a:t>广义相对论</a:t>
            </a:r>
            <a:r>
              <a:rPr lang="en-US" altLang="zh-CN" sz="2800" spc="-4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800" spc="-4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 err="1">
                <a:latin typeface="宋体" panose="02010600030101010101" pitchFamily="2" charset="-122"/>
                <a:ea typeface="宋体" panose="02010600030101010101" pitchFamily="2" charset="-122"/>
              </a:rPr>
              <a:t>宇宙中的</a:t>
            </a:r>
            <a:r>
              <a:rPr sz="2800" spc="-4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物质组成</a:t>
            </a:r>
            <a:r>
              <a:rPr sz="2800" spc="-40" dirty="0" err="1">
                <a:latin typeface="宋体" panose="02010600030101010101" pitchFamily="2" charset="-122"/>
                <a:ea typeface="宋体" panose="02010600030101010101" pitchFamily="2" charset="-122"/>
              </a:rPr>
              <a:t>决定了宇宙的</a:t>
            </a:r>
            <a:r>
              <a:rPr sz="2800" spc="-4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几何</a:t>
            </a:r>
            <a:r>
              <a:rPr sz="2800" spc="-40" dirty="0" err="1">
                <a:latin typeface="宋体" panose="02010600030101010101" pitchFamily="2" charset="-122"/>
                <a:ea typeface="宋体" panose="02010600030101010101" pitchFamily="2" charset="-122"/>
              </a:rPr>
              <a:t>及随时间的</a:t>
            </a:r>
            <a:r>
              <a:rPr sz="2800" spc="-4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演化</a:t>
            </a:r>
            <a:r>
              <a:rPr lang="en-US" sz="2800" spc="-4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sz="2800" spc="-4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0391" y="480416"/>
            <a:ext cx="9391015" cy="26396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54965" algn="l"/>
              </a:tabLst>
            </a:pPr>
            <a:r>
              <a:rPr sz="3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Lookback</a:t>
            </a:r>
            <a:r>
              <a:rPr sz="3200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Time</a:t>
            </a:r>
            <a:r>
              <a:rPr sz="3200" u="sng" spc="-5" dirty="0">
                <a:uFill>
                  <a:solidFill>
                    <a:srgbClr val="000000"/>
                  </a:solidFill>
                </a:uFill>
                <a:latin typeface="Noto Serif CJK JP"/>
                <a:cs typeface="Noto Serif CJK JP"/>
              </a:rPr>
              <a:t>回溯时间</a:t>
            </a:r>
            <a:r>
              <a:rPr sz="3200" u="none" spc="-5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355600" marR="5080" indent="-45720">
              <a:lnSpc>
                <a:spcPct val="99300"/>
              </a:lnSpc>
              <a:spcBef>
                <a:spcPts val="760"/>
              </a:spcBef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large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size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Universe,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combined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finite </a:t>
            </a:r>
            <a:r>
              <a:rPr sz="3200" dirty="0">
                <a:latin typeface="Times New Roman"/>
                <a:cs typeface="Times New Roman"/>
              </a:rPr>
              <a:t>speed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light,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produces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phenomenon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known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as </a:t>
            </a:r>
            <a:r>
              <a:rPr sz="3200" dirty="0">
                <a:latin typeface="Times New Roman"/>
                <a:cs typeface="Times New Roman"/>
              </a:rPr>
              <a:t>lookback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time.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speed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light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(299,790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km/sec)</a:t>
            </a:r>
            <a:r>
              <a:rPr sz="3200" spc="-25" dirty="0">
                <a:latin typeface="Times New Roman"/>
                <a:cs typeface="Times New Roman"/>
              </a:rPr>
              <a:t> is </a:t>
            </a:r>
            <a:r>
              <a:rPr sz="3200" dirty="0">
                <a:latin typeface="Times New Roman"/>
                <a:cs typeface="Times New Roman"/>
              </a:rPr>
              <a:t>very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fast,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but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finite</a:t>
            </a:r>
            <a:r>
              <a:rPr lang="en-US"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4481" y="3572255"/>
            <a:ext cx="5094246" cy="26654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520</Words>
  <Application>Microsoft Office PowerPoint</Application>
  <PresentationFormat>宽屏</PresentationFormat>
  <Paragraphs>81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Droid Sans Fallback</vt:lpstr>
      <vt:lpstr>Noto Sans CJK HK</vt:lpstr>
      <vt:lpstr>Noto Sans Mono CJK HK</vt:lpstr>
      <vt:lpstr>Noto Serif CJK JP</vt:lpstr>
      <vt:lpstr>宋体</vt:lpstr>
      <vt:lpstr>Arial</vt:lpstr>
      <vt:lpstr>Times New Roman</vt:lpstr>
      <vt:lpstr>Wingdings</vt:lpstr>
      <vt:lpstr>Office Theme</vt:lpstr>
      <vt:lpstr>宇宙学导论课件</vt:lpstr>
      <vt:lpstr>课程内容</vt:lpstr>
      <vt:lpstr>M＝m＋5－5 log d</vt:lpstr>
      <vt:lpstr>银河系结构 &amp; 质量</vt:lpstr>
      <vt:lpstr>由星系群和星系团构成的更高级天体统称为超星系团。一般超星系团包含几个到几十个星系团，大小为几十到几百个Mpc （1pc=3.3光年）；</vt:lpstr>
      <vt:lpstr>牛顿宇宙学与奥伯斯佯谬</vt:lpstr>
      <vt:lpstr>宇宙学原理</vt:lpstr>
      <vt:lpstr>Cosmic Homogeneity and Inhomogeneity</vt:lpstr>
      <vt:lpstr>PowerPoint 演示文稿</vt:lpstr>
      <vt:lpstr>Things that go faster than light?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宇宙学导论 Introduction to Cosmology</dc:title>
  <dc:creator>WangFayin</dc:creator>
  <cp:lastModifiedBy>Chitsin Yin</cp:lastModifiedBy>
  <cp:revision>7</cp:revision>
  <dcterms:created xsi:type="dcterms:W3CDTF">2024-05-24T03:34:28Z</dcterms:created>
  <dcterms:modified xsi:type="dcterms:W3CDTF">2025-07-16T02:46:52Z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2024-05-24T00:00:00Z</vt:filetime>
  </property>
  <property fmtid="{D5CDD505-2E9C-101B-9397-08002B2CF9AE}" pid="5" name="Producer">
    <vt:lpwstr>3-Heights(TM) PDF Security Shell 4.8.25.2 (http://www.pdf-tools.com)</vt:lpwstr>
  </property>
</Properties>
</file>