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2" r:id="rId5"/>
    <p:sldId id="267" r:id="rId6"/>
    <p:sldId id="270" r:id="rId7"/>
    <p:sldId id="275" r:id="rId8"/>
    <p:sldId id="276" r:id="rId9"/>
    <p:sldId id="277" r:id="rId10"/>
    <p:sldId id="278" r:id="rId11"/>
    <p:sldId id="282" r:id="rId12"/>
    <p:sldId id="283" r:id="rId13"/>
    <p:sldId id="286" r:id="rId14"/>
    <p:sldId id="291" r:id="rId15"/>
    <p:sldId id="301" r:id="rId16"/>
    <p:sldId id="306" r:id="rId17"/>
    <p:sldId id="308" r:id="rId18"/>
    <p:sldId id="311" r:id="rId19"/>
    <p:sldId id="296" r:id="rId20"/>
    <p:sldId id="297" r:id="rId21"/>
    <p:sldId id="298" r:id="rId22"/>
  </p:sldIdLst>
  <p:sldSz cx="9144000" cy="5143500" type="screen16x9"/>
  <p:notesSz cx="9144000" cy="51435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默认节" id="{8AA248EB-BFBB-42B6-84E7-C23F55742F0D}">
          <p14:sldIdLst>
            <p14:sldId id="256"/>
          </p14:sldIdLst>
        </p14:section>
        <p14:section name="年龄" id="{B7E5DFFF-A81A-44A2-A1B6-11C92A8D0B24}">
          <p14:sldIdLst>
            <p14:sldId id="257"/>
            <p14:sldId id="258"/>
            <p14:sldId id="262"/>
            <p14:sldId id="267"/>
            <p14:sldId id="270"/>
            <p14:sldId id="275"/>
          </p14:sldIdLst>
        </p14:section>
        <p14:section name="距离" id="{46F15A63-AE15-4645-87C1-5B6FC6A348DA}">
          <p14:sldIdLst>
            <p14:sldId id="276"/>
            <p14:sldId id="277"/>
            <p14:sldId id="278"/>
            <p14:sldId id="282"/>
            <p14:sldId id="283"/>
            <p14:sldId id="286"/>
            <p14:sldId id="291"/>
            <p14:sldId id="301"/>
            <p14:sldId id="306"/>
            <p14:sldId id="308"/>
          </p14:sldIdLst>
        </p14:section>
        <p14:section name="密度" id="{9B0EFB7A-98C2-48A1-B362-1EEB70CB071C}">
          <p14:sldIdLst>
            <p14:sldId id="311"/>
          </p14:sldIdLst>
        </p14:section>
        <p14:section name="补充" id="{CC0F37C8-9805-45D1-A00D-8732AB01AA54}">
          <p14:sldIdLst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720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67B9E-DE80-4390-A7F0-9739F44ADA27}" type="datetimeFigureOut">
              <a:rPr lang="zh-CN" altLang="en-US" smtClean="0"/>
              <a:t>2024/6/2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01A01-6F4F-4170-AC11-AFF58BC86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8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01A01-6F4F-4170-AC11-AFF58BC86D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560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01A01-6F4F-4170-AC11-AFF58BC86DF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35273" y="360045"/>
            <a:ext cx="2472054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53717" y="3946042"/>
            <a:ext cx="6356984" cy="75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7743" y="182625"/>
            <a:ext cx="7868513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65158" y="998155"/>
            <a:ext cx="4629784" cy="2266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797" y="1123950"/>
            <a:ext cx="7304405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5"/>
              </a:spcBef>
            </a:pPr>
            <a:r>
              <a:rPr sz="4400" b="1" spc="-20" dirty="0">
                <a:latin typeface="Noto Sans Mono CJK HK"/>
                <a:cs typeface="Noto Sans Mono CJK HK"/>
              </a:rPr>
              <a:t>第一章</a:t>
            </a:r>
            <a:endParaRPr sz="4400" dirty="0">
              <a:latin typeface="Noto Sans Mono CJK HK"/>
              <a:cs typeface="Noto Sans Mono CJK HK"/>
            </a:endParaRPr>
          </a:p>
          <a:p>
            <a:pPr algn="ctr">
              <a:lnSpc>
                <a:spcPct val="100000"/>
              </a:lnSpc>
              <a:spcBef>
                <a:spcPts val="5280"/>
              </a:spcBef>
            </a:pPr>
            <a:r>
              <a:rPr sz="4400" b="1" spc="-5" dirty="0">
                <a:latin typeface="Noto Sans Mono CJK HK"/>
                <a:cs typeface="Noto Sans Mono CJK HK"/>
              </a:rPr>
              <a:t>宇宙年龄、距离、密度的测量</a:t>
            </a:r>
            <a:endParaRPr sz="4400" dirty="0">
              <a:latin typeface="Noto Sans Mono CJK HK"/>
              <a:cs typeface="Noto Sans Mono CJK H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558" y="162020"/>
            <a:ext cx="42668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spc="-20" dirty="0">
                <a:latin typeface="Times New Roman"/>
                <a:cs typeface="Times New Roman"/>
              </a:rPr>
              <a:t>1. </a:t>
            </a:r>
            <a:r>
              <a:rPr sz="36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Parallax</a:t>
            </a:r>
            <a:r>
              <a:rPr lang="en-US" sz="360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三角视差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6200" y="3479331"/>
            <a:ext cx="4896611" cy="2926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38828" y="1478637"/>
            <a:ext cx="4543425" cy="1687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6255">
              <a:lnSpc>
                <a:spcPct val="100000"/>
              </a:lnSpc>
              <a:spcBef>
                <a:spcPts val="100"/>
              </a:spcBef>
              <a:tabLst>
                <a:tab pos="2764155" algn="l"/>
              </a:tabLst>
            </a:pPr>
            <a:r>
              <a:rPr sz="1800" dirty="0">
                <a:latin typeface="Times New Roman"/>
                <a:cs typeface="Times New Roman"/>
              </a:rPr>
              <a:t>sin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p= 1AU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/ </a:t>
            </a:r>
            <a:r>
              <a:rPr sz="1800" spc="-50" dirty="0">
                <a:latin typeface="Times New Roman"/>
                <a:cs typeface="Times New Roman"/>
              </a:rPr>
              <a:t>d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585" dirty="0">
                <a:latin typeface="Times New Roman"/>
                <a:cs typeface="Times New Roman"/>
              </a:rPr>
              <a:t>1</a:t>
            </a:r>
            <a:r>
              <a:rPr sz="1800" spc="585" dirty="0">
                <a:latin typeface="Noto Serif CJK JP"/>
                <a:cs typeface="Noto Serif CJK JP"/>
              </a:rPr>
              <a:t>°</a:t>
            </a:r>
            <a:r>
              <a:rPr sz="1800" spc="-30" dirty="0">
                <a:latin typeface="Noto Serif CJK JP"/>
                <a:cs typeface="Noto Serif CJK JP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60'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3600"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≈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radians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Noto Serif CJK JP"/>
                <a:cs typeface="Noto Serif CJK JP"/>
              </a:rPr>
              <a:t>×</a:t>
            </a:r>
            <a:r>
              <a:rPr sz="1800" dirty="0">
                <a:latin typeface="Times New Roman"/>
                <a:cs typeface="Times New Roman"/>
              </a:rPr>
              <a:t>180/pi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degrees</a:t>
            </a:r>
            <a:endParaRPr sz="1800" dirty="0">
              <a:latin typeface="Times New Roman"/>
              <a:cs typeface="Times New Roman"/>
            </a:endParaRPr>
          </a:p>
          <a:p>
            <a:pPr marL="155511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Noto Serif CJK JP"/>
                <a:cs typeface="Noto Serif CJK JP"/>
              </a:rPr>
              <a:t>×</a:t>
            </a:r>
            <a:r>
              <a:rPr sz="1800" dirty="0">
                <a:latin typeface="Times New Roman"/>
                <a:cs typeface="Times New Roman"/>
              </a:rPr>
              <a:t>180/pi </a:t>
            </a:r>
            <a:r>
              <a:rPr sz="1800" dirty="0">
                <a:latin typeface="Noto Serif CJK JP"/>
                <a:cs typeface="Noto Serif CJK JP"/>
              </a:rPr>
              <a:t>×</a:t>
            </a:r>
            <a:r>
              <a:rPr sz="1800" spc="-10" dirty="0">
                <a:latin typeface="Noto Serif CJK JP"/>
                <a:cs typeface="Noto Serif CJK JP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3600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arcseconds</a:t>
            </a:r>
            <a:endParaRPr sz="1800" dirty="0">
              <a:latin typeface="Times New Roman"/>
              <a:cs typeface="Times New Roman"/>
            </a:endParaRPr>
          </a:p>
          <a:p>
            <a:pPr marR="257810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p"=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1AU/d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Noto Serif CJK JP"/>
                <a:cs typeface="Noto Serif CJK JP"/>
              </a:rPr>
              <a:t>×</a:t>
            </a:r>
            <a:r>
              <a:rPr sz="1800" dirty="0">
                <a:latin typeface="Times New Roman"/>
                <a:cs typeface="Times New Roman"/>
              </a:rPr>
              <a:t>180/pi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Noto Serif CJK JP"/>
                <a:cs typeface="Noto Serif CJK JP"/>
              </a:rPr>
              <a:t>×</a:t>
            </a:r>
            <a:r>
              <a:rPr sz="1800" spc="-60" dirty="0">
                <a:latin typeface="Noto Serif CJK JP"/>
                <a:cs typeface="Noto Serif CJK JP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3600</a:t>
            </a:r>
            <a:endParaRPr lang="en-US" sz="1800" spc="-20" dirty="0">
              <a:latin typeface="Times New Roman"/>
              <a:cs typeface="Times New Roman"/>
            </a:endParaRPr>
          </a:p>
          <a:p>
            <a:pPr marR="257810" algn="ctr"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6957D578-659E-4E5B-A1AB-8838477A21B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" y="1182233"/>
            <a:ext cx="2895600" cy="21192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6CF1B93-1C03-4DCE-949D-DDDEB7BD1132}"/>
              </a:ext>
            </a:extLst>
          </p:cNvPr>
          <p:cNvSpPr txBox="1"/>
          <p:nvPr/>
        </p:nvSpPr>
        <p:spPr>
          <a:xfrm>
            <a:off x="4419441" y="843679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0" spc="-15" dirty="0">
                <a:latin typeface="Noto Serif CJK JP"/>
                <a:cs typeface="Noto Serif CJK JP"/>
              </a:rPr>
              <a:t>视差：测量恒星相对于远处背景星的位置的变化</a:t>
            </a:r>
            <a:endParaRPr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128C4C-E2ED-4597-9FBD-AFEC983B7179}"/>
              </a:ext>
            </a:extLst>
          </p:cNvPr>
          <p:cNvSpPr txBox="1"/>
          <p:nvPr/>
        </p:nvSpPr>
        <p:spPr>
          <a:xfrm>
            <a:off x="3505200" y="30415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0355">
              <a:lnSpc>
                <a:spcPct val="100000"/>
              </a:lnSpc>
            </a:pPr>
            <a:r>
              <a:rPr lang="en-US" altLang="zh-CN" sz="1800" dirty="0">
                <a:latin typeface="Times New Roman"/>
                <a:cs typeface="Times New Roman"/>
              </a:rPr>
              <a:t>If</a:t>
            </a:r>
            <a:r>
              <a:rPr lang="en-US" altLang="zh-CN" sz="1800" spc="-10" dirty="0">
                <a:latin typeface="Times New Roman"/>
                <a:cs typeface="Times New Roman"/>
              </a:rPr>
              <a:t> </a:t>
            </a:r>
            <a:r>
              <a:rPr lang="en-US" altLang="zh-CN" sz="1800" spc="-20" dirty="0">
                <a:latin typeface="Times New Roman"/>
                <a:cs typeface="Times New Roman"/>
              </a:rPr>
              <a:t>p=1"</a:t>
            </a:r>
            <a:endParaRPr lang="en-US" altLang="zh-CN" sz="1800" dirty="0">
              <a:latin typeface="Times New Roman"/>
              <a:cs typeface="Times New Roman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352DBA-E5D3-471A-B97D-218BD1EB6CBC}"/>
              </a:ext>
            </a:extLst>
          </p:cNvPr>
          <p:cNvSpPr txBox="1"/>
          <p:nvPr/>
        </p:nvSpPr>
        <p:spPr>
          <a:xfrm>
            <a:off x="3733800" y="4019550"/>
            <a:ext cx="4847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10" dirty="0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该方法能够测量的最大距离（地面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）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lang="zh-CN" altLang="en-US" sz="1800" spc="1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1800" spc="2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spc="-25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7CA3CC78-0900-4831-9EA9-C0C7A73488EE}"/>
              </a:ext>
            </a:extLst>
          </p:cNvPr>
          <p:cNvSpPr txBox="1"/>
          <p:nvPr/>
        </p:nvSpPr>
        <p:spPr>
          <a:xfrm>
            <a:off x="3810000" y="4414506"/>
            <a:ext cx="4038600" cy="6101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0000"/>
              </a:lnSpc>
              <a:spcBef>
                <a:spcPts val="100"/>
              </a:spcBef>
            </a:pPr>
            <a:r>
              <a:rPr spc="-10" dirty="0"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r>
              <a:rPr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：~10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^</a:t>
            </a:r>
            <a:r>
              <a:rPr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-3 arcsec </a:t>
            </a:r>
            <a:r>
              <a:rPr spc="-10" dirty="0">
                <a:latin typeface="宋体" panose="02010600030101010101" pitchFamily="2" charset="-122"/>
                <a:ea typeface="宋体" panose="02010600030101010101" pitchFamily="2" charset="-122"/>
              </a:rPr>
              <a:t>(依巴谷卫星) </a:t>
            </a:r>
            <a:endParaRPr lang="en-US" spc="-1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8100" marR="30480">
              <a:lnSpc>
                <a:spcPct val="11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ESA’s GAIA ～ 10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^</a:t>
            </a:r>
            <a:r>
              <a:rPr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-5</a:t>
            </a:r>
            <a:r>
              <a:rPr 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arcsec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B0C9C64-EADF-43D6-BDD5-6CCD5834A5C5}"/>
              </a:ext>
            </a:extLst>
          </p:cNvPr>
          <p:cNvSpPr txBox="1"/>
          <p:nvPr/>
        </p:nvSpPr>
        <p:spPr>
          <a:xfrm>
            <a:off x="361189" y="3619441"/>
            <a:ext cx="2590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离我们最近的恒星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Proxima Centauri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比邻星</a:t>
            </a: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B381BEB5-8AB4-4744-B155-DB5C66696D56}"/>
              </a:ext>
            </a:extLst>
          </p:cNvPr>
          <p:cNvSpPr txBox="1"/>
          <p:nvPr/>
        </p:nvSpPr>
        <p:spPr>
          <a:xfrm>
            <a:off x="481411" y="4262176"/>
            <a:ext cx="1213485" cy="315595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0" rIns="0" bIns="0" rtlCol="0">
            <a:spAutoFit/>
          </a:bodyPr>
          <a:lstStyle/>
          <a:p>
            <a:pPr marL="78740">
              <a:lnSpc>
                <a:spcPct val="100000"/>
              </a:lnSpc>
            </a:pPr>
            <a:r>
              <a:rPr sz="1850" i="1" spc="320" dirty="0">
                <a:latin typeface="Times New Roman"/>
                <a:cs typeface="Times New Roman"/>
              </a:rPr>
              <a:t>p</a:t>
            </a:r>
            <a:r>
              <a:rPr sz="1850" i="1" spc="145" dirty="0">
                <a:latin typeface="Times New Roman"/>
                <a:cs typeface="Times New Roman"/>
              </a:rPr>
              <a:t> </a:t>
            </a:r>
            <a:r>
              <a:rPr sz="1850" spc="350" dirty="0">
                <a:latin typeface="Symbol"/>
                <a:cs typeface="Symbol"/>
              </a:rPr>
              <a:t></a:t>
            </a:r>
            <a:r>
              <a:rPr sz="1850" spc="25" dirty="0">
                <a:latin typeface="Times New Roman"/>
                <a:cs typeface="Times New Roman"/>
              </a:rPr>
              <a:t> </a:t>
            </a:r>
            <a:r>
              <a:rPr sz="1850" spc="200" dirty="0">
                <a:latin typeface="Times New Roman"/>
                <a:cs typeface="Times New Roman"/>
              </a:rPr>
              <a:t>0.76</a:t>
            </a:r>
            <a:r>
              <a:rPr sz="1575" spc="300" baseline="44973" dirty="0">
                <a:latin typeface="Times New Roman"/>
                <a:cs typeface="Times New Roman"/>
              </a:rPr>
              <a:t>''</a:t>
            </a:r>
            <a:endParaRPr sz="1575" baseline="44973" dirty="0">
              <a:latin typeface="Times New Roman"/>
              <a:cs typeface="Times New Roman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F804E27-8A14-449F-9CC1-BF10773BA41A}"/>
              </a:ext>
            </a:extLst>
          </p:cNvPr>
          <p:cNvSpPr txBox="1"/>
          <p:nvPr/>
        </p:nvSpPr>
        <p:spPr>
          <a:xfrm>
            <a:off x="1937703" y="4262176"/>
            <a:ext cx="99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1.3 pc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500" y="202617"/>
            <a:ext cx="35814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b="0" dirty="0">
                <a:latin typeface="Times New Roman"/>
                <a:cs typeface="Times New Roman"/>
              </a:rPr>
              <a:t>2. </a:t>
            </a:r>
            <a:r>
              <a:rPr sz="4400" b="0" dirty="0">
                <a:latin typeface="Times New Roman"/>
                <a:cs typeface="Times New Roman"/>
              </a:rPr>
              <a:t>HR </a:t>
            </a:r>
            <a:r>
              <a:rPr sz="4400" b="0" spc="-10" dirty="0">
                <a:latin typeface="Times New Roman"/>
                <a:cs typeface="Times New Roman"/>
              </a:rPr>
              <a:t>diagram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1" y="1223009"/>
            <a:ext cx="358140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When looking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cluster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stars,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apparent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magnitudes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colors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stars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 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track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parallel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the</a:t>
            </a:r>
            <a:r>
              <a:rPr sz="2000" spc="-20" dirty="0">
                <a:latin typeface="Times New Roman"/>
                <a:cs typeface="Times New Roman"/>
              </a:rPr>
              <a:t> Main </a:t>
            </a:r>
            <a:r>
              <a:rPr sz="2000" dirty="0">
                <a:latin typeface="Times New Roman"/>
                <a:cs typeface="Times New Roman"/>
              </a:rPr>
              <a:t>Sequence,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correctly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choosing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distance,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apparent </a:t>
            </a:r>
            <a:r>
              <a:rPr sz="2000" dirty="0">
                <a:latin typeface="Times New Roman"/>
                <a:cs typeface="Times New Roman"/>
              </a:rPr>
              <a:t>magnitudes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convert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absolute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magnitudes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standard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Sequence.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 rotWithShape="1">
          <a:blip r:embed="rId2" cstate="print"/>
          <a:srcRect l="12557" r="13674" b="5430"/>
          <a:stretch/>
        </p:blipFill>
        <p:spPr>
          <a:xfrm>
            <a:off x="4648200" y="1223009"/>
            <a:ext cx="4191000" cy="33725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389" y="889838"/>
            <a:ext cx="6697611" cy="1031629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0"/>
              </a:spcBef>
            </a:pPr>
            <a:r>
              <a:rPr sz="20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造父变星，周期-</a:t>
            </a:r>
            <a:r>
              <a:rPr sz="20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光度</a:t>
            </a:r>
            <a:r>
              <a:rPr lang="zh-CN" alt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良好的对应关系</a:t>
            </a:r>
            <a:r>
              <a:rPr lang="en-US" altLang="zh-CN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经验定理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marR="17780">
              <a:lnSpc>
                <a:spcPct val="110000"/>
              </a:lnSpc>
              <a:spcBef>
                <a:spcPts val="65"/>
              </a:spcBef>
              <a:tabLst>
                <a:tab pos="236474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Cepheid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(population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stars,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4-20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Msun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太阳质量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Cepheid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室女座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型星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~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1M</a:t>
            </a:r>
            <a:r>
              <a:rPr sz="2000" spc="-15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20899" y="231139"/>
            <a:ext cx="390220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dirty="0">
                <a:latin typeface="Times New Roman"/>
                <a:cs typeface="Times New Roman"/>
              </a:rPr>
              <a:t>3. </a:t>
            </a:r>
            <a:r>
              <a:rPr sz="3600" b="0" dirty="0">
                <a:latin typeface="Times New Roman"/>
                <a:cs typeface="Times New Roman"/>
              </a:rPr>
              <a:t>Cepheid</a:t>
            </a:r>
            <a:r>
              <a:rPr sz="3600" b="0" spc="-114" dirty="0">
                <a:latin typeface="Times New Roman"/>
                <a:cs typeface="Times New Roman"/>
              </a:rPr>
              <a:t> </a:t>
            </a:r>
            <a:r>
              <a:rPr sz="3600" b="0" spc="-10" dirty="0">
                <a:latin typeface="Times New Roman"/>
                <a:cs typeface="Times New Roman"/>
              </a:rPr>
              <a:t>variables</a:t>
            </a:r>
            <a:endParaRPr sz="36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7" y="2556534"/>
            <a:ext cx="3829412" cy="164376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3294" y="2230760"/>
            <a:ext cx="4467954" cy="24579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6014" b="3859"/>
          <a:stretch/>
        </p:blipFill>
        <p:spPr>
          <a:xfrm>
            <a:off x="381000" y="2114550"/>
            <a:ext cx="3731280" cy="29274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1360661" y="1209796"/>
                <a:ext cx="2002789" cy="27379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 algn="ctr">
                  <a:lnSpc>
                    <a:spcPct val="100000"/>
                  </a:lnSpc>
                  <a:spcBef>
                    <a:spcPts val="95"/>
                  </a:spcBef>
                  <a:tabLst>
                    <a:tab pos="1305560" algn="l"/>
                  </a:tabLst>
                </a:pPr>
                <a14:m>
                  <m:oMath xmlns:m="http://schemas.openxmlformats.org/officeDocument/2006/math">
                    <m:r>
                      <a:rPr lang="zh-CN" altLang="el-GR" sz="1700" i="1" spc="360" dirty="0" smtClean="0">
                        <a:latin typeface="Cambria Math" panose="02040503050406030204" pitchFamily="18" charset="0"/>
                        <a:cs typeface="Times New Roman"/>
                      </a:rPr>
                      <m:t>𝐿</m:t>
                    </m:r>
                    <m:r>
                      <a:rPr lang="el-GR" altLang="zh-CN" sz="1700" i="1" spc="-5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l-GR" altLang="zh-CN" sz="1700" i="1" spc="459" dirty="0">
                        <a:latin typeface="Cambria Math" panose="02040503050406030204" pitchFamily="18" charset="0"/>
                        <a:cs typeface="Times New Roman"/>
                      </a:rPr>
                      <m:t>∝</m:t>
                    </m:r>
                    <m:r>
                      <a:rPr lang="el-GR" altLang="zh-CN" sz="1700" i="1" spc="-195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sSubSup>
                      <m:sSubSupPr>
                        <m:ctrlPr>
                          <a:rPr lang="en-US" altLang="zh-CN" sz="1700" b="0" i="1" spc="400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SupPr>
                      <m:e>
                        <m:r>
                          <a:rPr lang="zh-CN" altLang="el-GR" sz="1700" i="1" spc="400" dirty="0">
                            <a:latin typeface="Cambria Math" panose="02040503050406030204" pitchFamily="18" charset="0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altLang="zh-CN" sz="1700" b="0" i="1" spc="400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sub>
                      <m:sup>
                        <m:r>
                          <a:rPr lang="en-US" altLang="zh-CN" sz="1700" b="0" i="1" spc="400" dirty="0" smtClean="0">
                            <a:latin typeface="Cambria Math" panose="02040503050406030204" pitchFamily="18" charset="0"/>
                            <a:cs typeface="Times New Roman"/>
                          </a:rPr>
                          <m:t>𝛼</m:t>
                        </m:r>
                      </m:sup>
                    </m:sSubSup>
                    <m:r>
                      <a:rPr lang="el-GR" altLang="zh-CN" sz="1700" i="1" spc="100" dirty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US" altLang="zh-CN" sz="1700" b="0" i="1" spc="100" dirty="0" smtClean="0">
                        <a:latin typeface="Cambria Math" panose="02040503050406030204" pitchFamily="18" charset="0"/>
                        <a:cs typeface="Times New Roman"/>
                      </a:rPr>
                      <m:t>, </m:t>
                    </m:r>
                    <m:r>
                      <a:rPr lang="en-US" altLang="zh-CN" sz="1700" b="0" i="1" spc="100" dirty="0" smtClean="0">
                        <a:latin typeface="Cambria Math" panose="02040503050406030204" pitchFamily="18" charset="0"/>
                        <a:cs typeface="Times New Roman"/>
                      </a:rPr>
                      <m:t>𝛼</m:t>
                    </m:r>
                    <m:r>
                      <a:rPr lang="en-US" altLang="zh-CN" sz="1700" b="0" i="1" spc="100" dirty="0" smtClean="0">
                        <a:latin typeface="Cambria Math" panose="02040503050406030204" pitchFamily="18" charset="0"/>
                        <a:cs typeface="Times New Roman"/>
                      </a:rPr>
                      <m:t>~4</m:t>
                    </m:r>
                  </m:oMath>
                </a14:m>
                <a:r>
                  <a:rPr lang="el-GR" sz="1650" i="1" spc="44" baseline="45454" dirty="0">
                    <a:latin typeface="DejaVu Sans Condensed"/>
                    <a:cs typeface="DejaVu Sans Condensed"/>
                  </a:rPr>
                  <a:t> </a:t>
                </a:r>
                <a:endParaRPr sz="17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661" y="1209796"/>
                <a:ext cx="2002789" cy="273793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288511"/>
            <a:ext cx="399465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60" dirty="0"/>
              <a:t>4. </a:t>
            </a:r>
            <a:r>
              <a:rPr sz="3200" spc="-60" dirty="0"/>
              <a:t>Tully-</a:t>
            </a:r>
            <a:r>
              <a:rPr sz="3200" dirty="0"/>
              <a:t>Fisher</a:t>
            </a:r>
            <a:r>
              <a:rPr sz="3200" spc="-55" dirty="0"/>
              <a:t> </a:t>
            </a:r>
            <a:r>
              <a:rPr sz="3200" spc="-10" dirty="0"/>
              <a:t>relation</a:t>
            </a:r>
            <a:endParaRPr sz="3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0FFDBD-CD23-449F-832C-C95AB6825566}"/>
              </a:ext>
            </a:extLst>
          </p:cNvPr>
          <p:cNvSpPr txBox="1"/>
          <p:nvPr/>
        </p:nvSpPr>
        <p:spPr>
          <a:xfrm>
            <a:off x="192231" y="86239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近似的，星系旋转速度和其光度有关系：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5D6964-1691-401C-8E07-2AD787343626}"/>
              </a:ext>
            </a:extLst>
          </p:cNvPr>
          <p:cNvSpPr txBox="1"/>
          <p:nvPr/>
        </p:nvSpPr>
        <p:spPr>
          <a:xfrm>
            <a:off x="192231" y="1472684"/>
            <a:ext cx="4572000" cy="659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zh-CN" altLang="en-US" spc="-4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旋转速度可以从谱线的宽度估计</a:t>
            </a:r>
            <a:endParaRPr lang="en-US" altLang="zh-CN" spc="-4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98450" indent="-2857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zh-CN" altLang="en-US" spc="-4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靠已知距离星系定标，确定远处距离</a:t>
            </a:r>
            <a:endParaRPr lang="en-US" altLang="zh-CN" spc="-4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19E9FC2A-6CF1-4ED8-A7BA-C53A17E6AC36}"/>
              </a:ext>
            </a:extLst>
          </p:cNvPr>
          <p:cNvSpPr txBox="1">
            <a:spLocks/>
          </p:cNvSpPr>
          <p:nvPr/>
        </p:nvSpPr>
        <p:spPr>
          <a:xfrm>
            <a:off x="4440311" y="274627"/>
            <a:ext cx="465048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/>
              <a:t>5. Faber–Jackson</a:t>
            </a:r>
            <a:r>
              <a:rPr lang="en-US" sz="3200" spc="-30"/>
              <a:t> </a:t>
            </a:r>
            <a:r>
              <a:rPr lang="en-US" sz="3200" spc="-10"/>
              <a:t>relation</a:t>
            </a:r>
            <a:endParaRPr lang="en-US" sz="3200" dirty="0"/>
          </a:p>
        </p:txBody>
      </p:sp>
      <p:pic>
        <p:nvPicPr>
          <p:cNvPr id="12" name="object 4">
            <a:extLst>
              <a:ext uri="{FF2B5EF4-FFF2-40B4-BE49-F238E27FC236}">
                <a16:creationId xmlns:a16="http://schemas.microsoft.com/office/drawing/2014/main" id="{30A91513-2DAA-4ED5-84D0-22AC1967B21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5120" y="2343150"/>
            <a:ext cx="3760866" cy="221223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7A96BB9-A5D1-4AA7-AC4B-0B031C730C77}"/>
              </a:ext>
            </a:extLst>
          </p:cNvPr>
          <p:cNvSpPr txBox="1"/>
          <p:nvPr/>
        </p:nvSpPr>
        <p:spPr>
          <a:xfrm>
            <a:off x="5018496" y="886630"/>
            <a:ext cx="3494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lang="zh-CN" altLang="en-US" sz="1800" dirty="0">
                <a:latin typeface="Times New Roman"/>
                <a:cs typeface="Times New Roman"/>
              </a:rPr>
              <a:t>椭圆星系光度与中心恒星速度色散的经验幂律关系</a:t>
            </a:r>
          </a:p>
        </p:txBody>
      </p:sp>
      <p:pic>
        <p:nvPicPr>
          <p:cNvPr id="15" name="object 5">
            <a:extLst>
              <a:ext uri="{FF2B5EF4-FFF2-40B4-BE49-F238E27FC236}">
                <a16:creationId xmlns:a16="http://schemas.microsoft.com/office/drawing/2014/main" id="{BDA9E926-A704-49C3-B007-367880BB443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45099" y="1707344"/>
            <a:ext cx="840909" cy="2643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-4843"/>
            <a:ext cx="2667000" cy="135739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7000" y="1352550"/>
            <a:ext cx="2667000" cy="1219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77000" y="2571750"/>
            <a:ext cx="2667000" cy="12954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5686" y="211865"/>
            <a:ext cx="414070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6. </a:t>
            </a:r>
            <a:r>
              <a:rPr sz="32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Type-</a:t>
            </a:r>
            <a:r>
              <a:rPr sz="3200" b="1" dirty="0" err="1">
                <a:solidFill>
                  <a:srgbClr val="FF0000"/>
                </a:solidFill>
                <a:latin typeface="Times New Roman"/>
                <a:cs typeface="Times New Roman"/>
              </a:rPr>
              <a:t>Ia</a:t>
            </a:r>
            <a:r>
              <a:rPr sz="32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Supernovae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065" y="815085"/>
            <a:ext cx="5774335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mass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accreting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white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dwarf </a:t>
            </a:r>
            <a:r>
              <a:rPr sz="1800" dirty="0">
                <a:latin typeface="Times New Roman"/>
                <a:cs typeface="Times New Roman"/>
              </a:rPr>
              <a:t>increases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Chandrasekhar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limit,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star </a:t>
            </a:r>
            <a:r>
              <a:rPr sz="1800" dirty="0">
                <a:latin typeface="Times New Roman"/>
                <a:cs typeface="Times New Roman"/>
              </a:rPr>
              <a:t>explodes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SN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Ia.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spc="-25" dirty="0">
                <a:latin typeface="Times New Roman"/>
                <a:cs typeface="Times New Roman"/>
              </a:rPr>
              <a:t>最大亮度作为标准烛光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6554" y="2120026"/>
            <a:ext cx="4201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imes New Roman"/>
                <a:cs typeface="Times New Roman"/>
              </a:rPr>
              <a:t>A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tight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correlation: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L</a:t>
            </a:r>
            <a:r>
              <a:rPr sz="1800" baseline="-20833" dirty="0">
                <a:latin typeface="Times New Roman"/>
                <a:cs typeface="Times New Roman"/>
              </a:rPr>
              <a:t>p</a:t>
            </a:r>
            <a:r>
              <a:rPr sz="1800" spc="209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~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Δm</a:t>
            </a:r>
            <a:r>
              <a:rPr sz="1800" baseline="-20833" dirty="0">
                <a:latin typeface="Times New Roman"/>
                <a:cs typeface="Times New Roman"/>
              </a:rPr>
              <a:t>15</a:t>
            </a:r>
            <a:r>
              <a:rPr sz="1800" spc="225" baseline="-20833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(Phillips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1993)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2E6AA76-3FA8-4AD1-B79F-566F21EEAC9B}"/>
              </a:ext>
            </a:extLst>
          </p:cNvPr>
          <p:cNvSpPr txBox="1"/>
          <p:nvPr/>
        </p:nvSpPr>
        <p:spPr>
          <a:xfrm>
            <a:off x="381001" y="176147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pc="-25" dirty="0">
                <a:latin typeface="Times New Roman"/>
                <a:cs typeface="Times New Roman"/>
              </a:rPr>
              <a:t>进展：最大亮度与光变曲线的衰减率相关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714F57-DB7C-402E-B63F-56F888421996}"/>
              </a:ext>
            </a:extLst>
          </p:cNvPr>
          <p:cNvSpPr txBox="1"/>
          <p:nvPr/>
        </p:nvSpPr>
        <p:spPr>
          <a:xfrm>
            <a:off x="389809" y="2475078"/>
            <a:ext cx="5413248" cy="727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2620"/>
              </a:lnSpc>
              <a:spcBef>
                <a:spcPts val="2675"/>
              </a:spcBef>
            </a:pPr>
            <a:r>
              <a:rPr lang="zh-CN" altLang="en-US" spc="-25" dirty="0">
                <a:latin typeface="Times New Roman"/>
                <a:cs typeface="Times New Roman"/>
              </a:rPr>
              <a:t>利用这一相关，可以更准确地确定</a:t>
            </a:r>
            <a:r>
              <a:rPr lang="en-US" altLang="zh-CN" spc="-25" dirty="0" err="1">
                <a:latin typeface="Times New Roman"/>
                <a:cs typeface="Times New Roman"/>
              </a:rPr>
              <a:t>SNe</a:t>
            </a:r>
            <a:r>
              <a:rPr lang="zh-CN" altLang="en-US" spc="-25" dirty="0">
                <a:latin typeface="Times New Roman"/>
                <a:cs typeface="Times New Roman"/>
              </a:rPr>
              <a:t> </a:t>
            </a:r>
            <a:r>
              <a:rPr lang="en-US" altLang="zh-CN" spc="-25" dirty="0" err="1">
                <a:latin typeface="Times New Roman"/>
                <a:cs typeface="Times New Roman"/>
              </a:rPr>
              <a:t>Ia</a:t>
            </a:r>
            <a:r>
              <a:rPr lang="zh-CN" altLang="en-US" spc="-25" dirty="0">
                <a:latin typeface="Times New Roman"/>
                <a:cs typeface="Times New Roman"/>
              </a:rPr>
              <a:t>的光度</a:t>
            </a:r>
            <a:r>
              <a:rPr lang="en-US" altLang="zh-CN" spc="-25" dirty="0">
                <a:latin typeface="Times New Roman"/>
                <a:cs typeface="Times New Roman"/>
              </a:rPr>
              <a:t>, </a:t>
            </a:r>
            <a:r>
              <a:rPr lang="zh-CN" altLang="en-US" spc="-25" dirty="0">
                <a:latin typeface="Times New Roman"/>
                <a:cs typeface="Times New Roman"/>
              </a:rPr>
              <a:t>进而定出距离（可标准化烛光）</a:t>
            </a:r>
          </a:p>
        </p:txBody>
      </p:sp>
      <p:pic>
        <p:nvPicPr>
          <p:cNvPr id="18" name="object 12">
            <a:extLst>
              <a:ext uri="{FF2B5EF4-FFF2-40B4-BE49-F238E27FC236}">
                <a16:creationId xmlns:a16="http://schemas.microsoft.com/office/drawing/2014/main" id="{1E425AE4-2518-439C-9BC5-2E1A51792B76}"/>
              </a:ext>
            </a:extLst>
          </p:cNvPr>
          <p:cNvPicPr/>
          <p:nvPr/>
        </p:nvPicPr>
        <p:blipFill rotWithShape="1">
          <a:blip r:embed="rId6" cstate="print"/>
          <a:srcRect b="52678"/>
          <a:stretch/>
        </p:blipFill>
        <p:spPr>
          <a:xfrm>
            <a:off x="5384" y="3409950"/>
            <a:ext cx="3355848" cy="14474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 rotWithShape="1">
          <a:blip r:embed="rId6" cstate="print"/>
          <a:srcRect l="2361" t="47335"/>
          <a:stretch/>
        </p:blipFill>
        <p:spPr>
          <a:xfrm>
            <a:off x="3200400" y="3484450"/>
            <a:ext cx="3276600" cy="161086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381000" y="1047750"/>
            <a:ext cx="5105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671955" algn="l"/>
                <a:tab pos="2579370" algn="l"/>
                <a:tab pos="3118485" algn="l"/>
                <a:tab pos="5103495" algn="l"/>
                <a:tab pos="6096000" algn="l"/>
              </a:tabLst>
            </a:pPr>
            <a:r>
              <a:rPr sz="2000" spc="-75" dirty="0">
                <a:latin typeface="Times New Roman"/>
                <a:cs typeface="Times New Roman"/>
              </a:rPr>
              <a:t>Gamma-</a:t>
            </a:r>
            <a:r>
              <a:rPr sz="2000" spc="-25" dirty="0">
                <a:latin typeface="Times New Roman"/>
                <a:cs typeface="Times New Roman"/>
              </a:rPr>
              <a:t>ray</a:t>
            </a:r>
            <a:r>
              <a:rPr lang="en-US" sz="2000" spc="-25" dirty="0"/>
              <a:t> </a:t>
            </a:r>
            <a:r>
              <a:rPr sz="2000" spc="-10" dirty="0">
                <a:latin typeface="Times New Roman"/>
                <a:cs typeface="Times New Roman"/>
              </a:rPr>
              <a:t>bursts</a:t>
            </a:r>
            <a:r>
              <a:rPr lang="en-US" sz="2000" spc="-10" dirty="0"/>
              <a:t> </a:t>
            </a:r>
            <a:r>
              <a:rPr sz="2000" spc="-25" dirty="0">
                <a:latin typeface="Times New Roman"/>
                <a:cs typeface="Times New Roman"/>
              </a:rPr>
              <a:t>are</a:t>
            </a:r>
            <a:r>
              <a:rPr lang="en-US" sz="2000" spc="-25" dirty="0"/>
              <a:t> </a:t>
            </a:r>
            <a:r>
              <a:rPr sz="2000" spc="-35" dirty="0">
                <a:latin typeface="Times New Roman"/>
                <a:cs typeface="Times New Roman"/>
              </a:rPr>
              <a:t>short-</a:t>
            </a:r>
            <a:r>
              <a:rPr sz="2000" spc="-10" dirty="0">
                <a:latin typeface="Times New Roman"/>
                <a:cs typeface="Times New Roman"/>
              </a:rPr>
              <a:t>duration</a:t>
            </a:r>
            <a:r>
              <a:rPr lang="en-US" sz="2000" spc="-10" dirty="0"/>
              <a:t> </a:t>
            </a:r>
            <a:r>
              <a:rPr sz="2000" spc="-10" dirty="0">
                <a:latin typeface="Times New Roman"/>
                <a:cs typeface="Times New Roman"/>
              </a:rPr>
              <a:t>flashes</a:t>
            </a:r>
            <a:r>
              <a:rPr lang="en-US" sz="2000" spc="-10" dirty="0"/>
              <a:t> </a:t>
            </a:r>
            <a:r>
              <a:rPr sz="2000" spc="-50" dirty="0">
                <a:latin typeface="Times New Roman"/>
                <a:cs typeface="Times New Roman"/>
              </a:rPr>
              <a:t>of </a:t>
            </a:r>
            <a:r>
              <a:rPr sz="2000" spc="-25" dirty="0">
                <a:latin typeface="Times New Roman"/>
                <a:cs typeface="Times New Roman"/>
              </a:rPr>
              <a:t>gamma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rays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occurring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cosmological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distances.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9174" y="209550"/>
            <a:ext cx="406565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60" dirty="0">
                <a:solidFill>
                  <a:schemeClr val="tx1"/>
                </a:solidFill>
                <a:latin typeface="Times New Roman"/>
                <a:ea typeface="+mj-ea"/>
                <a:cs typeface="Times New Roman"/>
              </a:rPr>
              <a:t>7. </a:t>
            </a:r>
            <a:r>
              <a:rPr lang="en-US" altLang="zh-CN" sz="3200" b="1" spc="-75" dirty="0">
                <a:latin typeface="Times New Roman"/>
                <a:cs typeface="Times New Roman"/>
              </a:rPr>
              <a:t>Gamma-</a:t>
            </a:r>
            <a:r>
              <a:rPr lang="en-US" altLang="zh-CN" sz="3200" b="1" spc="-25" dirty="0">
                <a:latin typeface="Times New Roman"/>
                <a:cs typeface="Times New Roman"/>
              </a:rPr>
              <a:t>ray </a:t>
            </a:r>
            <a:r>
              <a:rPr lang="en-US" altLang="zh-CN" sz="3200" b="1" spc="-10" dirty="0">
                <a:latin typeface="Times New Roman"/>
                <a:cs typeface="Times New Roman"/>
              </a:rPr>
              <a:t>bursts</a:t>
            </a:r>
            <a:endParaRPr sz="3200" b="1" spc="-60" dirty="0">
              <a:solidFill>
                <a:schemeClr val="tx1"/>
              </a:solidFill>
              <a:latin typeface="Times New Roman"/>
              <a:ea typeface="+mj-ea"/>
              <a:cs typeface="Times New Roman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C79F89-E585-4C30-BD4A-D0AF0848D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62032"/>
            <a:ext cx="4724400" cy="1810088"/>
          </a:xfrm>
          <a:prstGeom prst="rect">
            <a:avLst/>
          </a:prstGeom>
        </p:spPr>
      </p:pic>
      <p:pic>
        <p:nvPicPr>
          <p:cNvPr id="6" name="object 3">
            <a:extLst>
              <a:ext uri="{FF2B5EF4-FFF2-40B4-BE49-F238E27FC236}">
                <a16:creationId xmlns:a16="http://schemas.microsoft.com/office/drawing/2014/main" id="{5F8D3803-0F4D-48E3-9D22-2F71D4BB52E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81600" y="1686783"/>
            <a:ext cx="3962400" cy="2256568"/>
          </a:xfrm>
          <a:prstGeom prst="rect">
            <a:avLst/>
          </a:prstGeom>
        </p:spPr>
      </p:pic>
      <p:sp>
        <p:nvSpPr>
          <p:cNvPr id="7" name="object 17">
            <a:extLst>
              <a:ext uri="{FF2B5EF4-FFF2-40B4-BE49-F238E27FC236}">
                <a16:creationId xmlns:a16="http://schemas.microsoft.com/office/drawing/2014/main" id="{DE98A721-EACA-4834-8567-13A2B80BD419}"/>
              </a:ext>
            </a:extLst>
          </p:cNvPr>
          <p:cNvSpPr txBox="1"/>
          <p:nvPr/>
        </p:nvSpPr>
        <p:spPr>
          <a:xfrm>
            <a:off x="6096001" y="3028950"/>
            <a:ext cx="29718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CC"/>
                </a:solidFill>
                <a:latin typeface="Carlito"/>
                <a:cs typeface="Carlito"/>
              </a:rPr>
              <a:t>557</a:t>
            </a:r>
            <a:r>
              <a:rPr sz="1600" b="1" spc="-25" dirty="0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0000CC"/>
                </a:solidFill>
                <a:latin typeface="Carlito"/>
                <a:cs typeface="Carlito"/>
              </a:rPr>
              <a:t>SNe</a:t>
            </a:r>
            <a:r>
              <a:rPr sz="1600" b="1" spc="-15" dirty="0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0000CC"/>
                </a:solidFill>
                <a:latin typeface="Carlito"/>
                <a:cs typeface="Carlito"/>
              </a:rPr>
              <a:t>Ia</a:t>
            </a:r>
            <a:r>
              <a:rPr sz="1600" b="1" spc="-20" dirty="0">
                <a:solidFill>
                  <a:srgbClr val="0000CC"/>
                </a:solidFill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+</a:t>
            </a:r>
            <a:r>
              <a:rPr sz="1600" b="1" spc="-20" dirty="0"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rlito"/>
                <a:cs typeface="Carlito"/>
              </a:rPr>
              <a:t>66</a:t>
            </a:r>
            <a:r>
              <a:rPr sz="1600" b="1" spc="-2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arlito"/>
                <a:cs typeface="Carlito"/>
              </a:rPr>
              <a:t>high-redshift</a:t>
            </a:r>
            <a:r>
              <a:rPr sz="1600" b="1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Carlito"/>
                <a:cs typeface="Carlito"/>
              </a:rPr>
              <a:t>GRBs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57712F-A2AE-42C3-B941-0B3B8796B41B}"/>
              </a:ext>
            </a:extLst>
          </p:cNvPr>
          <p:cNvSpPr txBox="1"/>
          <p:nvPr/>
        </p:nvSpPr>
        <p:spPr>
          <a:xfrm>
            <a:off x="5181600" y="3983831"/>
            <a:ext cx="3352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1800" b="1" spc="-5" dirty="0">
                <a:latin typeface="宋体" panose="02010600030101010101" pitchFamily="2" charset="-122"/>
                <a:ea typeface="宋体" panose="02010600030101010101" pitchFamily="2" charset="-122"/>
                <a:cs typeface="Noto Sans Mono CJK HK"/>
              </a:rPr>
              <a:t>伽玛暴可以延伸哈勃图到高红移，测量高红移哈勃臂的偏离</a:t>
            </a:r>
            <a:r>
              <a:rPr lang="en-US" altLang="zh-CN" sz="1800" b="1" spc="-5" dirty="0">
                <a:latin typeface="宋体" panose="02010600030101010101" pitchFamily="2" charset="-122"/>
                <a:ea typeface="宋体" panose="02010600030101010101" pitchFamily="2" charset="-122"/>
                <a:cs typeface="Noto Sans Mono CJK HK"/>
              </a:rPr>
              <a:t>!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Noto Sans Mono CJK H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592" y="915922"/>
            <a:ext cx="3811524" cy="41711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91000" y="1733550"/>
            <a:ext cx="4667885" cy="28091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5"/>
              </a:spcBef>
            </a:pPr>
            <a:endParaRPr lang="en-US" altLang="zh-CN" sz="20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  <a:spcBef>
                <a:spcPts val="105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上：</a:t>
            </a:r>
            <a:r>
              <a:rPr lang="zh-CN" altLang="en-US" sz="2000" dirty="0">
                <a:latin typeface="Times New Roman"/>
                <a:cs typeface="Times New Roman"/>
              </a:rPr>
              <a:t>如果透镜是球形的，则图像显示为爱因斯坦环（光环）；</a:t>
            </a:r>
            <a:endParaRPr lang="en-US" altLang="zh-CN" sz="20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0000"/>
              </a:lnSpc>
              <a:spcBef>
                <a:spcPts val="105"/>
              </a:spcBef>
            </a:pPr>
            <a:endParaRPr lang="en-US" altLang="zh-CN" sz="20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中：</a:t>
            </a:r>
            <a:r>
              <a:rPr lang="zh-CN" altLang="en-US" sz="2000" dirty="0">
                <a:latin typeface="Times New Roman"/>
                <a:cs typeface="Times New Roman"/>
              </a:rPr>
              <a:t>如果透镜被拉长，则图像是爱因斯坦十字（似乎分为四个不同的图像）；</a:t>
            </a:r>
            <a:endParaRPr lang="en-US" altLang="zh-CN" sz="20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endParaRPr lang="en-US" altLang="zh-CN" sz="20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/>
                <a:cs typeface="Times New Roman"/>
              </a:rPr>
              <a:t>下：</a:t>
            </a:r>
            <a:r>
              <a:rPr lang="zh-CN" altLang="en-US" sz="2000" dirty="0">
                <a:latin typeface="Times New Roman"/>
                <a:cs typeface="Times New Roman"/>
              </a:rPr>
              <a:t>如果透镜是一个星系团，那么就会形成光弧。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E94B644-9461-4F49-B5CF-421C7E9C7E56}"/>
              </a:ext>
            </a:extLst>
          </p:cNvPr>
          <p:cNvSpPr txBox="1"/>
          <p:nvPr/>
        </p:nvSpPr>
        <p:spPr>
          <a:xfrm>
            <a:off x="1775364" y="103032"/>
            <a:ext cx="4401503" cy="585417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5"/>
              </a:spcBef>
              <a:buClr>
                <a:srgbClr val="4F81BC"/>
              </a:buClr>
              <a:tabLst>
                <a:tab pos="71056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8. </a:t>
            </a:r>
            <a:r>
              <a:rPr sz="2800" dirty="0">
                <a:latin typeface="Times New Roman"/>
                <a:cs typeface="Times New Roman"/>
              </a:rPr>
              <a:t>Gravitational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lensing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effect</a:t>
            </a:r>
            <a:endParaRPr sz="2800" dirty="0">
              <a:latin typeface="Noto Serif CJK JP"/>
              <a:cs typeface="Noto Serif CJK JP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2EC127-74D8-48C3-89F8-604C33653E9A}"/>
              </a:ext>
            </a:extLst>
          </p:cNvPr>
          <p:cNvSpPr txBox="1"/>
          <p:nvPr/>
        </p:nvSpPr>
        <p:spPr>
          <a:xfrm>
            <a:off x="4191000" y="85301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/>
                <a:cs typeface="Times New Roman"/>
              </a:rPr>
              <a:t>背景源发出的光受到前景物质的引力作用发生弯曲，使得背景源的亮度、形状改变。强引力透镜效应可以产生多重像</a:t>
            </a:r>
            <a:r>
              <a:rPr lang="zh-CN" altLang="en-US" spc="-20" dirty="0">
                <a:latin typeface="Noto Serif CJK JP"/>
                <a:cs typeface="Times New Roman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456" y="659949"/>
            <a:ext cx="4903470" cy="69400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58137" y="986564"/>
            <a:ext cx="277495" cy="251460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1695"/>
              </a:lnSpc>
            </a:pPr>
            <a:r>
              <a:rPr sz="1500" i="1" spc="195" dirty="0">
                <a:latin typeface="DejaVu Sans Condensed"/>
                <a:cs typeface="DejaVu Sans Condensed"/>
              </a:rPr>
              <a:t>α</a:t>
            </a:r>
            <a:r>
              <a:rPr sz="1200" spc="292" baseline="-24305" dirty="0">
                <a:latin typeface="Times New Roman"/>
                <a:cs typeface="Times New Roman"/>
              </a:rPr>
              <a:t>1</a:t>
            </a:r>
            <a:endParaRPr sz="1200" baseline="-2430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5192" y="585753"/>
            <a:ext cx="297180" cy="253365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0" rIns="0" bIns="0" rtlCol="0">
            <a:spAutoFit/>
          </a:bodyPr>
          <a:lstStyle/>
          <a:p>
            <a:pPr marL="16510">
              <a:lnSpc>
                <a:spcPts val="1705"/>
              </a:lnSpc>
            </a:pPr>
            <a:r>
              <a:rPr sz="1500" i="1" spc="254" dirty="0">
                <a:latin typeface="DejaVu Sans Condensed"/>
                <a:cs typeface="DejaVu Sans Condensed"/>
              </a:rPr>
              <a:t>α</a:t>
            </a:r>
            <a:r>
              <a:rPr sz="1200" spc="382" baseline="-24305" dirty="0">
                <a:latin typeface="Times New Roman"/>
                <a:cs typeface="Times New Roman"/>
              </a:rPr>
              <a:t>2</a:t>
            </a:r>
            <a:endParaRPr sz="1200" baseline="-24305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29127" y="2100072"/>
            <a:ext cx="135890" cy="347980"/>
            <a:chOff x="2929127" y="2100072"/>
            <a:chExt cx="135890" cy="347980"/>
          </a:xfrm>
        </p:grpSpPr>
        <p:sp>
          <p:nvSpPr>
            <p:cNvPr id="6" name="object 6"/>
            <p:cNvSpPr/>
            <p:nvPr/>
          </p:nvSpPr>
          <p:spPr>
            <a:xfrm>
              <a:off x="3060191" y="2343912"/>
              <a:ext cx="0" cy="104139"/>
            </a:xfrm>
            <a:custGeom>
              <a:avLst/>
              <a:gdLst/>
              <a:ahLst/>
              <a:cxnLst/>
              <a:rect l="l" t="t" r="r" b="b"/>
              <a:pathLst>
                <a:path h="104139">
                  <a:moveTo>
                    <a:pt x="0" y="0"/>
                  </a:moveTo>
                  <a:lnTo>
                    <a:pt x="0" y="25800"/>
                  </a:lnTo>
                  <a:lnTo>
                    <a:pt x="0" y="51816"/>
                  </a:lnTo>
                  <a:lnTo>
                    <a:pt x="0" y="77831"/>
                  </a:lnTo>
                  <a:lnTo>
                    <a:pt x="0" y="103631"/>
                  </a:lnTo>
                </a:path>
              </a:pathLst>
            </a:custGeom>
            <a:ln w="9144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9127" y="2100072"/>
              <a:ext cx="83820" cy="76200"/>
            </a:xfrm>
            <a:prstGeom prst="rect">
              <a:avLst/>
            </a:prstGeom>
          </p:spPr>
        </p:pic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75CB446-8F67-4558-B33D-E43A89A3DF76}"/>
              </a:ext>
            </a:extLst>
          </p:cNvPr>
          <p:cNvSpPr txBox="1"/>
          <p:nvPr/>
        </p:nvSpPr>
        <p:spPr>
          <a:xfrm>
            <a:off x="608456" y="1485889"/>
            <a:ext cx="71639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对于不同的像，它们的光的路径是不同的．如果源本身具有随时间的变化性，那么不同的像随时的变化存在时间差，近似有：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Ｄ为源的距离，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α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为偏转角。偏转角的大小取决于引力源的物质分布。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测量这一时间差，便可以测量源到我们的距离。结合光源的红移，进一步可以定出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Hubble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常数。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78BA4523-64DC-4563-9CC1-3A65211D189D}"/>
              </a:ext>
            </a:extLst>
          </p:cNvPr>
          <p:cNvSpPr txBox="1"/>
          <p:nvPr/>
        </p:nvSpPr>
        <p:spPr>
          <a:xfrm>
            <a:off x="2098321" y="2201421"/>
            <a:ext cx="3505200" cy="341630"/>
          </a:xfrm>
          <a:prstGeom prst="rect">
            <a:avLst/>
          </a:prstGeom>
          <a:solidFill>
            <a:srgbClr val="EDEBE0"/>
          </a:solidFill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2345"/>
              </a:lnSpc>
            </a:pPr>
            <a:r>
              <a:rPr sz="1900" i="1" spc="280" dirty="0">
                <a:latin typeface="Times New Roman"/>
                <a:cs typeface="Times New Roman"/>
              </a:rPr>
              <a:t>c</a:t>
            </a:r>
            <a:r>
              <a:rPr sz="1900" spc="280" dirty="0">
                <a:latin typeface="Symbol"/>
                <a:cs typeface="Symbol"/>
              </a:rPr>
              <a:t></a:t>
            </a:r>
            <a:r>
              <a:rPr sz="1900" i="1" spc="280" dirty="0">
                <a:latin typeface="Times New Roman"/>
                <a:cs typeface="Times New Roman"/>
              </a:rPr>
              <a:t>t</a:t>
            </a:r>
            <a:r>
              <a:rPr sz="1900" i="1" spc="215" dirty="0">
                <a:latin typeface="Times New Roman"/>
                <a:cs typeface="Times New Roman"/>
              </a:rPr>
              <a:t> </a:t>
            </a:r>
            <a:r>
              <a:rPr sz="1900" spc="415" dirty="0">
                <a:latin typeface="Symbol"/>
                <a:cs typeface="Symbol"/>
              </a:rPr>
              <a:t></a:t>
            </a:r>
            <a:r>
              <a:rPr sz="1900" spc="130" dirty="0">
                <a:latin typeface="Times New Roman"/>
                <a:cs typeface="Times New Roman"/>
              </a:rPr>
              <a:t> </a:t>
            </a:r>
            <a:r>
              <a:rPr sz="1900" i="1" spc="250" dirty="0">
                <a:latin typeface="Times New Roman"/>
                <a:cs typeface="Times New Roman"/>
              </a:rPr>
              <a:t>D</a:t>
            </a:r>
            <a:r>
              <a:rPr sz="1900" spc="250" dirty="0">
                <a:latin typeface="Times New Roman"/>
                <a:cs typeface="Times New Roman"/>
              </a:rPr>
              <a:t>[cos(</a:t>
            </a:r>
            <a:r>
              <a:rPr sz="2100" i="1" spc="250" dirty="0">
                <a:latin typeface="DejaVu Sans Condensed"/>
                <a:cs typeface="DejaVu Sans Condensed"/>
              </a:rPr>
              <a:t>α</a:t>
            </a:r>
            <a:r>
              <a:rPr sz="1650" spc="375" baseline="-25252" dirty="0">
                <a:latin typeface="Times New Roman"/>
                <a:cs typeface="Times New Roman"/>
              </a:rPr>
              <a:t>1</a:t>
            </a:r>
            <a:r>
              <a:rPr sz="1650" spc="-202" baseline="-25252" dirty="0">
                <a:latin typeface="Times New Roman"/>
                <a:cs typeface="Times New Roman"/>
              </a:rPr>
              <a:t> </a:t>
            </a:r>
            <a:r>
              <a:rPr sz="1900" spc="240" dirty="0">
                <a:latin typeface="Times New Roman"/>
                <a:cs typeface="Times New Roman"/>
              </a:rPr>
              <a:t>)</a:t>
            </a:r>
            <a:r>
              <a:rPr sz="1900" spc="-95" dirty="0">
                <a:latin typeface="Times New Roman"/>
                <a:cs typeface="Times New Roman"/>
              </a:rPr>
              <a:t> </a:t>
            </a:r>
            <a:r>
              <a:rPr sz="1900" spc="415" dirty="0">
                <a:latin typeface="Symbol"/>
                <a:cs typeface="Symbol"/>
              </a:rPr>
              <a:t></a:t>
            </a:r>
            <a:r>
              <a:rPr sz="1900" spc="-145" dirty="0">
                <a:latin typeface="Times New Roman"/>
                <a:cs typeface="Times New Roman"/>
              </a:rPr>
              <a:t> </a:t>
            </a:r>
            <a:r>
              <a:rPr sz="1900" spc="270" dirty="0">
                <a:latin typeface="Times New Roman"/>
                <a:cs typeface="Times New Roman"/>
              </a:rPr>
              <a:t>cos(</a:t>
            </a:r>
            <a:r>
              <a:rPr sz="2100" i="1" spc="270" dirty="0">
                <a:latin typeface="DejaVu Sans Condensed"/>
                <a:cs typeface="DejaVu Sans Condensed"/>
              </a:rPr>
              <a:t>α</a:t>
            </a:r>
            <a:r>
              <a:rPr sz="1650" spc="405" baseline="-25252" dirty="0">
                <a:latin typeface="Times New Roman"/>
                <a:cs typeface="Times New Roman"/>
              </a:rPr>
              <a:t>2</a:t>
            </a:r>
            <a:r>
              <a:rPr sz="1650" spc="-44" baseline="-25252" dirty="0">
                <a:latin typeface="Times New Roman"/>
                <a:cs typeface="Times New Roman"/>
              </a:rPr>
              <a:t> </a:t>
            </a:r>
            <a:r>
              <a:rPr sz="1900" spc="170" dirty="0">
                <a:latin typeface="Times New Roman"/>
                <a:cs typeface="Times New Roman"/>
              </a:rPr>
              <a:t>)]</a:t>
            </a:r>
            <a:endParaRPr sz="1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0F669101-F147-4F4B-9135-07D6A54E07A8}"/>
              </a:ext>
            </a:extLst>
          </p:cNvPr>
          <p:cNvSpPr txBox="1"/>
          <p:nvPr/>
        </p:nvSpPr>
        <p:spPr>
          <a:xfrm>
            <a:off x="1905000" y="285750"/>
            <a:ext cx="533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prstClr val="black"/>
                </a:solidFill>
                <a:latin typeface="Times New Roman"/>
                <a:ea typeface="+mj-ea"/>
                <a:cs typeface="Times New Roman"/>
              </a:rPr>
              <a:t>3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.</a:t>
            </a:r>
            <a:r>
              <a:rPr kumimoji="0" lang="zh-CN" altLang="en-US" sz="4000" b="1" i="0" u="none" strike="noStrike" kern="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zh-CN" altLang="en-US" sz="4000" b="1" i="0" u="none" strike="noStrike" kern="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HK"/>
                <a:ea typeface="+mj-ea"/>
                <a:cs typeface="Noto Sans CJK HK"/>
              </a:rPr>
              <a:t>宇宙物质密度的测量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941FC5-59B7-49B4-A103-3A99EE54C776}"/>
              </a:ext>
            </a:extLst>
          </p:cNvPr>
          <p:cNvSpPr txBox="1"/>
          <p:nvPr/>
        </p:nvSpPr>
        <p:spPr>
          <a:xfrm>
            <a:off x="457200" y="1428750"/>
            <a:ext cx="4572000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tabLst>
                <a:tab pos="354965" algn="l"/>
              </a:tabLst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M:</a:t>
            </a:r>
            <a:r>
              <a:rPr lang="zh-CN" altLang="en-US" sz="1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星系质量 </a:t>
            </a:r>
            <a:r>
              <a:rPr lang="en-US" altLang="zh-CN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代表宇宙平均组成的天体</a:t>
            </a:r>
            <a:r>
              <a:rPr lang="zh-CN" alt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tabLst>
                <a:tab pos="354965" algn="l"/>
              </a:tabLst>
            </a:pPr>
            <a:r>
              <a:rPr lang="en-US" altLang="zh-CN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L: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星系光度</a:t>
            </a:r>
            <a:endParaRPr lang="en-US" altLang="zh-CN" sz="18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tabLst>
                <a:tab pos="354965" algn="l"/>
              </a:tabLst>
            </a:pPr>
            <a:r>
              <a:rPr lang="en-US" altLang="zh-CN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M/L:</a:t>
            </a:r>
            <a:r>
              <a:rPr lang="zh-CN" alt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质光比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tabLst>
                <a:tab pos="354965" algn="l"/>
              </a:tabLst>
            </a:pPr>
            <a:r>
              <a:rPr lang="en-US" altLang="zh-CN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V: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体积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0000FF"/>
              </a:buClr>
              <a:tabLst>
                <a:tab pos="354965" algn="l"/>
              </a:tabLst>
            </a:pPr>
            <a:r>
              <a:rPr lang="en-US" altLang="zh-CN"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N: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内含有的星系个数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A97F154-9D41-42F6-AF80-D8516BDE390D}"/>
                  </a:ext>
                </a:extLst>
              </p:cNvPr>
              <p:cNvSpPr txBox="1"/>
              <p:nvPr/>
            </p:nvSpPr>
            <p:spPr>
              <a:xfrm>
                <a:off x="533400" y="3025200"/>
                <a:ext cx="3276600" cy="393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pc="-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平均密度</a:t>
                </a:r>
                <a:r>
                  <a:rPr lang="en-US" altLang="zh-CN" spc="-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CN" sz="1800" spc="-35" dirty="0">
                    <a:latin typeface="Noto Serif CJK JP"/>
                    <a:cs typeface="Noto Serif CJK JP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𝑁𝐿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A97F154-9D41-42F6-AF80-D8516BDE3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025200"/>
                <a:ext cx="3276600" cy="393441"/>
              </a:xfrm>
              <a:prstGeom prst="rect">
                <a:avLst/>
              </a:prstGeom>
              <a:blipFill>
                <a:blip r:embed="rId2"/>
                <a:stretch>
                  <a:fillRect l="-4469" t="-10769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DE90B791-ECA8-4249-8207-81D8BEAACB56}"/>
              </a:ext>
            </a:extLst>
          </p:cNvPr>
          <p:cNvSpPr txBox="1"/>
          <p:nvPr/>
        </p:nvSpPr>
        <p:spPr>
          <a:xfrm>
            <a:off x="457200" y="3638550"/>
            <a:ext cx="220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宇宙中的平均光密度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91B7D07-3100-4517-847D-3C895FA1CFD1}"/>
                  </a:ext>
                </a:extLst>
              </p:cNvPr>
              <p:cNvSpPr txBox="1"/>
              <p:nvPr/>
            </p:nvSpPr>
            <p:spPr>
              <a:xfrm>
                <a:off x="381000" y="4007882"/>
                <a:ext cx="3276600" cy="553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𝑁𝐿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=2.4×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</a:rPr>
                            <m:t>sun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M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600" i="0">
                              <a:latin typeface="Cambria Math" panose="02040503050406030204" pitchFamily="18" charset="0"/>
                            </a:rPr>
                            <m:t>pc</m:t>
                          </m:r>
                        </m:e>
                        <m:sup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C91B7D07-3100-4517-847D-3C895FA1C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007882"/>
                <a:ext cx="3276600" cy="553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8D84EBF-8331-47F8-A783-D8B0BC9C6534}"/>
                  </a:ext>
                </a:extLst>
              </p:cNvPr>
              <p:cNvSpPr txBox="1"/>
              <p:nvPr/>
            </p:nvSpPr>
            <p:spPr>
              <a:xfrm>
                <a:off x="4953000" y="1444358"/>
                <a:ext cx="3200400" cy="519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pc="-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若质光比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pc="-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sun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sun</m:t>
                            </m:r>
                          </m:sub>
                        </m:sSub>
                      </m:den>
                    </m:f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pc="-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为单位，有</a:t>
                </a: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8D84EBF-8331-47F8-A783-D8B0BC9C6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444358"/>
                <a:ext cx="3200400" cy="519886"/>
              </a:xfrm>
              <a:prstGeom prst="rect">
                <a:avLst/>
              </a:prstGeom>
              <a:blipFill>
                <a:blip r:embed="rId4"/>
                <a:stretch>
                  <a:fillRect l="-1714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4813295-67FA-4465-B5BB-0A099195B599}"/>
                  </a:ext>
                </a:extLst>
              </p:cNvPr>
              <p:cNvSpPr txBox="1"/>
              <p:nvPr/>
            </p:nvSpPr>
            <p:spPr>
              <a:xfrm>
                <a:off x="4267200" y="2067910"/>
                <a:ext cx="4572000" cy="609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2.4×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i="1">
                              <a:latin typeface="Cambria Math" panose="02040503050406030204" pitchFamily="18" charset="0"/>
                            </a:rPr>
                            <m:t>sun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zh-CN" sz="1800" b="0" i="0" smtClean="0">
                          <a:latin typeface="Cambria Math" panose="02040503050406030204" pitchFamily="18" charset="0"/>
                        </a:rPr>
                        <m:t>M</m:t>
                      </m:r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800" i="0">
                              <a:latin typeface="Cambria Math" panose="02040503050406030204" pitchFamily="18" charset="0"/>
                            </a:rPr>
                            <m:t>pc</m:t>
                          </m:r>
                        </m:e>
                        <m:sup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4813295-67FA-4465-B5BB-0A099195B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2067910"/>
                <a:ext cx="4572000" cy="609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21C11D2-FB54-4CAF-B710-995682E24F0C}"/>
                  </a:ext>
                </a:extLst>
              </p:cNvPr>
              <p:cNvSpPr txBox="1"/>
              <p:nvPr/>
            </p:nvSpPr>
            <p:spPr>
              <a:xfrm>
                <a:off x="4953000" y="3052215"/>
                <a:ext cx="38862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zh-CN" altLang="en-US" spc="-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结合宇宙临界密度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pc="-35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pc="-35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b="0" i="1" spc="-35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pc="-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pc="-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之后会提到</a:t>
                </a:r>
                <a:r>
                  <a:rPr lang="en-US" altLang="zh-CN" spc="-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pc="-3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，计算得到宇宙的密度：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21C11D2-FB54-4CAF-B710-995682E24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052215"/>
                <a:ext cx="3886200" cy="646331"/>
              </a:xfrm>
              <a:prstGeom prst="rect">
                <a:avLst/>
              </a:prstGeom>
              <a:blipFill>
                <a:blip r:embed="rId6"/>
                <a:stretch>
                  <a:fillRect l="-1413" t="-7547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AF803A4-617E-46C9-AC1A-C5B3F67F1C56}"/>
                  </a:ext>
                </a:extLst>
              </p:cNvPr>
              <p:cNvSpPr txBox="1"/>
              <p:nvPr/>
            </p:nvSpPr>
            <p:spPr>
              <a:xfrm>
                <a:off x="5204497" y="3793387"/>
                <a:ext cx="2697405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zh-CN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zh-CN" b="0" i="1" spc="-35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pc="-35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altLang="zh-CN" b="0" i="1" spc="-35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=8.6×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AF803A4-617E-46C9-AC1A-C5B3F67F1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497" y="3793387"/>
                <a:ext cx="2697405" cy="5654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315" y="245753"/>
            <a:ext cx="77431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zh-CN" altLang="en-US" spc="-10" dirty="0"/>
              <a:t>补充：</a:t>
            </a:r>
            <a:r>
              <a:rPr lang="en-US" spc="-10" dirty="0"/>
              <a:t> </a:t>
            </a:r>
            <a:r>
              <a:rPr spc="-10" dirty="0" err="1"/>
              <a:t>Sunyaev-</a:t>
            </a:r>
            <a:r>
              <a:rPr dirty="0" err="1"/>
              <a:t>Zel’dovich</a:t>
            </a:r>
            <a:r>
              <a:rPr spc="-45" dirty="0"/>
              <a:t> </a:t>
            </a:r>
            <a:r>
              <a:rPr dirty="0"/>
              <a:t>effect</a:t>
            </a:r>
            <a:endParaRPr spc="-30" dirty="0">
              <a:latin typeface="Noto Sans CJK HK"/>
              <a:cs typeface="Noto Sans CJK H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428" y="3475412"/>
            <a:ext cx="3846482" cy="4910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6882" y="4442504"/>
            <a:ext cx="1592426" cy="4200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09719" y="897700"/>
            <a:ext cx="3152856" cy="33496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C73EF2C-0534-41E3-A6DA-E5480B1E5890}"/>
              </a:ext>
            </a:extLst>
          </p:cNvPr>
          <p:cNvSpPr txBox="1"/>
          <p:nvPr/>
        </p:nvSpPr>
        <p:spPr>
          <a:xfrm>
            <a:off x="432594" y="937328"/>
            <a:ext cx="4572000" cy="2310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1790" marR="0" lvl="0" indent="-339090" algn="just" defTabSz="914400" eaLnBrk="1" fontAlgn="auto" latinLnBrk="0" hangingPunct="1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1790" algn="l"/>
              </a:tabLst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S-</a:t>
            </a:r>
            <a:r>
              <a:rPr kumimoji="0" lang="en-US" altLang="zh-CN" sz="2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Z</a:t>
            </a:r>
            <a:r>
              <a:rPr kumimoji="0" lang="zh-CN" altLang="en-US" sz="20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效应可进一步分为两类</a:t>
            </a:r>
            <a:r>
              <a:rPr kumimoji="0" lang="en-US" altLang="zh-CN" sz="20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: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  <a:p>
            <a:pPr marL="352425" marR="5080" lvl="0" indent="-339725" algn="just" defTabSz="91440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355600" algn="l"/>
              </a:tabLst>
              <a:defRPr/>
            </a:pPr>
            <a:r>
              <a:rPr kumimoji="0" lang="zh-CN" altLang="en-US" sz="2000" b="0" i="0" u="none" strike="noStrike" kern="0" cap="none" spc="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一类是当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CMB</a:t>
            </a:r>
            <a:r>
              <a:rPr kumimoji="0" lang="zh-CN" altLang="en-US" sz="2000" b="0" i="0" u="none" strike="noStrike" kern="0" cap="none" spc="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光子穿过大质量星系团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时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,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团内介质中的自由电子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(kT~10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keV)</a:t>
            </a:r>
            <a:r>
              <a:rPr kumimoji="0" lang="zh-CN" altLang="en-US" sz="2000" b="0" i="0" u="none" strike="noStrike" kern="0" cap="none" spc="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的热运动对</a:t>
            </a:r>
            <a:r>
              <a:rPr kumimoji="0" lang="en-US" altLang="zh-CN" sz="2000" b="0" i="0" u="none" strike="noStrike" kern="0" cap="none" spc="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CMB</a:t>
            </a:r>
            <a:r>
              <a:rPr kumimoji="0" lang="zh-CN" altLang="en-US" sz="2000" b="0" i="0" u="none" strike="noStrike" kern="0" cap="none" spc="1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光子的逆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Compton</a:t>
            </a:r>
            <a:r>
              <a:rPr kumimoji="0" lang="zh-CN" altLang="en-US" sz="20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散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射导致的热</a:t>
            </a:r>
            <a:r>
              <a:rPr kumimoji="0" lang="en-US" altLang="zh-CN" sz="2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S-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Z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效应。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CMB</a:t>
            </a:r>
            <a:r>
              <a:rPr kumimoji="0" lang="zh-CN" altLang="en-US" sz="20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光子的能量</a:t>
            </a:r>
            <a:r>
              <a:rPr kumimoji="0" lang="zh-CN" altLang="en-US" sz="2000" b="0" i="0" u="none" strike="noStrike" kern="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平均向高能端移动</a:t>
            </a:r>
            <a:r>
              <a:rPr kumimoji="0" lang="en-US" altLang="zh-CN" sz="2000" b="0" i="0" u="none" strike="noStrike" kern="0" cap="none" spc="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,</a:t>
            </a:r>
            <a:r>
              <a:rPr kumimoji="0" lang="zh-CN" altLang="en-US" sz="2000" b="0" i="0" u="none" strike="noStrike" kern="0" cap="none" spc="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使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CMB</a:t>
            </a:r>
            <a:r>
              <a:rPr kumimoji="0" lang="zh-CN" altLang="en-US" sz="2000" b="0" i="0" u="none" strike="noStrike" kern="0" cap="none" spc="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的辐射谱整</a:t>
            </a:r>
            <a:r>
              <a:rPr kumimoji="0" lang="zh-CN" altLang="en-US" sz="20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体向高频偏离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Noto Serif CJK JP"/>
            </a:endParaRPr>
          </a:p>
        </p:txBody>
      </p:sp>
    </p:spTree>
    <p:extLst>
      <p:ext uri="{BB962C8B-B14F-4D97-AF65-F5344CB8AC3E}">
        <p14:creationId xmlns:p14="http://schemas.microsoft.com/office/powerpoint/2010/main" val="15286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4150" y="361569"/>
            <a:ext cx="3925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Noto Sans Mono CJK HK"/>
                <a:cs typeface="Noto Sans Mono CJK HK"/>
              </a:rPr>
              <a:t>1</a:t>
            </a:r>
            <a:r>
              <a:rPr sz="3600" spc="-10" dirty="0">
                <a:latin typeface="Noto Sans Mono CJK HK"/>
                <a:cs typeface="Noto Sans Mono CJK HK"/>
              </a:rPr>
              <a:t>、宇宙年龄的测定</a:t>
            </a:r>
            <a:endParaRPr sz="3600">
              <a:latin typeface="Noto Sans Mono CJK HK"/>
              <a:cs typeface="Noto Sans Mono CJK H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295527"/>
            <a:ext cx="8255000" cy="269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Noto Serif CJK JP"/>
                <a:cs typeface="Noto Serif CJK JP"/>
              </a:rPr>
              <a:t>寻找年老的物体，测量其年龄，以此来估算宇宙年龄的下限。</a:t>
            </a:r>
            <a:endParaRPr sz="2400" dirty="0">
              <a:latin typeface="Noto Serif CJK JP"/>
              <a:cs typeface="Noto Serif CJK JP"/>
            </a:endParaRPr>
          </a:p>
          <a:p>
            <a:pPr>
              <a:lnSpc>
                <a:spcPct val="100000"/>
              </a:lnSpc>
              <a:spcBef>
                <a:spcPts val="1550"/>
              </a:spcBef>
            </a:pPr>
            <a:endParaRPr sz="2400" dirty="0">
              <a:latin typeface="Noto Serif CJK JP"/>
              <a:cs typeface="Noto Serif CJK JP"/>
            </a:endParaRPr>
          </a:p>
          <a:p>
            <a:pPr marL="671830" indent="-547370">
              <a:lnSpc>
                <a:spcPct val="100000"/>
              </a:lnSpc>
              <a:spcBef>
                <a:spcPts val="5"/>
              </a:spcBef>
              <a:buClr>
                <a:srgbClr val="2F15F7"/>
              </a:buClr>
              <a:buFont typeface="Wingdings"/>
              <a:buChar char=""/>
              <a:tabLst>
                <a:tab pos="671830" algn="l"/>
              </a:tabLst>
            </a:pPr>
            <a:r>
              <a:rPr sz="2400" spc="-10" dirty="0">
                <a:latin typeface="Noto Serif CJK JP"/>
                <a:cs typeface="Noto Serif CJK JP"/>
              </a:rPr>
              <a:t>放射性元素衰变</a:t>
            </a:r>
            <a:endParaRPr sz="2400" dirty="0">
              <a:latin typeface="Noto Serif CJK JP"/>
              <a:cs typeface="Noto Serif CJK JP"/>
            </a:endParaRPr>
          </a:p>
          <a:p>
            <a:pPr marL="696595" indent="-572135">
              <a:lnSpc>
                <a:spcPct val="100000"/>
              </a:lnSpc>
              <a:spcBef>
                <a:spcPts val="1725"/>
              </a:spcBef>
              <a:buClr>
                <a:srgbClr val="2F15F7"/>
              </a:buClr>
              <a:buFont typeface="Wingdings"/>
              <a:buChar char=""/>
              <a:tabLst>
                <a:tab pos="696595" algn="l"/>
              </a:tabLst>
            </a:pPr>
            <a:r>
              <a:rPr sz="2400" spc="-15" dirty="0">
                <a:latin typeface="Noto Serif CJK JP"/>
                <a:cs typeface="Noto Serif CJK JP"/>
              </a:rPr>
              <a:t>主序星 </a:t>
            </a:r>
            <a:r>
              <a:rPr sz="2400" dirty="0">
                <a:latin typeface="Times New Roman"/>
                <a:cs typeface="Times New Roman"/>
              </a:rPr>
              <a:t>(HR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diagram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Noto Serif CJK JP"/>
                <a:cs typeface="Noto Serif CJK JP"/>
              </a:rPr>
              <a:t>球状星团</a:t>
            </a:r>
            <a:r>
              <a:rPr sz="2400" spc="-50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671830" indent="-547370">
              <a:lnSpc>
                <a:spcPct val="100000"/>
              </a:lnSpc>
              <a:spcBef>
                <a:spcPts val="1730"/>
              </a:spcBef>
              <a:buClr>
                <a:srgbClr val="2F15F7"/>
              </a:buClr>
              <a:buFont typeface="Wingdings"/>
              <a:buChar char=""/>
              <a:tabLst>
                <a:tab pos="671830" algn="l"/>
              </a:tabLst>
            </a:pPr>
            <a:r>
              <a:rPr sz="2400" spc="-15" dirty="0">
                <a:latin typeface="Noto Serif CJK JP"/>
                <a:cs typeface="Noto Serif CJK JP"/>
              </a:rPr>
              <a:t>白矮星冷却演化</a:t>
            </a:r>
            <a:endParaRPr sz="2400" dirty="0">
              <a:latin typeface="Noto Serif CJK JP"/>
              <a:cs typeface="Noto Serif CJK JP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546" y="1836567"/>
            <a:ext cx="5189079" cy="23619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083555" y="4542840"/>
            <a:ext cx="270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peculiar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velocity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500</a:t>
            </a:r>
            <a:r>
              <a:rPr sz="1800" spc="-20" dirty="0">
                <a:latin typeface="Times New Roman"/>
                <a:cs typeface="Times New Roman"/>
              </a:rPr>
              <a:t> km/s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5472" y="2808856"/>
            <a:ext cx="2487209" cy="5948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C8A4415-7079-43F0-9824-8167F7B9FB67}"/>
              </a:ext>
            </a:extLst>
          </p:cNvPr>
          <p:cNvSpPr txBox="1"/>
          <p:nvPr/>
        </p:nvSpPr>
        <p:spPr>
          <a:xfrm>
            <a:off x="130714" y="648185"/>
            <a:ext cx="640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另一类是如果星系团相对于</a:t>
            </a:r>
            <a:r>
              <a:rPr lang="en-US" altLang="zh-CN" sz="1800" spc="-25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CMB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静止参考系存在一个本动速度</a:t>
            </a:r>
            <a:r>
              <a:rPr lang="en-US" altLang="zh-CN" sz="1800" spc="-5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,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这样被散射的</a:t>
            </a:r>
            <a:r>
              <a:rPr lang="en-US" altLang="zh-CN" sz="1800" spc="-25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CMB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光子经历了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Doppler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效应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,</a:t>
            </a:r>
            <a:r>
              <a:rPr lang="zh-CN" altLang="en-US" sz="1800" spc="-5" dirty="0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导致了</a:t>
            </a:r>
            <a:r>
              <a:rPr lang="en-US" altLang="zh-CN" sz="1800" spc="-25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CMB</a:t>
            </a:r>
            <a:r>
              <a:rPr lang="zh-CN" altLang="en-US" sz="1800" spc="-25" dirty="0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的辐</a:t>
            </a:r>
            <a:r>
              <a:rPr lang="zh-CN" altLang="en-US" sz="1800" spc="-10" dirty="0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射强度的变化</a:t>
            </a:r>
            <a:r>
              <a:rPr lang="en-US" altLang="zh-CN" sz="1800" spc="-1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.</a:t>
            </a:r>
            <a:r>
              <a:rPr lang="zh-CN" altLang="en-US" sz="1800" spc="-10" dirty="0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即运动学</a:t>
            </a:r>
            <a:r>
              <a:rPr lang="en-US" altLang="zh-CN" sz="1800" spc="-1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S-Z</a:t>
            </a:r>
            <a:r>
              <a:rPr lang="zh-CN" altLang="en-US" sz="1800" spc="-10" dirty="0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效应。与热</a:t>
            </a:r>
            <a:r>
              <a:rPr lang="en-US" altLang="zh-CN" sz="1800" spc="-1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S-Z</a:t>
            </a:r>
            <a:r>
              <a:rPr lang="zh-CN" altLang="en-US" sz="1800" spc="-10" dirty="0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效应相比要弱</a:t>
            </a:r>
            <a:r>
              <a:rPr lang="en-US" altLang="zh-CN" sz="1800" spc="-1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,</a:t>
            </a:r>
            <a:r>
              <a:rPr lang="zh-CN" altLang="en-US" sz="1800" spc="-25" dirty="0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其变化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可表示为</a:t>
            </a:r>
            <a:r>
              <a:rPr lang="en-US" altLang="zh-CN" sz="1800" spc="-5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: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3565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0001" y="401192"/>
            <a:ext cx="3596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SZ</a:t>
            </a:r>
            <a:r>
              <a:rPr spc="50" dirty="0"/>
              <a:t> </a:t>
            </a:r>
            <a:r>
              <a:rPr spc="-20" dirty="0"/>
              <a:t>Effect</a:t>
            </a:r>
            <a:r>
              <a:rPr spc="-30" dirty="0">
                <a:latin typeface="Noto Sans CJK HK"/>
                <a:cs typeface="Noto Sans CJK HK"/>
              </a:rPr>
              <a:t>的宇宙学应用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27582"/>
            <a:ext cx="8345170" cy="2659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9209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dirty="0">
                <a:latin typeface="Noto Serif CJK JP"/>
                <a:cs typeface="Noto Serif CJK JP"/>
              </a:rPr>
              <a:t>星系团是宇宙中最大的引力束缚体系。其物质组成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spc="-20" dirty="0">
                <a:latin typeface="Noto Serif CJK JP"/>
                <a:cs typeface="Noto Serif CJK JP"/>
              </a:rPr>
              <a:t>重子物</a:t>
            </a:r>
            <a:r>
              <a:rPr sz="2400" spc="-10" dirty="0">
                <a:latin typeface="Noto Serif CJK JP"/>
                <a:cs typeface="Noto Serif CJK JP"/>
              </a:rPr>
              <a:t>质和暗物质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5" dirty="0" err="1">
                <a:latin typeface="Noto Serif CJK JP"/>
                <a:cs typeface="Noto Serif CJK JP"/>
              </a:rPr>
              <a:t>应代表整个宇宙的组分。</a:t>
            </a:r>
            <a:r>
              <a:rPr sz="2400" spc="-10" dirty="0" err="1">
                <a:latin typeface="Times New Roman"/>
                <a:cs typeface="Times New Roman"/>
              </a:rPr>
              <a:t>CMB</a:t>
            </a:r>
            <a:r>
              <a:rPr sz="2400" spc="-20" dirty="0" err="1">
                <a:latin typeface="Noto Serif CJK JP"/>
                <a:cs typeface="Noto Serif CJK JP"/>
              </a:rPr>
              <a:t>光子经过星系</a:t>
            </a:r>
            <a:r>
              <a:rPr sz="2400" spc="-5" dirty="0" err="1">
                <a:latin typeface="Noto Serif CJK JP"/>
                <a:cs typeface="Noto Serif CJK JP"/>
              </a:rPr>
              <a:t>团时产生的</a:t>
            </a:r>
            <a:r>
              <a:rPr sz="2400" spc="-20" dirty="0" err="1">
                <a:latin typeface="Times New Roman"/>
                <a:cs typeface="Times New Roman"/>
              </a:rPr>
              <a:t>S-</a:t>
            </a:r>
            <a:r>
              <a:rPr sz="2400" dirty="0" err="1">
                <a:latin typeface="Times New Roman"/>
                <a:cs typeface="Times New Roman"/>
              </a:rPr>
              <a:t>Z</a:t>
            </a:r>
            <a:r>
              <a:rPr sz="2400" dirty="0" err="1">
                <a:latin typeface="Noto Serif CJK JP"/>
                <a:cs typeface="Noto Serif CJK JP"/>
              </a:rPr>
              <a:t>效应不依赖于</a:t>
            </a:r>
            <a:r>
              <a:rPr sz="2400" dirty="0" err="1">
                <a:latin typeface="Times New Roman"/>
                <a:cs typeface="Times New Roman"/>
              </a:rPr>
              <a:t>galaxy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cluster</a:t>
            </a:r>
            <a:r>
              <a:rPr sz="2400" spc="-15" dirty="0">
                <a:latin typeface="Noto Serif CJK JP"/>
                <a:cs typeface="Noto Serif CJK JP"/>
              </a:rPr>
              <a:t>的红移。因此被视</a:t>
            </a:r>
            <a:r>
              <a:rPr sz="2400" spc="-5" dirty="0">
                <a:latin typeface="Noto Serif CJK JP"/>
                <a:cs typeface="Noto Serif CJK JP"/>
              </a:rPr>
              <a:t>为强有力的宇宙学探针。</a:t>
            </a:r>
            <a:endParaRPr sz="2400" dirty="0">
              <a:latin typeface="Noto Serif CJK JP"/>
              <a:cs typeface="Noto Serif CJK JP"/>
            </a:endParaRPr>
          </a:p>
          <a:p>
            <a:pPr marL="353060" marR="5080" indent="-340995" algn="just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10" dirty="0">
                <a:latin typeface="Noto Serif CJK JP"/>
                <a:cs typeface="Noto Serif CJK JP"/>
              </a:rPr>
              <a:t>结合</a:t>
            </a:r>
            <a:r>
              <a:rPr sz="2400" spc="-35" dirty="0">
                <a:latin typeface="Times New Roman"/>
                <a:cs typeface="Times New Roman"/>
              </a:rPr>
              <a:t>X</a:t>
            </a:r>
            <a:r>
              <a:rPr sz="2400" spc="-10" dirty="0">
                <a:latin typeface="Noto Serif CJK JP"/>
                <a:cs typeface="Noto Serif CJK JP"/>
              </a:rPr>
              <a:t>射线观测确定</a:t>
            </a:r>
            <a:r>
              <a:rPr sz="2400" spc="-10" dirty="0">
                <a:latin typeface="Times New Roman"/>
                <a:cs typeface="Times New Roman"/>
              </a:rPr>
              <a:t>Hubble</a:t>
            </a:r>
            <a:r>
              <a:rPr sz="2400" spc="-5" dirty="0">
                <a:latin typeface="Noto Serif CJK JP"/>
                <a:cs typeface="Noto Serif CJK JP"/>
              </a:rPr>
              <a:t>常数和利用星系团的</a:t>
            </a:r>
            <a:r>
              <a:rPr sz="2400" spc="-10" dirty="0">
                <a:latin typeface="Times New Roman"/>
                <a:cs typeface="Times New Roman"/>
              </a:rPr>
              <a:t>S-Z</a:t>
            </a:r>
            <a:r>
              <a:rPr sz="2400" spc="-20" dirty="0">
                <a:latin typeface="Noto Serif CJK JP"/>
                <a:cs typeface="Noto Serif CJK JP"/>
              </a:rPr>
              <a:t>效应计数	</a:t>
            </a:r>
            <a:r>
              <a:rPr sz="2400" spc="-5" dirty="0">
                <a:latin typeface="Noto Serif CJK JP"/>
                <a:cs typeface="Noto Serif CJK JP"/>
              </a:rPr>
              <a:t>确定宇宙学基本参量和研究星系团的演化。从而最终限制宇	</a:t>
            </a:r>
            <a:r>
              <a:rPr sz="2400" spc="-15" dirty="0">
                <a:latin typeface="Noto Serif CJK JP"/>
                <a:cs typeface="Noto Serif CJK JP"/>
              </a:rPr>
              <a:t>宙学模型。</a:t>
            </a:r>
            <a:endParaRPr sz="2400" dirty="0">
              <a:latin typeface="Noto Serif CJK JP"/>
              <a:cs typeface="Noto Serif CJK JP"/>
            </a:endParaRPr>
          </a:p>
        </p:txBody>
      </p:sp>
    </p:spTree>
    <p:extLst>
      <p:ext uri="{BB962C8B-B14F-4D97-AF65-F5344CB8AC3E}">
        <p14:creationId xmlns:p14="http://schemas.microsoft.com/office/powerpoint/2010/main" val="389998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8242" y="155575"/>
            <a:ext cx="4038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Noto Sans Mono CJK HK"/>
                <a:cs typeface="Noto Sans Mono CJK HK"/>
              </a:rPr>
              <a:t>1.1 </a:t>
            </a:r>
            <a:r>
              <a:rPr sz="3600" b="0" spc="-20" dirty="0">
                <a:latin typeface="Noto Sans Mono CJK HK"/>
                <a:cs typeface="Noto Sans Mono CJK HK"/>
              </a:rPr>
              <a:t>放射性元素衰变</a:t>
            </a:r>
            <a:endParaRPr sz="3600">
              <a:latin typeface="Noto Sans Mono CJK HK"/>
              <a:cs typeface="Noto Sans Mono CJK HK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562350"/>
            <a:ext cx="5867400" cy="15763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3756DC2-982F-4BD6-B0FF-96F73126CB5C}"/>
                  </a:ext>
                </a:extLst>
              </p:cNvPr>
              <p:cNvSpPr txBox="1"/>
              <p:nvPr/>
            </p:nvSpPr>
            <p:spPr>
              <a:xfrm>
                <a:off x="5928610" y="926919"/>
                <a:ext cx="1914178" cy="490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𝑛𝑜𝑤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𝑜𝑟𝑖𝑔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3756DC2-982F-4BD6-B0FF-96F73126C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610" y="926919"/>
                <a:ext cx="1914178" cy="4905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6D914A3-F02A-4D7E-A7A0-32E31AAD5D47}"/>
                  </a:ext>
                </a:extLst>
              </p:cNvPr>
              <p:cNvSpPr txBox="1"/>
              <p:nvPr/>
            </p:nvSpPr>
            <p:spPr>
              <a:xfrm>
                <a:off x="396098" y="843129"/>
                <a:ext cx="5257800" cy="6689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zh-CN" altLang="en-US" sz="1800" spc="-15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Noto Serif CJK JP"/>
                  </a:rPr>
                  <a:t>半衰期长</a:t>
                </a:r>
                <a:r>
                  <a:rPr lang="zh-CN" altLang="en-US" sz="1800" spc="-15" dirty="0">
                    <a:latin typeface="宋体" panose="02010600030101010101" pitchFamily="2" charset="-122"/>
                    <a:ea typeface="宋体" panose="02010600030101010101" pitchFamily="2" charset="-122"/>
                    <a:cs typeface="Noto Serif CJK JP"/>
                  </a:rPr>
                  <a:t>的放射性元素，</a:t>
                </a: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  <a:cs typeface="Noto Serif CJK JP"/>
                  </a:rPr>
                  <a:t>已知原初放射性元素丰度为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𝑜𝑟𝑖𝑔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spc="-15" dirty="0">
                    <a:latin typeface="宋体" panose="02010600030101010101" pitchFamily="2" charset="-122"/>
                    <a:ea typeface="宋体" panose="02010600030101010101" pitchFamily="2" charset="-122"/>
                    <a:cs typeface="Noto Serif CJK JP"/>
                  </a:rPr>
                  <a:t>，当前此元素的丰度为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𝑛𝑜𝑤</m:t>
                        </m:r>
                      </m:sub>
                    </m:sSub>
                  </m:oMath>
                </a14:m>
                <a:r>
                  <a:rPr lang="zh-CN" altLang="en-US" sz="1800" spc="247" baseline="-21367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/>
                  </a:rPr>
                  <a:t> </a:t>
                </a:r>
                <a:r>
                  <a:rPr lang="en-US" altLang="zh-CN" sz="1800" spc="1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/>
                  </a:rPr>
                  <a:t>, </a:t>
                </a:r>
                <a:r>
                  <a:rPr lang="zh-CN" altLang="en-US" sz="1800" spc="-50" dirty="0">
                    <a:latin typeface="宋体" panose="02010600030101010101" pitchFamily="2" charset="-122"/>
                    <a:ea typeface="宋体" panose="02010600030101010101" pitchFamily="2" charset="-122"/>
                    <a:cs typeface="Noto Serif CJK JP"/>
                  </a:rPr>
                  <a:t>则：</a:t>
                </a:r>
                <a:endParaRPr lang="zh-CN" altLang="en-US" sz="1800" dirty="0">
                  <a:latin typeface="宋体" panose="02010600030101010101" pitchFamily="2" charset="-122"/>
                  <a:ea typeface="宋体" panose="02010600030101010101" pitchFamily="2" charset="-122"/>
                  <a:cs typeface="Noto Serif CJK JP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6D914A3-F02A-4D7E-A7A0-32E31AAD5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98" y="843129"/>
                <a:ext cx="5257800" cy="668901"/>
              </a:xfrm>
              <a:prstGeom prst="rect">
                <a:avLst/>
              </a:prstGeom>
              <a:blipFill>
                <a:blip r:embed="rId4"/>
                <a:stretch>
                  <a:fillRect l="-580" t="-4545" r="-580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9BA7817-061F-436B-A14F-C8C939A2500A}"/>
                  </a:ext>
                </a:extLst>
              </p:cNvPr>
              <p:cNvSpPr txBox="1"/>
              <p:nvPr/>
            </p:nvSpPr>
            <p:spPr>
              <a:xfrm>
                <a:off x="396098" y="1761296"/>
                <a:ext cx="43434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800" spc="-10" dirty="0">
                    <a:latin typeface="宋体" panose="02010600030101010101" pitchFamily="2" charset="-122"/>
                    <a:ea typeface="宋体" panose="02010600030101010101" pitchFamily="2" charset="-122"/>
                    <a:cs typeface="Noto Serif CJK JP"/>
                  </a:rPr>
                  <a:t>为了保证准确性，需要假设：</a:t>
                </a:r>
                <a:endParaRPr lang="en-US" altLang="zh-CN" sz="1800" spc="-10" dirty="0">
                  <a:latin typeface="宋体" panose="02010600030101010101" pitchFamily="2" charset="-122"/>
                  <a:ea typeface="宋体" panose="02010600030101010101" pitchFamily="2" charset="-122"/>
                  <a:cs typeface="Noto Serif CJK JP"/>
                </a:endParaRP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sz="1800" spc="-10" dirty="0">
                    <a:latin typeface="宋体" panose="02010600030101010101" pitchFamily="2" charset="-122"/>
                    <a:ea typeface="宋体" panose="02010600030101010101" pitchFamily="2" charset="-122"/>
                    <a:cs typeface="Noto Serif CJK JP"/>
                  </a:rPr>
                  <a:t>衰变</a:t>
                </a:r>
                <a:r>
                  <a:rPr lang="zh-CN" altLang="en-US" spc="-10" dirty="0">
                    <a:latin typeface="宋体" panose="02010600030101010101" pitchFamily="2" charset="-122"/>
                    <a:ea typeface="宋体" panose="02010600030101010101" pitchFamily="2" charset="-122"/>
                    <a:cs typeface="Noto Serif CJK JP"/>
                  </a:rPr>
                  <a:t>产物</a:t>
                </a:r>
                <a14:m>
                  <m:oMath xmlns:m="http://schemas.openxmlformats.org/officeDocument/2006/math">
                    <m:r>
                      <a:rPr lang="en-US" altLang="zh-CN" sz="1800" b="0" i="0" spc="-2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/>
                      </a:rPr>
                      <m:t> </m:t>
                    </m:r>
                    <m:r>
                      <a:rPr lang="en-US" altLang="zh-CN" sz="1800" i="1" spc="-2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/>
                      </a:rPr>
                      <m:t>𝐷</m:t>
                    </m:r>
                    <m:r>
                      <a:rPr lang="en-US" altLang="zh-CN" sz="1800" b="0" i="1" spc="-20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/>
                      </a:rPr>
                      <m:t> </m:t>
                    </m:r>
                  </m:oMath>
                </a14:m>
                <a:r>
                  <a:rPr lang="zh-CN" altLang="en-US" sz="1800" spc="-15" dirty="0">
                    <a:latin typeface="宋体" panose="02010600030101010101" pitchFamily="2" charset="-122"/>
                    <a:ea typeface="宋体" panose="02010600030101010101" pitchFamily="2" charset="-122"/>
                    <a:cs typeface="Noto Serif CJK JP"/>
                  </a:rPr>
                  <a:t>的原初丰度为零</a:t>
                </a:r>
                <a:endParaRPr lang="en-US" altLang="zh-CN" sz="1800" spc="-15" dirty="0">
                  <a:latin typeface="宋体" panose="02010600030101010101" pitchFamily="2" charset="-122"/>
                  <a:ea typeface="宋体" panose="02010600030101010101" pitchFamily="2" charset="-122"/>
                  <a:cs typeface="Noto Serif CJK JP"/>
                </a:endParaRP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没有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元素或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元素逃离或进入样品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9BA7817-061F-436B-A14F-C8C939A25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98" y="1761296"/>
                <a:ext cx="4343400" cy="923330"/>
              </a:xfrm>
              <a:prstGeom prst="rect">
                <a:avLst/>
              </a:prstGeom>
              <a:blipFill>
                <a:blip r:embed="rId5"/>
                <a:stretch>
                  <a:fillRect l="-1264" t="-3974" b="-8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84E48D0-AA5A-414F-A9C6-45E3CE39EB18}"/>
                  </a:ext>
                </a:extLst>
              </p:cNvPr>
              <p:cNvSpPr txBox="1"/>
              <p:nvPr/>
            </p:nvSpPr>
            <p:spPr>
              <a:xfrm>
                <a:off x="366458" y="2840968"/>
                <a:ext cx="2567242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𝑜𝑟𝑖𝑔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𝑛𝑜𝑤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𝑛𝑜𝑤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84E48D0-AA5A-414F-A9C6-45E3CE39E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58" y="2840968"/>
                <a:ext cx="2567242" cy="391902"/>
              </a:xfrm>
              <a:prstGeom prst="rect">
                <a:avLst/>
              </a:prstGeom>
              <a:blipFill>
                <a:blip r:embed="rId6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8F845AB1-86AE-4AC9-95B6-006FBE8FFA9A}"/>
              </a:ext>
            </a:extLst>
          </p:cNvPr>
          <p:cNvSpPr txBox="1"/>
          <p:nvPr/>
        </p:nvSpPr>
        <p:spPr>
          <a:xfrm>
            <a:off x="6161016" y="4476750"/>
            <a:ext cx="2883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毫希弗</a:t>
            </a:r>
            <a:r>
              <a:rPr lang="en-US" altLang="zh-CN" dirty="0"/>
              <a:t>-millisievert(mSv)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E4E6F7E-5D0A-489C-9345-2B658AC0F35F}"/>
                  </a:ext>
                </a:extLst>
              </p:cNvPr>
              <p:cNvSpPr txBox="1"/>
              <p:nvPr/>
            </p:nvSpPr>
            <p:spPr>
              <a:xfrm>
                <a:off x="3581400" y="2731333"/>
                <a:ext cx="279031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</m:sSub>
                      <m:func>
                        <m:funcPr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en-US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dirty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𝑛𝑜𝑤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𝑛𝑜𝑤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E4E6F7E-5D0A-489C-9345-2B658AC0F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731333"/>
                <a:ext cx="2790316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bject 7">
            <a:extLst>
              <a:ext uri="{FF2B5EF4-FFF2-40B4-BE49-F238E27FC236}">
                <a16:creationId xmlns:a16="http://schemas.microsoft.com/office/drawing/2014/main" id="{D617BF53-E704-4A19-92CF-79A78072979F}"/>
              </a:ext>
            </a:extLst>
          </p:cNvPr>
          <p:cNvSpPr txBox="1"/>
          <p:nvPr/>
        </p:nvSpPr>
        <p:spPr>
          <a:xfrm>
            <a:off x="6062009" y="3613852"/>
            <a:ext cx="3081991" cy="60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0"/>
              </a:spcBef>
            </a:pPr>
            <a:r>
              <a:rPr sz="2000" dirty="0" err="1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地表岩石</a:t>
            </a:r>
            <a:r>
              <a:rPr lang="zh-CN" altLang="en-US" sz="2000" spc="-50" dirty="0">
                <a:latin typeface="Times New Roman"/>
                <a:cs typeface="Times New Roman"/>
              </a:rPr>
              <a:t>：</a:t>
            </a:r>
            <a:r>
              <a:rPr lang="en-US" sz="2000" spc="-50" dirty="0"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latin typeface="Times New Roman"/>
                <a:cs typeface="Times New Roman"/>
              </a:rPr>
              <a:t>t</a:t>
            </a:r>
            <a:r>
              <a:rPr lang="en-US" altLang="zh-CN" sz="2000" spc="-10" dirty="0"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latin typeface="Times New Roman"/>
                <a:cs typeface="Times New Roman"/>
              </a:rPr>
              <a:t>~</a:t>
            </a:r>
            <a:r>
              <a:rPr lang="en-US" altLang="zh-CN" sz="2000" spc="10" dirty="0"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latin typeface="Times New Roman"/>
                <a:cs typeface="Times New Roman"/>
              </a:rPr>
              <a:t>4.4*10</a:t>
            </a:r>
            <a:r>
              <a:rPr lang="en-US" altLang="zh-CN" sz="2000" baseline="25641" dirty="0">
                <a:latin typeface="Times New Roman"/>
                <a:cs typeface="Times New Roman"/>
              </a:rPr>
              <a:t>9</a:t>
            </a:r>
            <a:r>
              <a:rPr lang="en-US" altLang="zh-CN" sz="2000" spc="217" baseline="25641" dirty="0">
                <a:latin typeface="Times New Roman"/>
                <a:cs typeface="Times New Roman"/>
              </a:rPr>
              <a:t> </a:t>
            </a:r>
            <a:r>
              <a:rPr lang="en-US" altLang="zh-CN" sz="2000" spc="-50" dirty="0">
                <a:latin typeface="Noto Serif CJK JP"/>
                <a:cs typeface="Noto Serif CJK JP"/>
              </a:rPr>
              <a:t>y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ts val="2280"/>
              </a:lnSpc>
            </a:pPr>
            <a:r>
              <a:rPr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太阳系陨石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Times New Roman"/>
                <a:cs typeface="Times New Roman"/>
              </a:rPr>
              <a:t>t</a:t>
            </a:r>
            <a:r>
              <a:rPr lang="en-US" altLang="zh-CN" sz="2000" spc="5" dirty="0">
                <a:latin typeface="Times New Roman"/>
                <a:cs typeface="Times New Roman"/>
              </a:rPr>
              <a:t> </a:t>
            </a:r>
            <a:r>
              <a:rPr lang="en-US" altLang="zh-CN" sz="2000" dirty="0">
                <a:latin typeface="Times New Roman"/>
                <a:cs typeface="Times New Roman"/>
              </a:rPr>
              <a:t>~ 4.56*10</a:t>
            </a:r>
            <a:r>
              <a:rPr lang="en-US" altLang="zh-CN" sz="2000" baseline="25641" dirty="0">
                <a:latin typeface="Times New Roman"/>
                <a:cs typeface="Times New Roman"/>
              </a:rPr>
              <a:t>9</a:t>
            </a:r>
            <a:r>
              <a:rPr lang="en-US" altLang="zh-CN" sz="2000" spc="217" baseline="25641" dirty="0">
                <a:latin typeface="Times New Roman"/>
                <a:cs typeface="Times New Roman"/>
              </a:rPr>
              <a:t> </a:t>
            </a:r>
            <a:r>
              <a:rPr lang="en-US" altLang="zh-CN" sz="2000" spc="-50" dirty="0">
                <a:latin typeface="Noto Serif CJK JP"/>
                <a:cs typeface="Noto Serif CJK JP"/>
              </a:rPr>
              <a:t>y</a:t>
            </a:r>
            <a:endParaRPr lang="en-US" altLang="zh-CN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954" y="493013"/>
            <a:ext cx="73393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</a:rPr>
              <a:t>Nucleocosmochronology:</a:t>
            </a:r>
            <a:r>
              <a:rPr sz="3200" spc="-80" dirty="0">
                <a:solidFill>
                  <a:srgbClr val="FF0000"/>
                </a:solidFill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Noto Sans CJK HK"/>
                <a:cs typeface="Noto Sans CJK HK"/>
              </a:rPr>
              <a:t>核子宇宙年代学</a:t>
            </a:r>
            <a:endParaRPr sz="3200">
              <a:latin typeface="Noto Sans CJK HK"/>
              <a:cs typeface="Noto Sans CJK H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643667"/>
            <a:ext cx="3276600" cy="1952586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95"/>
              </a:spcBef>
              <a:tabLst>
                <a:tab pos="455930" algn="l"/>
              </a:tabLst>
            </a:pPr>
            <a:r>
              <a:rPr lang="en-US" altLang="zh-CN" spc="-10" dirty="0">
                <a:latin typeface="Times New Roman"/>
                <a:cs typeface="Times New Roman"/>
              </a:rPr>
              <a:t>(1) </a:t>
            </a:r>
            <a:r>
              <a:rPr lang="zh-CN" altLang="en-US" spc="-10" dirty="0">
                <a:latin typeface="Times New Roman"/>
                <a:cs typeface="Times New Roman"/>
              </a:rPr>
              <a:t>重元素由中子俘获反应生成 </a:t>
            </a:r>
            <a:endParaRPr dirty="0">
              <a:latin typeface="Times New Roman"/>
              <a:cs typeface="Times New Roman"/>
            </a:endParaRPr>
          </a:p>
          <a:p>
            <a:pPr marL="25400" marR="334645">
              <a:lnSpc>
                <a:spcPct val="104200"/>
              </a:lnSpc>
              <a:spcBef>
                <a:spcPts val="575"/>
              </a:spcBef>
              <a:tabLst>
                <a:tab pos="292100" algn="l"/>
                <a:tab pos="455930" algn="l"/>
                <a:tab pos="5847080" algn="l"/>
                <a:tab pos="6849109" algn="l"/>
              </a:tabLst>
            </a:pPr>
            <a:r>
              <a:rPr lang="en-US" altLang="zh-CN" dirty="0">
                <a:latin typeface="Times New Roman"/>
                <a:cs typeface="Times New Roman"/>
              </a:rPr>
              <a:t>(2) </a:t>
            </a:r>
            <a:r>
              <a:rPr lang="zh-CN" altLang="en-US" dirty="0">
                <a:latin typeface="Times New Roman"/>
                <a:cs typeface="Times New Roman"/>
              </a:rPr>
              <a:t>观测元素丰度比值与理论估计的这些元素形成时的值对比</a:t>
            </a:r>
            <a:r>
              <a:rPr lang="en-US" altLang="zh-CN" dirty="0">
                <a:latin typeface="Times New Roman"/>
                <a:cs typeface="Times New Roman"/>
              </a:rPr>
              <a:t>(</a:t>
            </a:r>
            <a:r>
              <a:rPr lang="zh-CN" altLang="en-US" dirty="0">
                <a:latin typeface="Times New Roman"/>
                <a:cs typeface="Times New Roman"/>
              </a:rPr>
              <a:t>如</a:t>
            </a:r>
            <a:r>
              <a:rPr lang="en-US" altLang="zh-CN" spc="-20" dirty="0" err="1">
                <a:latin typeface="Times New Roman"/>
                <a:cs typeface="Times New Roman"/>
              </a:rPr>
              <a:t>N</a:t>
            </a:r>
            <a:r>
              <a:rPr lang="en-US" altLang="zh-CN" spc="-30" baseline="-20833" dirty="0" err="1">
                <a:latin typeface="Times New Roman"/>
                <a:cs typeface="Times New Roman"/>
              </a:rPr>
              <a:t>Th</a:t>
            </a:r>
            <a:r>
              <a:rPr lang="en-US" altLang="zh-CN" spc="-20" dirty="0">
                <a:latin typeface="Times New Roman"/>
                <a:cs typeface="Times New Roman"/>
              </a:rPr>
              <a:t>/</a:t>
            </a:r>
            <a:r>
              <a:rPr lang="en-US" altLang="zh-CN" spc="-20" dirty="0" err="1">
                <a:latin typeface="Times New Roman"/>
                <a:cs typeface="Times New Roman"/>
              </a:rPr>
              <a:t>N</a:t>
            </a:r>
            <a:r>
              <a:rPr lang="en-US" altLang="zh-CN" spc="-30" baseline="-20833" dirty="0" err="1">
                <a:latin typeface="Times New Roman"/>
                <a:cs typeface="Times New Roman"/>
              </a:rPr>
              <a:t>Eu</a:t>
            </a:r>
            <a:r>
              <a:rPr lang="en-US" altLang="zh-CN" spc="-50" dirty="0">
                <a:latin typeface="Noto Serif CJK JP"/>
                <a:cs typeface="Noto Serif CJK JP"/>
              </a:rPr>
              <a:t> </a:t>
            </a:r>
            <a:r>
              <a:rPr lang="en-US" altLang="zh-CN" dirty="0">
                <a:latin typeface="Times New Roman"/>
                <a:cs typeface="Times New Roman"/>
              </a:rPr>
              <a:t>)</a:t>
            </a:r>
            <a:r>
              <a:rPr dirty="0"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cs typeface="Times New Roman"/>
            </a:endParaRPr>
          </a:p>
          <a:p>
            <a:pPr marL="25400" marR="334645">
              <a:lnSpc>
                <a:spcPct val="104200"/>
              </a:lnSpc>
              <a:spcBef>
                <a:spcPts val="575"/>
              </a:spcBef>
              <a:tabLst>
                <a:tab pos="292100" algn="l"/>
                <a:tab pos="455930" algn="l"/>
                <a:tab pos="5847080" algn="l"/>
                <a:tab pos="6849109" algn="l"/>
              </a:tabLst>
            </a:pPr>
            <a:r>
              <a:rPr lang="en-US" altLang="zh-CN" dirty="0">
                <a:latin typeface="Times New Roman"/>
                <a:cs typeface="Times New Roman"/>
              </a:rPr>
              <a:t>(3) </a:t>
            </a:r>
            <a:r>
              <a:rPr lang="zh-CN" altLang="en-US" dirty="0">
                <a:latin typeface="Times New Roman"/>
                <a:cs typeface="Times New Roman"/>
              </a:rPr>
              <a:t>借助放射性核素的半衰期</a:t>
            </a:r>
            <a:r>
              <a:rPr lang="en-US" altLang="zh-CN" dirty="0">
                <a:latin typeface="Times New Roman"/>
                <a:cs typeface="Times New Roman"/>
              </a:rPr>
              <a:t>(</a:t>
            </a:r>
            <a:r>
              <a:rPr lang="zh-CN" altLang="en-US" dirty="0">
                <a:latin typeface="Times New Roman"/>
                <a:cs typeface="Times New Roman"/>
              </a:rPr>
              <a:t>如</a:t>
            </a:r>
            <a:r>
              <a:rPr lang="en-US" altLang="zh-CN" spc="-10" dirty="0">
                <a:latin typeface="Times New Roman"/>
                <a:cs typeface="Times New Roman"/>
              </a:rPr>
              <a:t>Thorium</a:t>
            </a:r>
            <a:r>
              <a:rPr lang="en-US" altLang="zh-CN" dirty="0">
                <a:latin typeface="Times New Roman"/>
                <a:cs typeface="Times New Roman"/>
              </a:rPr>
              <a:t>)</a:t>
            </a:r>
            <a:r>
              <a:rPr lang="zh-CN" altLang="en-US" dirty="0">
                <a:latin typeface="Times New Roman"/>
                <a:cs typeface="Times New Roman"/>
              </a:rPr>
              <a:t>估计星系年龄</a:t>
            </a:r>
            <a:endParaRPr dirty="0">
              <a:latin typeface="Times New Roman"/>
              <a:cs typeface="Times New Roman"/>
            </a:endParaRP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EEC1D532-F92C-48E0-AD88-5DD8D576834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800" y="2568371"/>
            <a:ext cx="3629025" cy="834805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98A60117-E94A-4496-8973-8FD682DAA3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95800" y="1352550"/>
            <a:ext cx="3886200" cy="834805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B8A52426-FBD5-4268-9A91-5567FF5C1E79}"/>
              </a:ext>
            </a:extLst>
          </p:cNvPr>
          <p:cNvSpPr txBox="1"/>
          <p:nvPr/>
        </p:nvSpPr>
        <p:spPr>
          <a:xfrm>
            <a:off x="4114800" y="3562350"/>
            <a:ext cx="3316479" cy="1428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68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U: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uranium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Noto Serif CJK JP"/>
                <a:cs typeface="Noto Serif CJK JP"/>
              </a:rPr>
              <a:t>铀</a:t>
            </a:r>
            <a:endParaRPr sz="1800" dirty="0">
              <a:latin typeface="Noto Serif CJK JP"/>
              <a:cs typeface="Noto Serif CJK JP"/>
            </a:endParaRPr>
          </a:p>
          <a:p>
            <a:pPr marL="43688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Th</a:t>
            </a:r>
            <a:r>
              <a:rPr sz="1800" spc="-15" dirty="0">
                <a:latin typeface="Times New Roman"/>
                <a:cs typeface="Times New Roman"/>
              </a:rPr>
              <a:t>: </a:t>
            </a:r>
            <a:r>
              <a:rPr sz="1800" dirty="0">
                <a:latin typeface="Times New Roman"/>
                <a:cs typeface="Times New Roman"/>
              </a:rPr>
              <a:t>thorium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Noto Serif CJK JP"/>
                <a:cs typeface="Noto Serif CJK JP"/>
              </a:rPr>
              <a:t>钍</a:t>
            </a:r>
            <a:endParaRPr sz="1800" dirty="0">
              <a:latin typeface="Noto Serif CJK JP"/>
              <a:cs typeface="Noto Serif CJK JP"/>
            </a:endParaRPr>
          </a:p>
          <a:p>
            <a:pPr marL="436880">
              <a:lnSpc>
                <a:spcPct val="100000"/>
              </a:lnSpc>
            </a:pPr>
            <a:r>
              <a:rPr lang="en-US" altLang="zh-CN" spc="-10" dirty="0">
                <a:latin typeface="Times New Roman"/>
                <a:cs typeface="Times New Roman"/>
              </a:rPr>
              <a:t>r:</a:t>
            </a:r>
            <a:r>
              <a:rPr lang="en-US" altLang="zh-CN" sz="1800" spc="-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osmium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Noto Serif CJK JP"/>
                <a:cs typeface="Noto Serif CJK JP"/>
              </a:rPr>
              <a:t>锇</a:t>
            </a:r>
            <a:r>
              <a:rPr lang="en-US" sz="1800" spc="-10" dirty="0">
                <a:latin typeface="Noto Serif CJK JP"/>
                <a:cs typeface="Noto Serif CJK JP"/>
              </a:rPr>
              <a:t> </a:t>
            </a:r>
            <a:r>
              <a:rPr sz="1800" dirty="0">
                <a:latin typeface="Noto Serif CJK JP"/>
                <a:cs typeface="Noto Serif CJK JP"/>
              </a:rPr>
              <a:t>或</a:t>
            </a:r>
            <a:r>
              <a:rPr lang="en-US" sz="1800" dirty="0">
                <a:latin typeface="Noto Serif CJK JP"/>
                <a:cs typeface="Noto Serif CJK JP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iridium</a:t>
            </a:r>
            <a:r>
              <a:rPr lang="en-US" spc="-10" dirty="0">
                <a:latin typeface="Noto Serif CJK JP"/>
                <a:cs typeface="Times New Roman"/>
              </a:rPr>
              <a:t> </a:t>
            </a:r>
            <a:r>
              <a:rPr sz="1800" spc="-10" dirty="0">
                <a:latin typeface="Noto Serif CJK JP"/>
                <a:cs typeface="Noto Serif CJK JP"/>
              </a:rPr>
              <a:t>铱</a:t>
            </a:r>
            <a:endParaRPr sz="1800" dirty="0">
              <a:latin typeface="Noto Serif CJK JP"/>
              <a:cs typeface="Noto Serif CJK JP"/>
            </a:endParaRPr>
          </a:p>
          <a:p>
            <a:pPr marL="469900">
              <a:lnSpc>
                <a:spcPct val="100000"/>
              </a:lnSpc>
              <a:spcBef>
                <a:spcPts val="2440"/>
              </a:spcBef>
            </a:pPr>
            <a:r>
              <a:rPr sz="1800" spc="-10" dirty="0">
                <a:latin typeface="Times New Roman"/>
                <a:cs typeface="Times New Roman"/>
              </a:rPr>
              <a:t>CS31082-</a:t>
            </a:r>
            <a:r>
              <a:rPr sz="1800" spc="-25" dirty="0">
                <a:latin typeface="Times New Roman"/>
                <a:cs typeface="Times New Roman"/>
              </a:rPr>
              <a:t>001</a:t>
            </a:r>
            <a:r>
              <a:rPr lang="en-US" sz="1800" spc="-25" dirty="0">
                <a:latin typeface="Times New Roman"/>
                <a:cs typeface="Times New Roman"/>
              </a:rPr>
              <a:t>: </a:t>
            </a:r>
            <a:r>
              <a:rPr sz="1800" dirty="0">
                <a:latin typeface="Times New Roman"/>
                <a:cs typeface="Times New Roman"/>
              </a:rPr>
              <a:t>12.5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+/-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5" dirty="0" err="1">
                <a:latin typeface="Times New Roman"/>
                <a:cs typeface="Times New Roman"/>
              </a:rPr>
              <a:t>Gyr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/>
              <p:nvPr/>
            </p:nvSpPr>
            <p:spPr>
              <a:xfrm>
                <a:off x="27376" y="780323"/>
                <a:ext cx="6525824" cy="1579984"/>
              </a:xfrm>
              <a:prstGeom prst="rect">
                <a:avLst/>
              </a:prstGeom>
            </p:spPr>
            <p:txBody>
              <a:bodyPr vert="horz" wrap="square" lIns="0" tIns="24765" rIns="0" bIns="0" rtlCol="0">
                <a:spAutoFit/>
              </a:bodyPr>
              <a:lstStyle/>
              <a:p>
                <a:pPr marL="354965" marR="5080" indent="-342900">
                  <a:lnSpc>
                    <a:spcPct val="111400"/>
                  </a:lnSpc>
                  <a:spcBef>
                    <a:spcPts val="195"/>
                  </a:spcBef>
                  <a:buChar char="•"/>
                  <a:tabLst>
                    <a:tab pos="354965" algn="l"/>
                    <a:tab pos="431165" algn="l"/>
                  </a:tabLst>
                </a:pPr>
                <a:r>
                  <a:rPr lang="zh-CN" altLang="en-US" spc="-10" dirty="0">
                    <a:latin typeface="宋体" panose="02010600030101010101" pitchFamily="2" charset="-122"/>
                    <a:ea typeface="宋体" panose="02010600030101010101" pitchFamily="2" charset="-122"/>
                    <a:cs typeface="Noto Serif CJK JP"/>
                  </a:rPr>
                  <a:t>假定星团中的恒星</a:t>
                </a:r>
                <a:r>
                  <a:rPr lang="zh-CN" altLang="en-US" spc="-1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Noto Serif CJK JP"/>
                  </a:rPr>
                  <a:t>同时形成</a:t>
                </a:r>
                <a:r>
                  <a:rPr lang="zh-CN" altLang="en-US" spc="-10" dirty="0">
                    <a:latin typeface="宋体" panose="02010600030101010101" pitchFamily="2" charset="-122"/>
                    <a:ea typeface="宋体" panose="02010600030101010101" pitchFamily="2" charset="-122"/>
                    <a:cs typeface="Noto Serif CJK JP"/>
                  </a:rPr>
                  <a:t>，随着星团年龄的增大，其中的恒星将按质量大小为序先后退出主序序列。根据主序星演化理论，可以计算残存</a:t>
                </a:r>
                <a:r>
                  <a:rPr lang="zh-CN" altLang="en-US" spc="40" dirty="0">
                    <a:latin typeface="宋体" panose="02010600030101010101" pitchFamily="2" charset="-122"/>
                    <a:ea typeface="宋体" panose="02010600030101010101" pitchFamily="2" charset="-122"/>
                    <a:cs typeface="Noto Serif CJK JP"/>
                  </a:rPr>
                  <a:t>主序星最大</a:t>
                </a:r>
                <a:r>
                  <a:rPr lang="zh-CN" altLang="en-US" spc="4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Noto Serif CJK JP"/>
                  </a:rPr>
                  <a:t>绝对光度 </a:t>
                </a:r>
                <a:r>
                  <a:rPr lang="en-US" altLang="zh-CN" spc="-1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pc="505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zh-CN" altLang="en-US" i="1" spc="505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𝑀</m:t>
                        </m:r>
                      </m:e>
                      <m:sub>
                        <m:r>
                          <a:rPr lang="en-US" altLang="zh-CN" b="0" i="1" spc="505" dirty="0" smtClean="0">
                            <a:latin typeface="Cambria Math" panose="02040503050406030204" pitchFamily="18" charset="0"/>
                            <a:cs typeface="Times New Roman"/>
                          </a:rPr>
                          <m:t>𝑉</m:t>
                        </m:r>
                      </m:sub>
                    </m:sSub>
                    <m:r>
                      <a:rPr lang="en-US" altLang="zh-CN" b="0" i="1" spc="505" dirty="0" smtClean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altLang="zh-CN" b="0" i="1" spc="505" dirty="0" smtClean="0">
                        <a:latin typeface="Cambria Math" panose="02040503050406030204" pitchFamily="18" charset="0"/>
                        <a:cs typeface="Times New Roman"/>
                      </a:rPr>
                      <m:t>𝑇𝑂</m:t>
                    </m:r>
                    <m:r>
                      <a:rPr lang="en-US" altLang="zh-CN" b="0" i="1" spc="505" dirty="0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/>
                  </a:rPr>
                  <a:t>t</a:t>
                </a:r>
                <a:r>
                  <a:rPr lang="en-US" altLang="zh-CN" spc="-15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/>
                  </a:rPr>
                  <a:t>u</a:t>
                </a:r>
                <a:r>
                  <a:rPr lang="en-US" altLang="zh-CN" spc="-1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/>
                  </a:rPr>
                  <a:t>r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/>
                  </a:rPr>
                  <a:t>no</a:t>
                </a:r>
                <a:r>
                  <a:rPr lang="en-US" altLang="zh-CN" spc="-45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/>
                  </a:rPr>
                  <a:t>f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/>
                  </a:rPr>
                  <a:t>f </a:t>
                </a:r>
                <a:r>
                  <a:rPr lang="en-US" altLang="zh-CN" spc="-1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/>
                  </a:rPr>
                  <a:t>p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/>
                  </a:rPr>
                  <a:t>oin</a:t>
                </a:r>
                <a:r>
                  <a:rPr lang="en-US" altLang="zh-CN" spc="-1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/>
                  </a:rPr>
                  <a:t>t</a:t>
                </a:r>
                <a:r>
                  <a:rPr lang="en-US" altLang="zh-CN" spc="-5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/>
                  </a:rPr>
                  <a:t>)</a:t>
                </a:r>
                <a:r>
                  <a:rPr lang="en-US" altLang="zh-CN" spc="-15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/>
                  </a:rPr>
                  <a:t>,</a:t>
                </a:r>
                <a:r>
                  <a:rPr lang="zh-CN" altLang="en-US" spc="-15" dirty="0">
                    <a:latin typeface="宋体" panose="02010600030101010101" pitchFamily="2" charset="-122"/>
                    <a:ea typeface="宋体" panose="02010600030101010101" pitchFamily="2" charset="-122"/>
                    <a:cs typeface="Noto Serif CJK JP"/>
                  </a:rPr>
                  <a:t>与星团的年龄</a:t>
                </a:r>
                <a14:m>
                  <m:oMath xmlns:m="http://schemas.openxmlformats.org/officeDocument/2006/math">
                    <m:r>
                      <a:rPr lang="en-US" altLang="zh-CN" b="0" i="0" spc="300" dirty="0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zh-CN" altLang="en-US" i="1" spc="300" dirty="0" smtClean="0">
                        <a:latin typeface="Cambria Math" panose="02040503050406030204" pitchFamily="18" charset="0"/>
                        <a:cs typeface="Times New Roman"/>
                      </a:rPr>
                      <m:t>𝑡</m:t>
                    </m:r>
                  </m:oMath>
                </a14:m>
                <a:r>
                  <a:rPr lang="zh-CN" altLang="en-US" spc="-15" dirty="0" err="1">
                    <a:latin typeface="宋体" panose="02010600030101010101" pitchFamily="2" charset="-122"/>
                    <a:ea typeface="宋体" panose="02010600030101010101" pitchFamily="2" charset="-122"/>
                    <a:cs typeface="Noto Serif CJK JP"/>
                  </a:rPr>
                  <a:t>，金属丰度</a:t>
                </a:r>
                <a14:m>
                  <m:oMath xmlns:m="http://schemas.openxmlformats.org/officeDocument/2006/math">
                    <m:r>
                      <a:rPr lang="en-US" altLang="zh-CN" b="0" i="0" spc="295" dirty="0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pc="295" dirty="0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zh-CN" altLang="en-US" i="1" spc="295" dirty="0" smtClean="0">
                            <a:latin typeface="Cambria Math" panose="02040503050406030204" pitchFamily="18" charset="0"/>
                            <a:cs typeface="Times New Roman"/>
                          </a:rPr>
                          <m:t>𝐹𝑒</m:t>
                        </m:r>
                        <m:r>
                          <a:rPr lang="en-US" altLang="zh-CN" b="0" i="1" spc="295" dirty="0" smtClean="0">
                            <a:latin typeface="Cambria Math" panose="02040503050406030204" pitchFamily="18" charset="0"/>
                            <a:cs typeface="Times New Roman"/>
                          </a:rPr>
                          <m:t>/</m:t>
                        </m:r>
                        <m:r>
                          <a:rPr lang="en-US" altLang="zh-CN" b="0" i="1" spc="295" dirty="0" smtClean="0">
                            <a:latin typeface="Cambria Math" panose="02040503050406030204" pitchFamily="18" charset="0"/>
                            <a:cs typeface="Times New Roman"/>
                          </a:rPr>
                          <m:t>𝐻</m:t>
                        </m:r>
                        <m:r>
                          <a:rPr lang="zh-CN" altLang="en-US" i="1" spc="-195" dirty="0" smtClean="0">
                            <a:latin typeface="Cambria Math" panose="02040503050406030204" pitchFamily="18" charset="0"/>
                            <a:cs typeface="Times New Roman"/>
                          </a:rPr>
                          <m:t> </m:t>
                        </m:r>
                      </m:e>
                    </m:d>
                    <m:r>
                      <a:rPr lang="en-US" altLang="zh-CN" b="0" i="0" spc="-195" dirty="0" smtClean="0"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zh-CN" altLang="en-US" spc="-15" dirty="0" err="1">
                    <a:latin typeface="宋体" panose="02010600030101010101" pitchFamily="2" charset="-122"/>
                    <a:ea typeface="宋体" panose="02010600030101010101" pitchFamily="2" charset="-122"/>
                    <a:cs typeface="Noto Serif CJK JP"/>
                  </a:rPr>
                  <a:t>相关</a:t>
                </a:r>
                <a:r>
                  <a:rPr lang="zh-CN" altLang="en-US" spc="-15" dirty="0">
                    <a:latin typeface="宋体" panose="02010600030101010101" pitchFamily="2" charset="-122"/>
                    <a:ea typeface="宋体" panose="02010600030101010101" pitchFamily="2" charset="-122"/>
                    <a:cs typeface="Noto Serif CJK JP"/>
                  </a:rPr>
                  <a:t>：</a:t>
                </a:r>
              </a:p>
              <a:p>
                <a:pPr marL="354965" marR="5080" indent="-342900">
                  <a:lnSpc>
                    <a:spcPct val="111400"/>
                  </a:lnSpc>
                  <a:spcBef>
                    <a:spcPts val="195"/>
                  </a:spcBef>
                  <a:buChar char="•"/>
                  <a:tabLst>
                    <a:tab pos="354965" algn="l"/>
                    <a:tab pos="431165" algn="l"/>
                  </a:tabLst>
                </a:pPr>
                <a:endParaRPr lang="zh-CN" altLang="en-US" sz="2000" spc="-15" dirty="0">
                  <a:latin typeface="宋体" panose="02010600030101010101" pitchFamily="2" charset="-122"/>
                  <a:ea typeface="宋体" panose="02010600030101010101" pitchFamily="2" charset="-122"/>
                  <a:cs typeface="Noto Serif CJK JP"/>
                </a:endParaRPr>
              </a:p>
            </p:txBody>
          </p:sp>
        </mc:Choice>
        <mc:Fallback xmlns="">
          <p:sp>
            <p:nvSpPr>
              <p:cNvPr id="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6" y="780323"/>
                <a:ext cx="6525824" cy="1579984"/>
              </a:xfrm>
              <a:prstGeom prst="rect">
                <a:avLst/>
              </a:prstGeom>
              <a:blipFill>
                <a:blip r:embed="rId2"/>
                <a:stretch>
                  <a:fillRect l="-1587" t="-4247" r="-5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29654" y="808170"/>
            <a:ext cx="2514346" cy="12763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4994" y="175640"/>
            <a:ext cx="42646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Times New Roman"/>
                <a:cs typeface="Times New Roman"/>
              </a:rPr>
              <a:t>1.2</a:t>
            </a:r>
            <a:r>
              <a:rPr sz="3200" b="0" spc="-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HR</a:t>
            </a:r>
            <a:r>
              <a:rPr sz="3200" b="0" spc="1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Times New Roman"/>
                <a:cs typeface="Times New Roman"/>
              </a:rPr>
              <a:t>diagram</a:t>
            </a:r>
            <a:r>
              <a:rPr sz="3200" b="0" spc="-20" dirty="0">
                <a:latin typeface="Noto Serif CJK JP"/>
                <a:cs typeface="Noto Serif CJK JP"/>
              </a:rPr>
              <a:t>球状星团</a:t>
            </a:r>
            <a:endParaRPr sz="3200">
              <a:latin typeface="Noto Serif CJK JP"/>
              <a:cs typeface="Noto Serif CJK JP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B97958F-2B91-4EB1-8ACB-F6F3C71C03F4}"/>
                  </a:ext>
                </a:extLst>
              </p:cNvPr>
              <p:cNvSpPr txBox="1"/>
              <p:nvPr/>
            </p:nvSpPr>
            <p:spPr>
              <a:xfrm>
                <a:off x="254431" y="2150313"/>
                <a:ext cx="6102350" cy="3656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5080">
                  <a:lnSpc>
                    <a:spcPct val="111400"/>
                  </a:lnSpc>
                  <a:spcBef>
                    <a:spcPts val="195"/>
                  </a:spcBef>
                  <a:tabLst>
                    <a:tab pos="354965" algn="l"/>
                    <a:tab pos="43116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pc="505" dirty="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zh-CN" altLang="en-US" sz="1600" i="1" spc="50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600" b="0" i="1" spc="50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𝑉</m:t>
                          </m:r>
                        </m:sub>
                      </m:sSub>
                      <m:r>
                        <a:rPr lang="en-US" altLang="zh-CN" sz="1600" b="0" i="1" spc="505" dirty="0" smtClean="0"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r>
                        <a:rPr lang="en-US" altLang="zh-CN" sz="1600" b="0" i="1" spc="505" dirty="0" smtClean="0">
                          <a:latin typeface="Cambria Math" panose="02040503050406030204" pitchFamily="18" charset="0"/>
                          <a:cs typeface="Times New Roman"/>
                        </a:rPr>
                        <m:t>𝑇𝑂</m:t>
                      </m:r>
                      <m:r>
                        <a:rPr lang="en-US" altLang="zh-CN" sz="1600" b="0" i="1" spc="505" dirty="0" smtClean="0">
                          <a:latin typeface="Cambria Math" panose="02040503050406030204" pitchFamily="18" charset="0"/>
                          <a:cs typeface="Times New Roman"/>
                        </a:rPr>
                        <m:t>)= 2.70</m:t>
                      </m:r>
                      <m:func>
                        <m:funcPr>
                          <m:ctrlPr>
                            <a:rPr lang="en-US" altLang="zh-CN" sz="1600" i="1" spc="300" dirty="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i="0" spc="300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i="1" spc="300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zh-CN" altLang="en-US" sz="1600" i="1" spc="300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𝑡</m:t>
                              </m:r>
                              <m:r>
                                <a:rPr lang="en-US" altLang="zh-CN" sz="1600" b="0" i="1" spc="300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b="0" i="0" spc="300" dirty="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G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i="0" spc="300" dirty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yr</m:t>
                              </m:r>
                            </m:e>
                          </m:d>
                        </m:e>
                      </m:func>
                      <m:r>
                        <a:rPr lang="en-US" altLang="zh-CN" sz="1600" b="0" i="1" spc="-80" dirty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zh-CN" altLang="en-US" sz="1600" i="1" spc="-85" dirty="0" smtClean="0">
                          <a:latin typeface="Cambria Math" panose="02040503050406030204" pitchFamily="18" charset="0"/>
                          <a:cs typeface="Times New Roman"/>
                        </a:rPr>
                        <m:t> </m:t>
                      </m:r>
                      <m:r>
                        <a:rPr lang="en-US" altLang="zh-CN" sz="1600" i="1" spc="295" dirty="0" smtClean="0">
                          <a:latin typeface="Cambria Math" panose="02040503050406030204" pitchFamily="18" charset="0"/>
                          <a:cs typeface="Times New Roman"/>
                        </a:rPr>
                        <m:t>0.30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spc="295" dirty="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zh-CN" altLang="en-US" sz="1600" i="1" spc="29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𝐹𝑒</m:t>
                          </m:r>
                          <m:r>
                            <a:rPr lang="en-US" altLang="zh-CN" sz="1600" b="0" i="1" spc="29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/</m:t>
                          </m:r>
                          <m:r>
                            <a:rPr lang="en-US" altLang="zh-CN" sz="1600" b="0" i="1" spc="29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𝐻</m:t>
                          </m:r>
                          <m:r>
                            <a:rPr lang="zh-CN" altLang="en-US" sz="1600" i="1" spc="-19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 </m:t>
                          </m:r>
                        </m:e>
                      </m:d>
                      <m:r>
                        <a:rPr lang="en-US" altLang="zh-CN" sz="1600" b="0" i="1" spc="345" dirty="0" smtClean="0">
                          <a:latin typeface="Cambria Math" panose="02040503050406030204" pitchFamily="18" charset="0"/>
                          <a:cs typeface="Symbol"/>
                        </a:rPr>
                        <m:t>+</m:t>
                      </m:r>
                      <m:r>
                        <a:rPr lang="en-US" altLang="zh-CN" sz="1600" i="1" spc="345" dirty="0" smtClean="0">
                          <a:latin typeface="Cambria Math" panose="02040503050406030204" pitchFamily="18" charset="0"/>
                          <a:cs typeface="Times New Roman"/>
                        </a:rPr>
                        <m:t>1.41</m:t>
                      </m:r>
                    </m:oMath>
                  </m:oMathPara>
                </a14:m>
                <a:endParaRPr lang="zh-CN" altLang="en-US" sz="16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B97958F-2B91-4EB1-8ACB-F6F3C71C0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31" y="2150313"/>
                <a:ext cx="6102350" cy="365613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C038307-0EEE-4041-907F-29A21B16B312}"/>
                  </a:ext>
                </a:extLst>
              </p:cNvPr>
              <p:cNvSpPr txBox="1"/>
              <p:nvPr/>
            </p:nvSpPr>
            <p:spPr>
              <a:xfrm>
                <a:off x="255723" y="2691371"/>
                <a:ext cx="4343400" cy="605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400" i="1" spc="295" dirty="0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altLang="zh-CN" sz="1400" b="0" i="1" spc="29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𝐹𝑒</m:t>
                          </m:r>
                          <m:r>
                            <a:rPr lang="en-US" altLang="zh-CN" sz="1400" b="0" i="1" spc="29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/</m:t>
                          </m:r>
                          <m:r>
                            <a:rPr lang="en-US" altLang="zh-CN" sz="1400" b="0" i="1" spc="295" dirty="0" smtClean="0">
                              <a:latin typeface="Cambria Math" panose="02040503050406030204" pitchFamily="18" charset="0"/>
                              <a:cs typeface="Times New Roman"/>
                            </a:rPr>
                            <m:t>𝐻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sz="1400" spc="330" dirty="0" smtClean="0">
                          <a:latin typeface="Symbol"/>
                          <a:cs typeface="Symbol"/>
                        </a:rPr>
                        <m:t></m:t>
                      </m:r>
                      <m:sSub>
                        <m:sSubPr>
                          <m:ctrlPr>
                            <a:rPr lang="zh-CN" altLang="en-US" sz="1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1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b="0" i="1" spc="290" baseline="1461" dirty="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altLang="zh-CN" sz="1400" spc="15" baseline="1461" dirty="0" smtClean="0">
                                      <a:latin typeface="Times New Roman"/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1400" i="1" spc="290" dirty="0" smtClean="0">
                                      <a:latin typeface="Times New Roman"/>
                                      <a:cs typeface="Times New Roman"/>
                                    </a:rPr>
                                    <m:t>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1400" spc="290" dirty="0" smtClean="0">
                                      <a:latin typeface="Times New Roman"/>
                                      <a:cs typeface="Times New Roman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1400" i="1" spc="290" dirty="0" smtClean="0">
                                      <a:latin typeface="Times New Roman"/>
                                      <a:cs typeface="Times New Roman"/>
                                    </a:rPr>
                                    <m:t>Fe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1400" spc="290" dirty="0" smtClean="0">
                                      <a:latin typeface="Times New Roman"/>
                                      <a:cs typeface="Times New Roman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altLang="zh-CN" sz="1400" i="1" spc="290" dirty="0" smtClean="0">
                                      <a:latin typeface="Times New Roman"/>
                                      <a:cs typeface="Times New Roman"/>
                                    </a:rPr>
                                    <m:t>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1400" spc="290" dirty="0" smtClean="0">
                                      <a:latin typeface="Times New Roman"/>
                                      <a:cs typeface="Times New Roman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1400" b="0" i="1" spc="290" dirty="0" smtClean="0">
                                      <a:latin typeface="Times New Roman"/>
                                      <a:cs typeface="Times New Roman"/>
                                    </a:rPr>
                                    <m:t>H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1400" spc="290" dirty="0" smtClean="0">
                                      <a:latin typeface="Times New Roman"/>
                                      <a:cs typeface="Times New Roman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𝑠𝑡𝑎𝑟</m:t>
                          </m:r>
                        </m:sub>
                      </m:sSub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1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1400" dirty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b="0" i="1" spc="290" baseline="1461" dirty="0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altLang="zh-CN" sz="1400" spc="15" baseline="1461" dirty="0" smtClean="0">
                                      <a:latin typeface="Times New Roman"/>
                                      <a:cs typeface="Times New Roman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1400" i="1" spc="290" dirty="0" smtClean="0">
                                      <a:latin typeface="Times New Roman"/>
                                      <a:cs typeface="Times New Roman"/>
                                    </a:rPr>
                                    <m:t>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1400" spc="290" dirty="0" smtClean="0">
                                      <a:latin typeface="Times New Roman"/>
                                      <a:cs typeface="Times New Roman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1400" i="1" spc="290" dirty="0" smtClean="0">
                                      <a:latin typeface="Times New Roman"/>
                                      <a:cs typeface="Times New Roman"/>
                                    </a:rPr>
                                    <m:t>Fe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1400" spc="290" dirty="0" smtClean="0">
                                      <a:latin typeface="Times New Roman"/>
                                      <a:cs typeface="Times New Roman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altLang="zh-CN" sz="1400" i="1" spc="290" dirty="0" smtClean="0">
                                      <a:latin typeface="Times New Roman"/>
                                      <a:cs typeface="Times New Roman"/>
                                    </a:rPr>
                                    <m:t>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1400" spc="290" dirty="0" smtClean="0">
                                      <a:latin typeface="Times New Roman"/>
                                      <a:cs typeface="Times New Roman"/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1400" b="0" i="1" spc="290" dirty="0" smtClean="0">
                                      <a:latin typeface="Times New Roman"/>
                                      <a:cs typeface="Times New Roman"/>
                                    </a:rPr>
                                    <m:t>H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1400" spc="290" dirty="0" smtClean="0">
                                      <a:latin typeface="Times New Roman"/>
                                      <a:cs typeface="Times New Roman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</a:rPr>
                            <m:t>𝑠𝑢𝑛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C038307-0EEE-4041-907F-29A21B16B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23" y="2691371"/>
                <a:ext cx="4343400" cy="6056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2615D700-E37D-4812-820E-7CBAF1F7C323}"/>
              </a:ext>
            </a:extLst>
          </p:cNvPr>
          <p:cNvSpPr txBox="1"/>
          <p:nvPr/>
        </p:nvSpPr>
        <p:spPr>
          <a:xfrm>
            <a:off x="4572000" y="2633613"/>
            <a:ext cx="4610746" cy="669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>
              <a:lnSpc>
                <a:spcPct val="111400"/>
              </a:lnSpc>
              <a:spcBef>
                <a:spcPts val="195"/>
              </a:spcBef>
              <a:tabLst>
                <a:tab pos="354965" algn="l"/>
                <a:tab pos="431165" algn="l"/>
              </a:tabLst>
            </a:pPr>
            <a:r>
              <a:rPr lang="zh-CN" altLang="en-US" spc="-15" dirty="0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通</a:t>
            </a:r>
            <a:r>
              <a:rPr lang="zh-CN" altLang="en-US" spc="155" dirty="0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过测量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tur</a:t>
            </a:r>
            <a:r>
              <a:rPr lang="en-US" altLang="zh-CN" spc="1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n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o</a:t>
            </a:r>
            <a:r>
              <a:rPr lang="en-US" altLang="zh-CN" spc="-3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f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f</a:t>
            </a:r>
            <a:r>
              <a:rPr lang="zh-CN" altLang="en-US" spc="-55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p</a:t>
            </a:r>
            <a:r>
              <a:rPr lang="en-US" altLang="zh-CN" spc="1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o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int</a:t>
            </a:r>
            <a:r>
              <a:rPr lang="zh-CN" altLang="en-US" spc="-15" dirty="0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的视星等，星团的距离，金属丰度，便可估计球状星团</a:t>
            </a:r>
            <a:r>
              <a:rPr lang="zh-CN" altLang="en-US" spc="-5" dirty="0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的年龄。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Noto Serif CJK JP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07AAEA2A-B267-4928-988F-E1ADC69B45D7}"/>
              </a:ext>
            </a:extLst>
          </p:cNvPr>
          <p:cNvSpPr txBox="1"/>
          <p:nvPr/>
        </p:nvSpPr>
        <p:spPr>
          <a:xfrm>
            <a:off x="250957" y="3674699"/>
            <a:ext cx="4572000" cy="9855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2400"/>
              </a:spcBef>
            </a:pPr>
            <a:r>
              <a:rPr spc="-15" dirty="0" err="1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由于恒星刚离</a:t>
            </a:r>
            <a:r>
              <a:rPr lang="zh-CN" altLang="en-US" spc="-15" dirty="0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开</a:t>
            </a:r>
            <a:r>
              <a:rPr spc="-15" dirty="0" err="1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主序的光度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Noto Serif CJK JP"/>
            </a:endParaRPr>
          </a:p>
          <a:p>
            <a:pPr>
              <a:lnSpc>
                <a:spcPct val="100000"/>
              </a:lnSpc>
              <a:spcBef>
                <a:spcPts val="1105"/>
              </a:spcBef>
            </a:pPr>
            <a:endParaRPr dirty="0">
              <a:latin typeface="宋体" panose="02010600030101010101" pitchFamily="2" charset="-122"/>
              <a:ea typeface="宋体" panose="02010600030101010101" pitchFamily="2" charset="-122"/>
              <a:cs typeface="Noto Serif CJK JP"/>
            </a:endParaRPr>
          </a:p>
          <a:p>
            <a:pPr marL="12700">
              <a:lnSpc>
                <a:spcPct val="100000"/>
              </a:lnSpc>
            </a:pPr>
            <a:r>
              <a:rPr spc="-1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10%</a:t>
            </a:r>
            <a:r>
              <a:rPr spc="-15" dirty="0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的距离误差导致大约</a:t>
            </a:r>
            <a:r>
              <a:rPr spc="-1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15%-20%</a:t>
            </a:r>
            <a:r>
              <a:rPr spc="-20" dirty="0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的年龄误差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  <a:cs typeface="Noto Serif CJK JP"/>
            </a:endParaRPr>
          </a:p>
        </p:txBody>
      </p:sp>
      <p:pic>
        <p:nvPicPr>
          <p:cNvPr id="11" name="object 3">
            <a:extLst>
              <a:ext uri="{FF2B5EF4-FFF2-40B4-BE49-F238E27FC236}">
                <a16:creationId xmlns:a16="http://schemas.microsoft.com/office/drawing/2014/main" id="{D0D575F9-0FEA-49D4-91F1-4F36E53DC6F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4088251"/>
            <a:ext cx="1056913" cy="178419"/>
          </a:xfrm>
          <a:prstGeom prst="rect">
            <a:avLst/>
          </a:prstGeom>
        </p:spPr>
      </p:pic>
      <p:pic>
        <p:nvPicPr>
          <p:cNvPr id="12" name="object 4">
            <a:extLst>
              <a:ext uri="{FF2B5EF4-FFF2-40B4-BE49-F238E27FC236}">
                <a16:creationId xmlns:a16="http://schemas.microsoft.com/office/drawing/2014/main" id="{150A9AD8-B082-493F-AE2F-F34F6AE2F8F1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57400" y="4073667"/>
            <a:ext cx="2305050" cy="19300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88A9EDE-9E12-4BC9-81CE-72379DBDE3DC}"/>
              </a:ext>
            </a:extLst>
          </p:cNvPr>
          <p:cNvSpPr txBox="1"/>
          <p:nvPr/>
        </p:nvSpPr>
        <p:spPr>
          <a:xfrm>
            <a:off x="5410200" y="4343982"/>
            <a:ext cx="3998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可能的问题：依赖模型、依赖距离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20CBD8E-3993-491A-B920-04E4694EDA01}"/>
              </a:ext>
            </a:extLst>
          </p:cNvPr>
          <p:cNvSpPr txBox="1"/>
          <p:nvPr/>
        </p:nvSpPr>
        <p:spPr>
          <a:xfrm>
            <a:off x="6405299" y="2092986"/>
            <a:ext cx="27387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3990">
              <a:lnSpc>
                <a:spcPct val="100000"/>
              </a:lnSpc>
              <a:spcBef>
                <a:spcPts val="105"/>
              </a:spcBef>
            </a:pPr>
            <a:r>
              <a:rPr lang="zh-CN" altLang="en-US" sz="1400" spc="-5" dirty="0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球状星团平均年龄：</a:t>
            </a:r>
            <a:r>
              <a:rPr lang="en-US" altLang="zh-CN" sz="1400" spc="-1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10-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16</a:t>
            </a:r>
            <a:r>
              <a:rPr lang="zh-CN" altLang="en-US" sz="1400" spc="-2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 </a:t>
            </a:r>
            <a:r>
              <a:rPr lang="en-US" altLang="zh-CN" sz="1400" spc="-25" dirty="0" err="1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Gyr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0895" y="68656"/>
            <a:ext cx="26784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1.3</a:t>
            </a:r>
            <a:r>
              <a:rPr sz="3200" spc="35" dirty="0"/>
              <a:t> </a:t>
            </a:r>
            <a:r>
              <a:rPr sz="3200" spc="-10" dirty="0">
                <a:latin typeface="Noto Sans Mono CJK HK"/>
                <a:cs typeface="Noto Sans Mono CJK HK"/>
              </a:rPr>
              <a:t>白矮星冷却</a:t>
            </a:r>
            <a:endParaRPr sz="3200">
              <a:latin typeface="Noto Sans Mono CJK HK"/>
              <a:cs typeface="Noto Sans Mono CJK H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0"/>
            <a:ext cx="1769390" cy="971550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12FE9E91-7290-4270-AAC1-53D431EBB1F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106" y="2753873"/>
            <a:ext cx="3856900" cy="23240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8B10F9-F161-422F-B84F-C70A683CD5FA}"/>
                  </a:ext>
                </a:extLst>
              </p:cNvPr>
              <p:cNvSpPr txBox="1"/>
              <p:nvPr/>
            </p:nvSpPr>
            <p:spPr>
              <a:xfrm>
                <a:off x="5105400" y="1202984"/>
                <a:ext cx="1251176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−7/5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88B10F9-F161-422F-B84F-C70A683CD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1202984"/>
                <a:ext cx="1251176" cy="287323"/>
              </a:xfrm>
              <a:prstGeom prst="rect">
                <a:avLst/>
              </a:prstGeom>
              <a:blipFill>
                <a:blip r:embed="rId4"/>
                <a:stretch>
                  <a:fillRect l="-3902" t="-6383" r="-976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AA4E923B-E72D-4160-8CDA-2E588F7CC404}"/>
              </a:ext>
            </a:extLst>
          </p:cNvPr>
          <p:cNvSpPr txBox="1"/>
          <p:nvPr/>
        </p:nvSpPr>
        <p:spPr>
          <a:xfrm>
            <a:off x="609600" y="720454"/>
            <a:ext cx="6172200" cy="858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lvl="0" indent="0" algn="just" defTabSz="914400" eaLnBrk="1" fontAlgn="auto" latinLnBrk="0" hangingPunct="1">
              <a:lnSpc>
                <a:spcPct val="15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白矮星内部的核燃料已经耗尽，没有新的能量产生。辐射靠自身热能消耗，因此温度和光度逐渐降低</a:t>
            </a:r>
            <a:r>
              <a:rPr kumimoji="0" lang="en-US" altLang="zh-CN" sz="1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: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589CA5-CDC1-4123-8F9D-7E0E842DBF80}"/>
              </a:ext>
            </a:extLst>
          </p:cNvPr>
          <p:cNvSpPr txBox="1"/>
          <p:nvPr/>
        </p:nvSpPr>
        <p:spPr>
          <a:xfrm>
            <a:off x="609600" y="1758048"/>
            <a:ext cx="5245686" cy="858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lang="zh-CN" altLang="en-US" spc="-20" dirty="0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观测球状星团中白矮星的光度函数，即数目</a:t>
            </a:r>
            <a:r>
              <a:rPr lang="zh-CN" altLang="en-US" spc="-30" dirty="0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随光度的分布，则最暗的光度可以告诉我们星团的年龄。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Noto Serif CJK JP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502BAD-168F-42C0-A2CB-241D16091BA8}"/>
              </a:ext>
            </a:extLst>
          </p:cNvPr>
          <p:cNvSpPr txBox="1"/>
          <p:nvPr/>
        </p:nvSpPr>
        <p:spPr>
          <a:xfrm>
            <a:off x="4343400" y="2797256"/>
            <a:ext cx="4572000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 marR="5080" indent="-38100">
              <a:lnSpc>
                <a:spcPct val="90000"/>
              </a:lnSpc>
              <a:spcBef>
                <a:spcPts val="385"/>
              </a:spcBef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白矮星的光度函数有一个锐截止</a:t>
            </a:r>
            <a:r>
              <a:rPr lang="en-US" altLang="zh-CN" sz="1800" spc="-1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(</a:t>
            </a:r>
            <a:r>
              <a:rPr lang="zh-CN" altLang="en-US" sz="1800" spc="-10" dirty="0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由于银河系的年龄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有限，低于某一光度的急剧减少</a:t>
            </a:r>
            <a:r>
              <a:rPr lang="en-US" altLang="zh-CN" sz="1800" spc="-10" dirty="0">
                <a:latin typeface="宋体" panose="02010600030101010101" pitchFamily="2" charset="-122"/>
                <a:ea typeface="宋体" panose="02010600030101010101" pitchFamily="2" charset="-122"/>
                <a:cs typeface="Times New Roman"/>
              </a:rPr>
              <a:t>)</a:t>
            </a:r>
            <a:r>
              <a:rPr lang="zh-CN" altLang="en-US" sz="1800" spc="-10" dirty="0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，即年龄超过一定限度</a:t>
            </a:r>
            <a:r>
              <a:rPr lang="zh-CN" altLang="en-US" sz="1800" spc="-15" dirty="0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时光度急剧下降</a:t>
            </a:r>
            <a:r>
              <a:rPr lang="zh-CN" altLang="en-US" sz="1800" spc="-10" dirty="0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。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  <a:cs typeface="Noto Serif CJK JP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1BB8368-F294-4755-803C-F5BE1A17A9D7}"/>
              </a:ext>
            </a:extLst>
          </p:cNvPr>
          <p:cNvSpPr txBox="1"/>
          <p:nvPr/>
        </p:nvSpPr>
        <p:spPr>
          <a:xfrm>
            <a:off x="4343400" y="4224201"/>
            <a:ext cx="3081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Liebert et al. 1988</a:t>
            </a:r>
          </a:p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白矮星的年龄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9.3±2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Gyr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24077" y="1033592"/>
            <a:ext cx="2082927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Planck 2020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results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3505" y="1464159"/>
            <a:ext cx="8936990" cy="3651250"/>
            <a:chOff x="158495" y="953685"/>
            <a:chExt cx="8936990" cy="36512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332" y="953685"/>
              <a:ext cx="8496662" cy="365082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0593" y="3220974"/>
              <a:ext cx="8892540" cy="378460"/>
            </a:xfrm>
            <a:custGeom>
              <a:avLst/>
              <a:gdLst/>
              <a:ahLst/>
              <a:cxnLst/>
              <a:rect l="l" t="t" r="r" b="b"/>
              <a:pathLst>
                <a:path w="8892540" h="378460">
                  <a:moveTo>
                    <a:pt x="0" y="377951"/>
                  </a:moveTo>
                  <a:lnTo>
                    <a:pt x="8892540" y="377951"/>
                  </a:lnTo>
                  <a:lnTo>
                    <a:pt x="8892540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441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2">
            <a:extLst>
              <a:ext uri="{FF2B5EF4-FFF2-40B4-BE49-F238E27FC236}">
                <a16:creationId xmlns:a16="http://schemas.microsoft.com/office/drawing/2014/main" id="{D6B6DDA7-0653-4B82-825B-913ABA25E0B4}"/>
              </a:ext>
            </a:extLst>
          </p:cNvPr>
          <p:cNvSpPr txBox="1">
            <a:spLocks/>
          </p:cNvSpPr>
          <p:nvPr/>
        </p:nvSpPr>
        <p:spPr>
          <a:xfrm>
            <a:off x="212925" y="777812"/>
            <a:ext cx="7868513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2400" spc="-40">
                <a:latin typeface="宋体" panose="02010600030101010101" pitchFamily="2" charset="-122"/>
                <a:ea typeface="宋体" panose="02010600030101010101" pitchFamily="2" charset="-122"/>
                <a:cs typeface="Noto Serif CJK JP"/>
              </a:rPr>
              <a:t>迄今综合各种观测：</a:t>
            </a:r>
            <a:endParaRPr lang="zh-CN" altLang="en-US" sz="2400" spc="-40" dirty="0">
              <a:latin typeface="宋体" panose="02010600030101010101" pitchFamily="2" charset="-122"/>
              <a:ea typeface="宋体" panose="02010600030101010101" pitchFamily="2" charset="-122"/>
              <a:cs typeface="Noto Serif CJK JP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8DE9B6A3-331F-4631-B8F5-DBAECA2DD5D1}"/>
              </a:ext>
            </a:extLst>
          </p:cNvPr>
          <p:cNvSpPr txBox="1"/>
          <p:nvPr/>
        </p:nvSpPr>
        <p:spPr>
          <a:xfrm>
            <a:off x="2912869" y="777812"/>
            <a:ext cx="1905000" cy="4394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L="52069">
              <a:lnSpc>
                <a:spcPts val="2865"/>
              </a:lnSpc>
            </a:pPr>
            <a:r>
              <a:rPr sz="2550" i="1" spc="245" dirty="0">
                <a:latin typeface="Times New Roman"/>
                <a:cs typeface="Times New Roman"/>
              </a:rPr>
              <a:t>t</a:t>
            </a:r>
            <a:r>
              <a:rPr sz="2550" i="1" spc="345" dirty="0">
                <a:latin typeface="Times New Roman"/>
                <a:cs typeface="Times New Roman"/>
              </a:rPr>
              <a:t> </a:t>
            </a:r>
            <a:r>
              <a:rPr sz="2550" spc="495" dirty="0">
                <a:latin typeface="Times New Roman"/>
                <a:cs typeface="Times New Roman"/>
              </a:rPr>
              <a:t>~</a:t>
            </a:r>
            <a:r>
              <a:rPr sz="2550" spc="-140" dirty="0">
                <a:latin typeface="Times New Roman"/>
                <a:cs typeface="Times New Roman"/>
              </a:rPr>
              <a:t> </a:t>
            </a:r>
            <a:r>
              <a:rPr sz="2550" spc="459" dirty="0">
                <a:latin typeface="Times New Roman"/>
                <a:cs typeface="Times New Roman"/>
              </a:rPr>
              <a:t>14</a:t>
            </a:r>
            <a:r>
              <a:rPr sz="2550" spc="-35" dirty="0">
                <a:latin typeface="Times New Roman"/>
                <a:cs typeface="Times New Roman"/>
              </a:rPr>
              <a:t> </a:t>
            </a:r>
            <a:r>
              <a:rPr sz="2550" i="1" spc="445" dirty="0">
                <a:latin typeface="Times New Roman"/>
                <a:cs typeface="Times New Roman"/>
              </a:rPr>
              <a:t>Gyr</a:t>
            </a:r>
            <a:endParaRPr sz="2550" dirty="0">
              <a:latin typeface="Times New Roman"/>
              <a:cs typeface="Times New Roman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9A2360CA-E480-4393-99EE-D82529CCDC31}"/>
              </a:ext>
            </a:extLst>
          </p:cNvPr>
          <p:cNvSpPr txBox="1">
            <a:spLocks/>
          </p:cNvSpPr>
          <p:nvPr/>
        </p:nvSpPr>
        <p:spPr>
          <a:xfrm>
            <a:off x="3323923" y="120771"/>
            <a:ext cx="24959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</a:t>
            </a:r>
            <a:r>
              <a:rPr lang="en-US" altLang="zh-CN" sz="3200" spc="-40" dirty="0">
                <a:latin typeface="Noto Sans Mono CJK HK"/>
                <a:cs typeface="Noto Sans Mono CJK HK"/>
              </a:rPr>
              <a:t> </a:t>
            </a:r>
            <a:r>
              <a:rPr lang="zh-CN" altLang="en-US" sz="3200" spc="-40" dirty="0">
                <a:latin typeface="Noto Sans Mono CJK HK"/>
                <a:cs typeface="Noto Sans Mono CJK HK"/>
              </a:rPr>
              <a:t>宇宙年龄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3843" y="1325752"/>
            <a:ext cx="9173210" cy="3726179"/>
            <a:chOff x="-13843" y="1325752"/>
            <a:chExt cx="9173210" cy="372617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339594"/>
              <a:ext cx="6286500" cy="37017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6499" y="1339595"/>
              <a:ext cx="184403" cy="36880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58511" y="1339595"/>
              <a:ext cx="184785" cy="368935"/>
            </a:xfrm>
            <a:custGeom>
              <a:avLst/>
              <a:gdLst/>
              <a:ahLst/>
              <a:cxnLst/>
              <a:rect l="l" t="t" r="r" b="b"/>
              <a:pathLst>
                <a:path w="184785" h="368935">
                  <a:moveTo>
                    <a:pt x="184403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184403" y="368808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000000">
                <a:alpha val="5411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1" y="1340357"/>
              <a:ext cx="9144000" cy="3696970"/>
            </a:xfrm>
            <a:custGeom>
              <a:avLst/>
              <a:gdLst/>
              <a:ahLst/>
              <a:cxnLst/>
              <a:rect l="l" t="t" r="r" b="b"/>
              <a:pathLst>
                <a:path w="9144000" h="3696970">
                  <a:moveTo>
                    <a:pt x="0" y="0"/>
                  </a:moveTo>
                  <a:lnTo>
                    <a:pt x="9144000" y="1142"/>
                  </a:lnTo>
                </a:path>
                <a:path w="9144000" h="3696970">
                  <a:moveTo>
                    <a:pt x="0" y="3695700"/>
                  </a:moveTo>
                  <a:lnTo>
                    <a:pt x="9144000" y="3696889"/>
                  </a:lnTo>
                </a:path>
              </a:pathLst>
            </a:custGeom>
            <a:ln w="28956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8364" y="2927603"/>
              <a:ext cx="2715895" cy="646430"/>
            </a:xfrm>
            <a:custGeom>
              <a:avLst/>
              <a:gdLst/>
              <a:ahLst/>
              <a:cxnLst/>
              <a:rect l="l" t="t" r="r" b="b"/>
              <a:pathLst>
                <a:path w="2715895" h="646429">
                  <a:moveTo>
                    <a:pt x="2715767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2715767" y="646176"/>
                  </a:lnTo>
                  <a:lnTo>
                    <a:pt x="27157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72995" y="2522220"/>
            <a:ext cx="2985770" cy="3689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0480" rIns="0" bIns="0" rtlCol="0">
            <a:spAutoFit/>
          </a:bodyPr>
          <a:lstStyle/>
          <a:p>
            <a:pPr marL="300355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Carlito"/>
                <a:cs typeface="Carlito"/>
              </a:rPr>
              <a:t>Type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Ia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Supernovae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535679"/>
            <a:ext cx="3214370" cy="1333500"/>
          </a:xfrm>
          <a:custGeom>
            <a:avLst/>
            <a:gdLst/>
            <a:ahLst/>
            <a:cxnLst/>
            <a:rect l="l" t="t" r="r" b="b"/>
            <a:pathLst>
              <a:path w="3214370" h="1333500">
                <a:moveTo>
                  <a:pt x="1143000" y="964692"/>
                </a:moveTo>
                <a:lnTo>
                  <a:pt x="0" y="964692"/>
                </a:lnTo>
                <a:lnTo>
                  <a:pt x="0" y="1333500"/>
                </a:lnTo>
                <a:lnTo>
                  <a:pt x="1143000" y="1333500"/>
                </a:lnTo>
                <a:lnTo>
                  <a:pt x="1143000" y="964692"/>
                </a:lnTo>
                <a:close/>
              </a:path>
              <a:path w="3214370" h="1333500">
                <a:moveTo>
                  <a:pt x="3214116" y="0"/>
                </a:moveTo>
                <a:lnTo>
                  <a:pt x="714756" y="0"/>
                </a:lnTo>
                <a:lnTo>
                  <a:pt x="714756" y="589788"/>
                </a:lnTo>
                <a:lnTo>
                  <a:pt x="0" y="589788"/>
                </a:lnTo>
                <a:lnTo>
                  <a:pt x="0" y="958596"/>
                </a:lnTo>
                <a:lnTo>
                  <a:pt x="1642872" y="958596"/>
                </a:lnTo>
                <a:lnTo>
                  <a:pt x="1642872" y="646176"/>
                </a:lnTo>
                <a:lnTo>
                  <a:pt x="3214116" y="646176"/>
                </a:lnTo>
                <a:lnTo>
                  <a:pt x="32141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0" y="2946654"/>
            <a:ext cx="4104640" cy="187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0185" marR="56007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rlito"/>
                <a:cs typeface="Carlito"/>
              </a:rPr>
              <a:t>Tully-</a:t>
            </a:r>
            <a:r>
              <a:rPr sz="1800" dirty="0">
                <a:latin typeface="Carlito"/>
                <a:cs typeface="Carlito"/>
              </a:rPr>
              <a:t>Fisher</a:t>
            </a:r>
            <a:r>
              <a:rPr sz="1800" spc="4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Relation (Rotation–Luminosity)</a:t>
            </a:r>
            <a:endParaRPr sz="1800" dirty="0">
              <a:latin typeface="Carlito"/>
              <a:cs typeface="Carlito"/>
            </a:endParaRPr>
          </a:p>
          <a:p>
            <a:pPr marL="857250">
              <a:lnSpc>
                <a:spcPct val="100000"/>
              </a:lnSpc>
              <a:spcBef>
                <a:spcPts val="470"/>
              </a:spcBef>
            </a:pPr>
            <a:r>
              <a:rPr sz="1800" dirty="0">
                <a:latin typeface="Carlito"/>
                <a:cs typeface="Carlito"/>
              </a:rPr>
              <a:t>Cepheid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Variable</a:t>
            </a:r>
            <a:endParaRPr sz="1800" dirty="0">
              <a:latin typeface="Carlito"/>
              <a:cs typeface="Carlito"/>
            </a:endParaRPr>
          </a:p>
          <a:p>
            <a:pPr marL="805815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(Period–Luminosity)</a:t>
            </a:r>
            <a:endParaRPr sz="1800" dirty="0">
              <a:latin typeface="Carlito"/>
              <a:cs typeface="Carlito"/>
            </a:endParaRPr>
          </a:p>
          <a:p>
            <a:pPr marL="14287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Carlito"/>
                <a:cs typeface="Carlito"/>
              </a:rPr>
              <a:t>HR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diagram</a:t>
            </a:r>
            <a:endParaRPr sz="1800" dirty="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  <a:spcBef>
                <a:spcPts val="795"/>
              </a:spcBef>
            </a:pPr>
            <a:r>
              <a:rPr sz="1800" spc="-10" dirty="0">
                <a:latin typeface="Carlito"/>
                <a:cs typeface="Carlito"/>
              </a:rPr>
              <a:t>parallax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72128" y="1329626"/>
            <a:ext cx="1571625" cy="3718560"/>
            <a:chOff x="4072128" y="1329626"/>
            <a:chExt cx="1571625" cy="3718560"/>
          </a:xfrm>
        </p:grpSpPr>
        <p:sp>
          <p:nvSpPr>
            <p:cNvPr id="12" name="object 12"/>
            <p:cNvSpPr/>
            <p:nvPr/>
          </p:nvSpPr>
          <p:spPr>
            <a:xfrm>
              <a:off x="4859337" y="1335023"/>
              <a:ext cx="0" cy="3707765"/>
            </a:xfrm>
            <a:custGeom>
              <a:avLst/>
              <a:gdLst/>
              <a:ahLst/>
              <a:cxnLst/>
              <a:rect l="l" t="t" r="r" b="b"/>
              <a:pathLst>
                <a:path h="3707765">
                  <a:moveTo>
                    <a:pt x="0" y="902207"/>
                  </a:moveTo>
                  <a:lnTo>
                    <a:pt x="0" y="3707223"/>
                  </a:lnTo>
                </a:path>
                <a:path h="3707765">
                  <a:moveTo>
                    <a:pt x="0" y="0"/>
                  </a:moveTo>
                  <a:lnTo>
                    <a:pt x="0" y="379475"/>
                  </a:lnTo>
                </a:path>
              </a:pathLst>
            </a:custGeom>
            <a:ln w="1079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72128" y="4344924"/>
              <a:ext cx="1571625" cy="646430"/>
            </a:xfrm>
            <a:custGeom>
              <a:avLst/>
              <a:gdLst/>
              <a:ahLst/>
              <a:cxnLst/>
              <a:rect l="l" t="t" r="r" b="b"/>
              <a:pathLst>
                <a:path w="1571625" h="646429">
                  <a:moveTo>
                    <a:pt x="1571244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1571244" y="646176"/>
                  </a:lnTo>
                  <a:lnTo>
                    <a:pt x="1571244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04132" y="4344923"/>
            <a:ext cx="1539240" cy="64643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9433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rlito"/>
                <a:cs typeface="Carlito"/>
              </a:rPr>
              <a:t>redshift</a:t>
            </a:r>
            <a:endParaRPr sz="1800">
              <a:latin typeface="Carlito"/>
              <a:cs typeface="Carlito"/>
            </a:endParaRPr>
          </a:p>
          <a:p>
            <a:pPr marL="3378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rlito"/>
                <a:cs typeface="Carlito"/>
              </a:rPr>
              <a:t>z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1.755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33650" y="221945"/>
            <a:ext cx="4096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2.</a:t>
            </a:r>
            <a:r>
              <a:rPr sz="4000" spc="-35" dirty="0"/>
              <a:t> </a:t>
            </a:r>
            <a:r>
              <a:rPr sz="4000" spc="-40" dirty="0">
                <a:latin typeface="Noto Sans CJK HK"/>
                <a:cs typeface="Noto Sans CJK HK"/>
              </a:rPr>
              <a:t>宇宙距离的测量</a:t>
            </a:r>
            <a:endParaRPr sz="4000" dirty="0">
              <a:latin typeface="Noto Sans CJK HK"/>
              <a:cs typeface="Noto Sans CJK H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73367" y="4162044"/>
            <a:ext cx="2589530" cy="707390"/>
          </a:xfrm>
          <a:prstGeom prst="rect">
            <a:avLst/>
          </a:prstGeom>
          <a:solidFill>
            <a:srgbClr val="DCE6F1"/>
          </a:solidFill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</a:pPr>
            <a:r>
              <a:rPr sz="4000" dirty="0">
                <a:latin typeface="Times New Roman"/>
                <a:cs typeface="Times New Roman"/>
              </a:rPr>
              <a:t>L</a:t>
            </a:r>
            <a:r>
              <a:rPr sz="4000" spc="-18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≡</a:t>
            </a:r>
            <a:r>
              <a:rPr sz="4000" spc="-2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4π</a:t>
            </a:r>
            <a:r>
              <a:rPr sz="400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3975" baseline="-20964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3975" baseline="25157" dirty="0">
                <a:latin typeface="Times New Roman"/>
                <a:cs typeface="Times New Roman"/>
              </a:rPr>
              <a:t>2</a:t>
            </a:r>
            <a:r>
              <a:rPr sz="3975" spc="457" baseline="25157" dirty="0">
                <a:latin typeface="Times New Roman"/>
                <a:cs typeface="Times New Roman"/>
              </a:rPr>
              <a:t> </a:t>
            </a:r>
            <a:r>
              <a:rPr sz="4000" spc="-50" dirty="0">
                <a:latin typeface="Times New Roman"/>
                <a:cs typeface="Times New Roman"/>
              </a:rPr>
              <a:t>F</a:t>
            </a:r>
            <a:endParaRPr sz="4000" dirty="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30551" y="1709927"/>
            <a:ext cx="5640705" cy="727075"/>
            <a:chOff x="2130551" y="1709927"/>
            <a:chExt cx="5640705" cy="727075"/>
          </a:xfrm>
        </p:grpSpPr>
        <p:sp>
          <p:nvSpPr>
            <p:cNvPr id="18" name="object 18"/>
            <p:cNvSpPr/>
            <p:nvPr/>
          </p:nvSpPr>
          <p:spPr>
            <a:xfrm>
              <a:off x="2179319" y="1714499"/>
              <a:ext cx="4805680" cy="523240"/>
            </a:xfrm>
            <a:custGeom>
              <a:avLst/>
              <a:gdLst/>
              <a:ahLst/>
              <a:cxnLst/>
              <a:rect l="l" t="t" r="r" b="b"/>
              <a:pathLst>
                <a:path w="4805680" h="523239">
                  <a:moveTo>
                    <a:pt x="4805172" y="0"/>
                  </a:moveTo>
                  <a:lnTo>
                    <a:pt x="0" y="0"/>
                  </a:lnTo>
                  <a:lnTo>
                    <a:pt x="0" y="522731"/>
                  </a:lnTo>
                  <a:lnTo>
                    <a:pt x="4805172" y="522731"/>
                  </a:lnTo>
                  <a:lnTo>
                    <a:pt x="480517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79319" y="1714499"/>
              <a:ext cx="4805680" cy="523240"/>
            </a:xfrm>
            <a:custGeom>
              <a:avLst/>
              <a:gdLst/>
              <a:ahLst/>
              <a:cxnLst/>
              <a:rect l="l" t="t" r="r" b="b"/>
              <a:pathLst>
                <a:path w="4805680" h="523239">
                  <a:moveTo>
                    <a:pt x="0" y="522731"/>
                  </a:moveTo>
                  <a:lnTo>
                    <a:pt x="4805172" y="522731"/>
                  </a:lnTo>
                  <a:lnTo>
                    <a:pt x="4805172" y="0"/>
                  </a:lnTo>
                  <a:lnTo>
                    <a:pt x="0" y="0"/>
                  </a:lnTo>
                  <a:lnTo>
                    <a:pt x="0" y="522731"/>
                  </a:lnTo>
                  <a:close/>
                </a:path>
              </a:pathLst>
            </a:custGeom>
            <a:ln w="91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143505" y="2209037"/>
              <a:ext cx="5614670" cy="215265"/>
            </a:xfrm>
            <a:custGeom>
              <a:avLst/>
              <a:gdLst/>
              <a:ahLst/>
              <a:cxnLst/>
              <a:rect l="l" t="t" r="r" b="b"/>
              <a:pathLst>
                <a:path w="5614670" h="215264">
                  <a:moveTo>
                    <a:pt x="5506974" y="0"/>
                  </a:moveTo>
                  <a:lnTo>
                    <a:pt x="5506974" y="53720"/>
                  </a:lnTo>
                  <a:lnTo>
                    <a:pt x="107442" y="53720"/>
                  </a:lnTo>
                  <a:lnTo>
                    <a:pt x="107442" y="0"/>
                  </a:lnTo>
                  <a:lnTo>
                    <a:pt x="0" y="107442"/>
                  </a:lnTo>
                  <a:lnTo>
                    <a:pt x="107442" y="214884"/>
                  </a:lnTo>
                  <a:lnTo>
                    <a:pt x="107442" y="161162"/>
                  </a:lnTo>
                  <a:lnTo>
                    <a:pt x="5506974" y="161162"/>
                  </a:lnTo>
                  <a:lnTo>
                    <a:pt x="5506974" y="214884"/>
                  </a:lnTo>
                  <a:lnTo>
                    <a:pt x="5614416" y="107442"/>
                  </a:lnTo>
                  <a:lnTo>
                    <a:pt x="550697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43505" y="2209037"/>
              <a:ext cx="5614670" cy="215265"/>
            </a:xfrm>
            <a:custGeom>
              <a:avLst/>
              <a:gdLst/>
              <a:ahLst/>
              <a:cxnLst/>
              <a:rect l="l" t="t" r="r" b="b"/>
              <a:pathLst>
                <a:path w="5614670" h="215264">
                  <a:moveTo>
                    <a:pt x="0" y="107442"/>
                  </a:moveTo>
                  <a:lnTo>
                    <a:pt x="107442" y="0"/>
                  </a:lnTo>
                  <a:lnTo>
                    <a:pt x="107442" y="53720"/>
                  </a:lnTo>
                  <a:lnTo>
                    <a:pt x="5506974" y="53720"/>
                  </a:lnTo>
                  <a:lnTo>
                    <a:pt x="5506974" y="0"/>
                  </a:lnTo>
                  <a:lnTo>
                    <a:pt x="5614416" y="107442"/>
                  </a:lnTo>
                  <a:lnTo>
                    <a:pt x="5506974" y="214884"/>
                  </a:lnTo>
                  <a:lnTo>
                    <a:pt x="5506974" y="161162"/>
                  </a:lnTo>
                  <a:lnTo>
                    <a:pt x="107442" y="161162"/>
                  </a:lnTo>
                  <a:lnTo>
                    <a:pt x="107442" y="214884"/>
                  </a:lnTo>
                  <a:lnTo>
                    <a:pt x="0" y="107442"/>
                  </a:lnTo>
                  <a:close/>
                </a:path>
              </a:pathLst>
            </a:custGeom>
            <a:ln w="2590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142233" y="1381759"/>
            <a:ext cx="4748530" cy="803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4154">
              <a:lnSpc>
                <a:spcPts val="282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z</a:t>
            </a:r>
            <a:r>
              <a:rPr sz="1800" b="1" spc="-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=</a:t>
            </a: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Carlito"/>
                <a:cs typeface="Carlito"/>
              </a:rPr>
              <a:t>9.4</a:t>
            </a:r>
            <a:r>
              <a:rPr sz="2400" b="1" spc="-20" dirty="0">
                <a:solidFill>
                  <a:srgbClr val="FF0000"/>
                </a:solidFill>
                <a:latin typeface="Carlito"/>
                <a:cs typeface="Carlito"/>
              </a:rPr>
              <a:t>!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ts val="3300"/>
              </a:lnSpc>
            </a:pPr>
            <a:r>
              <a:rPr sz="2800" spc="-25" dirty="0">
                <a:latin typeface="Carlito"/>
                <a:cs typeface="Carlito"/>
              </a:rPr>
              <a:t>Gamma-</a:t>
            </a:r>
            <a:r>
              <a:rPr sz="2800" dirty="0">
                <a:latin typeface="Carlito"/>
                <a:cs typeface="Carlito"/>
              </a:rPr>
              <a:t>Ray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Bursts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08879" y="2536393"/>
            <a:ext cx="8591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z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=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1.755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7298" y="160512"/>
            <a:ext cx="5022344" cy="49594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202514"/>
            <a:ext cx="33909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cs typeface="Noto Sans CJK HK"/>
              </a:rPr>
              <a:t>宇宙距离阶梯</a:t>
            </a:r>
            <a:endParaRPr sz="4400" dirty="0">
              <a:latin typeface="宋体" panose="02010600030101010101" pitchFamily="2" charset="-122"/>
              <a:ea typeface="宋体" panose="02010600030101010101" pitchFamily="2" charset="-122"/>
              <a:cs typeface="Noto Sans CJK H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1317</Words>
  <Application>Microsoft Office PowerPoint</Application>
  <PresentationFormat>全屏显示(16:9)</PresentationFormat>
  <Paragraphs>138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Carlito</vt:lpstr>
      <vt:lpstr>DejaVu Sans Condensed</vt:lpstr>
      <vt:lpstr>Noto Sans CJK HK</vt:lpstr>
      <vt:lpstr>Noto Sans Mono CJK HK</vt:lpstr>
      <vt:lpstr>Noto Serif CJK JP</vt:lpstr>
      <vt:lpstr>等线</vt:lpstr>
      <vt:lpstr>宋体</vt:lpstr>
      <vt:lpstr>Arial</vt:lpstr>
      <vt:lpstr>Cambria Math</vt:lpstr>
      <vt:lpstr>Symbol</vt:lpstr>
      <vt:lpstr>Times New Roman</vt:lpstr>
      <vt:lpstr>Wingdings</vt:lpstr>
      <vt:lpstr>Office Theme</vt:lpstr>
      <vt:lpstr>PowerPoint 演示文稿</vt:lpstr>
      <vt:lpstr>1、宇宙年龄的测定</vt:lpstr>
      <vt:lpstr>1.1 放射性元素衰变</vt:lpstr>
      <vt:lpstr>Nucleocosmochronology: 核子宇宙年代学</vt:lpstr>
      <vt:lpstr>1.2 HR diagram球状星团</vt:lpstr>
      <vt:lpstr>1.3 白矮星冷却</vt:lpstr>
      <vt:lpstr>Planck 2020 results</vt:lpstr>
      <vt:lpstr>2. 宇宙距离的测量</vt:lpstr>
      <vt:lpstr>宇宙距离阶梯</vt:lpstr>
      <vt:lpstr>1. Parallax 三角视差</vt:lpstr>
      <vt:lpstr>2. HR diagram</vt:lpstr>
      <vt:lpstr>3. Cepheid variables</vt:lpstr>
      <vt:lpstr>4. Tully-Fisher relation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补充： Sunyaev-Zel’dovich effect</vt:lpstr>
      <vt:lpstr>PowerPoint 演示文稿</vt:lpstr>
      <vt:lpstr>SZ Effect的宇宙学应用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宇宙年龄的测量</dc:title>
  <dc:creator>admin</dc:creator>
  <cp:lastModifiedBy>Chitsin Yin</cp:lastModifiedBy>
  <cp:revision>20</cp:revision>
  <dcterms:created xsi:type="dcterms:W3CDTF">2024-05-24T03:36:22Z</dcterms:created>
  <dcterms:modified xsi:type="dcterms:W3CDTF">2024-06-02T13:35:10Z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2024-05-24T00:00:00Z</vt:filetime>
  </property>
  <property fmtid="{D5CDD505-2E9C-101B-9397-08002B2CF9AE}" pid="5" name="Producer">
    <vt:lpwstr>3-Heights(TM) PDF Security Shell 4.8.25.2 (http://www.pdf-tools.com)</vt:lpwstr>
  </property>
</Properties>
</file>