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80" r:id="rId3"/>
    <p:sldId id="257" r:id="rId4"/>
    <p:sldId id="266" r:id="rId5"/>
    <p:sldId id="267" r:id="rId6"/>
    <p:sldId id="268" r:id="rId7"/>
    <p:sldId id="272" r:id="rId8"/>
    <p:sldId id="273" r:id="rId9"/>
    <p:sldId id="274" r:id="rId10"/>
    <p:sldId id="282" r:id="rId11"/>
    <p:sldId id="283" r:id="rId12"/>
    <p:sldId id="284" r:id="rId13"/>
    <p:sldId id="310" r:id="rId14"/>
    <p:sldId id="313" r:id="rId15"/>
    <p:sldId id="287" r:id="rId16"/>
    <p:sldId id="290" r:id="rId17"/>
    <p:sldId id="294" r:id="rId18"/>
    <p:sldId id="296" r:id="rId19"/>
    <p:sldId id="304" r:id="rId20"/>
    <p:sldId id="316" r:id="rId21"/>
    <p:sldId id="317" r:id="rId2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676A115-E15F-413E-A28A-CA0F09698654}">
          <p14:sldIdLst>
            <p14:sldId id="256"/>
            <p14:sldId id="280"/>
          </p14:sldIdLst>
        </p14:section>
        <p14:section name="众所周知的内容" id="{13CE8BE2-EDC7-484E-A241-3A6A1ABA7981}">
          <p14:sldIdLst>
            <p14:sldId id="257"/>
            <p14:sldId id="266"/>
            <p14:sldId id="267"/>
            <p14:sldId id="268"/>
            <p14:sldId id="272"/>
            <p14:sldId id="273"/>
            <p14:sldId id="274"/>
            <p14:sldId id="282"/>
            <p14:sldId id="283"/>
          </p14:sldIdLst>
        </p14:section>
        <p14:section name="密度" id="{66ADEC96-F44C-4874-BB9F-CF3EC623D5C6}">
          <p14:sldIdLst>
            <p14:sldId id="284"/>
            <p14:sldId id="310"/>
            <p14:sldId id="313"/>
            <p14:sldId id="287"/>
          </p14:sldIdLst>
        </p14:section>
        <p14:section name="年龄" id="{4247A072-0B12-4EFA-8509-6EEEF7E8AC8B}">
          <p14:sldIdLst>
            <p14:sldId id="290"/>
          </p14:sldIdLst>
        </p14:section>
        <p14:section name="距离" id="{A2F1B714-F562-47B0-BFC3-4242032FF4C9}">
          <p14:sldIdLst>
            <p14:sldId id="294"/>
            <p14:sldId id="296"/>
            <p14:sldId id="304"/>
          </p14:sldIdLst>
        </p14:section>
        <p14:section name="视界疑难" id="{CAB9B755-90E0-4F61-95F4-185175DCCFA6}">
          <p14:sldIdLst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tsin Yin" initials="CY" lastIdx="1" clrIdx="0">
    <p:extLst>
      <p:ext uri="{19B8F6BF-5375-455C-9EA6-DF929625EA0E}">
        <p15:presenceInfo xmlns:p15="http://schemas.microsoft.com/office/powerpoint/2012/main" userId="01ba9e0f0d4721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4" autoAdjust="0"/>
    <p:restoredTop sz="94660"/>
  </p:normalViewPr>
  <p:slideViewPr>
    <p:cSldViewPr>
      <p:cViewPr varScale="1">
        <p:scale>
          <a:sx n="123" d="100"/>
          <a:sy n="123" d="100"/>
        </p:scale>
        <p:origin x="724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6C38B-5CE6-4C7C-B65A-5357C3A5161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D236C-05EB-41A2-9FB4-7E238D873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3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D236C-05EB-41A2-9FB4-7E238D873B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6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1061" y="354279"/>
            <a:ext cx="1801876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440" y="778255"/>
            <a:ext cx="7779384" cy="152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7.png"/><Relationship Id="rId7" Type="http://schemas.openxmlformats.org/officeDocument/2006/relationships/image" Target="../media/image5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.png"/><Relationship Id="rId7" Type="http://schemas.openxmlformats.org/officeDocument/2006/relationships/image" Target="../media/image18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16.png"/><Relationship Id="rId9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6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670" y="281685"/>
            <a:ext cx="3236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/>
              <a:t>标准宇宙学模型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34644" y="1200810"/>
            <a:ext cx="3990340" cy="310705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5"/>
              </a:spcBef>
              <a:buClr>
                <a:srgbClr val="0000FF"/>
              </a:buClr>
              <a:buSzPct val="89285"/>
              <a:buFont typeface="Wingdings"/>
              <a:buChar char=""/>
              <a:tabLst>
                <a:tab pos="355600" algn="l"/>
              </a:tabLst>
            </a:pPr>
            <a:r>
              <a:rPr lang="zh-CN" altLang="en-US" sz="2800" spc="5" dirty="0">
                <a:latin typeface="SimSun"/>
                <a:cs typeface="SimSun"/>
              </a:rPr>
              <a:t>基本理论框架</a:t>
            </a:r>
            <a:endParaRPr lang="zh-CN" altLang="en-US" sz="28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0000FF"/>
              </a:buClr>
              <a:buSzPct val="89285"/>
              <a:buFont typeface="Wingdings"/>
              <a:buChar char=""/>
              <a:tabLst>
                <a:tab pos="355600" algn="l"/>
              </a:tabLst>
            </a:pPr>
            <a:r>
              <a:rPr lang="en-US" sz="2800" b="1" spc="-15" dirty="0">
                <a:latin typeface="Times New Roman"/>
                <a:cs typeface="Times New Roman"/>
              </a:rPr>
              <a:t>Robertson-Walker</a:t>
            </a:r>
            <a:r>
              <a:rPr lang="en-US" sz="2800" b="1" spc="-70" dirty="0">
                <a:latin typeface="Times New Roman"/>
                <a:cs typeface="Times New Roman"/>
              </a:rPr>
              <a:t> </a:t>
            </a:r>
            <a:r>
              <a:rPr lang="zh-CN" altLang="en-US" sz="2800" spc="5" dirty="0">
                <a:latin typeface="SimSun"/>
                <a:cs typeface="SimSun"/>
              </a:rPr>
              <a:t>度规</a:t>
            </a:r>
            <a:endParaRPr lang="zh-CN" altLang="en-US" sz="28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lr>
                <a:srgbClr val="0000FF"/>
              </a:buClr>
              <a:buSzPct val="89285"/>
              <a:buFont typeface="Wingdings"/>
              <a:buChar char=""/>
              <a:tabLst>
                <a:tab pos="355600" algn="l"/>
              </a:tabLst>
            </a:pPr>
            <a:r>
              <a:rPr lang="zh-CN" altLang="en-US" sz="2800" spc="5" dirty="0">
                <a:latin typeface="SimSun"/>
                <a:cs typeface="SimSun"/>
              </a:rPr>
              <a:t>宇宙动力学</a:t>
            </a:r>
            <a:endParaRPr lang="zh-CN" altLang="en-US" sz="28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00FF"/>
              </a:buClr>
              <a:buSzPct val="89285"/>
              <a:buFont typeface="Wingdings"/>
              <a:buChar char=""/>
              <a:tabLst>
                <a:tab pos="355600" algn="l"/>
              </a:tabLst>
            </a:pPr>
            <a:r>
              <a:rPr sz="2800" spc="5" dirty="0" err="1">
                <a:latin typeface="SimSun"/>
                <a:cs typeface="SimSun"/>
              </a:rPr>
              <a:t>宇宙年龄</a:t>
            </a:r>
            <a:endParaRPr sz="28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00FF"/>
              </a:buClr>
              <a:buSzPct val="89285"/>
              <a:buFont typeface="Wingdings"/>
              <a:buChar char=""/>
              <a:tabLst>
                <a:tab pos="355600" algn="l"/>
              </a:tabLst>
            </a:pPr>
            <a:r>
              <a:rPr sz="2800" spc="5" dirty="0">
                <a:latin typeface="SimSun"/>
                <a:cs typeface="SimSun"/>
              </a:rPr>
              <a:t>宇宙学距离</a:t>
            </a:r>
            <a:endParaRPr sz="28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00FF"/>
              </a:buClr>
              <a:buSzPct val="89285"/>
              <a:buFont typeface="Wingdings"/>
              <a:buChar char=""/>
              <a:tabLst>
                <a:tab pos="355600" algn="l"/>
              </a:tabLst>
            </a:pPr>
            <a:r>
              <a:rPr sz="2800" spc="5" dirty="0">
                <a:latin typeface="SimSun"/>
                <a:cs typeface="SimSun"/>
              </a:rPr>
              <a:t>视界</a:t>
            </a:r>
            <a:endParaRPr sz="28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175" y="683133"/>
            <a:ext cx="67379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我们还需要知道各种组成的物态性质，即物态方程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67232" y="1890522"/>
            <a:ext cx="4602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则宇宙的时空性质完全被确定下来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5811" y="2695448"/>
            <a:ext cx="4297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假设宇宙物质的物态方程可写为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7816" y="3507994"/>
            <a:ext cx="5174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代入能量守恒方</a:t>
            </a:r>
            <a:r>
              <a:rPr sz="2400" spc="-15" dirty="0">
                <a:latin typeface="SimSun"/>
                <a:cs typeface="SimSun"/>
              </a:rPr>
              <a:t>程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imSun"/>
                <a:cs typeface="SimSun"/>
              </a:rPr>
              <a:t>对于</a:t>
            </a:r>
            <a:r>
              <a:rPr sz="2400" spc="-5" dirty="0">
                <a:latin typeface="Times New Roman"/>
                <a:cs typeface="Times New Roman"/>
              </a:rPr>
              <a:t>(w</a:t>
            </a:r>
            <a:r>
              <a:rPr sz="2400" dirty="0">
                <a:latin typeface="SimSun"/>
                <a:cs typeface="SimSun"/>
              </a:rPr>
              <a:t>为常数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SimSun"/>
                <a:cs typeface="SimSun"/>
              </a:rPr>
              <a:t>则有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9364" y="2787395"/>
            <a:ext cx="1408430" cy="299085"/>
          </a:xfrm>
          <a:custGeom>
            <a:avLst/>
            <a:gdLst/>
            <a:ahLst/>
            <a:cxnLst/>
            <a:rect l="l" t="t" r="r" b="b"/>
            <a:pathLst>
              <a:path w="1408429" h="299085">
                <a:moveTo>
                  <a:pt x="1408176" y="0"/>
                </a:moveTo>
                <a:lnTo>
                  <a:pt x="0" y="0"/>
                </a:lnTo>
                <a:lnTo>
                  <a:pt x="0" y="298704"/>
                </a:lnTo>
                <a:lnTo>
                  <a:pt x="1408176" y="298704"/>
                </a:lnTo>
                <a:lnTo>
                  <a:pt x="1408176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68513" y="2653001"/>
            <a:ext cx="1140460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i="1" spc="415" dirty="0">
                <a:latin typeface="Times New Roman"/>
                <a:cs typeface="Times New Roman"/>
              </a:rPr>
              <a:t>p</a:t>
            </a:r>
            <a:r>
              <a:rPr sz="2200" i="1" spc="70" dirty="0">
                <a:latin typeface="Times New Roman"/>
                <a:cs typeface="Times New Roman"/>
              </a:rPr>
              <a:t> </a:t>
            </a:r>
            <a:r>
              <a:rPr sz="2200" spc="459" dirty="0">
                <a:latin typeface="Symbol"/>
                <a:cs typeface="Symbol"/>
              </a:rPr>
              <a:t>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i="1" spc="555" dirty="0">
                <a:latin typeface="Times New Roman"/>
                <a:cs typeface="Times New Roman"/>
              </a:rPr>
              <a:t>w</a:t>
            </a:r>
            <a:r>
              <a:rPr sz="2200" i="1" spc="20" dirty="0">
                <a:latin typeface="Times New Roman"/>
                <a:cs typeface="Times New Roman"/>
              </a:rPr>
              <a:t> </a:t>
            </a:r>
            <a:r>
              <a:rPr sz="2400" spc="350" dirty="0">
                <a:latin typeface="Symbol"/>
                <a:cs typeface="Symbol"/>
              </a:rPr>
              <a:t></a:t>
            </a:r>
            <a:endParaRPr sz="240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8520" y="1347216"/>
            <a:ext cx="1524000" cy="36131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2305"/>
              </a:lnSpc>
            </a:pPr>
            <a:r>
              <a:rPr sz="1900" i="1" spc="200" dirty="0">
                <a:latin typeface="Times New Roman"/>
                <a:cs typeface="Times New Roman"/>
              </a:rPr>
              <a:t>p</a:t>
            </a:r>
            <a:r>
              <a:rPr sz="1650" i="1" spc="300" baseline="-22727" dirty="0">
                <a:latin typeface="Times New Roman"/>
                <a:cs typeface="Times New Roman"/>
              </a:rPr>
              <a:t>i</a:t>
            </a:r>
            <a:r>
              <a:rPr sz="1650" i="1" spc="862" baseline="-22727" dirty="0">
                <a:latin typeface="Times New Roman"/>
                <a:cs typeface="Times New Roman"/>
              </a:rPr>
              <a:t> </a:t>
            </a:r>
            <a:r>
              <a:rPr sz="1900" spc="365" dirty="0">
                <a:latin typeface="Symbol"/>
                <a:cs typeface="Symbol"/>
              </a:rPr>
              <a:t></a:t>
            </a:r>
            <a:r>
              <a:rPr sz="1900" spc="385" dirty="0">
                <a:latin typeface="Times New Roman"/>
                <a:cs typeface="Times New Roman"/>
              </a:rPr>
              <a:t> </a:t>
            </a:r>
            <a:r>
              <a:rPr sz="1900" i="1" spc="200" dirty="0">
                <a:latin typeface="Times New Roman"/>
                <a:cs typeface="Times New Roman"/>
              </a:rPr>
              <a:t>p</a:t>
            </a:r>
            <a:r>
              <a:rPr sz="1650" i="1" spc="300" baseline="-22727" dirty="0">
                <a:latin typeface="Times New Roman"/>
                <a:cs typeface="Times New Roman"/>
              </a:rPr>
              <a:t>i</a:t>
            </a:r>
            <a:r>
              <a:rPr sz="1650" i="1" spc="60" baseline="-22727" dirty="0">
                <a:latin typeface="Times New Roman"/>
                <a:cs typeface="Times New Roman"/>
              </a:rPr>
              <a:t> </a:t>
            </a:r>
            <a:r>
              <a:rPr sz="1900" spc="265" dirty="0">
                <a:latin typeface="Times New Roman"/>
                <a:cs typeface="Times New Roman"/>
              </a:rPr>
              <a:t>(</a:t>
            </a:r>
            <a:r>
              <a:rPr sz="2050" spc="265" dirty="0">
                <a:latin typeface="Symbol"/>
                <a:cs typeface="Symbol"/>
              </a:rPr>
              <a:t></a:t>
            </a:r>
            <a:r>
              <a:rPr sz="1650" i="1" spc="397" baseline="-22727" dirty="0">
                <a:latin typeface="Times New Roman"/>
                <a:cs typeface="Times New Roman"/>
              </a:rPr>
              <a:t>i</a:t>
            </a:r>
            <a:r>
              <a:rPr sz="1650" i="1" spc="67" baseline="-22727" dirty="0">
                <a:latin typeface="Times New Roman"/>
                <a:cs typeface="Times New Roman"/>
              </a:rPr>
              <a:t> </a:t>
            </a:r>
            <a:r>
              <a:rPr sz="1900" spc="220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7550" y="4188714"/>
            <a:ext cx="1684020" cy="449580"/>
          </a:xfrm>
          <a:prstGeom prst="rect">
            <a:avLst/>
          </a:prstGeom>
          <a:solidFill>
            <a:srgbClr val="EDEBE0"/>
          </a:solidFill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2000"/>
              </a:lnSpc>
            </a:pPr>
            <a:r>
              <a:rPr sz="3525" spc="480" baseline="-22458" dirty="0">
                <a:latin typeface="Symbol"/>
                <a:cs typeface="Symbol"/>
              </a:rPr>
              <a:t></a:t>
            </a:r>
            <a:r>
              <a:rPr sz="3525" spc="-127" baseline="-22458" dirty="0">
                <a:latin typeface="Times New Roman"/>
                <a:cs typeface="Times New Roman"/>
              </a:rPr>
              <a:t> </a:t>
            </a:r>
            <a:r>
              <a:rPr sz="3225" spc="839" baseline="-24547" dirty="0">
                <a:latin typeface="Symbol"/>
                <a:cs typeface="Symbol"/>
              </a:rPr>
              <a:t></a:t>
            </a:r>
            <a:r>
              <a:rPr sz="3225" spc="-284" baseline="-24547" dirty="0">
                <a:latin typeface="Times New Roman"/>
                <a:cs typeface="Times New Roman"/>
              </a:rPr>
              <a:t> </a:t>
            </a:r>
            <a:r>
              <a:rPr sz="3225" i="1" spc="780" baseline="-24547" dirty="0">
                <a:latin typeface="Times New Roman"/>
                <a:cs typeface="Times New Roman"/>
              </a:rPr>
              <a:t>a</a:t>
            </a:r>
            <a:r>
              <a:rPr sz="1250" spc="220" dirty="0">
                <a:latin typeface="Symbol"/>
                <a:cs typeface="Symbol"/>
              </a:rPr>
              <a:t></a:t>
            </a:r>
            <a:r>
              <a:rPr sz="1250" spc="254" dirty="0">
                <a:latin typeface="Times New Roman"/>
                <a:cs typeface="Times New Roman"/>
              </a:rPr>
              <a:t>3</a:t>
            </a:r>
            <a:r>
              <a:rPr sz="1250" spc="90" dirty="0">
                <a:latin typeface="Times New Roman"/>
                <a:cs typeface="Times New Roman"/>
              </a:rPr>
              <a:t>(</a:t>
            </a:r>
            <a:r>
              <a:rPr sz="1250" spc="160" dirty="0">
                <a:latin typeface="Times New Roman"/>
                <a:cs typeface="Times New Roman"/>
              </a:rPr>
              <a:t>1</a:t>
            </a:r>
            <a:r>
              <a:rPr sz="1250" spc="365" dirty="0">
                <a:latin typeface="Symbol"/>
                <a:cs typeface="Symbol"/>
              </a:rPr>
              <a:t></a:t>
            </a:r>
            <a:r>
              <a:rPr sz="1250" i="1" spc="360" dirty="0">
                <a:latin typeface="Times New Roman"/>
                <a:cs typeface="Times New Roman"/>
              </a:rPr>
              <a:t>w</a:t>
            </a:r>
            <a:r>
              <a:rPr sz="1250" spc="150" dirty="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7636" y="1127505"/>
            <a:ext cx="307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辐射（相对论物质）：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667636" y="1932558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实物物质：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7636" y="2737485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真空：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7636" y="3541852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imSun"/>
                <a:cs typeface="SimSun"/>
              </a:rPr>
              <a:t>暗能量：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88408" y="1057655"/>
            <a:ext cx="2828925" cy="570230"/>
            <a:chOff x="4788408" y="1057655"/>
            <a:chExt cx="2828925" cy="570230"/>
          </a:xfrm>
        </p:grpSpPr>
        <p:sp>
          <p:nvSpPr>
            <p:cNvPr id="7" name="object 7"/>
            <p:cNvSpPr/>
            <p:nvPr/>
          </p:nvSpPr>
          <p:spPr>
            <a:xfrm>
              <a:off x="4788408" y="1057655"/>
              <a:ext cx="2828925" cy="570230"/>
            </a:xfrm>
            <a:custGeom>
              <a:avLst/>
              <a:gdLst/>
              <a:ahLst/>
              <a:cxnLst/>
              <a:rect l="l" t="t" r="r" b="b"/>
              <a:pathLst>
                <a:path w="2828925" h="570230">
                  <a:moveTo>
                    <a:pt x="2828543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2828543" y="569976"/>
                  </a:lnTo>
                  <a:lnTo>
                    <a:pt x="2828543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54032" y="1350665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213" y="0"/>
                  </a:lnTo>
                </a:path>
              </a:pathLst>
            </a:custGeom>
            <a:ln w="10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65143" y="1344789"/>
            <a:ext cx="19558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700" spc="585" dirty="0">
                <a:latin typeface="Times New Roman"/>
                <a:cs typeface="Times New Roman"/>
              </a:rPr>
              <a:t>3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3813" y="1141598"/>
            <a:ext cx="10972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700" i="1" spc="585" dirty="0">
                <a:latin typeface="Times New Roman"/>
                <a:cs typeface="Times New Roman"/>
              </a:rPr>
              <a:t>p</a:t>
            </a:r>
            <a:r>
              <a:rPr sz="1700" i="1" spc="260" dirty="0">
                <a:latin typeface="Times New Roman"/>
                <a:cs typeface="Times New Roman"/>
              </a:rPr>
              <a:t> </a:t>
            </a:r>
            <a:r>
              <a:rPr sz="1700" spc="645" dirty="0">
                <a:latin typeface="Symbol"/>
                <a:cs typeface="Symbol"/>
              </a:rPr>
              <a:t></a:t>
            </a:r>
            <a:r>
              <a:rPr sz="1700" spc="310" dirty="0">
                <a:latin typeface="Times New Roman"/>
                <a:cs typeface="Times New Roman"/>
              </a:rPr>
              <a:t> </a:t>
            </a:r>
            <a:r>
              <a:rPr sz="2550" spc="877" baseline="35947" dirty="0">
                <a:latin typeface="Times New Roman"/>
                <a:cs typeface="Times New Roman"/>
              </a:rPr>
              <a:t>1</a:t>
            </a:r>
            <a:r>
              <a:rPr sz="2550" spc="262" baseline="35947" dirty="0">
                <a:latin typeface="Times New Roman"/>
                <a:cs typeface="Times New Roman"/>
              </a:rPr>
              <a:t> </a:t>
            </a:r>
            <a:r>
              <a:rPr sz="1950" spc="505" dirty="0">
                <a:latin typeface="Symbol"/>
                <a:cs typeface="Symbol"/>
              </a:rPr>
              <a:t>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7316" y="1141598"/>
            <a:ext cx="15201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700" spc="1160" dirty="0">
                <a:latin typeface="Symbol"/>
                <a:cs typeface="Symbol"/>
              </a:rPr>
              <a:t>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950" spc="505" dirty="0">
                <a:latin typeface="Symbol"/>
                <a:cs typeface="Symbol"/>
              </a:rPr>
              <a:t>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700" spc="835" dirty="0">
                <a:latin typeface="Symbol"/>
                <a:cs typeface="Symbol"/>
              </a:rPr>
              <a:t>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i="1" spc="475" dirty="0">
                <a:latin typeface="Times New Roman"/>
                <a:cs typeface="Times New Roman"/>
              </a:rPr>
              <a:t>a</a:t>
            </a:r>
            <a:r>
              <a:rPr sz="1500" spc="712" baseline="41666" dirty="0">
                <a:latin typeface="Symbol"/>
                <a:cs typeface="Symbol"/>
              </a:rPr>
              <a:t></a:t>
            </a:r>
            <a:r>
              <a:rPr sz="1500" spc="712" baseline="41666" dirty="0">
                <a:latin typeface="Times New Roman"/>
                <a:cs typeface="Times New Roman"/>
              </a:rPr>
              <a:t>4</a:t>
            </a:r>
            <a:endParaRPr sz="1500" baseline="4166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93008" y="2066544"/>
            <a:ext cx="2435860" cy="41148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2820"/>
              </a:lnSpc>
            </a:pPr>
            <a:r>
              <a:rPr sz="2150" i="1" spc="395" dirty="0">
                <a:latin typeface="Times New Roman"/>
                <a:cs typeface="Times New Roman"/>
              </a:rPr>
              <a:t>p</a:t>
            </a:r>
            <a:r>
              <a:rPr sz="2150" i="1" spc="145" dirty="0">
                <a:latin typeface="Times New Roman"/>
                <a:cs typeface="Times New Roman"/>
              </a:rPr>
              <a:t> </a:t>
            </a:r>
            <a:r>
              <a:rPr sz="2150" spc="434" dirty="0">
                <a:latin typeface="Symbol"/>
                <a:cs typeface="Symbol"/>
              </a:rPr>
              <a:t>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395" dirty="0">
                <a:latin typeface="Times New Roman"/>
                <a:cs typeface="Times New Roman"/>
              </a:rPr>
              <a:t>0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spc="785" dirty="0">
                <a:latin typeface="Symbol"/>
                <a:cs typeface="Symbol"/>
              </a:rPr>
              <a:t>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350" spc="325" dirty="0">
                <a:latin typeface="Symbol"/>
                <a:cs typeface="Symbol"/>
              </a:rPr>
              <a:t></a:t>
            </a:r>
            <a:r>
              <a:rPr sz="2350" spc="-100" dirty="0">
                <a:latin typeface="Times New Roman"/>
                <a:cs typeface="Times New Roman"/>
              </a:rPr>
              <a:t> </a:t>
            </a:r>
            <a:r>
              <a:rPr sz="2150" spc="565" dirty="0">
                <a:latin typeface="Symbol"/>
                <a:cs typeface="Symbol"/>
              </a:rPr>
              <a:t></a:t>
            </a:r>
            <a:r>
              <a:rPr sz="2150" spc="-195" dirty="0">
                <a:latin typeface="Times New Roman"/>
                <a:cs typeface="Times New Roman"/>
              </a:rPr>
              <a:t> </a:t>
            </a:r>
            <a:r>
              <a:rPr sz="2150" i="1" spc="515" dirty="0">
                <a:latin typeface="Times New Roman"/>
                <a:cs typeface="Times New Roman"/>
              </a:rPr>
              <a:t>a</a:t>
            </a:r>
            <a:r>
              <a:rPr sz="1875" spc="330" baseline="42222" dirty="0">
                <a:latin typeface="Symbol"/>
                <a:cs typeface="Symbol"/>
              </a:rPr>
              <a:t></a:t>
            </a:r>
            <a:r>
              <a:rPr sz="1875" spc="337" baseline="42222" dirty="0">
                <a:latin typeface="Times New Roman"/>
                <a:cs typeface="Times New Roman"/>
              </a:rPr>
              <a:t>3</a:t>
            </a:r>
            <a:endParaRPr sz="1875" baseline="4222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3448" y="2787395"/>
            <a:ext cx="3180715" cy="321945"/>
          </a:xfrm>
          <a:custGeom>
            <a:avLst/>
            <a:gdLst/>
            <a:ahLst/>
            <a:cxnLst/>
            <a:rect l="l" t="t" r="r" b="b"/>
            <a:pathLst>
              <a:path w="3180715" h="321944">
                <a:moveTo>
                  <a:pt x="3180588" y="0"/>
                </a:moveTo>
                <a:lnTo>
                  <a:pt x="0" y="0"/>
                </a:lnTo>
                <a:lnTo>
                  <a:pt x="0" y="321563"/>
                </a:lnTo>
                <a:lnTo>
                  <a:pt x="3180588" y="321563"/>
                </a:lnTo>
                <a:lnTo>
                  <a:pt x="3180588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92460" y="2677962"/>
            <a:ext cx="30441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i="1" spc="420" dirty="0">
                <a:latin typeface="Times New Roman"/>
                <a:cs typeface="Times New Roman"/>
              </a:rPr>
              <a:t>p</a:t>
            </a:r>
            <a:r>
              <a:rPr sz="2150" i="1" spc="220" dirty="0">
                <a:latin typeface="Times New Roman"/>
                <a:cs typeface="Times New Roman"/>
              </a:rPr>
              <a:t> </a:t>
            </a:r>
            <a:r>
              <a:rPr sz="2150" spc="459" dirty="0">
                <a:latin typeface="Symbol"/>
                <a:cs typeface="Symbol"/>
              </a:rPr>
              <a:t>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spc="620" dirty="0">
                <a:latin typeface="Symbol"/>
                <a:cs typeface="Symbol"/>
              </a:rPr>
              <a:t></a:t>
            </a:r>
            <a:r>
              <a:rPr sz="2400" spc="325" dirty="0">
                <a:latin typeface="Symbol"/>
                <a:cs typeface="Symbol"/>
              </a:rPr>
              <a:t>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150" spc="830" dirty="0">
                <a:latin typeface="Symbol"/>
                <a:cs typeface="Symbol"/>
              </a:rPr>
              <a:t>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400" spc="325" dirty="0">
                <a:latin typeface="Symbol"/>
                <a:cs typeface="Symbol"/>
              </a:rPr>
              <a:t>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150" spc="600" dirty="0">
                <a:latin typeface="Symbol"/>
                <a:cs typeface="Symbol"/>
              </a:rPr>
              <a:t></a:t>
            </a:r>
            <a:r>
              <a:rPr sz="2150" spc="-285" dirty="0">
                <a:latin typeface="Times New Roman"/>
                <a:cs typeface="Times New Roman"/>
              </a:rPr>
              <a:t> </a:t>
            </a:r>
            <a:r>
              <a:rPr sz="2150" i="1" spc="315" dirty="0">
                <a:latin typeface="Times New Roman"/>
                <a:cs typeface="Times New Roman"/>
              </a:rPr>
              <a:t>c</a:t>
            </a:r>
            <a:r>
              <a:rPr sz="2150" i="1" spc="400" dirty="0">
                <a:latin typeface="Times New Roman"/>
                <a:cs typeface="Times New Roman"/>
              </a:rPr>
              <a:t>o</a:t>
            </a:r>
            <a:r>
              <a:rPr sz="2150" i="1" spc="405" dirty="0">
                <a:latin typeface="Times New Roman"/>
                <a:cs typeface="Times New Roman"/>
              </a:rPr>
              <a:t>n</a:t>
            </a:r>
            <a:r>
              <a:rPr sz="2150" i="1" spc="280" dirty="0">
                <a:latin typeface="Times New Roman"/>
                <a:cs typeface="Times New Roman"/>
              </a:rPr>
              <a:t>st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7039" y="3579876"/>
            <a:ext cx="5234940" cy="41465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2845"/>
              </a:lnSpc>
              <a:tabLst>
                <a:tab pos="3829685" algn="l"/>
              </a:tabLst>
            </a:pPr>
            <a:r>
              <a:rPr sz="2150" i="1" spc="409" dirty="0">
                <a:latin typeface="Times New Roman"/>
                <a:cs typeface="Times New Roman"/>
              </a:rPr>
              <a:t>p</a:t>
            </a:r>
            <a:r>
              <a:rPr sz="2150" i="1" spc="140" dirty="0">
                <a:latin typeface="Times New Roman"/>
                <a:cs typeface="Times New Roman"/>
              </a:rPr>
              <a:t> </a:t>
            </a:r>
            <a:r>
              <a:rPr sz="2150" spc="450" dirty="0">
                <a:latin typeface="Symbol"/>
                <a:cs typeface="Symbol"/>
              </a:rPr>
              <a:t></a:t>
            </a:r>
            <a:r>
              <a:rPr sz="2150" spc="135" dirty="0">
                <a:latin typeface="Times New Roman"/>
                <a:cs typeface="Times New Roman"/>
              </a:rPr>
              <a:t> </a:t>
            </a:r>
            <a:r>
              <a:rPr sz="2150" i="1" spc="550" dirty="0">
                <a:latin typeface="Times New Roman"/>
                <a:cs typeface="Times New Roman"/>
              </a:rPr>
              <a:t>w</a:t>
            </a:r>
            <a:r>
              <a:rPr sz="2150" i="1" spc="100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Symbol"/>
                <a:cs typeface="Symbol"/>
              </a:rPr>
              <a:t>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150" spc="425" dirty="0">
                <a:latin typeface="Symbol"/>
                <a:cs typeface="Symbol"/>
              </a:rPr>
              <a:t>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400" spc="315" dirty="0">
                <a:latin typeface="Symbol"/>
                <a:cs typeface="Symbol"/>
              </a:rPr>
              <a:t>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150" spc="590" dirty="0">
                <a:latin typeface="Symbol"/>
                <a:cs typeface="Symbol"/>
              </a:rPr>
              <a:t></a:t>
            </a:r>
            <a:r>
              <a:rPr sz="2150" spc="-220" dirty="0">
                <a:latin typeface="Times New Roman"/>
                <a:cs typeface="Times New Roman"/>
              </a:rPr>
              <a:t> </a:t>
            </a:r>
            <a:r>
              <a:rPr sz="2150" i="1" spc="265" dirty="0">
                <a:latin typeface="Times New Roman"/>
                <a:cs typeface="Times New Roman"/>
              </a:rPr>
              <a:t>a</a:t>
            </a:r>
            <a:r>
              <a:rPr sz="1875" spc="397" baseline="44444" dirty="0">
                <a:latin typeface="Symbol"/>
                <a:cs typeface="Symbol"/>
              </a:rPr>
              <a:t></a:t>
            </a:r>
            <a:r>
              <a:rPr sz="1875" spc="397" baseline="44444" dirty="0">
                <a:latin typeface="Times New Roman"/>
                <a:cs typeface="Times New Roman"/>
              </a:rPr>
              <a:t>3(1</a:t>
            </a:r>
            <a:r>
              <a:rPr sz="1875" spc="397" baseline="44444" dirty="0">
                <a:latin typeface="Symbol"/>
                <a:cs typeface="Symbol"/>
              </a:rPr>
              <a:t></a:t>
            </a:r>
            <a:r>
              <a:rPr sz="1875" i="1" spc="397" baseline="44444" dirty="0">
                <a:latin typeface="Times New Roman"/>
                <a:cs typeface="Times New Roman"/>
              </a:rPr>
              <a:t>w</a:t>
            </a:r>
            <a:r>
              <a:rPr sz="1875" spc="397" baseline="44444" dirty="0">
                <a:latin typeface="Times New Roman"/>
                <a:cs typeface="Times New Roman"/>
              </a:rPr>
              <a:t>)</a:t>
            </a:r>
            <a:r>
              <a:rPr sz="1875" spc="-44" baseline="44444" dirty="0">
                <a:latin typeface="Times New Roman"/>
                <a:cs typeface="Times New Roman"/>
              </a:rPr>
              <a:t> </a:t>
            </a:r>
            <a:r>
              <a:rPr sz="2150" spc="204" dirty="0">
                <a:latin typeface="Times New Roman"/>
                <a:cs typeface="Times New Roman"/>
              </a:rPr>
              <a:t>,	</a:t>
            </a:r>
            <a:r>
              <a:rPr sz="2150" i="1" spc="550" dirty="0">
                <a:latin typeface="Times New Roman"/>
                <a:cs typeface="Times New Roman"/>
              </a:rPr>
              <a:t>w</a:t>
            </a:r>
            <a:r>
              <a:rPr sz="2150" i="1" spc="-60" dirty="0">
                <a:latin typeface="Times New Roman"/>
                <a:cs typeface="Times New Roman"/>
              </a:rPr>
              <a:t> </a:t>
            </a:r>
            <a:r>
              <a:rPr sz="2150" spc="450" dirty="0">
                <a:latin typeface="Symbol"/>
                <a:cs typeface="Symbol"/>
              </a:rPr>
              <a:t>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spc="420" dirty="0">
                <a:latin typeface="Symbol"/>
                <a:cs typeface="Symbol"/>
              </a:rPr>
              <a:t></a:t>
            </a:r>
            <a:r>
              <a:rPr sz="2150" spc="420" dirty="0">
                <a:latin typeface="Times New Roman"/>
                <a:cs typeface="Times New Roman"/>
              </a:rPr>
              <a:t>1/</a:t>
            </a:r>
            <a:r>
              <a:rPr sz="2150" spc="-75" dirty="0">
                <a:latin typeface="Times New Roman"/>
                <a:cs typeface="Times New Roman"/>
              </a:rPr>
              <a:t> </a:t>
            </a:r>
            <a:r>
              <a:rPr sz="2150" spc="409" dirty="0">
                <a:latin typeface="Times New Roman"/>
                <a:cs typeface="Times New Roman"/>
              </a:rPr>
              <a:t>3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474" y="726515"/>
            <a:ext cx="505232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latin typeface="SimSun"/>
                <a:cs typeface="SimSun"/>
              </a:rPr>
              <a:t>一般物质</a:t>
            </a:r>
            <a:r>
              <a:rPr lang="en-US" altLang="zh-CN" sz="2000" dirty="0">
                <a:latin typeface="SimSun"/>
                <a:cs typeface="SimSun"/>
              </a:rPr>
              <a:t>(</a:t>
            </a:r>
            <a:r>
              <a:rPr lang="zh-CN" altLang="en-US" sz="2000" dirty="0">
                <a:latin typeface="SimSun"/>
                <a:cs typeface="SimSun"/>
              </a:rPr>
              <a:t>包含宇宙常数</a:t>
            </a:r>
            <a:r>
              <a:rPr lang="en-US" altLang="zh-CN" sz="2000" dirty="0">
                <a:latin typeface="SimSun"/>
                <a:cs typeface="SimSun"/>
              </a:rPr>
              <a:t>)</a:t>
            </a:r>
            <a:r>
              <a:rPr lang="zh-CN" altLang="en-US" sz="2000" dirty="0">
                <a:latin typeface="SimSun"/>
                <a:cs typeface="SimSun"/>
              </a:rPr>
              <a:t>密度参量：</a:t>
            </a:r>
            <a:endParaRPr sz="2000" dirty="0">
              <a:latin typeface="SimSun"/>
              <a:cs typeface="SimSu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2F56769-BABD-458F-BC22-C0BAEE588513}"/>
                  </a:ext>
                </a:extLst>
              </p:cNvPr>
              <p:cNvSpPr txBox="1"/>
              <p:nvPr/>
            </p:nvSpPr>
            <p:spPr>
              <a:xfrm>
                <a:off x="4775736" y="692944"/>
                <a:ext cx="768159" cy="5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pc="1135" dirty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2F56769-BABD-458F-BC22-C0BAEE588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736" y="692944"/>
                <a:ext cx="768159" cy="5211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36361F5-E6CD-4BB8-A00B-9E4CF494BDD8}"/>
                  </a:ext>
                </a:extLst>
              </p:cNvPr>
              <p:cNvSpPr txBox="1"/>
              <p:nvPr/>
            </p:nvSpPr>
            <p:spPr>
              <a:xfrm>
                <a:off x="5543895" y="563585"/>
                <a:ext cx="1884356" cy="672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36361F5-E6CD-4BB8-A00B-9E4CF494B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895" y="563585"/>
                <a:ext cx="1884356" cy="6726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bject 2">
                <a:extLst>
                  <a:ext uri="{FF2B5EF4-FFF2-40B4-BE49-F238E27FC236}">
                    <a16:creationId xmlns:a16="http://schemas.microsoft.com/office/drawing/2014/main" id="{FD990F4B-FE9E-4FBA-83B8-EE63074749F3}"/>
                  </a:ext>
                </a:extLst>
              </p:cNvPr>
              <p:cNvSpPr txBox="1"/>
              <p:nvPr/>
            </p:nvSpPr>
            <p:spPr>
              <a:xfrm>
                <a:off x="586474" y="1396931"/>
                <a:ext cx="6327408" cy="6412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zh-CN" altLang="en-US" sz="2000" dirty="0">
                    <a:latin typeface="SimSun"/>
                    <a:cs typeface="SimSun"/>
                  </a:rPr>
                  <a:t>由</a:t>
                </a:r>
                <a:r>
                  <a:rPr lang="en-US" altLang="zh-CN" sz="2000" dirty="0">
                    <a:latin typeface="SimSun"/>
                    <a:cs typeface="SimSun"/>
                  </a:rPr>
                  <a:t>Friedmann </a:t>
                </a:r>
                <a:r>
                  <a:rPr lang="zh-CN" altLang="en-US" sz="2000" dirty="0">
                    <a:latin typeface="SimSun"/>
                    <a:cs typeface="SimSun"/>
                  </a:rPr>
                  <a:t>方程看出，临界密度的意义</a:t>
                </a:r>
                <a:r>
                  <a:rPr lang="en-US" altLang="zh-CN" sz="2000" dirty="0">
                    <a:latin typeface="SimSun"/>
                    <a:cs typeface="SimSun"/>
                  </a:rPr>
                  <a:t>-</a:t>
                </a:r>
                <a:r>
                  <a:rPr lang="zh-CN" altLang="en-US" sz="2000" dirty="0">
                    <a:latin typeface="SimSun"/>
                    <a:cs typeface="SimSun"/>
                  </a:rPr>
                  <a:t>当宇宙密度</a:t>
                </a:r>
              </a:p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zh-CN" altLang="en-US" sz="2000" dirty="0">
                    <a:latin typeface="SimSun"/>
                    <a:cs typeface="SimSun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SimSun"/>
                    <a:cs typeface="SimSun"/>
                  </a:rPr>
                  <a:t>时，宇宙曲率为零，即为平坦宇宙。今天：</a:t>
                </a:r>
                <a:endParaRPr sz="2000" dirty="0">
                  <a:latin typeface="SimSun"/>
                  <a:cs typeface="SimSun"/>
                </a:endParaRPr>
              </a:p>
            </p:txBody>
          </p:sp>
        </mc:Choice>
        <mc:Fallback xmlns="">
          <p:sp>
            <p:nvSpPr>
              <p:cNvPr id="68" name="object 2">
                <a:extLst>
                  <a:ext uri="{FF2B5EF4-FFF2-40B4-BE49-F238E27FC236}">
                    <a16:creationId xmlns:a16="http://schemas.microsoft.com/office/drawing/2014/main" id="{FD990F4B-FE9E-4FBA-83B8-EE6307474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74" y="1396931"/>
                <a:ext cx="6327408" cy="641201"/>
              </a:xfrm>
              <a:prstGeom prst="rect">
                <a:avLst/>
              </a:prstGeom>
              <a:blipFill>
                <a:blip r:embed="rId5"/>
                <a:stretch>
                  <a:fillRect l="-2216" t="-10476" b="-2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48509310-A679-4DF1-BE58-0F1966671145}"/>
              </a:ext>
            </a:extLst>
          </p:cNvPr>
          <p:cNvSpPr txBox="1"/>
          <p:nvPr/>
        </p:nvSpPr>
        <p:spPr>
          <a:xfrm>
            <a:off x="538445" y="299773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>
                <a:latin typeface="SimSun"/>
              </a:rPr>
              <a:t>曲率项密度参量：</a:t>
            </a:r>
            <a:endParaRPr lang="zh-CN" altLang="en-US" sz="2000" dirty="0">
              <a:latin typeface="SimSu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491CFDE-FF83-4B7F-96E0-E317DFF543CD}"/>
                  </a:ext>
                </a:extLst>
              </p:cNvPr>
              <p:cNvSpPr txBox="1"/>
              <p:nvPr/>
            </p:nvSpPr>
            <p:spPr>
              <a:xfrm>
                <a:off x="2551100" y="2890468"/>
                <a:ext cx="1877695" cy="635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491CFDE-FF83-4B7F-96E0-E317DFF54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00" y="2890468"/>
                <a:ext cx="1877695" cy="635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1415306B-EC57-4906-90A7-0FDADA4902C4}"/>
              </a:ext>
            </a:extLst>
          </p:cNvPr>
          <p:cNvSpPr txBox="1"/>
          <p:nvPr/>
        </p:nvSpPr>
        <p:spPr>
          <a:xfrm>
            <a:off x="535862" y="351650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/>
                <a:ea typeface="宋体" panose="02010600030101010101" pitchFamily="2" charset="-122"/>
                <a:cs typeface="SimSun"/>
              </a:rPr>
              <a:t>Friedmann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/>
                <a:ea typeface="宋体" panose="02010600030101010101" pitchFamily="2" charset="-122"/>
                <a:cs typeface="SimSun"/>
              </a:rPr>
              <a:t>方程</a:t>
            </a:r>
            <a:r>
              <a:rPr lang="zh-CN" altLang="en-US" sz="2000" dirty="0">
                <a:solidFill>
                  <a:prstClr val="black"/>
                </a:solidFill>
                <a:latin typeface="SimSun"/>
                <a:ea typeface="宋体" panose="02010600030101010101" pitchFamily="2" charset="-122"/>
                <a:cs typeface="SimSun"/>
              </a:rPr>
              <a:t>改写为</a:t>
            </a:r>
            <a:r>
              <a:rPr lang="zh-CN" altLang="en-US" sz="2000" dirty="0">
                <a:latin typeface="SimSun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F7FD51D-D1E9-4961-A0F2-78A182CE2AB3}"/>
                  </a:ext>
                </a:extLst>
              </p:cNvPr>
              <p:cNvSpPr txBox="1"/>
              <p:nvPr/>
            </p:nvSpPr>
            <p:spPr>
              <a:xfrm>
                <a:off x="3343157" y="3531889"/>
                <a:ext cx="4114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F7FD51D-D1E9-4961-A0F2-78A182CE2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157" y="3531889"/>
                <a:ext cx="4114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4DF7643-A34F-41F8-9E3E-3A40DECF4A1E}"/>
                  </a:ext>
                </a:extLst>
              </p:cNvPr>
              <p:cNvSpPr txBox="1"/>
              <p:nvPr/>
            </p:nvSpPr>
            <p:spPr>
              <a:xfrm>
                <a:off x="7315200" y="570366"/>
                <a:ext cx="1600200" cy="769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4DF7643-A34F-41F8-9E3E-3A40DECF4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570366"/>
                <a:ext cx="1600200" cy="7693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CF0272-A799-4E55-B0FC-E5284FCC0AD4}"/>
                  </a:ext>
                </a:extLst>
              </p:cNvPr>
              <p:cNvSpPr txBox="1"/>
              <p:nvPr/>
            </p:nvSpPr>
            <p:spPr>
              <a:xfrm>
                <a:off x="2403770" y="4209077"/>
                <a:ext cx="2362200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CF0272-A799-4E55-B0FC-E5284FCC0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770" y="4209077"/>
                <a:ext cx="2362200" cy="6182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019FE7B0-3263-43A1-8BCA-A1EB2DFB0ED3}"/>
              </a:ext>
            </a:extLst>
          </p:cNvPr>
          <p:cNvSpPr txBox="1"/>
          <p:nvPr/>
        </p:nvSpPr>
        <p:spPr>
          <a:xfrm>
            <a:off x="4443089" y="4256749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7195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SimSun"/>
                <a:cs typeface="SimSun"/>
              </a:rPr>
              <a:t>宇宙间物质的总含量决定了宇宙的曲率</a:t>
            </a:r>
            <a:endParaRPr lang="zh-CN" altLang="en-US" sz="1800" dirty="0">
              <a:latin typeface="SimSun"/>
              <a:cs typeface="SimSun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AA3EA49A-3FCC-4FA5-9D3E-D41A8DFAB4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089" y="4057563"/>
            <a:ext cx="1828800" cy="921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7FD0AAFF-0785-4858-AB4D-971D4E3BEB4A}"/>
                  </a:ext>
                </a:extLst>
              </p:cNvPr>
              <p:cNvSpPr txBox="1"/>
              <p:nvPr/>
            </p:nvSpPr>
            <p:spPr>
              <a:xfrm>
                <a:off x="4191000" y="2051995"/>
                <a:ext cx="4114800" cy="652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=1.879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−29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zh-CN" dirty="0">
                          <a:latin typeface="Times New Roman"/>
                          <a:cs typeface="Times New Roman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Times New Roman"/>
                          <a:cs typeface="Times New Roman"/>
                        </a:rPr>
                        <m:t>g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Times New Roman"/>
                          <a:cs typeface="Times New Roman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zh-CN" spc="-80" dirty="0">
                          <a:latin typeface="Times New Roman"/>
                          <a:cs typeface="Times New Roman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zh-CN" spc="455" dirty="0">
                          <a:latin typeface="Times New Roman"/>
                          <a:cs typeface="Times New Roman"/>
                        </a:rPr>
                        <m:t>c</m:t>
                      </m:r>
                      <m:r>
                        <m:rPr>
                          <m:nor/>
                        </m:rPr>
                        <a:rPr lang="pt-BR" altLang="zh-CN" spc="890" dirty="0">
                          <a:latin typeface="Times New Roman"/>
                          <a:cs typeface="Times New Roman"/>
                        </a:rPr>
                        <m:t>m</m:t>
                      </m:r>
                      <m:r>
                        <m:rPr>
                          <m:nor/>
                        </m:rPr>
                        <a:rPr lang="pt-BR" altLang="zh-CN" sz="1600" spc="585" baseline="43209" dirty="0">
                          <a:latin typeface="Symbol"/>
                          <a:cs typeface="Symbol"/>
                        </a:rPr>
                        <m:t></m:t>
                      </m:r>
                      <m:r>
                        <m:rPr>
                          <m:nor/>
                        </m:rPr>
                        <a:rPr lang="pt-BR" altLang="zh-CN" sz="1600" spc="509" baseline="43209" dirty="0">
                          <a:latin typeface="Times New Roman"/>
                          <a:cs typeface="Times New Roman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7FD0AAFF-0785-4858-AB4D-971D4E3BE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051995"/>
                <a:ext cx="4114800" cy="6525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A621EF0-BD29-44A1-A95E-BA906ABF2A82}"/>
                  </a:ext>
                </a:extLst>
              </p:cNvPr>
              <p:cNvSpPr txBox="1"/>
              <p:nvPr/>
            </p:nvSpPr>
            <p:spPr>
              <a:xfrm>
                <a:off x="1381534" y="2321002"/>
                <a:ext cx="2371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×100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km/s/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Mpc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A621EF0-BD29-44A1-A95E-BA906ABF2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534" y="2321002"/>
                <a:ext cx="2371227" cy="276999"/>
              </a:xfrm>
              <a:prstGeom prst="rect">
                <a:avLst/>
              </a:prstGeom>
              <a:blipFill>
                <a:blip r:embed="rId12"/>
                <a:stretch>
                  <a:fillRect l="-3599" t="-31111" r="-4113" b="-4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bject 19">
            <a:extLst>
              <a:ext uri="{FF2B5EF4-FFF2-40B4-BE49-F238E27FC236}">
                <a16:creationId xmlns:a16="http://schemas.microsoft.com/office/drawing/2014/main" id="{BE6CD774-9234-401B-8173-7D9FE7444691}"/>
              </a:ext>
            </a:extLst>
          </p:cNvPr>
          <p:cNvSpPr txBox="1">
            <a:spLocks/>
          </p:cNvSpPr>
          <p:nvPr/>
        </p:nvSpPr>
        <p:spPr>
          <a:xfrm>
            <a:off x="3736783" y="104195"/>
            <a:ext cx="207790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600" b="1" kern="0" spc="5" dirty="0">
                <a:solidFill>
                  <a:sysClr val="windowText" lastClr="000000"/>
                </a:solidFill>
              </a:rPr>
              <a:t>宇宙密度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073" y="170434"/>
            <a:ext cx="39484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相关物理量随红移的变化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1708404"/>
            <a:ext cx="4610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latin typeface="SimSun"/>
              </a:rPr>
              <a:t>只考虑实物</a:t>
            </a:r>
            <a:r>
              <a:rPr lang="en-US" altLang="zh-CN" sz="2000" dirty="0">
                <a:latin typeface="SimSun"/>
              </a:rPr>
              <a:t>+</a:t>
            </a:r>
            <a:r>
              <a:rPr lang="zh-CN" altLang="en-US" sz="2000" dirty="0">
                <a:latin typeface="SimSun"/>
              </a:rPr>
              <a:t>真空</a:t>
            </a:r>
            <a:r>
              <a:rPr lang="en-US" altLang="zh-CN" sz="2000" dirty="0">
                <a:latin typeface="SimSun"/>
              </a:rPr>
              <a:t>+</a:t>
            </a:r>
            <a:r>
              <a:rPr lang="zh-CN" altLang="en-US" sz="2000" dirty="0">
                <a:latin typeface="SimSun"/>
              </a:rPr>
              <a:t>曲率宇宙：</a:t>
            </a:r>
            <a:endParaRPr sz="2000" dirty="0">
              <a:latin typeface="SimSu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12DA7B9-7FB5-45EC-BFD9-610432120188}"/>
                  </a:ext>
                </a:extLst>
              </p:cNvPr>
              <p:cNvSpPr txBox="1"/>
              <p:nvPr/>
            </p:nvSpPr>
            <p:spPr>
              <a:xfrm>
                <a:off x="461262" y="847391"/>
                <a:ext cx="4081527" cy="65780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−3(1+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3(1+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12DA7B9-7FB5-45EC-BFD9-610432120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62" y="847391"/>
                <a:ext cx="4081527" cy="657809"/>
              </a:xfrm>
              <a:prstGeom prst="rect">
                <a:avLst/>
              </a:prstGeom>
              <a:blipFill>
                <a:blip r:embed="rId2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B526822-14C6-4C3B-97BE-73F699117238}"/>
                  </a:ext>
                </a:extLst>
              </p:cNvPr>
              <p:cNvSpPr txBox="1"/>
              <p:nvPr/>
            </p:nvSpPr>
            <p:spPr>
              <a:xfrm>
                <a:off x="4812405" y="847391"/>
                <a:ext cx="3870333" cy="71468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B526822-14C6-4C3B-97BE-73F699117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405" y="847391"/>
                <a:ext cx="3870333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1A201E1-8DDA-4E6A-A1ED-A91D43B400DA}"/>
                  </a:ext>
                </a:extLst>
              </p:cNvPr>
              <p:cNvSpPr txBox="1"/>
              <p:nvPr/>
            </p:nvSpPr>
            <p:spPr>
              <a:xfrm>
                <a:off x="4034538" y="1749746"/>
                <a:ext cx="3186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1A201E1-8DDA-4E6A-A1ED-A91D43B4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538" y="1749746"/>
                <a:ext cx="3186064" cy="276999"/>
              </a:xfrm>
              <a:prstGeom prst="rect">
                <a:avLst/>
              </a:prstGeom>
              <a:blipFill>
                <a:blip r:embed="rId4"/>
                <a:stretch>
                  <a:fillRect l="-1341" r="-134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C110A16-C54C-405E-84B9-B177787DD0CB}"/>
                  </a:ext>
                </a:extLst>
              </p:cNvPr>
              <p:cNvSpPr txBox="1"/>
              <p:nvPr/>
            </p:nvSpPr>
            <p:spPr>
              <a:xfrm>
                <a:off x="233623" y="2227084"/>
                <a:ext cx="6553200" cy="374783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zh-CN" alt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C110A16-C54C-405E-84B9-B177787DD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23" y="2227084"/>
                <a:ext cx="6553200" cy="374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D15D183-8E17-480B-A58A-8879939D72FB}"/>
                  </a:ext>
                </a:extLst>
              </p:cNvPr>
              <p:cNvSpPr txBox="1"/>
              <p:nvPr/>
            </p:nvSpPr>
            <p:spPr>
              <a:xfrm>
                <a:off x="233623" y="2802206"/>
                <a:ext cx="4959715" cy="69519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type m:val="lin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D15D183-8E17-480B-A58A-8879939D7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23" y="2802206"/>
                <a:ext cx="4959715" cy="695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C254A34-C304-48A2-94CD-DC7C5516528B}"/>
                  </a:ext>
                </a:extLst>
              </p:cNvPr>
              <p:cNvSpPr txBox="1"/>
              <p:nvPr/>
            </p:nvSpPr>
            <p:spPr>
              <a:xfrm>
                <a:off x="5558538" y="2802206"/>
                <a:ext cx="3097285" cy="69519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C254A34-C304-48A2-94CD-DC7C55165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538" y="2802206"/>
                <a:ext cx="3097285" cy="6951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71BD09D-8336-4AC6-9ACC-1344981057FC}"/>
                  </a:ext>
                </a:extLst>
              </p:cNvPr>
              <p:cNvSpPr txBox="1"/>
              <p:nvPr/>
            </p:nvSpPr>
            <p:spPr>
              <a:xfrm>
                <a:off x="233623" y="3661885"/>
                <a:ext cx="8674534" cy="66531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71BD09D-8336-4AC6-9ACC-134498105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23" y="3661885"/>
                <a:ext cx="8674534" cy="6653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C59BB4E-F14F-4253-9D94-20271F2C71B5}"/>
                  </a:ext>
                </a:extLst>
              </p:cNvPr>
              <p:cNvSpPr txBox="1"/>
              <p:nvPr/>
            </p:nvSpPr>
            <p:spPr>
              <a:xfrm>
                <a:off x="233623" y="4549228"/>
                <a:ext cx="76014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zh-CN" altLang="en-US" sz="1800" b="0" dirty="0">
                    <a:cs typeface="SimSun"/>
                  </a:rPr>
                  <a:t>容易发现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SimSun"/>
                      </a:rPr>
                      <m:t>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→0,  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800" dirty="0">
                    <a:latin typeface="SimSun"/>
                    <a:cs typeface="SimSun"/>
                  </a:rPr>
                  <a:t> 宇宙极早期</a:t>
                </a:r>
                <a:r>
                  <a:rPr lang="zh-CN" altLang="en-US" dirty="0">
                    <a:latin typeface="SimSun"/>
                    <a:cs typeface="SimSun"/>
                  </a:rPr>
                  <a:t>无限</a:t>
                </a:r>
                <a:r>
                  <a:rPr lang="zh-CN" altLang="en-US" sz="1800" dirty="0">
                    <a:latin typeface="SimSun"/>
                    <a:cs typeface="SimSun"/>
                  </a:rPr>
                  <a:t>接近平坦</a:t>
                </a:r>
                <a:r>
                  <a:rPr lang="en-US" altLang="zh-CN" sz="1800" dirty="0">
                    <a:latin typeface="SimSun"/>
                    <a:cs typeface="SimSun"/>
                  </a:rPr>
                  <a:t>-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SimSun"/>
                    <a:cs typeface="SimSun"/>
                  </a:rPr>
                  <a:t>平坦性疑难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C59BB4E-F14F-4253-9D94-20271F2C7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23" y="4549228"/>
                <a:ext cx="7601460" cy="369332"/>
              </a:xfrm>
              <a:prstGeom prst="rect">
                <a:avLst/>
              </a:prstGeom>
              <a:blipFill>
                <a:blip r:embed="rId9"/>
                <a:stretch>
                  <a:fillRect l="-481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42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357" y="423163"/>
            <a:ext cx="4996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不同物质成分比例随时间的演化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7002" y="1148516"/>
            <a:ext cx="2808427" cy="340472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436108" y="1347216"/>
            <a:ext cx="1873250" cy="1216660"/>
          </a:xfrm>
          <a:custGeom>
            <a:avLst/>
            <a:gdLst/>
            <a:ahLst/>
            <a:cxnLst/>
            <a:rect l="l" t="t" r="r" b="b"/>
            <a:pathLst>
              <a:path w="1873250" h="1216660">
                <a:moveTo>
                  <a:pt x="1872995" y="0"/>
                </a:moveTo>
                <a:lnTo>
                  <a:pt x="0" y="0"/>
                </a:lnTo>
                <a:lnTo>
                  <a:pt x="0" y="1216152"/>
                </a:lnTo>
                <a:lnTo>
                  <a:pt x="1872995" y="1216152"/>
                </a:lnTo>
                <a:lnTo>
                  <a:pt x="1872995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56041" y="1352382"/>
            <a:ext cx="21590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spc="195" dirty="0">
                <a:latin typeface="Symbol"/>
                <a:cs typeface="Symbol"/>
              </a:rPr>
              <a:t></a:t>
            </a:r>
            <a:r>
              <a:rPr sz="1150" spc="190" dirty="0">
                <a:latin typeface="Times New Roman"/>
                <a:cs typeface="Times New Roman"/>
              </a:rPr>
              <a:t>3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1914" y="1335047"/>
            <a:ext cx="161099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150" spc="320" dirty="0">
                <a:latin typeface="Symbol"/>
                <a:cs typeface="Symbol"/>
              </a:rPr>
              <a:t></a:t>
            </a:r>
            <a:r>
              <a:rPr sz="1725" i="1" spc="480" baseline="-24154" dirty="0">
                <a:latin typeface="Times New Roman"/>
                <a:cs typeface="Times New Roman"/>
              </a:rPr>
              <a:t>m</a:t>
            </a:r>
            <a:r>
              <a:rPr sz="1725" i="1" spc="712" baseline="-24154" dirty="0">
                <a:latin typeface="Times New Roman"/>
                <a:cs typeface="Times New Roman"/>
              </a:rPr>
              <a:t> </a:t>
            </a:r>
            <a:r>
              <a:rPr sz="1950" spc="505" dirty="0">
                <a:latin typeface="Symbol"/>
                <a:cs typeface="Symbol"/>
              </a:rPr>
              <a:t>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spc="315" dirty="0">
                <a:latin typeface="Times New Roman"/>
                <a:cs typeface="Times New Roman"/>
              </a:rPr>
              <a:t>(1</a:t>
            </a:r>
            <a:r>
              <a:rPr sz="1950" spc="315" dirty="0">
                <a:latin typeface="Symbol"/>
                <a:cs typeface="Symbol"/>
              </a:rPr>
              <a:t></a:t>
            </a:r>
            <a:r>
              <a:rPr sz="1950" spc="95" dirty="0">
                <a:latin typeface="Times New Roman"/>
                <a:cs typeface="Times New Roman"/>
              </a:rPr>
              <a:t> </a:t>
            </a:r>
            <a:r>
              <a:rPr sz="1950" i="1" spc="310" dirty="0">
                <a:latin typeface="Times New Roman"/>
                <a:cs typeface="Times New Roman"/>
              </a:rPr>
              <a:t>z</a:t>
            </a:r>
            <a:r>
              <a:rPr sz="1950" spc="31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6108" y="1742239"/>
            <a:ext cx="1873250" cy="41783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6034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4"/>
              </a:spcBef>
              <a:tabLst>
                <a:tab pos="464184" algn="l"/>
              </a:tabLst>
            </a:pPr>
            <a:r>
              <a:rPr sz="2150" spc="204" dirty="0">
                <a:latin typeface="Symbol"/>
                <a:cs typeface="Symbol"/>
              </a:rPr>
              <a:t></a:t>
            </a:r>
            <a:r>
              <a:rPr sz="1875" spc="307" baseline="-22222" dirty="0">
                <a:latin typeface="Symbol"/>
                <a:cs typeface="Symbol"/>
              </a:rPr>
              <a:t></a:t>
            </a:r>
            <a:r>
              <a:rPr sz="1875" spc="307" baseline="-22222" dirty="0">
                <a:latin typeface="Times New Roman"/>
                <a:cs typeface="Times New Roman"/>
              </a:rPr>
              <a:t>	</a:t>
            </a:r>
            <a:r>
              <a:rPr sz="1950" spc="505" dirty="0">
                <a:latin typeface="Symbol"/>
                <a:cs typeface="Symbol"/>
              </a:rPr>
              <a:t>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315" dirty="0">
                <a:latin typeface="Times New Roman"/>
                <a:cs typeface="Times New Roman"/>
              </a:rPr>
              <a:t>(1</a:t>
            </a:r>
            <a:r>
              <a:rPr sz="1950" spc="315" dirty="0">
                <a:latin typeface="Symbol"/>
                <a:cs typeface="Symbol"/>
              </a:rPr>
              <a:t></a:t>
            </a:r>
            <a:r>
              <a:rPr sz="1950" spc="85" dirty="0">
                <a:latin typeface="Times New Roman"/>
                <a:cs typeface="Times New Roman"/>
              </a:rPr>
              <a:t> </a:t>
            </a:r>
            <a:r>
              <a:rPr sz="1950" i="1" spc="275" dirty="0">
                <a:latin typeface="Times New Roman"/>
                <a:cs typeface="Times New Roman"/>
              </a:rPr>
              <a:t>z</a:t>
            </a:r>
            <a:r>
              <a:rPr sz="1950" spc="275" dirty="0">
                <a:latin typeface="Times New Roman"/>
                <a:cs typeface="Times New Roman"/>
              </a:rPr>
              <a:t>)</a:t>
            </a:r>
            <a:r>
              <a:rPr sz="1725" spc="412" baseline="43478" dirty="0">
                <a:latin typeface="Symbol"/>
                <a:cs typeface="Symbol"/>
              </a:rPr>
              <a:t></a:t>
            </a:r>
            <a:r>
              <a:rPr sz="1725" spc="412" baseline="43478" dirty="0">
                <a:latin typeface="Times New Roman"/>
                <a:cs typeface="Times New Roman"/>
              </a:rPr>
              <a:t>4</a:t>
            </a:r>
            <a:endParaRPr sz="1725" baseline="4347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6108" y="2160050"/>
            <a:ext cx="1873250" cy="40386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286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80"/>
              </a:spcBef>
            </a:pPr>
            <a:r>
              <a:rPr sz="2150" spc="315" dirty="0">
                <a:latin typeface="Symbol"/>
                <a:cs typeface="Symbol"/>
              </a:rPr>
              <a:t></a:t>
            </a:r>
            <a:r>
              <a:rPr sz="1725" spc="472" baseline="-24154" dirty="0">
                <a:latin typeface="Symbol"/>
                <a:cs typeface="Symbol"/>
              </a:rPr>
              <a:t></a:t>
            </a:r>
            <a:r>
              <a:rPr sz="1725" spc="892" baseline="-24154" dirty="0">
                <a:latin typeface="Times New Roman"/>
                <a:cs typeface="Times New Roman"/>
              </a:rPr>
              <a:t> </a:t>
            </a:r>
            <a:r>
              <a:rPr sz="1950" spc="390" dirty="0">
                <a:latin typeface="Symbol"/>
                <a:cs typeface="Symbol"/>
              </a:rPr>
              <a:t>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i="1" spc="275" dirty="0">
                <a:latin typeface="Times New Roman"/>
                <a:cs typeface="Times New Roman"/>
              </a:rPr>
              <a:t>const</a:t>
            </a:r>
            <a:r>
              <a:rPr sz="1950" spc="275" dirty="0">
                <a:latin typeface="Times New Roman"/>
                <a:cs typeface="Times New Roman"/>
              </a:rPr>
              <a:t>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54167" y="3387852"/>
            <a:ext cx="3022600" cy="393700"/>
          </a:xfrm>
          <a:custGeom>
            <a:avLst/>
            <a:gdLst/>
            <a:ahLst/>
            <a:cxnLst/>
            <a:rect l="l" t="t" r="r" b="b"/>
            <a:pathLst>
              <a:path w="3022600" h="393700">
                <a:moveTo>
                  <a:pt x="3022091" y="0"/>
                </a:moveTo>
                <a:lnTo>
                  <a:pt x="0" y="0"/>
                </a:lnTo>
                <a:lnTo>
                  <a:pt x="0" y="393192"/>
                </a:lnTo>
                <a:lnTo>
                  <a:pt x="3022091" y="393192"/>
                </a:lnTo>
                <a:lnTo>
                  <a:pt x="3022091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25263" y="3387781"/>
            <a:ext cx="110489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21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2368" y="3395264"/>
            <a:ext cx="288036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850" spc="320" dirty="0">
                <a:latin typeface="Times New Roman"/>
                <a:cs typeface="Times New Roman"/>
              </a:rPr>
              <a:t>(1</a:t>
            </a:r>
            <a:r>
              <a:rPr sz="1850" spc="320" dirty="0">
                <a:latin typeface="Symbol"/>
                <a:cs typeface="Symbol"/>
              </a:rPr>
              <a:t>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i="1" spc="225" dirty="0">
                <a:latin typeface="Times New Roman"/>
                <a:cs typeface="Times New Roman"/>
              </a:rPr>
              <a:t>z</a:t>
            </a:r>
            <a:r>
              <a:rPr sz="1650" i="1" spc="337" baseline="-22727" dirty="0">
                <a:latin typeface="Times New Roman"/>
                <a:cs typeface="Times New Roman"/>
              </a:rPr>
              <a:t>eq</a:t>
            </a:r>
            <a:r>
              <a:rPr sz="1650" i="1" spc="22" baseline="-22727" dirty="0">
                <a:latin typeface="Times New Roman"/>
                <a:cs typeface="Times New Roman"/>
              </a:rPr>
              <a:t> </a:t>
            </a:r>
            <a:r>
              <a:rPr sz="1850" spc="254" dirty="0">
                <a:latin typeface="Times New Roman"/>
                <a:cs typeface="Times New Roman"/>
              </a:rPr>
              <a:t>)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spc="425" dirty="0">
                <a:latin typeface="Symbol"/>
                <a:cs typeface="Symbol"/>
              </a:rPr>
              <a:t>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spc="405" dirty="0">
                <a:latin typeface="Times New Roman"/>
                <a:cs typeface="Times New Roman"/>
              </a:rPr>
              <a:t>23900</a:t>
            </a:r>
            <a:r>
              <a:rPr sz="1850" spc="405" dirty="0">
                <a:latin typeface="Symbol"/>
                <a:cs typeface="Symbol"/>
              </a:rPr>
              <a:t></a:t>
            </a:r>
            <a:r>
              <a:rPr sz="1650" i="1" spc="607" baseline="-22727" dirty="0">
                <a:latin typeface="Times New Roman"/>
                <a:cs typeface="Times New Roman"/>
              </a:rPr>
              <a:t>m</a:t>
            </a:r>
            <a:r>
              <a:rPr sz="1650" spc="607" baseline="-22727" dirty="0">
                <a:latin typeface="Times New Roman"/>
                <a:cs typeface="Times New Roman"/>
              </a:rPr>
              <a:t>0</a:t>
            </a:r>
            <a:r>
              <a:rPr sz="1850" i="1" spc="405" dirty="0">
                <a:latin typeface="Times New Roman"/>
                <a:cs typeface="Times New Roman"/>
              </a:rPr>
              <a:t>h</a:t>
            </a: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32628" y="2942589"/>
            <a:ext cx="246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物质－辐射等密度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1628" y="3971645"/>
            <a:ext cx="3987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SimSun"/>
                <a:cs typeface="SimSun"/>
              </a:rPr>
              <a:t>为什么暗能量，暗物质在今天 比例相当？？</a:t>
            </a:r>
            <a:endParaRPr sz="24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53079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287782"/>
            <a:ext cx="7340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宇宙的加速状况与宇宙间各个物质成分的性质密切相关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474065" y="1165986"/>
            <a:ext cx="238823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latin typeface="SimSun"/>
                <a:cs typeface="SimSun"/>
              </a:rPr>
              <a:t>定义减速因子</a:t>
            </a:r>
            <a:r>
              <a:rPr lang="en-US" altLang="zh-CN" sz="2000" dirty="0">
                <a:latin typeface="SimSun"/>
                <a:cs typeface="SimSun"/>
              </a:rPr>
              <a:t>:</a:t>
            </a:r>
            <a:endParaRPr sz="2000" dirty="0">
              <a:latin typeface="SimSun"/>
              <a:cs typeface="SimSu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1924AC8-89EE-472A-A587-0B68F16EEB92}"/>
                  </a:ext>
                </a:extLst>
              </p:cNvPr>
              <p:cNvSpPr txBox="1"/>
              <p:nvPr/>
            </p:nvSpPr>
            <p:spPr>
              <a:xfrm>
                <a:off x="2290800" y="1099618"/>
                <a:ext cx="1143000" cy="63068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dirty="0" smtClean="0">
                          <a:latin typeface="Cambria Math" panose="02040503050406030204" pitchFamily="18" charset="0"/>
                          <a:cs typeface="Calibri"/>
                        </a:rPr>
                        <m:t>𝑞</m:t>
                      </m:r>
                      <m:r>
                        <a:rPr lang="zh-CN" altLang="en-US" sz="1800" i="1" dirty="0" smtClean="0">
                          <a:latin typeface="Cambria Math" panose="02040503050406030204" pitchFamily="18" charset="0"/>
                          <a:cs typeface="Calibri"/>
                        </a:rPr>
                        <m:t>≡−</m:t>
                      </m:r>
                      <m:f>
                        <m:f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1924AC8-89EE-472A-A587-0B68F16EE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00" y="1099618"/>
                <a:ext cx="1143000" cy="630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91F49A2-B286-4E1D-B2D7-9628A4F5B0A5}"/>
                  </a:ext>
                </a:extLst>
              </p:cNvPr>
              <p:cNvSpPr txBox="1"/>
              <p:nvPr/>
            </p:nvSpPr>
            <p:spPr>
              <a:xfrm>
                <a:off x="1668182" y="1846595"/>
                <a:ext cx="6221116" cy="749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dirty="0" smtClean="0">
                          <a:latin typeface="Cambria Math" panose="02040503050406030204" pitchFamily="18" charset="0"/>
                          <a:cs typeface="Calibri"/>
                        </a:rPr>
                        <m:t>𝑞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libri"/>
                        </a:rPr>
                        <m:t>=−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acc>
                            <m:accPr>
                              <m:chr m:val="̈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/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4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𝜋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𝐺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𝑟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Λ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Calibri"/>
                            </a:rPr>
                            <m:t>Ω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  <a:cs typeface="Calibri"/>
                            </a:rPr>
                            <m:t>Ω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𝑟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  <a:cs typeface="Calibri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  <a:cs typeface="Calibri"/>
                            </a:rPr>
                            <m:t>Λ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91F49A2-B286-4E1D-B2D7-9628A4F5B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182" y="1846595"/>
                <a:ext cx="6221116" cy="749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635EC86-A516-4459-9867-21514CBFEEF9}"/>
                  </a:ext>
                </a:extLst>
              </p:cNvPr>
              <p:cNvSpPr txBox="1"/>
              <p:nvPr/>
            </p:nvSpPr>
            <p:spPr>
              <a:xfrm>
                <a:off x="762000" y="2103337"/>
                <a:ext cx="707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635EC86-A516-4459-9867-21514CBFE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103337"/>
                <a:ext cx="707501" cy="276999"/>
              </a:xfrm>
              <a:prstGeom prst="rect">
                <a:avLst/>
              </a:prstGeom>
              <a:blipFill>
                <a:blip r:embed="rId4"/>
                <a:stretch>
                  <a:fillRect l="-6034" r="-3448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3">
            <a:extLst>
              <a:ext uri="{FF2B5EF4-FFF2-40B4-BE49-F238E27FC236}">
                <a16:creationId xmlns:a16="http://schemas.microsoft.com/office/drawing/2014/main" id="{EE2FD9E7-E820-49AC-8999-F66D62ECA35D}"/>
              </a:ext>
            </a:extLst>
          </p:cNvPr>
          <p:cNvSpPr txBox="1"/>
          <p:nvPr/>
        </p:nvSpPr>
        <p:spPr>
          <a:xfrm>
            <a:off x="474065" y="3883581"/>
            <a:ext cx="3048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latin typeface="SimSun"/>
                <a:cs typeface="SimSun"/>
              </a:rPr>
              <a:t>物质</a:t>
            </a:r>
            <a:r>
              <a:rPr lang="en-US" altLang="zh-CN" sz="2000" dirty="0">
                <a:latin typeface="SimSun"/>
                <a:cs typeface="SimSun"/>
              </a:rPr>
              <a:t>+</a:t>
            </a:r>
            <a:r>
              <a:rPr lang="zh-CN" altLang="en-US" sz="2000" dirty="0">
                <a:latin typeface="SimSun"/>
                <a:cs typeface="SimSun"/>
              </a:rPr>
              <a:t>真空主导的宇宙</a:t>
            </a:r>
            <a:r>
              <a:rPr lang="en-US" altLang="zh-CN" sz="2000" dirty="0">
                <a:latin typeface="SimSun"/>
                <a:cs typeface="SimSun"/>
              </a:rPr>
              <a:t>:</a:t>
            </a:r>
            <a:endParaRPr sz="2000" dirty="0">
              <a:latin typeface="SimSun"/>
              <a:cs typeface="SimSu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C56982E-77C7-4E46-B195-80FA9EFFB8CD}"/>
                  </a:ext>
                </a:extLst>
              </p:cNvPr>
              <p:cNvSpPr txBox="1"/>
              <p:nvPr/>
            </p:nvSpPr>
            <p:spPr>
              <a:xfrm>
                <a:off x="2057400" y="3738413"/>
                <a:ext cx="4572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dirty="0" smtClean="0">
                          <a:latin typeface="Cambria Math" panose="02040503050406030204" pitchFamily="18" charset="0"/>
                          <a:cs typeface="Calibri"/>
                        </a:rPr>
                        <m:t>𝑞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  <a:cs typeface="Calibri"/>
                            </a:rPr>
                            <m:t>Ω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  <m:r>
                        <a:rPr lang="en-US" altLang="zh-CN" dirty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  <a:cs typeface="Calibri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  <a:cs typeface="Calibri"/>
                            </a:rPr>
                            <m:t>Λ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C56982E-77C7-4E46-B195-80FA9EFF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738413"/>
                <a:ext cx="4572000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9AE84ED-72E3-4E03-A953-94775D6D2018}"/>
                  </a:ext>
                </a:extLst>
              </p:cNvPr>
              <p:cNvSpPr txBox="1"/>
              <p:nvPr/>
            </p:nvSpPr>
            <p:spPr>
              <a:xfrm>
                <a:off x="381000" y="2971018"/>
                <a:ext cx="6934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若宇宙加速膨胀，要求</a:t>
                </a:r>
                <a14:m>
                  <m:oMath xmlns:m="http://schemas.openxmlformats.org/officeDocument/2006/math">
                    <m:r>
                      <a:rPr lang="en-US" altLang="zh-CN" sz="1800" b="0" i="0" dirty="0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  <a:cs typeface="Calibri"/>
                      </a:rPr>
                      <m:t>𝑞</m:t>
                    </m:r>
                    <m:r>
                      <a:rPr lang="en-US" altLang="zh-CN" sz="1800" b="0" i="0" dirty="0" smtClean="0">
                        <a:latin typeface="Cambria Math" panose="02040503050406030204" pitchFamily="18" charset="0"/>
                        <a:cs typeface="Calibri"/>
                      </a:rPr>
                      <m:t>&lt;0</m:t>
                    </m:r>
                  </m:oMath>
                </a14:m>
                <a:r>
                  <a:rPr lang="zh-CN" altLang="en-US" dirty="0"/>
                  <a:t>，必须有负压强的物质分量存在</a:t>
                </a: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9AE84ED-72E3-4E03-A953-94775D6D2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71018"/>
                <a:ext cx="6934200" cy="369332"/>
              </a:xfrm>
              <a:prstGeom prst="rect">
                <a:avLst/>
              </a:prstGeom>
              <a:blipFill>
                <a:blip r:embed="rId6"/>
                <a:stretch>
                  <a:fillRect l="-792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535983" y="2571750"/>
            <a:ext cx="328777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latin typeface="SimSun"/>
                <a:cs typeface="SimSun"/>
              </a:rPr>
              <a:t>上式积分得到</a:t>
            </a:r>
            <a:r>
              <a:rPr lang="zh-CN" altLang="en-US" sz="2000" dirty="0">
                <a:solidFill>
                  <a:srgbClr val="0070C0"/>
                </a:solidFill>
                <a:latin typeface="SimSun"/>
                <a:cs typeface="SimSun"/>
              </a:rPr>
              <a:t>宇宙年龄</a:t>
            </a:r>
            <a:r>
              <a:rPr lang="zh-CN" altLang="en-US" sz="2000" dirty="0">
                <a:latin typeface="SimSun"/>
                <a:cs typeface="SimSun"/>
              </a:rPr>
              <a:t>：</a:t>
            </a:r>
            <a:endParaRPr sz="2000" dirty="0">
              <a:latin typeface="SimSun"/>
              <a:cs typeface="SimSu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772727" y="88966"/>
            <a:ext cx="210176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600" b="1" spc="5" dirty="0">
                <a:solidFill>
                  <a:sysClr val="windowText" lastClr="000000"/>
                </a:solidFill>
                <a:latin typeface="+mj-lt"/>
                <a:cs typeface="+mj-cs"/>
              </a:rPr>
              <a:t>宇宙年龄</a:t>
            </a: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3846" y="863406"/>
            <a:ext cx="3771559" cy="5527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1733550"/>
            <a:ext cx="1135646" cy="45922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0" y="1638317"/>
            <a:ext cx="2174306" cy="59615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07836" y="1782189"/>
            <a:ext cx="3664691" cy="39116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8443958-DF14-46A5-B90C-3AF03E8C696E}"/>
              </a:ext>
            </a:extLst>
          </p:cNvPr>
          <p:cNvSpPr txBox="1"/>
          <p:nvPr/>
        </p:nvSpPr>
        <p:spPr>
          <a:xfrm>
            <a:off x="408373" y="81915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积分上下限：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36DA8F14-8AB0-4875-9F13-3331EBAC7C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667" r="38274"/>
          <a:stretch/>
        </p:blipFill>
        <p:spPr>
          <a:xfrm>
            <a:off x="533400" y="2955214"/>
            <a:ext cx="2508751" cy="786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18">
                <a:extLst>
                  <a:ext uri="{FF2B5EF4-FFF2-40B4-BE49-F238E27FC236}">
                    <a16:creationId xmlns:a16="http://schemas.microsoft.com/office/drawing/2014/main" id="{572E7A14-EC1E-4512-A7D4-0E3A0D4C2507}"/>
                  </a:ext>
                </a:extLst>
              </p:cNvPr>
              <p:cNvSpPr txBox="1"/>
              <p:nvPr/>
            </p:nvSpPr>
            <p:spPr>
              <a:xfrm>
                <a:off x="609600" y="3992130"/>
                <a:ext cx="3287779" cy="6412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zh-CN" altLang="en-US" sz="2000" dirty="0">
                    <a:latin typeface="SimSun"/>
                    <a:cs typeface="SimSun"/>
                  </a:rPr>
                  <a:t>以平坦的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SimSun"/>
                      </a:rPr>
                      <m:t>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SimSun"/>
                      </a:rPr>
                      <m:t>𝐶𝐷𝑀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SimSun"/>
                    <a:cs typeface="SimSun"/>
                  </a:rPr>
                  <a:t>宇宙为例：</a:t>
                </a:r>
                <a:endParaRPr lang="en-US" altLang="zh-CN" sz="2000" dirty="0">
                  <a:latin typeface="SimSun"/>
                  <a:cs typeface="SimSu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13.81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yr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object 18">
                <a:extLst>
                  <a:ext uri="{FF2B5EF4-FFF2-40B4-BE49-F238E27FC236}">
                    <a16:creationId xmlns:a16="http://schemas.microsoft.com/office/drawing/2014/main" id="{572E7A14-EC1E-4512-A7D4-0E3A0D4C2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92130"/>
                <a:ext cx="3287779" cy="641201"/>
              </a:xfrm>
              <a:prstGeom prst="rect">
                <a:avLst/>
              </a:prstGeom>
              <a:blipFill>
                <a:blip r:embed="rId7"/>
                <a:stretch>
                  <a:fillRect l="-4267" t="-12381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>
            <a:extLst>
              <a:ext uri="{FF2B5EF4-FFF2-40B4-BE49-F238E27FC236}">
                <a16:creationId xmlns:a16="http://schemas.microsoft.com/office/drawing/2014/main" id="{2F38C0E5-2DCF-4666-8ECF-2DFE7358ECE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4663"/>
          <a:stretch/>
        </p:blipFill>
        <p:spPr>
          <a:xfrm>
            <a:off x="4224438" y="2539397"/>
            <a:ext cx="4898898" cy="26041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38296" y="212801"/>
            <a:ext cx="341490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600" b="1" spc="5" dirty="0">
                <a:solidFill>
                  <a:sysClr val="windowText" lastClr="000000"/>
                </a:solidFill>
                <a:latin typeface="+mj-lt"/>
                <a:cs typeface="+mj-cs"/>
              </a:rPr>
              <a:t>宇宙学距离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13917" y="1245565"/>
            <a:ext cx="2324379" cy="32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820"/>
              </a:lnSpc>
              <a:spcBef>
                <a:spcPts val="100"/>
              </a:spcBef>
            </a:pPr>
            <a:r>
              <a:rPr lang="zh-CN" altLang="en-US" sz="2000" spc="-5" dirty="0">
                <a:latin typeface="SimSun"/>
                <a:cs typeface="SimSun"/>
              </a:rPr>
              <a:t>考虑光的径向运动</a:t>
            </a:r>
            <a:endParaRPr sz="2000" dirty="0">
              <a:latin typeface="SimSun"/>
              <a:cs typeface="SimSu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399ECBD-96D1-477D-A87C-7D7CBF70664E}"/>
                  </a:ext>
                </a:extLst>
              </p:cNvPr>
              <p:cNvSpPr txBox="1"/>
              <p:nvPr/>
            </p:nvSpPr>
            <p:spPr>
              <a:xfrm>
                <a:off x="2962985" y="1151502"/>
                <a:ext cx="3339996" cy="747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subSup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399ECBD-96D1-477D-A87C-7D7CBF706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85" y="1151502"/>
                <a:ext cx="3339996" cy="747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object 5">
            <a:extLst>
              <a:ext uri="{FF2B5EF4-FFF2-40B4-BE49-F238E27FC236}">
                <a16:creationId xmlns:a16="http://schemas.microsoft.com/office/drawing/2014/main" id="{0FBB7DBC-8DBE-4217-802B-B83D6A5D383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2226" y="1667012"/>
            <a:ext cx="181356" cy="195072"/>
          </a:xfrm>
          <a:prstGeom prst="rect">
            <a:avLst/>
          </a:prstGeom>
        </p:spPr>
      </p:pic>
      <p:pic>
        <p:nvPicPr>
          <p:cNvPr id="14" name="object 6">
            <a:extLst>
              <a:ext uri="{FF2B5EF4-FFF2-40B4-BE49-F238E27FC236}">
                <a16:creationId xmlns:a16="http://schemas.microsoft.com/office/drawing/2014/main" id="{035267EC-571A-4660-857C-FC9F86D5568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0026" y="810523"/>
            <a:ext cx="173736" cy="193548"/>
          </a:xfrm>
          <a:prstGeom prst="rect">
            <a:avLst/>
          </a:prstGeom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33EA3EC3-6A7A-41EC-BF17-19B3D362A425}"/>
              </a:ext>
            </a:extLst>
          </p:cNvPr>
          <p:cNvSpPr txBox="1"/>
          <p:nvPr/>
        </p:nvSpPr>
        <p:spPr>
          <a:xfrm>
            <a:off x="6705026" y="1382023"/>
            <a:ext cx="280670" cy="29464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ts val="2190"/>
              </a:lnSpc>
            </a:pPr>
            <a:r>
              <a:rPr sz="1950" spc="310" dirty="0">
                <a:latin typeface="Times New Roman"/>
                <a:cs typeface="Times New Roman"/>
              </a:rPr>
              <a:t>0</a:t>
            </a:r>
            <a:endParaRPr sz="195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9">
                <a:extLst>
                  <a:ext uri="{FF2B5EF4-FFF2-40B4-BE49-F238E27FC236}">
                    <a16:creationId xmlns:a16="http://schemas.microsoft.com/office/drawing/2014/main" id="{E0D9B576-5475-418A-8888-3E66914896C6}"/>
                  </a:ext>
                </a:extLst>
              </p:cNvPr>
              <p:cNvSpPr txBox="1"/>
              <p:nvPr/>
            </p:nvSpPr>
            <p:spPr>
              <a:xfrm>
                <a:off x="8256138" y="502672"/>
                <a:ext cx="280151" cy="323850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50" b="0" i="1" spc="240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1950" i="1" spc="240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950" b="0" i="1" spc="240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  <m:r>
                        <a:rPr lang="en-US" altLang="zh-CN" sz="1950" b="0" i="1" spc="240" dirty="0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</m:oMath>
                  </m:oMathPara>
                </a14:m>
                <a:endParaRPr sz="195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6" name="object 9">
                <a:extLst>
                  <a:ext uri="{FF2B5EF4-FFF2-40B4-BE49-F238E27FC236}">
                    <a16:creationId xmlns:a16="http://schemas.microsoft.com/office/drawing/2014/main" id="{E0D9B576-5475-418A-8888-3E6691489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138" y="502672"/>
                <a:ext cx="280151" cy="323850"/>
              </a:xfrm>
              <a:prstGeom prst="rect">
                <a:avLst/>
              </a:prstGeom>
              <a:blipFill>
                <a:blip r:embed="rId5"/>
                <a:stretch>
                  <a:fillRect l="-17391" r="-2826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object 52">
            <a:extLst>
              <a:ext uri="{FF2B5EF4-FFF2-40B4-BE49-F238E27FC236}">
                <a16:creationId xmlns:a16="http://schemas.microsoft.com/office/drawing/2014/main" id="{828D9EE5-9CE9-49A6-87F4-89B12C25A00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00445" y="1931172"/>
            <a:ext cx="1356952" cy="207263"/>
          </a:xfrm>
          <a:prstGeom prst="rect">
            <a:avLst/>
          </a:prstGeom>
        </p:spPr>
      </p:pic>
      <p:pic>
        <p:nvPicPr>
          <p:cNvPr id="18" name="object 53">
            <a:extLst>
              <a:ext uri="{FF2B5EF4-FFF2-40B4-BE49-F238E27FC236}">
                <a16:creationId xmlns:a16="http://schemas.microsoft.com/office/drawing/2014/main" id="{FCB6B977-8363-43DC-B4B4-CFE0C0E2C075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15913" y="280417"/>
            <a:ext cx="720436" cy="166165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CB8DD9-B478-4E7C-9582-232CA9528F07}"/>
              </a:ext>
            </a:extLst>
          </p:cNvPr>
          <p:cNvCxnSpPr>
            <a:cxnSpLocks/>
          </p:cNvCxnSpPr>
          <p:nvPr/>
        </p:nvCxnSpPr>
        <p:spPr>
          <a:xfrm flipH="1">
            <a:off x="7417319" y="1003113"/>
            <a:ext cx="1148547" cy="67259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0">
                <a:extLst>
                  <a:ext uri="{FF2B5EF4-FFF2-40B4-BE49-F238E27FC236}">
                    <a16:creationId xmlns:a16="http://schemas.microsoft.com/office/drawing/2014/main" id="{AD23B192-97B1-40DB-9C6D-0BDE89ED4C9A}"/>
                  </a:ext>
                </a:extLst>
              </p:cNvPr>
              <p:cNvSpPr txBox="1"/>
              <p:nvPr/>
            </p:nvSpPr>
            <p:spPr>
              <a:xfrm>
                <a:off x="813916" y="1993270"/>
                <a:ext cx="4139083" cy="69031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0800">
                  <a:lnSpc>
                    <a:spcPts val="282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pc="240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0" i="1" spc="240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e>
                      <m:sub>
                        <m:r>
                          <a:rPr lang="en-US" altLang="zh-CN" i="1" spc="240" dirty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pc="-5" dirty="0">
                    <a:latin typeface="SimSun"/>
                    <a:cs typeface="SimSun"/>
                  </a:rPr>
                  <a:t>时刻</a:t>
                </a:r>
                <a:r>
                  <a:rPr lang="en-US" altLang="zh-CN" spc="-5" dirty="0">
                    <a:latin typeface="SimSun"/>
                    <a:cs typeface="SimSun"/>
                  </a:rPr>
                  <a:t>(</a:t>
                </a:r>
                <a:r>
                  <a:rPr lang="zh-CN" altLang="en-US" spc="-5" dirty="0">
                    <a:latin typeface="SimSun"/>
                    <a:cs typeface="SimSun"/>
                  </a:rPr>
                  <a:t>红移</a:t>
                </a:r>
                <a14:m>
                  <m:oMath xmlns:m="http://schemas.openxmlformats.org/officeDocument/2006/math">
                    <m:r>
                      <a:rPr lang="en-US" altLang="zh-CN" b="0" i="0" spc="-5" smtClean="0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  <m:r>
                      <a:rPr lang="en-US" altLang="zh-CN" b="0" i="1" spc="-5" smtClean="0">
                        <a:latin typeface="Cambria Math" panose="02040503050406030204" pitchFamily="18" charset="0"/>
                        <a:cs typeface="SimSun"/>
                      </a:rPr>
                      <m:t>𝑧</m:t>
                    </m:r>
                    <m:r>
                      <a:rPr lang="en-US" altLang="zh-CN" b="0" i="1" spc="-5" smtClean="0">
                        <a:latin typeface="Cambria Math" panose="02040503050406030204" pitchFamily="18" charset="0"/>
                        <a:cs typeface="SimSun"/>
                      </a:rPr>
                      <m:t>&gt;</m:t>
                    </m:r>
                    <m:r>
                      <a:rPr lang="en-US" altLang="zh-CN" b="0" i="1" spc="-5" smtClean="0">
                        <a:latin typeface="Cambria Math" panose="02040503050406030204" pitchFamily="18" charset="0"/>
                        <a:cs typeface="SimSun"/>
                      </a:rPr>
                      <m:t>0</m:t>
                    </m:r>
                  </m:oMath>
                </a14:m>
                <a:r>
                  <a:rPr lang="en-US" altLang="zh-CN" spc="-5" dirty="0">
                    <a:latin typeface="SimSun"/>
                    <a:cs typeface="SimSun"/>
                  </a:rPr>
                  <a:t>)</a:t>
                </a:r>
                <a:r>
                  <a:rPr lang="zh-CN" altLang="en-US" spc="-5" dirty="0">
                    <a:latin typeface="SimSun"/>
                    <a:cs typeface="SimSun"/>
                  </a:rPr>
                  <a:t>从遥远的</a:t>
                </a:r>
                <a14:m>
                  <m:oMath xmlns:m="http://schemas.openxmlformats.org/officeDocument/2006/math">
                    <m:r>
                      <a:rPr lang="en-US" altLang="zh-CN" b="0" i="0" spc="240" dirty="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sSub>
                      <m:sSubPr>
                        <m:ctrlPr>
                          <a:rPr lang="en-US" altLang="zh-CN" b="0" i="1" spc="240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i="1" spc="240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altLang="zh-CN" b="0" i="1" spc="240" dirty="0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SimSun"/>
                    <a:cs typeface="SimSun"/>
                  </a:rPr>
                  <a:t>处发射光，于当前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pc="240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b="0" i="1" spc="240" dirty="0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US" altLang="zh-CN" i="1" spc="240" dirty="0"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e>
                      <m:sub>
                        <m:r>
                          <a:rPr lang="en-US" altLang="zh-CN" b="0" i="1" spc="240" dirty="0" smtClean="0"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sub>
                    </m:sSub>
                    <m:r>
                      <a:rPr lang="en-US" altLang="zh-CN" b="0" i="1" spc="240" dirty="0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b="0" i="1" spc="240" dirty="0" smtClean="0">
                        <a:latin typeface="Cambria Math" panose="02040503050406030204" pitchFamily="18" charset="0"/>
                        <a:cs typeface="Times New Roman"/>
                      </a:rPr>
                      <m:t>𝑧</m:t>
                    </m:r>
                    <m:r>
                      <a:rPr lang="en-US" altLang="zh-CN" b="0" i="1" spc="240" dirty="0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altLang="zh-CN" b="0" i="1" spc="240" dirty="0" smtClean="0">
                        <a:latin typeface="Cambria Math" panose="02040503050406030204" pitchFamily="18" charset="0"/>
                        <a:cs typeface="Times New Roman"/>
                      </a:rPr>
                      <m:t>0</m:t>
                    </m:r>
                    <m:r>
                      <a:rPr lang="en-US" altLang="zh-CN" b="0" i="1" spc="240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zh-CN" altLang="en-US" i="1" spc="240" dirty="0">
                        <a:latin typeface="Cambria Math" panose="02040503050406030204" pitchFamily="18" charset="0"/>
                        <a:cs typeface="Times New Roman"/>
                      </a:rPr>
                      <m:t>在</m:t>
                    </m:r>
                  </m:oMath>
                </a14:m>
                <a:r>
                  <a:rPr lang="zh-CN" altLang="en-US" dirty="0">
                    <a:latin typeface="SimSun"/>
                    <a:cs typeface="SimSun"/>
                  </a:rPr>
                  <a:t>原点处被接受</a:t>
                </a:r>
                <a:endParaRPr dirty="0">
                  <a:latin typeface="SimSun"/>
                  <a:cs typeface="SimSun"/>
                </a:endParaRPr>
              </a:p>
            </p:txBody>
          </p:sp>
        </mc:Choice>
        <mc:Fallback xmlns="">
          <p:sp>
            <p:nvSpPr>
              <p:cNvPr id="24" name="object 10">
                <a:extLst>
                  <a:ext uri="{FF2B5EF4-FFF2-40B4-BE49-F238E27FC236}">
                    <a16:creationId xmlns:a16="http://schemas.microsoft.com/office/drawing/2014/main" id="{AD23B192-97B1-40DB-9C6D-0BDE89ED4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16" y="1993270"/>
                <a:ext cx="4139083" cy="690317"/>
              </a:xfrm>
              <a:prstGeom prst="rect">
                <a:avLst/>
              </a:prstGeom>
              <a:blipFill>
                <a:blip r:embed="rId8"/>
                <a:stretch>
                  <a:fillRect l="-2360" t="-5310" r="-1327" b="-18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DC7A6BA-A539-404F-9EBE-1514738862E0}"/>
                  </a:ext>
                </a:extLst>
              </p:cNvPr>
              <p:cNvSpPr txBox="1"/>
              <p:nvPr/>
            </p:nvSpPr>
            <p:spPr>
              <a:xfrm>
                <a:off x="626087" y="2858724"/>
                <a:ext cx="6858000" cy="747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DC7A6BA-A539-404F-9EBE-15147388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87" y="2858724"/>
                <a:ext cx="6858000" cy="7477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10">
                <a:extLst>
                  <a:ext uri="{FF2B5EF4-FFF2-40B4-BE49-F238E27FC236}">
                    <a16:creationId xmlns:a16="http://schemas.microsoft.com/office/drawing/2014/main" id="{BD0C29FF-48C2-49F8-99EF-225DC1C82888}"/>
                  </a:ext>
                </a:extLst>
              </p:cNvPr>
              <p:cNvSpPr txBox="1"/>
              <p:nvPr/>
            </p:nvSpPr>
            <p:spPr>
              <a:xfrm>
                <a:off x="7265000" y="3047106"/>
                <a:ext cx="1486474" cy="3312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0800">
                  <a:lnSpc>
                    <a:spcPts val="282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r>
                      <a:rPr lang="zh-CN" altLang="en-US" i="1" spc="24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共动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SimSun"/>
                    <a:cs typeface="SimSun"/>
                  </a:rPr>
                  <a:t>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dirty="0">
                  <a:latin typeface="SimSun"/>
                  <a:cs typeface="SimSun"/>
                </a:endParaRPr>
              </a:p>
            </p:txBody>
          </p:sp>
        </mc:Choice>
        <mc:Fallback xmlns="">
          <p:sp>
            <p:nvSpPr>
              <p:cNvPr id="27" name="object 10">
                <a:extLst>
                  <a:ext uri="{FF2B5EF4-FFF2-40B4-BE49-F238E27FC236}">
                    <a16:creationId xmlns:a16="http://schemas.microsoft.com/office/drawing/2014/main" id="{BD0C29FF-48C2-49F8-99EF-225DC1C82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0" y="3047106"/>
                <a:ext cx="1486474" cy="331245"/>
              </a:xfrm>
              <a:prstGeom prst="rect">
                <a:avLst/>
              </a:prstGeom>
              <a:blipFill>
                <a:blip r:embed="rId10"/>
                <a:stretch>
                  <a:fillRect l="-4098" t="-11111" b="-3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/>
              <p:nvPr/>
            </p:nvSpPr>
            <p:spPr>
              <a:xfrm>
                <a:off x="304800" y="970100"/>
                <a:ext cx="6324600" cy="57964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marR="30480">
                  <a:spcBef>
                    <a:spcPts val="100"/>
                  </a:spcBef>
                  <a:tabLst>
                    <a:tab pos="444500" algn="l"/>
                  </a:tabLst>
                </a:pP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cs typeface="Times New Roman"/>
                      </a:rPr>
                      <m:t>𝐿</m:t>
                    </m:r>
                  </m:oMath>
                </a14:m>
                <a:r>
                  <a:rPr lang="en-US" altLang="zh-CN" dirty="0">
                    <a:latin typeface="Times New Roman"/>
                    <a:cs typeface="Times New Roman"/>
                  </a:rPr>
                  <a:t>:</a:t>
                </a:r>
                <a:r>
                  <a:rPr lang="zh-CN" altLang="en-US" dirty="0">
                    <a:latin typeface="Times New Roman"/>
                    <a:cs typeface="Times New Roman"/>
                  </a:rPr>
                  <a:t> </a:t>
                </a:r>
                <a:r>
                  <a:rPr lang="zh-CN" altLang="en-US" dirty="0">
                    <a:latin typeface="SimSun"/>
                    <a:cs typeface="SimSun"/>
                  </a:rPr>
                  <a:t>光源</a:t>
                </a:r>
                <a:r>
                  <a:rPr lang="zh-CN" altLang="en-US" spc="-15" dirty="0">
                    <a:latin typeface="SimSun"/>
                    <a:cs typeface="SimSun"/>
                  </a:rPr>
                  <a:t>的</a:t>
                </a:r>
                <a:r>
                  <a:rPr lang="zh-CN" altLang="en-US" dirty="0">
                    <a:latin typeface="SimSun"/>
                    <a:cs typeface="SimSun"/>
                  </a:rPr>
                  <a:t>绝对光度（在源的静止系中，源单位时间发出的能量）</a:t>
                </a:r>
              </a:p>
              <a:p>
                <a:pPr marL="38100" marR="30480">
                  <a:lnSpc>
                    <a:spcPct val="100000"/>
                  </a:lnSpc>
                  <a:spcBef>
                    <a:spcPts val="100"/>
                  </a:spcBef>
                  <a:tabLst>
                    <a:tab pos="444500" algn="l"/>
                  </a:tabLst>
                </a:pP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cs typeface="Times New Roman"/>
                      </a:rPr>
                      <m:t>𝐹</m:t>
                    </m:r>
                  </m:oMath>
                </a14:m>
                <a:r>
                  <a:rPr lang="en-US" altLang="zh-CN" dirty="0">
                    <a:latin typeface="Times New Roman"/>
                    <a:cs typeface="Times New Roman"/>
                  </a:rPr>
                  <a:t>:</a:t>
                </a:r>
                <a:r>
                  <a:rPr lang="zh-CN" altLang="en-US" dirty="0">
                    <a:latin typeface="Times New Roman"/>
                    <a:cs typeface="Times New Roman"/>
                  </a:rPr>
                  <a:t> </a:t>
                </a:r>
                <a:r>
                  <a:rPr lang="zh-CN" altLang="en-US" spc="-5" dirty="0">
                    <a:latin typeface="SimSun"/>
                    <a:cs typeface="SimSun"/>
                  </a:rPr>
                  <a:t>测量到的流</a:t>
                </a:r>
                <a:r>
                  <a:rPr lang="zh-CN" altLang="en-US" dirty="0">
                    <a:latin typeface="SimSun"/>
                    <a:cs typeface="SimSun"/>
                  </a:rPr>
                  <a:t>量</a:t>
                </a:r>
                <a:r>
                  <a:rPr lang="zh-CN" altLang="en-US" spc="-600" dirty="0">
                    <a:latin typeface="SimSun"/>
                    <a:cs typeface="SimSun"/>
                  </a:rPr>
                  <a:t> </a:t>
                </a:r>
                <a:r>
                  <a:rPr lang="zh-CN" altLang="en-US" spc="-5" dirty="0">
                    <a:latin typeface="SimSun"/>
                    <a:cs typeface="SimSun"/>
                  </a:rPr>
                  <a:t>（单位时间，单位面积探测器接收到的能量）  </a:t>
                </a:r>
              </a:p>
            </p:txBody>
          </p:sp>
        </mc:Choice>
        <mc:Fallback xmlns=""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70100"/>
                <a:ext cx="6324600" cy="579646"/>
              </a:xfrm>
              <a:prstGeom prst="rect">
                <a:avLst/>
              </a:prstGeom>
              <a:blipFill>
                <a:blip r:embed="rId2"/>
                <a:stretch>
                  <a:fillRect l="-674" t="-13684" r="-5299" b="-2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78478" y="256412"/>
            <a:ext cx="1453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光度距离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95AA8E-6E35-4DEC-A407-DDEF311C2E6B}"/>
                  </a:ext>
                </a:extLst>
              </p:cNvPr>
              <p:cNvSpPr txBox="1"/>
              <p:nvPr/>
            </p:nvSpPr>
            <p:spPr>
              <a:xfrm>
                <a:off x="1384499" y="213022"/>
                <a:ext cx="1447800" cy="6109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pc="-5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zh-CN" altLang="en-US" i="1" spc="-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pc="-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𝐿</m:t>
                          </m:r>
                        </m:sub>
                        <m:sup>
                          <m:r>
                            <a:rPr lang="en-US" altLang="zh-CN" b="0" i="1" spc="-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pc="-5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≡</m:t>
                      </m:r>
                      <m:f>
                        <m:fPr>
                          <m:ctrlPr>
                            <a:rPr lang="en-US" altLang="zh-CN" b="0" i="1" spc="-5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altLang="zh-CN" b="0" i="1" spc="-5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𝐿</m:t>
                          </m:r>
                        </m:num>
                        <m:den>
                          <m:r>
                            <a:rPr lang="en-US" altLang="zh-CN" b="0" i="1" spc="-5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4 </m:t>
                          </m:r>
                          <m:r>
                            <a:rPr lang="en-US" altLang="zh-CN" b="0" i="1" spc="-5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𝜋</m:t>
                          </m:r>
                          <m:r>
                            <a:rPr lang="en-US" altLang="zh-CN" b="0" i="1" spc="-5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en-US" altLang="zh-CN" b="0" i="1" spc="-5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95AA8E-6E35-4DEC-A407-DDEF311C2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99" y="213022"/>
                <a:ext cx="1447800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70C8BBB-28A2-4D56-A1FC-43D4F8A373AA}"/>
                  </a:ext>
                </a:extLst>
              </p:cNvPr>
              <p:cNvSpPr txBox="1"/>
              <p:nvPr/>
            </p:nvSpPr>
            <p:spPr>
              <a:xfrm>
                <a:off x="237748" y="1708924"/>
                <a:ext cx="32004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365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latin typeface="SimSun"/>
                    <a:cs typeface="SimSun"/>
                  </a:rPr>
                  <a:t>光源在</a:t>
                </a:r>
                <a14:m>
                  <m:oMath xmlns:m="http://schemas.openxmlformats.org/officeDocument/2006/math">
                    <m:r>
                      <a:rPr lang="zh-CN" altLang="en-US" sz="1800" i="1" spc="5" dirty="0" smtClean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en-US" altLang="zh-CN" sz="1800" i="1" baseline="-20833" dirty="0"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</m:oMath>
                </a14:m>
                <a:r>
                  <a:rPr lang="zh-CN" altLang="en-US" sz="1800" dirty="0">
                    <a:latin typeface="SimSun"/>
                    <a:cs typeface="SimSun"/>
                  </a:rPr>
                  <a:t>时</a:t>
                </a:r>
                <a14:m>
                  <m:oMath xmlns:m="http://schemas.openxmlformats.org/officeDocument/2006/math">
                    <m:r>
                      <a:rPr lang="zh-CN" altLang="en-US" sz="1800" b="0" i="0" spc="-5" dirty="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zh-CN" altLang="en-US" sz="1800" i="1" spc="-5" dirty="0" smtClean="0">
                        <a:latin typeface="Cambria Math" panose="02040503050406030204" pitchFamily="18" charset="0"/>
                        <a:cs typeface="Times New Roman"/>
                      </a:rPr>
                      <m:t>𝛿</m:t>
                    </m:r>
                    <m:r>
                      <a:rPr lang="zh-CN" altLang="en-US" sz="1800" i="1" spc="5" dirty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en-US" altLang="zh-CN" sz="1800" i="1" baseline="-20833" dirty="0"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</m:oMath>
                </a14:m>
                <a:r>
                  <a:rPr lang="zh-CN" altLang="en-US" sz="1800" dirty="0">
                    <a:latin typeface="+mj-lt"/>
                    <a:cs typeface="SimSun"/>
                  </a:rPr>
                  <a:t>间隔内发出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 panose="02040503050406030204" pitchFamily="18" charset="0"/>
                        <a:cs typeface="SimSun"/>
                      </a:rPr>
                      <m:t>𝑁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cs typeface="SimSun"/>
                      </a:rPr>
                      <m:t>个</m:t>
                    </m:r>
                  </m:oMath>
                </a14:m>
                <a:r>
                  <a:rPr lang="zh-CN" altLang="en-US" sz="1800" dirty="0">
                    <a:latin typeface="+mj-lt"/>
                    <a:cs typeface="SimSun"/>
                  </a:rPr>
                  <a:t>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b="0" i="1" smtClean="0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cs typeface="SimSun"/>
                          </a:rPr>
                          <m:t>𝜈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SimSun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+mj-lt"/>
                    <a:cs typeface="SimSun"/>
                  </a:rPr>
                  <a:t>的光子，于是：</a:t>
                </a:r>
                <a:endParaRPr lang="zh-CN" altLang="en-US" sz="1800" dirty="0">
                  <a:latin typeface="SimSun"/>
                  <a:cs typeface="SimSun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70C8BBB-28A2-4D56-A1FC-43D4F8A37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8" y="1708924"/>
                <a:ext cx="3200400" cy="646331"/>
              </a:xfrm>
              <a:prstGeom prst="rect">
                <a:avLst/>
              </a:prstGeom>
              <a:blipFill>
                <a:blip r:embed="rId4"/>
                <a:stretch>
                  <a:fillRect t="-6604" r="-1524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FEF860-9E3F-49AB-94C1-D2FD4EBFF75D}"/>
                  </a:ext>
                </a:extLst>
              </p:cNvPr>
              <p:cNvSpPr txBox="1"/>
              <p:nvPr/>
            </p:nvSpPr>
            <p:spPr>
              <a:xfrm>
                <a:off x="3476248" y="1737009"/>
                <a:ext cx="169352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cs typeface="Times New Roman"/>
                        </a:rPr>
                        <m:t>𝐿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 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h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  <a:cs typeface="SimSun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SimSun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SimSun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SimSun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 spc="-5" dirty="0">
                              <a:latin typeface="Cambria Math" panose="02040503050406030204" pitchFamily="18" charset="0"/>
                              <a:cs typeface="Times New Roman"/>
                            </a:rPr>
                            <m:t>𝛿</m:t>
                          </m:r>
                          <m:r>
                            <a:rPr lang="zh-CN" altLang="en-US" i="1" spc="5" dirty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  <m:r>
                            <a:rPr lang="en-US" altLang="zh-CN" i="1" baseline="-20833" dirty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FEF860-9E3F-49AB-94C1-D2FD4EBFF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248" y="1737009"/>
                <a:ext cx="1693529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241662F7-1759-4050-9AB8-91E8CB3A7760}"/>
                  </a:ext>
                </a:extLst>
              </p:cNvPr>
              <p:cNvSpPr txBox="1"/>
              <p:nvPr/>
            </p:nvSpPr>
            <p:spPr>
              <a:xfrm>
                <a:off x="307418" y="2442015"/>
                <a:ext cx="3327922" cy="11208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23850" indent="-285750">
                  <a:lnSpc>
                    <a:spcPct val="10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SimSun"/>
                    <a:cs typeface="SimSun"/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en-US" altLang="zh-CN" i="1" baseline="-20833" dirty="0">
                        <a:latin typeface="Cambria Math" panose="02040503050406030204" pitchFamily="18" charset="0"/>
                        <a:cs typeface="Times New Roman"/>
                      </a:rPr>
                      <m:t>0</m:t>
                    </m:r>
                  </m:oMath>
                </a14:m>
                <a:r>
                  <a:rPr lang="zh-CN" altLang="en-US" dirty="0">
                    <a:latin typeface="SimSun"/>
                    <a:cs typeface="SimSun"/>
                  </a:rPr>
                  <a:t>时</a:t>
                </a:r>
                <a14:m>
                  <m:oMath xmlns:m="http://schemas.openxmlformats.org/officeDocument/2006/math">
                    <m:r>
                      <a:rPr lang="zh-CN" altLang="en-US" i="1" spc="-5" dirty="0" smtClean="0">
                        <a:latin typeface="Cambria Math" panose="02040503050406030204" pitchFamily="18" charset="0"/>
                        <a:cs typeface="Times New Roman"/>
                      </a:rPr>
                      <m:t>𝛿</m:t>
                    </m:r>
                    <m:r>
                      <a:rPr lang="zh-CN" altLang="en-US" i="1" spc="-5" dirty="0" smtClean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en-US" altLang="zh-CN" i="1" spc="-7" baseline="-20833" dirty="0" smtClean="0">
                        <a:latin typeface="Cambria Math" panose="02040503050406030204" pitchFamily="18" charset="0"/>
                        <a:cs typeface="Times New Roman"/>
                      </a:rPr>
                      <m:t>0</m:t>
                    </m:r>
                    <m:r>
                      <a:rPr lang="en-US" altLang="zh-CN" b="0" i="1" spc="-7" baseline="-20833" dirty="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zh-CN" altLang="en-US" dirty="0">
                    <a:latin typeface="SimSun"/>
                    <a:cs typeface="SimSun"/>
                  </a:rPr>
                  <a:t>的间隔内到达探测器的光子个数</a:t>
                </a:r>
                <a:r>
                  <a:rPr lang="en-US" altLang="zh-CN" dirty="0">
                    <a:latin typeface="SimSun"/>
                    <a:cs typeface="SimSun"/>
                  </a:rPr>
                  <a:t>(</a:t>
                </a:r>
                <a:r>
                  <a:rPr lang="zh-CN" altLang="en-US" dirty="0">
                    <a:latin typeface="SimSun"/>
                    <a:cs typeface="SimSun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cs typeface="SimSun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SimSun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SimSun"/>
                    <a:cs typeface="SimSun"/>
                  </a:rPr>
                  <a:t>为光源到探测器固有距离，由于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en-US" altLang="zh-CN" i="1" baseline="-20833" dirty="0">
                        <a:latin typeface="Cambria Math" panose="02040503050406030204" pitchFamily="18" charset="0"/>
                        <a:cs typeface="Times New Roman"/>
                      </a:rPr>
                      <m:t>0</m:t>
                    </m:r>
                  </m:oMath>
                </a14:m>
                <a:r>
                  <a:rPr lang="zh-CN" altLang="en-US" dirty="0">
                    <a:latin typeface="SimSun"/>
                    <a:cs typeface="SimSun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SimSun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SimSun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SimSun"/>
                      </a:rPr>
                      <m:t>=1</m:t>
                    </m:r>
                  </m:oMath>
                </a14:m>
                <a:r>
                  <a:rPr lang="zh-CN" altLang="en-US" dirty="0">
                    <a:latin typeface="SimSun"/>
                    <a:cs typeface="SimSun"/>
                  </a:rPr>
                  <a:t>，也等于共动距离</a:t>
                </a:r>
                <a:r>
                  <a:rPr lang="en-US" altLang="zh-CN" dirty="0">
                    <a:latin typeface="SimSun"/>
                    <a:cs typeface="SimSun"/>
                  </a:rPr>
                  <a:t>):</a:t>
                </a:r>
                <a:endParaRPr dirty="0">
                  <a:latin typeface="SimSun"/>
                  <a:cs typeface="SimSun"/>
                </a:endParaRPr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241662F7-1759-4050-9AB8-91E8CB3A7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18" y="2442015"/>
                <a:ext cx="3327922" cy="1120820"/>
              </a:xfrm>
              <a:prstGeom prst="rect">
                <a:avLst/>
              </a:prstGeom>
              <a:blipFill>
                <a:blip r:embed="rId6"/>
                <a:stretch>
                  <a:fillRect l="-2747" t="-7104" r="-2381" b="-10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C5F40E7-AECF-4477-A72D-59F127DF5FCD}"/>
                  </a:ext>
                </a:extLst>
              </p:cNvPr>
              <p:cNvSpPr txBox="1"/>
              <p:nvPr/>
            </p:nvSpPr>
            <p:spPr>
              <a:xfrm>
                <a:off x="3666229" y="2729725"/>
                <a:ext cx="1313565" cy="592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C5F40E7-AECF-4477-A72D-59F127DF5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229" y="2729725"/>
                <a:ext cx="1313565" cy="5922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DF8D8FA7-6D75-4E35-A822-A1507FD4F141}"/>
                  </a:ext>
                </a:extLst>
              </p:cNvPr>
              <p:cNvSpPr txBox="1"/>
              <p:nvPr/>
            </p:nvSpPr>
            <p:spPr>
              <a:xfrm>
                <a:off x="312995" y="3872276"/>
                <a:ext cx="2354005" cy="56682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23850" indent="-285750">
                  <a:lnSpc>
                    <a:spcPct val="10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SimSun"/>
                    <a:cs typeface="SimSun"/>
                  </a:rPr>
                  <a:t>发生宇宙学红移</a:t>
                </a:r>
                <a:r>
                  <a:rPr lang="en-US" altLang="zh-CN" dirty="0">
                    <a:latin typeface="SimSun"/>
                    <a:cs typeface="SimSun"/>
                  </a:rPr>
                  <a:t>(</a:t>
                </a:r>
                <a:r>
                  <a:rPr lang="zh-CN" altLang="en-US" dirty="0">
                    <a:latin typeface="SimSun"/>
                    <a:cs typeface="SimSun"/>
                  </a:rPr>
                  <a:t>设光源在红移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>
                    <a:latin typeface="SimSun"/>
                    <a:cs typeface="SimSun"/>
                  </a:rPr>
                  <a:t>处</a:t>
                </a:r>
                <a:r>
                  <a:rPr lang="en-US" altLang="zh-CN" dirty="0">
                    <a:latin typeface="SimSun"/>
                    <a:cs typeface="SimSun"/>
                  </a:rPr>
                  <a:t>)</a:t>
                </a:r>
                <a:r>
                  <a:rPr lang="zh-CN" altLang="en-US" dirty="0">
                    <a:latin typeface="SimSun"/>
                    <a:cs typeface="SimSun"/>
                  </a:rPr>
                  <a:t>：</a:t>
                </a:r>
                <a:endParaRPr dirty="0">
                  <a:latin typeface="SimSun"/>
                  <a:cs typeface="SimSun"/>
                </a:endParaRPr>
              </a:p>
            </p:txBody>
          </p:sp>
        </mc:Choice>
        <mc:Fallback xmlns="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DF8D8FA7-6D75-4E35-A822-A1507FD4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95" y="3872276"/>
                <a:ext cx="2354005" cy="566822"/>
              </a:xfrm>
              <a:prstGeom prst="rect">
                <a:avLst/>
              </a:prstGeom>
              <a:blipFill>
                <a:blip r:embed="rId8"/>
                <a:stretch>
                  <a:fillRect l="-3876" t="-11828" r="-3101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097F8C3-493C-46BB-B989-45F87BE093C0}"/>
                  </a:ext>
                </a:extLst>
              </p:cNvPr>
              <p:cNvSpPr txBox="1"/>
              <p:nvPr/>
            </p:nvSpPr>
            <p:spPr>
              <a:xfrm>
                <a:off x="2884916" y="4282848"/>
                <a:ext cx="1972183" cy="5712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0" i="1" smtClean="0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a:rPr lang="zh-CN" altLang="en-US" sz="1800" b="0" i="1" smtClean="0">
                              <a:latin typeface="Cambria Math" panose="02040503050406030204" pitchFamily="18" charset="0"/>
                              <a:cs typeface="SimSun"/>
                            </a:rPr>
                            <m:t>𝜈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SimSun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SimSun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cs typeface="SimSun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cs typeface="SimSun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cs typeface="SimSun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SimSun"/>
                            </a:rPr>
                            <m:t>1+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SimSun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097F8C3-493C-46BB-B989-45F87BE09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916" y="4282848"/>
                <a:ext cx="1972183" cy="5712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173074D-EBC1-4455-8EEC-82113C65E069}"/>
                  </a:ext>
                </a:extLst>
              </p:cNvPr>
              <p:cNvSpPr txBox="1"/>
              <p:nvPr/>
            </p:nvSpPr>
            <p:spPr>
              <a:xfrm>
                <a:off x="7162800" y="930345"/>
                <a:ext cx="1828800" cy="659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8100" marR="30480">
                  <a:lnSpc>
                    <a:spcPct val="100000"/>
                  </a:lnSpc>
                  <a:spcBef>
                    <a:spcPts val="100"/>
                  </a:spcBef>
                  <a:tabLst>
                    <a:tab pos="444500" algn="l"/>
                  </a:tabLst>
                </a:pPr>
                <a14:m>
                  <m:oMath xmlns:m="http://schemas.openxmlformats.org/officeDocument/2006/math">
                    <m:r>
                      <a:rPr lang="zh-CN" altLang="en-US" i="1" spc="-5" dirty="0" smtClean="0">
                        <a:latin typeface="Cambria Math" panose="02040503050406030204" pitchFamily="18" charset="0"/>
                        <a:cs typeface="Times New Roman"/>
                      </a:rPr>
                      <m:t>𝑑</m:t>
                    </m:r>
                    <m:r>
                      <a:rPr lang="zh-CN" altLang="en-US" i="1" spc="-7" baseline="-20833" dirty="0">
                        <a:latin typeface="Cambria Math" panose="02040503050406030204" pitchFamily="18" charset="0"/>
                        <a:cs typeface="Times New Roman"/>
                      </a:rPr>
                      <m:t>𝐿</m:t>
                    </m:r>
                    <m:r>
                      <a:rPr lang="zh-CN" altLang="en-US" i="1" spc="195" baseline="-20833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/>
                    <a:cs typeface="Times New Roman"/>
                  </a:rPr>
                  <a:t>:</a:t>
                </a:r>
                <a:r>
                  <a:rPr lang="zh-CN" altLang="en-US" spc="-10" dirty="0">
                    <a:latin typeface="Times New Roman"/>
                    <a:cs typeface="Times New Roman"/>
                  </a:rPr>
                  <a:t> </a:t>
                </a:r>
                <a:r>
                  <a:rPr lang="zh-CN" altLang="en-US" dirty="0" err="1">
                    <a:latin typeface="SimSun"/>
                    <a:cs typeface="SimSun"/>
                  </a:rPr>
                  <a:t>光度距离</a:t>
                </a:r>
                <a:endParaRPr lang="zh-CN" altLang="en-US" dirty="0">
                  <a:latin typeface="SimSun"/>
                  <a:cs typeface="SimSun"/>
                </a:endParaRPr>
              </a:p>
              <a:p>
                <a:pPr marL="38100" marR="30480">
                  <a:lnSpc>
                    <a:spcPct val="100000"/>
                  </a:lnSpc>
                  <a:spcBef>
                    <a:spcPts val="100"/>
                  </a:spcBef>
                  <a:tabLst>
                    <a:tab pos="444500" algn="l"/>
                  </a:tabLst>
                </a:pP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  <a:cs typeface="SimSun"/>
                      </a:rPr>
                      <m:t>𝑑𝐴</m:t>
                    </m:r>
                  </m:oMath>
                </a14:m>
                <a:r>
                  <a:rPr lang="en-US" altLang="zh-CN" dirty="0">
                    <a:latin typeface="SimSun"/>
                    <a:cs typeface="SimSun"/>
                  </a:rPr>
                  <a:t>:</a:t>
                </a:r>
                <a:r>
                  <a:rPr lang="zh-CN" altLang="en-US" spc="-5" dirty="0">
                    <a:latin typeface="SimSun"/>
                    <a:cs typeface="SimSun"/>
                  </a:rPr>
                  <a:t>探测器面积</a:t>
                </a:r>
                <a:endParaRPr lang="zh-CN" altLang="en-US" dirty="0">
                  <a:latin typeface="SimSun"/>
                  <a:cs typeface="SimSun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173074D-EBC1-4455-8EEC-82113C65E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930345"/>
                <a:ext cx="1828800" cy="659155"/>
              </a:xfrm>
              <a:prstGeom prst="rect">
                <a:avLst/>
              </a:prstGeom>
              <a:blipFill>
                <a:blip r:embed="rId10"/>
                <a:stretch>
                  <a:fillRect t="-7407" b="-12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F47301C-A814-43A7-B072-F956410AF346}"/>
                  </a:ext>
                </a:extLst>
              </p:cNvPr>
              <p:cNvSpPr txBox="1"/>
              <p:nvPr/>
            </p:nvSpPr>
            <p:spPr>
              <a:xfrm>
                <a:off x="3037316" y="3887412"/>
                <a:ext cx="19721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pc="-5" dirty="0" smtClean="0">
                          <a:latin typeface="Cambria Math" panose="02040503050406030204" pitchFamily="18" charset="0"/>
                          <a:cs typeface="Times New Roman"/>
                        </a:rPr>
                        <m:t>𝛿</m:t>
                      </m:r>
                      <m:sSub>
                        <m:sSubPr>
                          <m:ctrlPr>
                            <a:rPr lang="en-US" altLang="zh-CN" b="0" i="1" spc="5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i="1" spc="5" dirty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pc="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pc="-5" dirty="0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altLang="zh-CN" b="0" i="1" spc="-5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zh-CN" b="0" i="1" spc="-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1+</m:t>
                          </m:r>
                          <m:r>
                            <a:rPr lang="en-US" altLang="zh-CN" b="0" i="1" spc="-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𝑧</m:t>
                          </m:r>
                        </m:e>
                      </m:d>
                      <m:r>
                        <a:rPr lang="zh-CN" altLang="en-US" i="1" spc="-5" dirty="0" smtClean="0">
                          <a:latin typeface="Cambria Math" panose="02040503050406030204" pitchFamily="18" charset="0"/>
                          <a:cs typeface="Times New Roman"/>
                        </a:rPr>
                        <m:t>𝛿</m:t>
                      </m:r>
                      <m:sSub>
                        <m:sSubPr>
                          <m:ctrlPr>
                            <a:rPr lang="en-US" altLang="zh-CN" b="0" i="1" spc="5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i="1" spc="5" dirty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pc="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F47301C-A814-43A7-B072-F956410AF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316" y="3887412"/>
                <a:ext cx="197218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630BA80-6351-429B-8787-2883434D2D4E}"/>
                  </a:ext>
                </a:extLst>
              </p:cNvPr>
              <p:cNvSpPr txBox="1"/>
              <p:nvPr/>
            </p:nvSpPr>
            <p:spPr>
              <a:xfrm>
                <a:off x="5638800" y="1861466"/>
                <a:ext cx="2323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latin typeface="SimSun"/>
                    <a:cs typeface="SimSun"/>
                  </a:rPr>
                  <a:t>探测到的流量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cs typeface="Calibri"/>
                      </a:rPr>
                      <m:t>𝐹</m:t>
                    </m:r>
                  </m:oMath>
                </a14:m>
                <a:r>
                  <a:rPr lang="en-US" altLang="zh-CN" dirty="0"/>
                  <a:t>: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630BA80-6351-429B-8787-2883434D2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861466"/>
                <a:ext cx="2323244" cy="369332"/>
              </a:xfrm>
              <a:prstGeom prst="rect">
                <a:avLst/>
              </a:prstGeom>
              <a:blipFill>
                <a:blip r:embed="rId12"/>
                <a:stretch>
                  <a:fillRect l="-1575"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0A72023C-CCE8-440C-BE3A-60B7D63CAEA1}"/>
              </a:ext>
            </a:extLst>
          </p:cNvPr>
          <p:cNvSpPr txBox="1"/>
          <p:nvPr/>
        </p:nvSpPr>
        <p:spPr>
          <a:xfrm>
            <a:off x="5410200" y="239183"/>
            <a:ext cx="2667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lang="zh-CN" altLang="en-US" sz="1600" spc="-5" dirty="0">
                <a:latin typeface="SimSun"/>
                <a:cs typeface="SimSun"/>
              </a:rPr>
              <a:t>用来表示</a:t>
            </a:r>
            <a:r>
              <a:rPr lang="zh-CN" altLang="en-US" sz="1600" dirty="0">
                <a:latin typeface="SimSun"/>
                <a:cs typeface="SimSun"/>
              </a:rPr>
              <a:t>远处光源在观测者看来有多弱的物理量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2F2B1E8-27D6-4C48-9A5C-206C044BFD1F}"/>
                  </a:ext>
                </a:extLst>
              </p:cNvPr>
              <p:cNvSpPr txBox="1"/>
              <p:nvPr/>
            </p:nvSpPr>
            <p:spPr>
              <a:xfrm>
                <a:off x="5745473" y="2266980"/>
                <a:ext cx="2826903" cy="11574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/>
                            </a:rPr>
                            <m:t> 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/>
                            </a:rPr>
                            <m:t>h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  <a:cs typeface="SimSun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SimSun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SimSun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SimSun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 spc="-5" dirty="0">
                              <a:latin typeface="Cambria Math" panose="02040503050406030204" pitchFamily="18" charset="0"/>
                              <a:cs typeface="Times New Roman"/>
                            </a:rPr>
                            <m:t>𝛿</m:t>
                          </m:r>
                          <m:r>
                            <a:rPr lang="zh-CN" altLang="en-US" i="1" spc="5" dirty="0">
                              <a:latin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  <m:r>
                            <a:rPr lang="en-US" altLang="zh-CN" i="1" baseline="-20833" dirty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2F2B1E8-27D6-4C48-9A5C-206C044BF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73" y="2266980"/>
                <a:ext cx="2826903" cy="11574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2">
            <a:extLst>
              <a:ext uri="{FF2B5EF4-FFF2-40B4-BE49-F238E27FC236}">
                <a16:creationId xmlns:a16="http://schemas.microsoft.com/office/drawing/2014/main" id="{B7A41954-9F87-4189-AF36-7E2E4D5D762B}"/>
              </a:ext>
            </a:extLst>
          </p:cNvPr>
          <p:cNvSpPr txBox="1"/>
          <p:nvPr/>
        </p:nvSpPr>
        <p:spPr>
          <a:xfrm>
            <a:off x="5745473" y="3749319"/>
            <a:ext cx="355652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SimSun"/>
                <a:cs typeface="SimSun"/>
              </a:rPr>
              <a:t>最终得到：</a:t>
            </a:r>
            <a:endParaRPr dirty="0">
              <a:latin typeface="SimSun"/>
              <a:cs typeface="SimSu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971C91E-AB74-4AB2-B722-77906B1E6664}"/>
                  </a:ext>
                </a:extLst>
              </p:cNvPr>
              <p:cNvSpPr txBox="1"/>
              <p:nvPr/>
            </p:nvSpPr>
            <p:spPr>
              <a:xfrm>
                <a:off x="5229757" y="4133896"/>
                <a:ext cx="3141329" cy="8691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971C91E-AB74-4AB2-B722-77906B1E6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757" y="4133896"/>
                <a:ext cx="3141329" cy="8691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8818" y="219762"/>
            <a:ext cx="1801876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角直径距离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314746" y="1010347"/>
                <a:ext cx="6720840" cy="57964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r>
                      <a:rPr lang="zh-CN" altLang="en-US" i="1" spc="-5" dirty="0" smtClean="0">
                        <a:latin typeface="Cambria Math" panose="02040503050406030204" pitchFamily="18" charset="0"/>
                        <a:cs typeface="Times New Roman"/>
                      </a:rPr>
                      <m:t>𝐷</m:t>
                    </m:r>
                  </m:oMath>
                </a14:m>
                <a:r>
                  <a:rPr spc="-5" dirty="0">
                    <a:latin typeface="Times New Roman"/>
                    <a:cs typeface="Times New Roman"/>
                  </a:rPr>
                  <a:t>: </a:t>
                </a:r>
                <a:r>
                  <a:rPr spc="-5" dirty="0">
                    <a:latin typeface="SimSun"/>
                    <a:cs typeface="SimSun"/>
                  </a:rPr>
                  <a:t>位于</a:t>
                </a:r>
                <a14:m>
                  <m:oMath xmlns:m="http://schemas.openxmlformats.org/officeDocument/2006/math">
                    <m:r>
                      <a:rPr lang="zh-CN" altLang="en-US" i="1" spc="-605" dirty="0" smtClean="0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cs typeface="Times New Roman"/>
                      </a:rPr>
                      <m:t>𝑟</m:t>
                    </m:r>
                    <m:r>
                      <a:rPr lang="en-US" altLang="zh-CN" i="1" spc="-7" baseline="-20833" dirty="0"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  <m:r>
                      <a:rPr lang="zh-CN" altLang="en-US" i="1" spc="284" baseline="-20833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dirty="0">
                    <a:latin typeface="SimSun"/>
                    <a:cs typeface="SimSun"/>
                  </a:rPr>
                  <a:t>处的光源在发出光时</a:t>
                </a:r>
                <a:r>
                  <a:rPr spc="-600" dirty="0">
                    <a:latin typeface="SimSun"/>
                    <a:cs typeface="SimSun"/>
                  </a:rPr>
                  <a:t> </a:t>
                </a:r>
                <a:r>
                  <a:rPr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 spc="10" dirty="0" smtClean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zh-CN" altLang="en-US" i="1" spc="5" dirty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en-US" altLang="zh-CN" i="1" baseline="-20833" dirty="0"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</m:oMath>
                </a14:m>
                <a:r>
                  <a:rPr dirty="0">
                    <a:latin typeface="Times New Roman"/>
                    <a:cs typeface="Times New Roman"/>
                  </a:rPr>
                  <a:t>)</a:t>
                </a:r>
                <a:r>
                  <a:rPr lang="zh-CN" altLang="en-US" dirty="0">
                    <a:latin typeface="SimSun"/>
                    <a:cs typeface="SimSun"/>
                  </a:rPr>
                  <a:t>的固有尺寸</a:t>
                </a:r>
                <a:endParaRPr lang="en-US" dirty="0">
                  <a:latin typeface="SimSun"/>
                  <a:cs typeface="SimSun"/>
                </a:endParaRPr>
              </a:p>
              <a:p>
                <a:pPr marL="38100">
                  <a:spcBef>
                    <a:spcPts val="100"/>
                  </a:spcBef>
                </a:pPr>
                <a14:m>
                  <m:oMath xmlns:m="http://schemas.openxmlformats.org/officeDocument/2006/math">
                    <m:r>
                      <a:rPr lang="zh-CN" altLang="en-US" i="1" spc="-5" dirty="0" smtClean="0">
                        <a:latin typeface="Cambria Math" panose="02040503050406030204" pitchFamily="18" charset="0"/>
                        <a:cs typeface="Times New Roman"/>
                      </a:rPr>
                      <m:t>𝛿</m:t>
                    </m:r>
                  </m:oMath>
                </a14:m>
                <a:r>
                  <a:rPr lang="en-US" altLang="zh-CN" dirty="0">
                    <a:latin typeface="Times New Roman"/>
                    <a:cs typeface="Times New Roman"/>
                  </a:rPr>
                  <a:t>:</a:t>
                </a:r>
                <a:r>
                  <a:rPr lang="zh-CN" altLang="en-US" dirty="0">
                    <a:latin typeface="Times New Roman"/>
                    <a:cs typeface="Times New Roman"/>
                  </a:rPr>
                  <a:t> </a:t>
                </a:r>
                <a:r>
                  <a:rPr lang="zh-CN" altLang="en-US" dirty="0">
                    <a:latin typeface="SimSun"/>
                    <a:cs typeface="SimSun"/>
                  </a:rPr>
                  <a:t>观测到的角直径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46" y="1010347"/>
                <a:ext cx="6720840" cy="579646"/>
              </a:xfrm>
              <a:prstGeom prst="rect">
                <a:avLst/>
              </a:prstGeom>
              <a:blipFill>
                <a:blip r:embed="rId2"/>
                <a:stretch>
                  <a:fillRect l="-726" t="-13684"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object 17"/>
          <p:cNvGrpSpPr/>
          <p:nvPr/>
        </p:nvGrpSpPr>
        <p:grpSpPr>
          <a:xfrm>
            <a:off x="281127" y="125904"/>
            <a:ext cx="762000" cy="2229611"/>
            <a:chOff x="7086600" y="2400300"/>
            <a:chExt cx="762000" cy="2229611"/>
          </a:xfrm>
        </p:grpSpPr>
        <p:sp>
          <p:nvSpPr>
            <p:cNvPr id="18" name="object 18"/>
            <p:cNvSpPr/>
            <p:nvPr/>
          </p:nvSpPr>
          <p:spPr>
            <a:xfrm>
              <a:off x="7086600" y="2400300"/>
              <a:ext cx="762000" cy="571500"/>
            </a:xfrm>
            <a:custGeom>
              <a:avLst/>
              <a:gdLst/>
              <a:ahLst/>
              <a:cxnLst/>
              <a:rect l="l" t="t" r="r" b="b"/>
              <a:pathLst>
                <a:path w="762000" h="571500">
                  <a:moveTo>
                    <a:pt x="381000" y="0"/>
                  </a:moveTo>
                  <a:lnTo>
                    <a:pt x="324694" y="3097"/>
                  </a:lnTo>
                  <a:lnTo>
                    <a:pt x="270955" y="12094"/>
                  </a:lnTo>
                  <a:lnTo>
                    <a:pt x="220372" y="26550"/>
                  </a:lnTo>
                  <a:lnTo>
                    <a:pt x="173533" y="46024"/>
                  </a:lnTo>
                  <a:lnTo>
                    <a:pt x="131028" y="70074"/>
                  </a:lnTo>
                  <a:lnTo>
                    <a:pt x="93446" y="98258"/>
                  </a:lnTo>
                  <a:lnTo>
                    <a:pt x="61376" y="130135"/>
                  </a:lnTo>
                  <a:lnTo>
                    <a:pt x="35408" y="165265"/>
                  </a:lnTo>
                  <a:lnTo>
                    <a:pt x="16129" y="203204"/>
                  </a:lnTo>
                  <a:lnTo>
                    <a:pt x="4130" y="243513"/>
                  </a:lnTo>
                  <a:lnTo>
                    <a:pt x="0" y="285750"/>
                  </a:lnTo>
                  <a:lnTo>
                    <a:pt x="4130" y="327986"/>
                  </a:lnTo>
                  <a:lnTo>
                    <a:pt x="16129" y="368295"/>
                  </a:lnTo>
                  <a:lnTo>
                    <a:pt x="35408" y="406234"/>
                  </a:lnTo>
                  <a:lnTo>
                    <a:pt x="61376" y="441364"/>
                  </a:lnTo>
                  <a:lnTo>
                    <a:pt x="93446" y="473241"/>
                  </a:lnTo>
                  <a:lnTo>
                    <a:pt x="131028" y="501425"/>
                  </a:lnTo>
                  <a:lnTo>
                    <a:pt x="173533" y="525475"/>
                  </a:lnTo>
                  <a:lnTo>
                    <a:pt x="220372" y="544949"/>
                  </a:lnTo>
                  <a:lnTo>
                    <a:pt x="270955" y="559405"/>
                  </a:lnTo>
                  <a:lnTo>
                    <a:pt x="324694" y="568402"/>
                  </a:lnTo>
                  <a:lnTo>
                    <a:pt x="381000" y="571500"/>
                  </a:lnTo>
                  <a:lnTo>
                    <a:pt x="437305" y="568402"/>
                  </a:lnTo>
                  <a:lnTo>
                    <a:pt x="491044" y="559405"/>
                  </a:lnTo>
                  <a:lnTo>
                    <a:pt x="541627" y="544949"/>
                  </a:lnTo>
                  <a:lnTo>
                    <a:pt x="588466" y="525475"/>
                  </a:lnTo>
                  <a:lnTo>
                    <a:pt x="630971" y="501425"/>
                  </a:lnTo>
                  <a:lnTo>
                    <a:pt x="668553" y="473241"/>
                  </a:lnTo>
                  <a:lnTo>
                    <a:pt x="700623" y="441364"/>
                  </a:lnTo>
                  <a:lnTo>
                    <a:pt x="726591" y="406234"/>
                  </a:lnTo>
                  <a:lnTo>
                    <a:pt x="745870" y="368295"/>
                  </a:lnTo>
                  <a:lnTo>
                    <a:pt x="757869" y="327986"/>
                  </a:lnTo>
                  <a:lnTo>
                    <a:pt x="762000" y="285750"/>
                  </a:lnTo>
                  <a:lnTo>
                    <a:pt x="757869" y="243513"/>
                  </a:lnTo>
                  <a:lnTo>
                    <a:pt x="745870" y="203204"/>
                  </a:lnTo>
                  <a:lnTo>
                    <a:pt x="726591" y="165265"/>
                  </a:lnTo>
                  <a:lnTo>
                    <a:pt x="700623" y="130135"/>
                  </a:lnTo>
                  <a:lnTo>
                    <a:pt x="668553" y="98258"/>
                  </a:lnTo>
                  <a:lnTo>
                    <a:pt x="630971" y="70074"/>
                  </a:lnTo>
                  <a:lnTo>
                    <a:pt x="588466" y="46024"/>
                  </a:lnTo>
                  <a:lnTo>
                    <a:pt x="541627" y="26550"/>
                  </a:lnTo>
                  <a:lnTo>
                    <a:pt x="491044" y="12094"/>
                  </a:lnTo>
                  <a:lnTo>
                    <a:pt x="437305" y="309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400" y="4515611"/>
              <a:ext cx="228600" cy="1143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086600" y="2686811"/>
              <a:ext cx="762000" cy="1885314"/>
            </a:xfrm>
            <a:custGeom>
              <a:avLst/>
              <a:gdLst/>
              <a:ahLst/>
              <a:cxnLst/>
              <a:rect l="l" t="t" r="r" b="b"/>
              <a:pathLst>
                <a:path w="762000" h="1885314">
                  <a:moveTo>
                    <a:pt x="0" y="0"/>
                  </a:moveTo>
                  <a:lnTo>
                    <a:pt x="381000" y="1885188"/>
                  </a:lnTo>
                </a:path>
                <a:path w="762000" h="1885314">
                  <a:moveTo>
                    <a:pt x="762000" y="0"/>
                  </a:moveTo>
                  <a:lnTo>
                    <a:pt x="381000" y="188518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34885" y="3648772"/>
              <a:ext cx="250190" cy="238125"/>
            </a:xfrm>
            <a:custGeom>
              <a:avLst/>
              <a:gdLst/>
              <a:ahLst/>
              <a:cxnLst/>
              <a:rect l="l" t="t" r="r" b="b"/>
              <a:pathLst>
                <a:path w="250190" h="238125">
                  <a:moveTo>
                    <a:pt x="249935" y="0"/>
                  </a:moveTo>
                  <a:lnTo>
                    <a:pt x="0" y="0"/>
                  </a:lnTo>
                  <a:lnTo>
                    <a:pt x="0" y="237743"/>
                  </a:lnTo>
                  <a:lnTo>
                    <a:pt x="249935" y="237743"/>
                  </a:lnTo>
                  <a:lnTo>
                    <a:pt x="249935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78577" y="1337692"/>
            <a:ext cx="158750" cy="290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204" dirty="0">
                <a:latin typeface="Symbol"/>
                <a:cs typeface="Symbol"/>
              </a:rPr>
              <a:t></a:t>
            </a:r>
            <a:endParaRPr sz="1700" dirty="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0709" y="144319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56A3B50-3BA0-40AF-8035-1E81A564205F}"/>
                  </a:ext>
                </a:extLst>
              </p:cNvPr>
              <p:cNvSpPr txBox="1"/>
              <p:nvPr/>
            </p:nvSpPr>
            <p:spPr>
              <a:xfrm>
                <a:off x="1311706" y="222838"/>
                <a:ext cx="1768754" cy="5185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56A3B50-3BA0-40AF-8035-1E81A5642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706" y="222838"/>
                <a:ext cx="1768754" cy="51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741CDFB-8DFF-4E53-90BC-C9958511BA3C}"/>
                  </a:ext>
                </a:extLst>
              </p:cNvPr>
              <p:cNvSpPr txBox="1"/>
              <p:nvPr/>
            </p:nvSpPr>
            <p:spPr>
              <a:xfrm>
                <a:off x="6400800" y="877592"/>
                <a:ext cx="1676400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741CDFB-8DFF-4E53-90BC-C9958511B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877592"/>
                <a:ext cx="1676400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E29E8D7-42F8-4A9D-A99F-8598A2C53890}"/>
                  </a:ext>
                </a:extLst>
              </p:cNvPr>
              <p:cNvSpPr txBox="1"/>
              <p:nvPr/>
            </p:nvSpPr>
            <p:spPr>
              <a:xfrm>
                <a:off x="1981200" y="1765424"/>
                <a:ext cx="3733800" cy="690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E29E8D7-42F8-4A9D-A99F-8598A2C5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765424"/>
                <a:ext cx="3733800" cy="6908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1745CB1B-BFEB-40F2-9894-52E3B1FC2389}"/>
              </a:ext>
            </a:extLst>
          </p:cNvPr>
          <p:cNvSpPr txBox="1"/>
          <p:nvPr/>
        </p:nvSpPr>
        <p:spPr>
          <a:xfrm>
            <a:off x="1318920" y="30289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综上：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22AECBC-0697-4187-96A8-2E0239F622A1}"/>
                  </a:ext>
                </a:extLst>
              </p:cNvPr>
              <p:cNvSpPr txBox="1"/>
              <p:nvPr/>
            </p:nvSpPr>
            <p:spPr>
              <a:xfrm>
                <a:off x="2363479" y="2876440"/>
                <a:ext cx="2650677" cy="67435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22AECBC-0697-4187-96A8-2E0239F62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479" y="2876440"/>
                <a:ext cx="2650677" cy="6743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ECA40DB5-CFE0-42EE-AB99-6395A83511F7}"/>
              </a:ext>
            </a:extLst>
          </p:cNvPr>
          <p:cNvSpPr txBox="1"/>
          <p:nvPr/>
        </p:nvSpPr>
        <p:spPr>
          <a:xfrm>
            <a:off x="5638800" y="226439"/>
            <a:ext cx="2057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lang="zh-CN" altLang="en-US" sz="1600" spc="-5" dirty="0">
                <a:latin typeface="SimSun"/>
                <a:cs typeface="SimSun"/>
              </a:rPr>
              <a:t>光线离开光源时刻相对原点的物理距离</a:t>
            </a:r>
            <a:endParaRPr lang="zh-CN" altLang="en-US" sz="16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B144EFD-ACB3-4A8A-BDD4-59B1945AE7D5}"/>
                  </a:ext>
                </a:extLst>
              </p:cNvPr>
              <p:cNvSpPr txBox="1"/>
              <p:nvPr/>
            </p:nvSpPr>
            <p:spPr>
              <a:xfrm>
                <a:off x="152400" y="486181"/>
                <a:ext cx="5786106" cy="71808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B144EFD-ACB3-4A8A-BDD4-59B1945AE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86181"/>
                <a:ext cx="5786106" cy="718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BDF097E-887E-40FC-9D7C-B9DD3561683D}"/>
                  </a:ext>
                </a:extLst>
              </p:cNvPr>
              <p:cNvSpPr txBox="1"/>
              <p:nvPr/>
            </p:nvSpPr>
            <p:spPr>
              <a:xfrm>
                <a:off x="1154611" y="2571960"/>
                <a:ext cx="2502989" cy="78771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BDF097E-887E-40FC-9D7C-B9DD3561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11" y="2571960"/>
                <a:ext cx="2502989" cy="787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B5275A6-1434-4600-993A-6816B9B09B56}"/>
                  </a:ext>
                </a:extLst>
              </p:cNvPr>
              <p:cNvSpPr txBox="1"/>
              <p:nvPr/>
            </p:nvSpPr>
            <p:spPr>
              <a:xfrm>
                <a:off x="4052830" y="2571750"/>
                <a:ext cx="2652770" cy="78771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B5275A6-1434-4600-993A-6816B9B09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830" y="2571750"/>
                <a:ext cx="2652770" cy="7877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D8CFCDA-78F9-4D80-8EFA-7210B389B6CC}"/>
                  </a:ext>
                </a:extLst>
              </p:cNvPr>
              <p:cNvSpPr txBox="1"/>
              <p:nvPr/>
            </p:nvSpPr>
            <p:spPr>
              <a:xfrm>
                <a:off x="1158498" y="3872872"/>
                <a:ext cx="2362200" cy="6120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zh-CN" alt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acc>
                            <m:accPr>
                              <m:chr m:val="̇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D8CFCDA-78F9-4D80-8EFA-7210B389B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498" y="3872872"/>
                <a:ext cx="2362200" cy="6120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F377060-7ED0-46A5-8FBC-D0EB7E29CE50}"/>
                  </a:ext>
                </a:extLst>
              </p:cNvPr>
              <p:cNvSpPr txBox="1"/>
              <p:nvPr/>
            </p:nvSpPr>
            <p:spPr>
              <a:xfrm>
                <a:off x="4267200" y="4019550"/>
                <a:ext cx="1286934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F377060-7ED0-46A5-8FBC-D0EB7E29C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019550"/>
                <a:ext cx="1286934" cy="369332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object 7">
            <a:extLst>
              <a:ext uri="{FF2B5EF4-FFF2-40B4-BE49-F238E27FC236}">
                <a16:creationId xmlns:a16="http://schemas.microsoft.com/office/drawing/2014/main" id="{11D16CB5-F62E-4FF9-9ED5-24DF17EDF3D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87699" y="156513"/>
            <a:ext cx="2970508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A91765A-3235-4832-8C90-B006839794FB}"/>
                  </a:ext>
                </a:extLst>
              </p:cNvPr>
              <p:cNvSpPr txBox="1"/>
              <p:nvPr/>
            </p:nvSpPr>
            <p:spPr>
              <a:xfrm>
                <a:off x="5912675" y="3943350"/>
                <a:ext cx="1367725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A91765A-3235-4832-8C90-B00683979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675" y="3943350"/>
                <a:ext cx="1367725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CB37193-6680-4A7C-876C-42FF4EB9EB82}"/>
                  </a:ext>
                </a:extLst>
              </p:cNvPr>
              <p:cNvSpPr txBox="1"/>
              <p:nvPr/>
            </p:nvSpPr>
            <p:spPr>
              <a:xfrm>
                <a:off x="5836474" y="4542287"/>
                <a:ext cx="15201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CB37193-6680-4A7C-876C-42FF4EB9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4" y="4542287"/>
                <a:ext cx="1520125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2"/>
              <p:cNvSpPr txBox="1"/>
              <p:nvPr/>
            </p:nvSpPr>
            <p:spPr>
              <a:xfrm>
                <a:off x="533400" y="307280"/>
                <a:ext cx="7467600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zh-CN" altLang="en-US" sz="2400" b="1" dirty="0">
                    <a:latin typeface="SimSun"/>
                    <a:cs typeface="SimSun"/>
                  </a:rPr>
                  <a:t>视界</a:t>
                </a:r>
                <a14:m>
                  <m:oMath xmlns:m="http://schemas.openxmlformats.org/officeDocument/2006/math">
                    <m:r>
                      <a:rPr lang="zh-CN" altLang="en-US" sz="2400" b="1" i="0" dirty="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/>
                      </a:rPr>
                      <m:t>𝑑</m:t>
                    </m:r>
                    <m:r>
                      <a:rPr lang="zh-CN" altLang="en-US" sz="2400" i="1" spc="-7" baseline="-20833" dirty="0">
                        <a:latin typeface="Cambria Math" panose="02040503050406030204" pitchFamily="18" charset="0"/>
                        <a:cs typeface="Times New Roman"/>
                      </a:rPr>
                      <m:t>𝐻</m:t>
                    </m:r>
                  </m:oMath>
                </a14:m>
                <a:r>
                  <a:rPr lang="zh-CN" altLang="en-US" sz="2400" dirty="0">
                    <a:latin typeface="SimSun"/>
                    <a:cs typeface="SimSun"/>
                  </a:rPr>
                  <a:t>定义为</a:t>
                </a:r>
                <a:r>
                  <a:rPr lang="zh-CN" altLang="en-US" sz="2000" dirty="0">
                    <a:latin typeface="SimSun"/>
                    <a:cs typeface="SimSun"/>
                  </a:rPr>
                  <a:t>从原点到视界面</a:t>
                </a:r>
                <a:r>
                  <a:rPr lang="en-US" altLang="zh-CN" sz="2000" dirty="0">
                    <a:latin typeface="SimSun"/>
                    <a:cs typeface="SimSun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SimSun"/>
                      </a:rPr>
                      <m:t>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SimSun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SimSun"/>
                      </a:rPr>
                      <m:t>0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cs typeface="SimSun"/>
                      </a:rPr>
                      <m:t>即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SimSun"/>
                      </a:rPr>
                      <m:t>𝑧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SimSun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SimSun"/>
                      </a:rPr>
                      <m:t>∞</m:t>
                    </m:r>
                  </m:oMath>
                </a14:m>
                <a:r>
                  <a:rPr lang="en-US" altLang="zh-CN" sz="2000" dirty="0">
                    <a:latin typeface="SimSun"/>
                    <a:cs typeface="SimSun"/>
                  </a:rPr>
                  <a:t>)</a:t>
                </a:r>
                <a:r>
                  <a:rPr lang="zh-CN" altLang="en-US" sz="2000" dirty="0">
                    <a:latin typeface="SimSun"/>
                    <a:cs typeface="SimSun"/>
                  </a:rPr>
                  <a:t>的</a:t>
                </a:r>
                <a:r>
                  <a:rPr lang="zh-CN" altLang="en-US" sz="2000" dirty="0">
                    <a:highlight>
                      <a:srgbClr val="FFFF00"/>
                    </a:highlight>
                    <a:latin typeface="SimSun"/>
                    <a:cs typeface="SimSun"/>
                  </a:rPr>
                  <a:t>固有距离</a:t>
                </a:r>
                <a:endParaRPr sz="2400" dirty="0">
                  <a:highlight>
                    <a:srgbClr val="FFFF00"/>
                  </a:highlight>
                  <a:latin typeface="SimSun"/>
                  <a:cs typeface="SimSun"/>
                </a:endParaRPr>
              </a:p>
            </p:txBody>
          </p:sp>
        </mc:Choice>
        <mc:Fallback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07280"/>
                <a:ext cx="7467600" cy="382156"/>
              </a:xfrm>
              <a:prstGeom prst="rect">
                <a:avLst/>
              </a:prstGeom>
              <a:blipFill>
                <a:blip r:embed="rId2"/>
                <a:stretch>
                  <a:fillRect l="-2041" t="-25397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3400" y="1909374"/>
                <a:ext cx="2434032" cy="3206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55600" indent="-342900">
                  <a:lnSpc>
                    <a:spcPct val="10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SimSun"/>
                    <a:cs typeface="SimSun"/>
                  </a:rPr>
                  <a:t>红移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SimSun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SimSun"/>
                    <a:cs typeface="SimSun"/>
                  </a:rPr>
                  <a:t>处的视界</a:t>
                </a:r>
                <a:endParaRPr sz="2000" dirty="0">
                  <a:latin typeface="SimSun"/>
                  <a:cs typeface="SimSu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09374"/>
                <a:ext cx="2434032" cy="320601"/>
              </a:xfrm>
              <a:prstGeom prst="rect">
                <a:avLst/>
              </a:prstGeom>
              <a:blipFill>
                <a:blip r:embed="rId3"/>
                <a:stretch>
                  <a:fillRect l="-5514" t="-24528" b="-43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910107"/>
            <a:ext cx="4751832" cy="792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E16214E-3139-49D9-9CCD-DA39D1269700}"/>
                  </a:ext>
                </a:extLst>
              </p:cNvPr>
              <p:cNvSpPr txBox="1"/>
              <p:nvPr/>
            </p:nvSpPr>
            <p:spPr>
              <a:xfrm>
                <a:off x="2895600" y="1809750"/>
                <a:ext cx="2479205" cy="612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E16214E-3139-49D9-9CCD-DA39D1269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809750"/>
                <a:ext cx="2479205" cy="612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3">
                <a:extLst>
                  <a:ext uri="{FF2B5EF4-FFF2-40B4-BE49-F238E27FC236}">
                    <a16:creationId xmlns:a16="http://schemas.microsoft.com/office/drawing/2014/main" id="{6FC0632C-4C80-4F07-A510-1B53AB71BAB1}"/>
                  </a:ext>
                </a:extLst>
              </p:cNvPr>
              <p:cNvSpPr txBox="1"/>
              <p:nvPr/>
            </p:nvSpPr>
            <p:spPr>
              <a:xfrm>
                <a:off x="533400" y="2571750"/>
                <a:ext cx="7162800" cy="3206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lvl="0"/>
                <a:r>
                  <a:rPr lang="en-US" altLang="zh-CN" sz="2000" dirty="0">
                    <a:latin typeface="SimSun"/>
                    <a:cs typeface="SimSun"/>
                  </a:rPr>
                  <a:t>e.g.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SimSun"/>
                    <a:cs typeface="SimSun"/>
                  </a:rPr>
                  <a:t>视界疑难</a:t>
                </a:r>
                <a:r>
                  <a:rPr lang="zh-CN" altLang="en-US" sz="2000" dirty="0">
                    <a:latin typeface="SimSun"/>
                    <a:cs typeface="SimSun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sz="2000" i="0" dirty="0" smtClean="0">
                        <a:latin typeface="Cambria Math" panose="02040503050406030204" pitchFamily="18" charset="0"/>
                        <a:cs typeface="Times New Roman"/>
                      </a:rPr>
                      <m:t>Ω</m:t>
                    </m:r>
                    <m:r>
                      <a:rPr lang="el-GR" altLang="zh-CN" sz="2000" i="1" spc="-52" baseline="-20833" dirty="0">
                        <a:latin typeface="Cambria Math" panose="02040503050406030204" pitchFamily="18" charset="0"/>
                        <a:cs typeface="Times New Roman"/>
                      </a:rPr>
                      <m:t>𝑚</m:t>
                    </m:r>
                    <m:r>
                      <a:rPr lang="el-GR" altLang="zh-CN" sz="2000" i="1" dirty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l-GR" altLang="zh-CN" sz="2000" i="1" dirty="0"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</m:oMath>
                </a14:m>
                <a:r>
                  <a:rPr lang="en-US" sz="2000" dirty="0">
                    <a:latin typeface="SimSun"/>
                    <a:cs typeface="SimSun"/>
                  </a:rPr>
                  <a:t>,</a:t>
                </a:r>
                <a:r>
                  <a:rPr lang="en-US" altLang="zh-CN" dirty="0">
                    <a:solidFill>
                      <a:srgbClr val="242021"/>
                    </a:solidFill>
                    <a:latin typeface="CMR12"/>
                  </a:rPr>
                  <a:t> (</a:t>
                </a:r>
                <a:r>
                  <a:rPr lang="en-US" altLang="zh-CN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CMB</a:t>
                </a:r>
                <a:r>
                  <a:rPr lang="en-US" altLang="zh-CN" dirty="0">
                    <a:solidFill>
                      <a:srgbClr val="242021"/>
                    </a:solidFill>
                    <a:latin typeface="CMR12"/>
                  </a:rPr>
                  <a:t> </a:t>
                </a:r>
                <a:r>
                  <a:rPr lang="zh-CN" altLang="en-US" dirty="0">
                    <a:solidFill>
                      <a:srgbClr val="242021"/>
                    </a:solidFill>
                    <a:latin typeface="CMR12"/>
                  </a:rPr>
                  <a:t>近似形成在最后散射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imSun"/>
                      </a:rPr>
                      <m:t>𝑧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imSun"/>
                      </a:rPr>
                      <m:t>=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imSun"/>
                      </a:rPr>
                      <m:t>1100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</a:rPr>
                  <a:t>处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) 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object 3">
                <a:extLst>
                  <a:ext uri="{FF2B5EF4-FFF2-40B4-BE49-F238E27FC236}">
                    <a16:creationId xmlns:a16="http://schemas.microsoft.com/office/drawing/2014/main" id="{6FC0632C-4C80-4F07-A510-1B53AB71B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71750"/>
                <a:ext cx="7162800" cy="320601"/>
              </a:xfrm>
              <a:prstGeom prst="rect">
                <a:avLst/>
              </a:prstGeom>
              <a:blipFill>
                <a:blip r:embed="rId6"/>
                <a:stretch>
                  <a:fillRect l="-2213" t="-25000" r="-1277" b="-4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839A59-AE38-4ADD-9F13-43597863DCD0}"/>
                  </a:ext>
                </a:extLst>
              </p:cNvPr>
              <p:cNvSpPr txBox="1"/>
              <p:nvPr/>
            </p:nvSpPr>
            <p:spPr>
              <a:xfrm>
                <a:off x="425958" y="3099138"/>
                <a:ext cx="6691884" cy="704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839A59-AE38-4ADD-9F13-43597863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58" y="3099138"/>
                <a:ext cx="6691884" cy="704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3">
                <a:extLst>
                  <a:ext uri="{FF2B5EF4-FFF2-40B4-BE49-F238E27FC236}">
                    <a16:creationId xmlns:a16="http://schemas.microsoft.com/office/drawing/2014/main" id="{97D77D17-1207-4A89-BA79-32F7A3A2A0FE}"/>
                  </a:ext>
                </a:extLst>
              </p:cNvPr>
              <p:cNvSpPr txBox="1"/>
              <p:nvPr/>
            </p:nvSpPr>
            <p:spPr>
              <a:xfrm>
                <a:off x="533400" y="3995302"/>
                <a:ext cx="6882384" cy="10200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55600" indent="-342900">
                  <a:lnSpc>
                    <a:spcPct val="10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SimSun"/>
                    <a:cs typeface="SimSun"/>
                  </a:rPr>
                  <a:t>近似得到当前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SimSun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SimSun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SimSun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</m:oMath>
                </a14:m>
                <a:r>
                  <a:rPr lang="zh-CN" altLang="en-US" dirty="0">
                    <a:latin typeface="SimSun"/>
                    <a:cs typeface="SimSun"/>
                  </a:rPr>
                  <a:t>视界：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latin typeface="SimSun"/>
                  <a:cs typeface="SimSun"/>
                </a:endParaRPr>
              </a:p>
              <a:p>
                <a:pPr marL="355600" indent="-342900"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242021"/>
                    </a:solidFill>
                    <a:latin typeface="CMR1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imSun"/>
                      </a:rPr>
                      <m:t>𝑧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imSun"/>
                      </a:rPr>
                      <m:t>=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imSun"/>
                      </a:rPr>
                      <m:t>1100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</a:rPr>
                  <a:t>处的视界膨胀到如今：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marL="355600" indent="-342900">
                  <a:lnSpc>
                    <a:spcPct val="10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dirty="0">
                  <a:latin typeface="SimSun"/>
                  <a:cs typeface="SimSun"/>
                </a:endParaRPr>
              </a:p>
            </p:txBody>
          </p:sp>
        </mc:Choice>
        <mc:Fallback xmlns="">
          <p:sp>
            <p:nvSpPr>
              <p:cNvPr id="27" name="object 3">
                <a:extLst>
                  <a:ext uri="{FF2B5EF4-FFF2-40B4-BE49-F238E27FC236}">
                    <a16:creationId xmlns:a16="http://schemas.microsoft.com/office/drawing/2014/main" id="{97D77D17-1207-4A89-BA79-32F7A3A2A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995302"/>
                <a:ext cx="6882384" cy="1020023"/>
              </a:xfrm>
              <a:prstGeom prst="rect">
                <a:avLst/>
              </a:prstGeom>
              <a:blipFill>
                <a:blip r:embed="rId8"/>
                <a:stretch>
                  <a:fillRect l="-1771" t="-2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82AF2C9-ED76-4850-971B-B16F02287DCD}"/>
                  </a:ext>
                </a:extLst>
              </p:cNvPr>
              <p:cNvSpPr txBox="1"/>
              <p:nvPr/>
            </p:nvSpPr>
            <p:spPr>
              <a:xfrm>
                <a:off x="304800" y="751868"/>
                <a:ext cx="4572000" cy="66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1101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82AF2C9-ED76-4850-971B-B16F0228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51868"/>
                <a:ext cx="4572000" cy="664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object 3">
            <a:extLst>
              <a:ext uri="{FF2B5EF4-FFF2-40B4-BE49-F238E27FC236}">
                <a16:creationId xmlns:a16="http://schemas.microsoft.com/office/drawing/2014/main" id="{C2A4F625-EC9E-46AB-B78C-976960CFC90A}"/>
              </a:ext>
            </a:extLst>
          </p:cNvPr>
          <p:cNvGrpSpPr/>
          <p:nvPr/>
        </p:nvGrpSpPr>
        <p:grpSpPr>
          <a:xfrm>
            <a:off x="681227" y="1996439"/>
            <a:ext cx="2823973" cy="2580640"/>
            <a:chOff x="681227" y="1996439"/>
            <a:chExt cx="3362325" cy="258064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5BE8783E-D2E2-4BBA-8943-E5DA4AD84043}"/>
                </a:ext>
              </a:extLst>
            </p:cNvPr>
            <p:cNvSpPr/>
            <p:nvPr/>
          </p:nvSpPr>
          <p:spPr>
            <a:xfrm>
              <a:off x="685799" y="2001011"/>
              <a:ext cx="3352800" cy="2571115"/>
            </a:xfrm>
            <a:custGeom>
              <a:avLst/>
              <a:gdLst/>
              <a:ahLst/>
              <a:cxnLst/>
              <a:rect l="l" t="t" r="r" b="b"/>
              <a:pathLst>
                <a:path w="3352800" h="2571115">
                  <a:moveTo>
                    <a:pt x="0" y="1285494"/>
                  </a:moveTo>
                  <a:lnTo>
                    <a:pt x="861" y="1243891"/>
                  </a:lnTo>
                  <a:lnTo>
                    <a:pt x="3428" y="1202619"/>
                  </a:lnTo>
                  <a:lnTo>
                    <a:pt x="7674" y="1161696"/>
                  </a:lnTo>
                  <a:lnTo>
                    <a:pt x="13573" y="1121144"/>
                  </a:lnTo>
                  <a:lnTo>
                    <a:pt x="21100" y="1080981"/>
                  </a:lnTo>
                  <a:lnTo>
                    <a:pt x="30228" y="1041228"/>
                  </a:lnTo>
                  <a:lnTo>
                    <a:pt x="40932" y="1001904"/>
                  </a:lnTo>
                  <a:lnTo>
                    <a:pt x="53184" y="963030"/>
                  </a:lnTo>
                  <a:lnTo>
                    <a:pt x="66960" y="924626"/>
                  </a:lnTo>
                  <a:lnTo>
                    <a:pt x="82233" y="886711"/>
                  </a:lnTo>
                  <a:lnTo>
                    <a:pt x="98978" y="849306"/>
                  </a:lnTo>
                  <a:lnTo>
                    <a:pt x="117167" y="812431"/>
                  </a:lnTo>
                  <a:lnTo>
                    <a:pt x="136776" y="776104"/>
                  </a:lnTo>
                  <a:lnTo>
                    <a:pt x="157778" y="740348"/>
                  </a:lnTo>
                  <a:lnTo>
                    <a:pt x="180147" y="705180"/>
                  </a:lnTo>
                  <a:lnTo>
                    <a:pt x="203857" y="670622"/>
                  </a:lnTo>
                  <a:lnTo>
                    <a:pt x="228882" y="636693"/>
                  </a:lnTo>
                  <a:lnTo>
                    <a:pt x="255196" y="603413"/>
                  </a:lnTo>
                  <a:lnTo>
                    <a:pt x="282773" y="570802"/>
                  </a:lnTo>
                  <a:lnTo>
                    <a:pt x="311587" y="538881"/>
                  </a:lnTo>
                  <a:lnTo>
                    <a:pt x="341612" y="507669"/>
                  </a:lnTo>
                  <a:lnTo>
                    <a:pt x="372822" y="477185"/>
                  </a:lnTo>
                  <a:lnTo>
                    <a:pt x="405191" y="447451"/>
                  </a:lnTo>
                  <a:lnTo>
                    <a:pt x="438693" y="418485"/>
                  </a:lnTo>
                  <a:lnTo>
                    <a:pt x="473302" y="390309"/>
                  </a:lnTo>
                  <a:lnTo>
                    <a:pt x="508992" y="362941"/>
                  </a:lnTo>
                  <a:lnTo>
                    <a:pt x="545736" y="336402"/>
                  </a:lnTo>
                  <a:lnTo>
                    <a:pt x="583509" y="310712"/>
                  </a:lnTo>
                  <a:lnTo>
                    <a:pt x="622285" y="285891"/>
                  </a:lnTo>
                  <a:lnTo>
                    <a:pt x="662038" y="261958"/>
                  </a:lnTo>
                  <a:lnTo>
                    <a:pt x="702742" y="238934"/>
                  </a:lnTo>
                  <a:lnTo>
                    <a:pt x="744370" y="216839"/>
                  </a:lnTo>
                  <a:lnTo>
                    <a:pt x="786897" y="195692"/>
                  </a:lnTo>
                  <a:lnTo>
                    <a:pt x="830297" y="175513"/>
                  </a:lnTo>
                  <a:lnTo>
                    <a:pt x="874544" y="156324"/>
                  </a:lnTo>
                  <a:lnTo>
                    <a:pt x="919611" y="138142"/>
                  </a:lnTo>
                  <a:lnTo>
                    <a:pt x="965473" y="120989"/>
                  </a:lnTo>
                  <a:lnTo>
                    <a:pt x="1012103" y="104884"/>
                  </a:lnTo>
                  <a:lnTo>
                    <a:pt x="1059476" y="89848"/>
                  </a:lnTo>
                  <a:lnTo>
                    <a:pt x="1107565" y="75899"/>
                  </a:lnTo>
                  <a:lnTo>
                    <a:pt x="1156345" y="63059"/>
                  </a:lnTo>
                  <a:lnTo>
                    <a:pt x="1205790" y="51347"/>
                  </a:lnTo>
                  <a:lnTo>
                    <a:pt x="1255873" y="40783"/>
                  </a:lnTo>
                  <a:lnTo>
                    <a:pt x="1306568" y="31388"/>
                  </a:lnTo>
                  <a:lnTo>
                    <a:pt x="1357850" y="23180"/>
                  </a:lnTo>
                  <a:lnTo>
                    <a:pt x="1409692" y="16180"/>
                  </a:lnTo>
                  <a:lnTo>
                    <a:pt x="1462069" y="10408"/>
                  </a:lnTo>
                  <a:lnTo>
                    <a:pt x="1514954" y="5884"/>
                  </a:lnTo>
                  <a:lnTo>
                    <a:pt x="1568322" y="2628"/>
                  </a:lnTo>
                  <a:lnTo>
                    <a:pt x="1622145" y="660"/>
                  </a:lnTo>
                  <a:lnTo>
                    <a:pt x="1676400" y="0"/>
                  </a:lnTo>
                  <a:lnTo>
                    <a:pt x="1730654" y="660"/>
                  </a:lnTo>
                  <a:lnTo>
                    <a:pt x="1784477" y="2628"/>
                  </a:lnTo>
                  <a:lnTo>
                    <a:pt x="1837845" y="5884"/>
                  </a:lnTo>
                  <a:lnTo>
                    <a:pt x="1890730" y="10408"/>
                  </a:lnTo>
                  <a:lnTo>
                    <a:pt x="1943107" y="16180"/>
                  </a:lnTo>
                  <a:lnTo>
                    <a:pt x="1994949" y="23180"/>
                  </a:lnTo>
                  <a:lnTo>
                    <a:pt x="2046231" y="31388"/>
                  </a:lnTo>
                  <a:lnTo>
                    <a:pt x="2096926" y="40783"/>
                  </a:lnTo>
                  <a:lnTo>
                    <a:pt x="2147009" y="51347"/>
                  </a:lnTo>
                  <a:lnTo>
                    <a:pt x="2196454" y="63059"/>
                  </a:lnTo>
                  <a:lnTo>
                    <a:pt x="2245234" y="75899"/>
                  </a:lnTo>
                  <a:lnTo>
                    <a:pt x="2293323" y="89848"/>
                  </a:lnTo>
                  <a:lnTo>
                    <a:pt x="2340696" y="104884"/>
                  </a:lnTo>
                  <a:lnTo>
                    <a:pt x="2387326" y="120989"/>
                  </a:lnTo>
                  <a:lnTo>
                    <a:pt x="2433188" y="138142"/>
                  </a:lnTo>
                  <a:lnTo>
                    <a:pt x="2478255" y="156324"/>
                  </a:lnTo>
                  <a:lnTo>
                    <a:pt x="2522502" y="175514"/>
                  </a:lnTo>
                  <a:lnTo>
                    <a:pt x="2565902" y="195692"/>
                  </a:lnTo>
                  <a:lnTo>
                    <a:pt x="2608429" y="216839"/>
                  </a:lnTo>
                  <a:lnTo>
                    <a:pt x="2650057" y="238934"/>
                  </a:lnTo>
                  <a:lnTo>
                    <a:pt x="2690761" y="261958"/>
                  </a:lnTo>
                  <a:lnTo>
                    <a:pt x="2730514" y="285891"/>
                  </a:lnTo>
                  <a:lnTo>
                    <a:pt x="2769290" y="310712"/>
                  </a:lnTo>
                  <a:lnTo>
                    <a:pt x="2807063" y="336402"/>
                  </a:lnTo>
                  <a:lnTo>
                    <a:pt x="2843807" y="362941"/>
                  </a:lnTo>
                  <a:lnTo>
                    <a:pt x="2879497" y="390309"/>
                  </a:lnTo>
                  <a:lnTo>
                    <a:pt x="2914106" y="418485"/>
                  </a:lnTo>
                  <a:lnTo>
                    <a:pt x="2947608" y="447451"/>
                  </a:lnTo>
                  <a:lnTo>
                    <a:pt x="2979977" y="477185"/>
                  </a:lnTo>
                  <a:lnTo>
                    <a:pt x="3011187" y="507669"/>
                  </a:lnTo>
                  <a:lnTo>
                    <a:pt x="3041212" y="538881"/>
                  </a:lnTo>
                  <a:lnTo>
                    <a:pt x="3070026" y="570802"/>
                  </a:lnTo>
                  <a:lnTo>
                    <a:pt x="3097603" y="603413"/>
                  </a:lnTo>
                  <a:lnTo>
                    <a:pt x="3123917" y="636693"/>
                  </a:lnTo>
                  <a:lnTo>
                    <a:pt x="3148942" y="670622"/>
                  </a:lnTo>
                  <a:lnTo>
                    <a:pt x="3172652" y="705180"/>
                  </a:lnTo>
                  <a:lnTo>
                    <a:pt x="3195021" y="740348"/>
                  </a:lnTo>
                  <a:lnTo>
                    <a:pt x="3216023" y="776104"/>
                  </a:lnTo>
                  <a:lnTo>
                    <a:pt x="3235632" y="812431"/>
                  </a:lnTo>
                  <a:lnTo>
                    <a:pt x="3253821" y="849306"/>
                  </a:lnTo>
                  <a:lnTo>
                    <a:pt x="3270566" y="886711"/>
                  </a:lnTo>
                  <a:lnTo>
                    <a:pt x="3285839" y="924626"/>
                  </a:lnTo>
                  <a:lnTo>
                    <a:pt x="3299615" y="963030"/>
                  </a:lnTo>
                  <a:lnTo>
                    <a:pt x="3311867" y="1001904"/>
                  </a:lnTo>
                  <a:lnTo>
                    <a:pt x="3322571" y="1041228"/>
                  </a:lnTo>
                  <a:lnTo>
                    <a:pt x="3331699" y="1080981"/>
                  </a:lnTo>
                  <a:lnTo>
                    <a:pt x="3339226" y="1121144"/>
                  </a:lnTo>
                  <a:lnTo>
                    <a:pt x="3345125" y="1161696"/>
                  </a:lnTo>
                  <a:lnTo>
                    <a:pt x="3349371" y="1202619"/>
                  </a:lnTo>
                  <a:lnTo>
                    <a:pt x="3351938" y="1243891"/>
                  </a:lnTo>
                  <a:lnTo>
                    <a:pt x="3352800" y="1285494"/>
                  </a:lnTo>
                  <a:lnTo>
                    <a:pt x="3351938" y="1327097"/>
                  </a:lnTo>
                  <a:lnTo>
                    <a:pt x="3349371" y="1368371"/>
                  </a:lnTo>
                  <a:lnTo>
                    <a:pt x="3345125" y="1409295"/>
                  </a:lnTo>
                  <a:lnTo>
                    <a:pt x="3339226" y="1449848"/>
                  </a:lnTo>
                  <a:lnTo>
                    <a:pt x="3331699" y="1490012"/>
                  </a:lnTo>
                  <a:lnTo>
                    <a:pt x="3322571" y="1529766"/>
                  </a:lnTo>
                  <a:lnTo>
                    <a:pt x="3311867" y="1569091"/>
                  </a:lnTo>
                  <a:lnTo>
                    <a:pt x="3299615" y="1607965"/>
                  </a:lnTo>
                  <a:lnTo>
                    <a:pt x="3285839" y="1646370"/>
                  </a:lnTo>
                  <a:lnTo>
                    <a:pt x="3270566" y="1684285"/>
                  </a:lnTo>
                  <a:lnTo>
                    <a:pt x="3253821" y="1721691"/>
                  </a:lnTo>
                  <a:lnTo>
                    <a:pt x="3235632" y="1758567"/>
                  </a:lnTo>
                  <a:lnTo>
                    <a:pt x="3216023" y="1794893"/>
                  </a:lnTo>
                  <a:lnTo>
                    <a:pt x="3195021" y="1830650"/>
                  </a:lnTo>
                  <a:lnTo>
                    <a:pt x="3172652" y="1865818"/>
                  </a:lnTo>
                  <a:lnTo>
                    <a:pt x="3148942" y="1900376"/>
                  </a:lnTo>
                  <a:lnTo>
                    <a:pt x="3123917" y="1934305"/>
                  </a:lnTo>
                  <a:lnTo>
                    <a:pt x="3097603" y="1967585"/>
                  </a:lnTo>
                  <a:lnTo>
                    <a:pt x="3070026" y="2000196"/>
                  </a:lnTo>
                  <a:lnTo>
                    <a:pt x="3041212" y="2032117"/>
                  </a:lnTo>
                  <a:lnTo>
                    <a:pt x="3011187" y="2063329"/>
                  </a:lnTo>
                  <a:lnTo>
                    <a:pt x="2979977" y="2093812"/>
                  </a:lnTo>
                  <a:lnTo>
                    <a:pt x="2947608" y="2123546"/>
                  </a:lnTo>
                  <a:lnTo>
                    <a:pt x="2914106" y="2152512"/>
                  </a:lnTo>
                  <a:lnTo>
                    <a:pt x="2879497" y="2180688"/>
                  </a:lnTo>
                  <a:lnTo>
                    <a:pt x="2843807" y="2208055"/>
                  </a:lnTo>
                  <a:lnTo>
                    <a:pt x="2807063" y="2234594"/>
                  </a:lnTo>
                  <a:lnTo>
                    <a:pt x="2769290" y="2260283"/>
                  </a:lnTo>
                  <a:lnTo>
                    <a:pt x="2730514" y="2285104"/>
                  </a:lnTo>
                  <a:lnTo>
                    <a:pt x="2690761" y="2309036"/>
                  </a:lnTo>
                  <a:lnTo>
                    <a:pt x="2650057" y="2332060"/>
                  </a:lnTo>
                  <a:lnTo>
                    <a:pt x="2608429" y="2354155"/>
                  </a:lnTo>
                  <a:lnTo>
                    <a:pt x="2565902" y="2375301"/>
                  </a:lnTo>
                  <a:lnTo>
                    <a:pt x="2522502" y="2395479"/>
                  </a:lnTo>
                  <a:lnTo>
                    <a:pt x="2478255" y="2414669"/>
                  </a:lnTo>
                  <a:lnTo>
                    <a:pt x="2433188" y="2432850"/>
                  </a:lnTo>
                  <a:lnTo>
                    <a:pt x="2387326" y="2450002"/>
                  </a:lnTo>
                  <a:lnTo>
                    <a:pt x="2340696" y="2466107"/>
                  </a:lnTo>
                  <a:lnTo>
                    <a:pt x="2293323" y="2481143"/>
                  </a:lnTo>
                  <a:lnTo>
                    <a:pt x="2245234" y="2495090"/>
                  </a:lnTo>
                  <a:lnTo>
                    <a:pt x="2196454" y="2507930"/>
                  </a:lnTo>
                  <a:lnTo>
                    <a:pt x="2147009" y="2519642"/>
                  </a:lnTo>
                  <a:lnTo>
                    <a:pt x="2096926" y="2530205"/>
                  </a:lnTo>
                  <a:lnTo>
                    <a:pt x="2046231" y="2539601"/>
                  </a:lnTo>
                  <a:lnTo>
                    <a:pt x="1994949" y="2547808"/>
                  </a:lnTo>
                  <a:lnTo>
                    <a:pt x="1943107" y="2554807"/>
                  </a:lnTo>
                  <a:lnTo>
                    <a:pt x="1890730" y="2560579"/>
                  </a:lnTo>
                  <a:lnTo>
                    <a:pt x="1837845" y="2565103"/>
                  </a:lnTo>
                  <a:lnTo>
                    <a:pt x="1784477" y="2568359"/>
                  </a:lnTo>
                  <a:lnTo>
                    <a:pt x="1730654" y="2570327"/>
                  </a:lnTo>
                  <a:lnTo>
                    <a:pt x="1676400" y="2570988"/>
                  </a:lnTo>
                  <a:lnTo>
                    <a:pt x="1622145" y="2570327"/>
                  </a:lnTo>
                  <a:lnTo>
                    <a:pt x="1568322" y="2568359"/>
                  </a:lnTo>
                  <a:lnTo>
                    <a:pt x="1514954" y="2565103"/>
                  </a:lnTo>
                  <a:lnTo>
                    <a:pt x="1462069" y="2560579"/>
                  </a:lnTo>
                  <a:lnTo>
                    <a:pt x="1409692" y="2554807"/>
                  </a:lnTo>
                  <a:lnTo>
                    <a:pt x="1357850" y="2547808"/>
                  </a:lnTo>
                  <a:lnTo>
                    <a:pt x="1306568" y="2539601"/>
                  </a:lnTo>
                  <a:lnTo>
                    <a:pt x="1255873" y="2530205"/>
                  </a:lnTo>
                  <a:lnTo>
                    <a:pt x="1205790" y="2519642"/>
                  </a:lnTo>
                  <a:lnTo>
                    <a:pt x="1156345" y="2507930"/>
                  </a:lnTo>
                  <a:lnTo>
                    <a:pt x="1107565" y="2495090"/>
                  </a:lnTo>
                  <a:lnTo>
                    <a:pt x="1059476" y="2481143"/>
                  </a:lnTo>
                  <a:lnTo>
                    <a:pt x="1012103" y="2466107"/>
                  </a:lnTo>
                  <a:lnTo>
                    <a:pt x="965473" y="2450002"/>
                  </a:lnTo>
                  <a:lnTo>
                    <a:pt x="919611" y="2432850"/>
                  </a:lnTo>
                  <a:lnTo>
                    <a:pt x="874544" y="2414669"/>
                  </a:lnTo>
                  <a:lnTo>
                    <a:pt x="830297" y="2395479"/>
                  </a:lnTo>
                  <a:lnTo>
                    <a:pt x="786897" y="2375301"/>
                  </a:lnTo>
                  <a:lnTo>
                    <a:pt x="744370" y="2354155"/>
                  </a:lnTo>
                  <a:lnTo>
                    <a:pt x="702742" y="2332060"/>
                  </a:lnTo>
                  <a:lnTo>
                    <a:pt x="662038" y="2309036"/>
                  </a:lnTo>
                  <a:lnTo>
                    <a:pt x="622285" y="2285104"/>
                  </a:lnTo>
                  <a:lnTo>
                    <a:pt x="583509" y="2260283"/>
                  </a:lnTo>
                  <a:lnTo>
                    <a:pt x="545736" y="2234594"/>
                  </a:lnTo>
                  <a:lnTo>
                    <a:pt x="508992" y="2208055"/>
                  </a:lnTo>
                  <a:lnTo>
                    <a:pt x="473302" y="2180688"/>
                  </a:lnTo>
                  <a:lnTo>
                    <a:pt x="438693" y="2152512"/>
                  </a:lnTo>
                  <a:lnTo>
                    <a:pt x="405191" y="2123546"/>
                  </a:lnTo>
                  <a:lnTo>
                    <a:pt x="372822" y="2093812"/>
                  </a:lnTo>
                  <a:lnTo>
                    <a:pt x="341612" y="2063329"/>
                  </a:lnTo>
                  <a:lnTo>
                    <a:pt x="311587" y="2032117"/>
                  </a:lnTo>
                  <a:lnTo>
                    <a:pt x="282773" y="2000196"/>
                  </a:lnTo>
                  <a:lnTo>
                    <a:pt x="255196" y="1967585"/>
                  </a:lnTo>
                  <a:lnTo>
                    <a:pt x="228882" y="1934305"/>
                  </a:lnTo>
                  <a:lnTo>
                    <a:pt x="203857" y="1900376"/>
                  </a:lnTo>
                  <a:lnTo>
                    <a:pt x="180147" y="1865818"/>
                  </a:lnTo>
                  <a:lnTo>
                    <a:pt x="157778" y="1830650"/>
                  </a:lnTo>
                  <a:lnTo>
                    <a:pt x="136776" y="1794893"/>
                  </a:lnTo>
                  <a:lnTo>
                    <a:pt x="117167" y="1758567"/>
                  </a:lnTo>
                  <a:lnTo>
                    <a:pt x="98978" y="1721691"/>
                  </a:lnTo>
                  <a:lnTo>
                    <a:pt x="82233" y="1684285"/>
                  </a:lnTo>
                  <a:lnTo>
                    <a:pt x="66960" y="1646370"/>
                  </a:lnTo>
                  <a:lnTo>
                    <a:pt x="53184" y="1607965"/>
                  </a:lnTo>
                  <a:lnTo>
                    <a:pt x="40932" y="1569091"/>
                  </a:lnTo>
                  <a:lnTo>
                    <a:pt x="30228" y="1529766"/>
                  </a:lnTo>
                  <a:lnTo>
                    <a:pt x="21100" y="1490012"/>
                  </a:lnTo>
                  <a:lnTo>
                    <a:pt x="13573" y="1449848"/>
                  </a:lnTo>
                  <a:lnTo>
                    <a:pt x="7674" y="1409295"/>
                  </a:lnTo>
                  <a:lnTo>
                    <a:pt x="3428" y="1368371"/>
                  </a:lnTo>
                  <a:lnTo>
                    <a:pt x="861" y="1327097"/>
                  </a:lnTo>
                  <a:lnTo>
                    <a:pt x="0" y="1285494"/>
                  </a:lnTo>
                  <a:close/>
                </a:path>
                <a:path w="3352800" h="2571115">
                  <a:moveTo>
                    <a:pt x="1676400" y="1313688"/>
                  </a:moveTo>
                  <a:lnTo>
                    <a:pt x="3352800" y="131368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F61BE68B-B0ED-42B8-BE7D-87FB14EA0E87}"/>
                </a:ext>
              </a:extLst>
            </p:cNvPr>
            <p:cNvSpPr/>
            <p:nvPr/>
          </p:nvSpPr>
          <p:spPr>
            <a:xfrm>
              <a:off x="2286761" y="2230373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0" y="171450"/>
                  </a:moveTo>
                  <a:lnTo>
                    <a:pt x="6038" y="132121"/>
                  </a:lnTo>
                  <a:lnTo>
                    <a:pt x="23237" y="96027"/>
                  </a:lnTo>
                  <a:lnTo>
                    <a:pt x="50225" y="64194"/>
                  </a:lnTo>
                  <a:lnTo>
                    <a:pt x="85628" y="37649"/>
                  </a:lnTo>
                  <a:lnTo>
                    <a:pt x="128073" y="17417"/>
                  </a:lnTo>
                  <a:lnTo>
                    <a:pt x="176188" y="4525"/>
                  </a:lnTo>
                  <a:lnTo>
                    <a:pt x="228600" y="0"/>
                  </a:lnTo>
                  <a:lnTo>
                    <a:pt x="281011" y="4525"/>
                  </a:lnTo>
                  <a:lnTo>
                    <a:pt x="329126" y="17417"/>
                  </a:lnTo>
                  <a:lnTo>
                    <a:pt x="371571" y="37649"/>
                  </a:lnTo>
                  <a:lnTo>
                    <a:pt x="406974" y="64194"/>
                  </a:lnTo>
                  <a:lnTo>
                    <a:pt x="433962" y="96027"/>
                  </a:lnTo>
                  <a:lnTo>
                    <a:pt x="451161" y="132121"/>
                  </a:lnTo>
                  <a:lnTo>
                    <a:pt x="457200" y="171450"/>
                  </a:lnTo>
                  <a:lnTo>
                    <a:pt x="451161" y="210778"/>
                  </a:lnTo>
                  <a:lnTo>
                    <a:pt x="433962" y="246872"/>
                  </a:lnTo>
                  <a:lnTo>
                    <a:pt x="406974" y="278705"/>
                  </a:lnTo>
                  <a:lnTo>
                    <a:pt x="371571" y="305250"/>
                  </a:lnTo>
                  <a:lnTo>
                    <a:pt x="329126" y="325482"/>
                  </a:lnTo>
                  <a:lnTo>
                    <a:pt x="281011" y="338374"/>
                  </a:lnTo>
                  <a:lnTo>
                    <a:pt x="228600" y="342900"/>
                  </a:lnTo>
                  <a:lnTo>
                    <a:pt x="176188" y="338374"/>
                  </a:lnTo>
                  <a:lnTo>
                    <a:pt x="128073" y="325482"/>
                  </a:lnTo>
                  <a:lnTo>
                    <a:pt x="85628" y="305250"/>
                  </a:lnTo>
                  <a:lnTo>
                    <a:pt x="50225" y="278705"/>
                  </a:lnTo>
                  <a:lnTo>
                    <a:pt x="23237" y="246872"/>
                  </a:lnTo>
                  <a:lnTo>
                    <a:pt x="6038" y="210778"/>
                  </a:lnTo>
                  <a:lnTo>
                    <a:pt x="0" y="17145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93C9F966-4A09-43AF-A751-475047967D8F}"/>
                </a:ext>
              </a:extLst>
            </p:cNvPr>
            <p:cNvSpPr/>
            <p:nvPr/>
          </p:nvSpPr>
          <p:spPr>
            <a:xfrm>
              <a:off x="2514600" y="2343911"/>
              <a:ext cx="152400" cy="56515"/>
            </a:xfrm>
            <a:custGeom>
              <a:avLst/>
              <a:gdLst/>
              <a:ahLst/>
              <a:cxnLst/>
              <a:rect l="l" t="t" r="r" b="b"/>
              <a:pathLst>
                <a:path w="152400" h="56514">
                  <a:moveTo>
                    <a:pt x="0" y="56387"/>
                  </a:moveTo>
                  <a:lnTo>
                    <a:pt x="152400" y="0"/>
                  </a:lnTo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7">
            <a:extLst>
              <a:ext uri="{FF2B5EF4-FFF2-40B4-BE49-F238E27FC236}">
                <a16:creationId xmlns:a16="http://schemas.microsoft.com/office/drawing/2014/main" id="{FFE03CBC-ADEF-4768-AB7D-BCC08F04C4ED}"/>
              </a:ext>
            </a:extLst>
          </p:cNvPr>
          <p:cNvSpPr txBox="1"/>
          <p:nvPr/>
        </p:nvSpPr>
        <p:spPr>
          <a:xfrm>
            <a:off x="2692946" y="2926324"/>
            <a:ext cx="736600" cy="250068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81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0"/>
              </a:spcBef>
            </a:pPr>
            <a:r>
              <a:rPr sz="1600" i="1" spc="345" dirty="0">
                <a:latin typeface="Times New Roman"/>
                <a:cs typeface="Times New Roman"/>
              </a:rPr>
              <a:t>d</a:t>
            </a:r>
            <a:r>
              <a:rPr sz="1425" i="1" spc="517" baseline="-23391" dirty="0">
                <a:latin typeface="Times New Roman"/>
                <a:cs typeface="Times New Roman"/>
              </a:rPr>
              <a:t>H</a:t>
            </a:r>
            <a:r>
              <a:rPr lang="en-US" sz="1425" i="1" spc="517" baseline="-23391" dirty="0">
                <a:latin typeface="Times New Roman"/>
                <a:cs typeface="Times New Roman"/>
              </a:rPr>
              <a:t>0</a:t>
            </a:r>
            <a:r>
              <a:rPr sz="1425" i="1" spc="157" baseline="-23391" dirty="0">
                <a:latin typeface="Times New Roman"/>
                <a:cs typeface="Times New Roman"/>
              </a:rPr>
              <a:t> 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C2D83685-57F3-44E4-B67E-BF988CD9BC0E}"/>
              </a:ext>
            </a:extLst>
          </p:cNvPr>
          <p:cNvSpPr txBox="1"/>
          <p:nvPr/>
        </p:nvSpPr>
        <p:spPr>
          <a:xfrm>
            <a:off x="2474824" y="2446716"/>
            <a:ext cx="436245" cy="250068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81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0"/>
              </a:spcBef>
            </a:pPr>
            <a:r>
              <a:rPr sz="1600" i="1" spc="315" dirty="0">
                <a:latin typeface="Times New Roman"/>
                <a:cs typeface="Times New Roman"/>
              </a:rPr>
              <a:t>D</a:t>
            </a:r>
            <a:r>
              <a:rPr sz="1425" i="1" spc="472" baseline="-23391" dirty="0">
                <a:latin typeface="Times New Roman"/>
                <a:cs typeface="Times New Roman"/>
              </a:rPr>
              <a:t>H</a:t>
            </a:r>
            <a:endParaRPr sz="1425" baseline="-23391" dirty="0">
              <a:latin typeface="Times New Roman"/>
              <a:cs typeface="Times New Roman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A217B7-F41A-42FE-8E06-3CE941025263}"/>
              </a:ext>
            </a:extLst>
          </p:cNvPr>
          <p:cNvSpPr txBox="1"/>
          <p:nvPr/>
        </p:nvSpPr>
        <p:spPr>
          <a:xfrm>
            <a:off x="4953000" y="732131"/>
            <a:ext cx="4038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暗示</a:t>
            </a:r>
            <a:r>
              <a:rPr lang="zh-CN" altLang="en-US" sz="1800" dirty="0"/>
              <a:t>我们今天能够看到的宇宙中存在</a:t>
            </a:r>
            <a:r>
              <a:rPr lang="pt-BR" altLang="zh-CN" sz="1800" i="1" spc="715" dirty="0">
                <a:latin typeface="Times New Roman"/>
                <a:cs typeface="Times New Roman"/>
              </a:rPr>
              <a:t>N</a:t>
            </a:r>
            <a:r>
              <a:rPr lang="pt-BR" altLang="zh-CN" sz="1800" spc="585" dirty="0">
                <a:latin typeface="Symbol"/>
                <a:cs typeface="Symbol"/>
              </a:rPr>
              <a:t></a:t>
            </a:r>
            <a:r>
              <a:rPr lang="pt-BR" altLang="zh-CN" sz="1800" spc="140" dirty="0">
                <a:latin typeface="Times New Roman"/>
                <a:cs typeface="Times New Roman"/>
              </a:rPr>
              <a:t> 0.03</a:t>
            </a:r>
            <a:r>
              <a:rPr lang="pt-BR" altLang="zh-CN" sz="1600" spc="509" baseline="44117" dirty="0">
                <a:latin typeface="Symbol"/>
                <a:cs typeface="Symbol"/>
              </a:rPr>
              <a:t></a:t>
            </a:r>
            <a:r>
              <a:rPr lang="pt-BR" altLang="zh-CN" sz="1600" spc="480" baseline="44117" dirty="0">
                <a:latin typeface="Times New Roman"/>
                <a:cs typeface="Times New Roman"/>
              </a:rPr>
              <a:t>3</a:t>
            </a:r>
            <a:r>
              <a:rPr lang="pt-BR" altLang="zh-CN" sz="1800" spc="580" dirty="0">
                <a:latin typeface="Times New Roman"/>
                <a:cs typeface="Times New Roman"/>
              </a:rPr>
              <a:t>~</a:t>
            </a:r>
            <a:r>
              <a:rPr lang="pt-BR" altLang="zh-CN" spc="295" dirty="0">
                <a:latin typeface="Times New Roman"/>
                <a:cs typeface="Times New Roman"/>
              </a:rPr>
              <a:t> 4*10</a:t>
            </a:r>
            <a:r>
              <a:rPr lang="pt-BR" altLang="zh-CN" sz="1600" spc="480" baseline="44117" dirty="0">
                <a:latin typeface="Times New Roman"/>
                <a:cs typeface="Times New Roman"/>
              </a:rPr>
              <a:t>4</a:t>
            </a:r>
            <a:r>
              <a:rPr lang="zh-CN" altLang="en-US" dirty="0"/>
              <a:t>个</a:t>
            </a:r>
            <a:r>
              <a:rPr lang="zh-CN" altLang="en-US" sz="1800" spc="-5" dirty="0"/>
              <a:t>没有信息</a:t>
            </a:r>
            <a:r>
              <a:rPr lang="zh-CN" altLang="en-US" sz="1800" dirty="0"/>
              <a:t>交换的独立的区域</a:t>
            </a:r>
            <a:endParaRPr lang="zh-CN" altLang="en-US" dirty="0"/>
          </a:p>
        </p:txBody>
      </p:sp>
      <p:pic>
        <p:nvPicPr>
          <p:cNvPr id="23" name="object 5">
            <a:extLst>
              <a:ext uri="{FF2B5EF4-FFF2-40B4-BE49-F238E27FC236}">
                <a16:creationId xmlns:a16="http://schemas.microsoft.com/office/drawing/2014/main" id="{D29FE8C3-9561-4D3F-8A6B-F0D9BBDD4E7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400" y="2446716"/>
            <a:ext cx="3508248" cy="21717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DF972D4-0530-4F3F-83C0-D54909BEE691}"/>
              </a:ext>
            </a:extLst>
          </p:cNvPr>
          <p:cNvSpPr txBox="1"/>
          <p:nvPr/>
        </p:nvSpPr>
        <p:spPr>
          <a:xfrm>
            <a:off x="4953000" y="1681756"/>
            <a:ext cx="327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然而，</a:t>
            </a:r>
            <a:r>
              <a:rPr lang="zh-CN" altLang="en-US" sz="1800" dirty="0"/>
              <a:t>观测显示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CMB </a:t>
            </a:r>
            <a:r>
              <a:rPr lang="zh-CN" altLang="en-US" sz="1800" dirty="0"/>
              <a:t>不均匀度仅</a:t>
            </a:r>
            <a:r>
              <a:rPr lang="zh-CN" altLang="en-US" sz="1800" spc="565" dirty="0"/>
              <a:t>为</a:t>
            </a:r>
            <a:r>
              <a:rPr lang="en-US" altLang="zh-CN" sz="1800" dirty="0">
                <a:latin typeface="Times New Roman"/>
                <a:cs typeface="Times New Roman"/>
              </a:rPr>
              <a:t>~</a:t>
            </a:r>
            <a:r>
              <a:rPr lang="zh-CN" altLang="en-US" spc="-85" dirty="0">
                <a:latin typeface="Times New Roman"/>
                <a:cs typeface="Times New Roman"/>
              </a:rPr>
              <a:t> </a:t>
            </a:r>
            <a:r>
              <a:rPr lang="en-US" altLang="zh-CN" sz="1800" spc="-5" dirty="0">
                <a:latin typeface="Times New Roman"/>
                <a:cs typeface="Times New Roman"/>
              </a:rPr>
              <a:t>10</a:t>
            </a:r>
            <a:r>
              <a:rPr lang="en-US" altLang="zh-CN" sz="1800" spc="-7" baseline="24305" dirty="0">
                <a:latin typeface="Times New Roman"/>
                <a:cs typeface="Times New Roman"/>
              </a:rPr>
              <a:t>-5</a:t>
            </a:r>
            <a:r>
              <a:rPr lang="zh-CN" altLang="en-US" sz="1800" dirty="0"/>
              <a:t>，</a:t>
            </a:r>
            <a:r>
              <a:rPr lang="zh-CN" altLang="en-US" sz="1800" dirty="0">
                <a:solidFill>
                  <a:srgbClr val="FF0000"/>
                </a:solidFill>
              </a:rPr>
              <a:t>视界疑难！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165549"/>
            <a:ext cx="6888480" cy="156019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08000" indent="-495934">
              <a:lnSpc>
                <a:spcPct val="100000"/>
              </a:lnSpc>
              <a:spcBef>
                <a:spcPts val="665"/>
              </a:spcBef>
              <a:buFont typeface="Wingdings"/>
              <a:buChar char=""/>
              <a:tabLst>
                <a:tab pos="508000" algn="l"/>
                <a:tab pos="508634" algn="l"/>
              </a:tabLst>
            </a:pPr>
            <a:r>
              <a:rPr sz="2400" spc="-5" dirty="0">
                <a:latin typeface="SimSun"/>
                <a:cs typeface="SimSun"/>
              </a:rPr>
              <a:t>基本理论框架</a:t>
            </a:r>
            <a:endParaRPr sz="2400" dirty="0">
              <a:latin typeface="SimSun"/>
              <a:cs typeface="SimSun"/>
            </a:endParaRPr>
          </a:p>
          <a:p>
            <a:pPr marL="583565" algn="ctr">
              <a:lnSpc>
                <a:spcPct val="100000"/>
              </a:lnSpc>
              <a:spcBef>
                <a:spcPts val="475"/>
              </a:spcBef>
            </a:pPr>
            <a:r>
              <a:rPr sz="2000" spc="5" dirty="0">
                <a:latin typeface="SimSun"/>
                <a:cs typeface="SimSun"/>
              </a:rPr>
              <a:t>1</a:t>
            </a:r>
            <a:r>
              <a:rPr sz="1800" dirty="0">
                <a:latin typeface="SimSun"/>
                <a:cs typeface="SimSun"/>
              </a:rPr>
              <a:t>、</a:t>
            </a:r>
            <a:r>
              <a:rPr sz="2000" dirty="0">
                <a:latin typeface="SimSun"/>
                <a:cs typeface="SimSun"/>
              </a:rPr>
              <a:t>宇宙学原理：宇宙在</a:t>
            </a:r>
            <a:r>
              <a:rPr sz="2000" spc="-15" dirty="0">
                <a:latin typeface="SimSun"/>
                <a:cs typeface="SimSun"/>
              </a:rPr>
              <a:t>大</a:t>
            </a:r>
            <a:r>
              <a:rPr sz="2000" dirty="0">
                <a:latin typeface="SimSun"/>
                <a:cs typeface="SimSun"/>
              </a:rPr>
              <a:t>尺度</a:t>
            </a:r>
            <a:r>
              <a:rPr sz="2000" spc="-15" dirty="0">
                <a:latin typeface="SimSun"/>
                <a:cs typeface="SimSun"/>
              </a:rPr>
              <a:t>上</a:t>
            </a:r>
            <a:r>
              <a:rPr sz="2000" dirty="0">
                <a:latin typeface="SimSun"/>
                <a:cs typeface="SimSun"/>
              </a:rPr>
              <a:t>是均</a:t>
            </a:r>
            <a:r>
              <a:rPr sz="2000" spc="-15" dirty="0">
                <a:latin typeface="SimSun"/>
                <a:cs typeface="SimSun"/>
              </a:rPr>
              <a:t>匀</a:t>
            </a:r>
            <a:r>
              <a:rPr sz="2000" dirty="0">
                <a:latin typeface="SimSun"/>
                <a:cs typeface="SimSun"/>
              </a:rPr>
              <a:t>和各</a:t>
            </a:r>
            <a:r>
              <a:rPr sz="2000" spc="-15" dirty="0">
                <a:latin typeface="SimSun"/>
                <a:cs typeface="SimSun"/>
              </a:rPr>
              <a:t>向</a:t>
            </a:r>
            <a:r>
              <a:rPr sz="2000" dirty="0">
                <a:latin typeface="SimSun"/>
                <a:cs typeface="SimSun"/>
              </a:rPr>
              <a:t>同性</a:t>
            </a:r>
            <a:r>
              <a:rPr sz="2000" spc="-15" dirty="0">
                <a:latin typeface="SimSun"/>
                <a:cs typeface="SimSun"/>
              </a:rPr>
              <a:t>的</a:t>
            </a:r>
            <a:r>
              <a:rPr sz="2000" dirty="0">
                <a:latin typeface="SimSun"/>
                <a:cs typeface="SimSun"/>
              </a:rPr>
              <a:t>。</a:t>
            </a:r>
          </a:p>
          <a:p>
            <a:pPr marL="648335" marR="5080" algn="ctr">
              <a:lnSpc>
                <a:spcPct val="120000"/>
              </a:lnSpc>
            </a:pPr>
            <a:r>
              <a:rPr sz="2000" spc="5" dirty="0">
                <a:latin typeface="SimSun"/>
                <a:cs typeface="SimSun"/>
              </a:rPr>
              <a:t>2</a:t>
            </a:r>
            <a:r>
              <a:rPr sz="2000" dirty="0">
                <a:latin typeface="SimSun"/>
                <a:cs typeface="SimSun"/>
              </a:rPr>
              <a:t>、爱因斯坦广义</a:t>
            </a:r>
            <a:r>
              <a:rPr sz="2000" spc="-15" dirty="0">
                <a:latin typeface="SimSun"/>
                <a:cs typeface="SimSun"/>
              </a:rPr>
              <a:t>相</a:t>
            </a:r>
            <a:r>
              <a:rPr sz="2000" dirty="0">
                <a:latin typeface="SimSun"/>
                <a:cs typeface="SimSun"/>
              </a:rPr>
              <a:t>对论</a:t>
            </a:r>
            <a:r>
              <a:rPr sz="2000" spc="-15" dirty="0">
                <a:latin typeface="SimSun"/>
                <a:cs typeface="SimSun"/>
              </a:rPr>
              <a:t>：</a:t>
            </a:r>
            <a:r>
              <a:rPr sz="2000" dirty="0">
                <a:latin typeface="SimSun"/>
                <a:cs typeface="SimSun"/>
              </a:rPr>
              <a:t>引力</a:t>
            </a:r>
            <a:r>
              <a:rPr sz="2000" spc="-15" dirty="0">
                <a:latin typeface="SimSun"/>
                <a:cs typeface="SimSun"/>
              </a:rPr>
              <a:t>用</a:t>
            </a:r>
            <a:r>
              <a:rPr sz="2000" dirty="0">
                <a:latin typeface="SimSun"/>
                <a:cs typeface="SimSun"/>
              </a:rPr>
              <a:t>四维</a:t>
            </a:r>
            <a:r>
              <a:rPr sz="2000" spc="-15" dirty="0">
                <a:latin typeface="SimSun"/>
                <a:cs typeface="SimSun"/>
              </a:rPr>
              <a:t>时</a:t>
            </a:r>
            <a:r>
              <a:rPr sz="2000" dirty="0">
                <a:latin typeface="SimSun"/>
                <a:cs typeface="SimSun"/>
              </a:rPr>
              <a:t>空度</a:t>
            </a:r>
            <a:r>
              <a:rPr sz="2000" spc="-15" dirty="0">
                <a:latin typeface="SimSun"/>
                <a:cs typeface="SimSun"/>
              </a:rPr>
              <a:t>规</a:t>
            </a:r>
            <a:r>
              <a:rPr sz="2000" dirty="0">
                <a:latin typeface="SimSun"/>
                <a:cs typeface="SimSun"/>
              </a:rPr>
              <a:t>来描</a:t>
            </a:r>
            <a:r>
              <a:rPr sz="2000" spc="-15" dirty="0">
                <a:latin typeface="SimSun"/>
                <a:cs typeface="SimSun"/>
              </a:rPr>
              <a:t>述</a:t>
            </a:r>
            <a:r>
              <a:rPr sz="2000" dirty="0">
                <a:latin typeface="SimSun"/>
                <a:cs typeface="SimSun"/>
              </a:rPr>
              <a:t>； </a:t>
            </a:r>
            <a:r>
              <a:rPr sz="2000" spc="-985" dirty="0">
                <a:latin typeface="SimSun"/>
                <a:cs typeface="SimSun"/>
              </a:rPr>
              <a:t> </a:t>
            </a:r>
            <a:r>
              <a:rPr sz="2000" dirty="0">
                <a:latin typeface="SimSun"/>
                <a:cs typeface="SimSun"/>
              </a:rPr>
              <a:t>物质（能量）的多少与</a:t>
            </a:r>
            <a:r>
              <a:rPr sz="2000" spc="-15" dirty="0">
                <a:latin typeface="SimSun"/>
                <a:cs typeface="SimSun"/>
              </a:rPr>
              <a:t>性</a:t>
            </a:r>
            <a:r>
              <a:rPr sz="2000" dirty="0">
                <a:latin typeface="SimSun"/>
                <a:cs typeface="SimSun"/>
              </a:rPr>
              <a:t>质决</a:t>
            </a:r>
            <a:r>
              <a:rPr sz="2000" spc="-15" dirty="0">
                <a:latin typeface="SimSun"/>
                <a:cs typeface="SimSun"/>
              </a:rPr>
              <a:t>定</a:t>
            </a:r>
            <a:r>
              <a:rPr sz="2000" dirty="0">
                <a:latin typeface="SimSun"/>
                <a:cs typeface="SimSun"/>
              </a:rPr>
              <a:t>了时</a:t>
            </a:r>
            <a:r>
              <a:rPr sz="2000" spc="-15" dirty="0">
                <a:latin typeface="SimSun"/>
                <a:cs typeface="SimSun"/>
              </a:rPr>
              <a:t>空</a:t>
            </a:r>
            <a:r>
              <a:rPr sz="2000" dirty="0">
                <a:latin typeface="SimSun"/>
                <a:cs typeface="SimSun"/>
              </a:rPr>
              <a:t>的特</a:t>
            </a:r>
            <a:r>
              <a:rPr sz="2000" spc="-15" dirty="0">
                <a:latin typeface="SimSun"/>
                <a:cs typeface="SimSun"/>
              </a:rPr>
              <a:t>性</a:t>
            </a:r>
            <a:r>
              <a:rPr sz="2000" dirty="0">
                <a:latin typeface="SimSun"/>
                <a:cs typeface="SimSun"/>
              </a:rPr>
              <a:t>。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C9732CF-4A90-4170-A2BF-48F9334D4DCE}"/>
              </a:ext>
            </a:extLst>
          </p:cNvPr>
          <p:cNvSpPr txBox="1">
            <a:spLocks/>
          </p:cNvSpPr>
          <p:nvPr/>
        </p:nvSpPr>
        <p:spPr>
          <a:xfrm>
            <a:off x="1295400" y="1962150"/>
            <a:ext cx="391223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altLang="zh-CN" sz="3200" kern="0" spc="-1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Red-Shift</a:t>
            </a:r>
            <a:endParaRPr lang="zh-CN" altLang="en-US" sz="320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6173" y="150368"/>
            <a:ext cx="3912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latin typeface="Times New Roman"/>
                <a:cs typeface="Times New Roman"/>
              </a:rPr>
              <a:t>Robertson-Walker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/>
              <a:t>度规</a:t>
            </a:r>
            <a:endParaRPr sz="32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3"/>
              <p:cNvSpPr txBox="1"/>
              <p:nvPr/>
            </p:nvSpPr>
            <p:spPr>
              <a:xfrm>
                <a:off x="533401" y="1809750"/>
                <a:ext cx="4953000" cy="56682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100"/>
                  </a:spcBef>
                </a:pPr>
                <a:r>
                  <a:rPr dirty="0">
                    <a:latin typeface="NSimSun"/>
                    <a:cs typeface="NSimSun"/>
                  </a:rPr>
                  <a:t>宇宙膨胀时，每一个点的</a:t>
                </a:r>
                <a:r>
                  <a:rPr spc="10" dirty="0">
                    <a:solidFill>
                      <a:srgbClr val="0000FF"/>
                    </a:solidFill>
                    <a:latin typeface="NSimSun"/>
                    <a:cs typeface="NSimSun"/>
                  </a:rPr>
                  <a:t>共动坐</a:t>
                </a:r>
                <a:r>
                  <a:rPr spc="5" dirty="0">
                    <a:solidFill>
                      <a:srgbClr val="0000FF"/>
                    </a:solidFill>
                    <a:latin typeface="NSimSun"/>
                    <a:cs typeface="NSimSun"/>
                  </a:rPr>
                  <a:t>标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zh-CN" altLang="en-US" b="1" i="1" spc="-21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𝒓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r>
                      <a:rPr lang="zh-CN" altLang="en-US" b="1" i="1" spc="-5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𝜽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r>
                      <a:rPr lang="zh-CN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𝝓</m:t>
                    </m:r>
                    <m:r>
                      <a:rPr lang="en-US" altLang="zh-CN" b="1" i="1" spc="5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spc="10" dirty="0">
                    <a:solidFill>
                      <a:srgbClr val="0000FF"/>
                    </a:solidFill>
                    <a:latin typeface="NSimSun"/>
                    <a:cs typeface="NSimSun"/>
                  </a:rPr>
                  <a:t>不</a:t>
                </a:r>
                <a:r>
                  <a:rPr lang="zh-CN" altLang="en-US" spc="10" dirty="0">
                    <a:solidFill>
                      <a:srgbClr val="0000FF"/>
                    </a:solidFill>
                    <a:latin typeface="NSimSun"/>
                    <a:cs typeface="NSimSun"/>
                  </a:rPr>
                  <a:t>变，共动距离</a:t>
                </a:r>
                <a:r>
                  <a:rPr lang="en-US" altLang="zh-CN" spc="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(Comoving Distance):</a:t>
                </a:r>
              </a:p>
            </p:txBody>
          </p:sp>
        </mc:Choice>
        <mc:Fallback xmlns="">
          <p:sp>
            <p:nvSpPr>
              <p:cNvPr id="23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1" y="1809750"/>
                <a:ext cx="4953000" cy="566822"/>
              </a:xfrm>
              <a:prstGeom prst="rect">
                <a:avLst/>
              </a:prstGeom>
              <a:blipFill>
                <a:blip r:embed="rId2"/>
                <a:stretch>
                  <a:fillRect l="-2709" t="-13978" r="-2340" b="-24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C4D026B-C9FB-487F-A611-D1803D87127C}"/>
                  </a:ext>
                </a:extLst>
              </p:cNvPr>
              <p:cNvSpPr txBox="1"/>
              <p:nvPr/>
            </p:nvSpPr>
            <p:spPr>
              <a:xfrm>
                <a:off x="1916674" y="812579"/>
                <a:ext cx="5786106" cy="71808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C4D026B-C9FB-487F-A611-D1803D871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674" y="812579"/>
                <a:ext cx="5786106" cy="718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E97CD49-73F6-4B6B-A4B5-AE6C11F853DB}"/>
                  </a:ext>
                </a:extLst>
              </p:cNvPr>
              <p:cNvSpPr txBox="1"/>
              <p:nvPr/>
            </p:nvSpPr>
            <p:spPr>
              <a:xfrm>
                <a:off x="5638800" y="1716934"/>
                <a:ext cx="2133600" cy="937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E97CD49-73F6-4B6B-A4B5-AE6C11F8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716934"/>
                <a:ext cx="2133600" cy="9379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81B99D7-254E-4A92-8870-F8D524A39BBF}"/>
                  </a:ext>
                </a:extLst>
              </p:cNvPr>
              <p:cNvSpPr txBox="1"/>
              <p:nvPr/>
            </p:nvSpPr>
            <p:spPr>
              <a:xfrm>
                <a:off x="533401" y="2876550"/>
                <a:ext cx="4572000" cy="936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>
                  <a:lnSpc>
                    <a:spcPct val="100000"/>
                  </a:lnSpc>
                  <a:spcBef>
                    <a:spcPts val="100"/>
                  </a:spcBef>
                  <a:buSzPct val="83333"/>
                  <a:tabLst>
                    <a:tab pos="412115" algn="l"/>
                    <a:tab pos="412750" algn="l"/>
                  </a:tabLst>
                </a:pPr>
                <a:r>
                  <a:rPr lang="zh-CN" altLang="en-US" dirty="0">
                    <a:latin typeface="NSimSun"/>
                  </a:rPr>
                  <a:t>同一时刻两点间的真实物理距离</a:t>
                </a:r>
                <a:r>
                  <a:rPr lang="en-US" altLang="zh-CN" dirty="0">
                    <a:latin typeface="NSimSun"/>
                  </a:rPr>
                  <a:t>-</a:t>
                </a:r>
                <a:r>
                  <a:rPr lang="zh-CN" altLang="en-US" spc="10" dirty="0">
                    <a:solidFill>
                      <a:srgbClr val="0000FF"/>
                    </a:solidFill>
                    <a:latin typeface="NSimSun"/>
                  </a:rPr>
                  <a:t>固有距离</a:t>
                </a:r>
                <a:r>
                  <a:rPr lang="en-US" altLang="zh-CN" spc="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(Proper Distance): </a:t>
                </a:r>
              </a:p>
              <a:p>
                <a:pPr marL="12065">
                  <a:spcBef>
                    <a:spcPts val="100"/>
                  </a:spcBef>
                  <a:buSzPct val="83333"/>
                  <a:tabLst>
                    <a:tab pos="412115" algn="l"/>
                    <a:tab pos="412750" algn="l"/>
                  </a:tabLst>
                </a:pPr>
                <a:r>
                  <a:rPr lang="zh-CN" altLang="en-US" sz="1800" dirty="0">
                    <a:latin typeface="NSimSun"/>
                    <a:cs typeface="NSimSun"/>
                  </a:rPr>
                  <a:t>两点的物理</a:t>
                </a:r>
                <a:r>
                  <a:rPr lang="zh-CN" altLang="en-US" sz="1800" spc="-5" dirty="0">
                    <a:latin typeface="NSimSun"/>
                    <a:cs typeface="NSimSun"/>
                  </a:rPr>
                  <a:t>距离变化通</a:t>
                </a:r>
                <a:r>
                  <a:rPr lang="zh-CN" altLang="en-US" sz="1800" dirty="0">
                    <a:latin typeface="NSimSun"/>
                    <a:cs typeface="NSimSun"/>
                  </a:rPr>
                  <a:t>过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 panose="02040503050406030204" pitchFamily="18" charset="0"/>
                        <a:cs typeface="NSimSun"/>
                      </a:rPr>
                      <m:t>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cs typeface="Times New Roman"/>
                      </a:rPr>
                      <m:t>𝑎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cs typeface="Times New Roman"/>
                      </a:rPr>
                      <m:t>) </m:t>
                    </m:r>
                  </m:oMath>
                </a14:m>
                <a:r>
                  <a:rPr lang="zh-CN" altLang="en-US" sz="1800" spc="-5" dirty="0">
                    <a:latin typeface="NSimSun"/>
                    <a:cs typeface="NSimSun"/>
                  </a:rPr>
                  <a:t>来描述。</a:t>
                </a:r>
                <a:endParaRPr lang="zh-CN" altLang="en-US" sz="1800" dirty="0">
                  <a:latin typeface="NSimSun"/>
                  <a:cs typeface="NSimSun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81B99D7-254E-4A92-8870-F8D524A39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1" y="2876550"/>
                <a:ext cx="4572000" cy="936154"/>
              </a:xfrm>
              <a:prstGeom prst="rect">
                <a:avLst/>
              </a:prstGeom>
              <a:blipFill>
                <a:blip r:embed="rId5"/>
                <a:stretch>
                  <a:fillRect l="-933" t="-3922" b="-8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54808B3-4F8C-4DC0-80D5-C1610E248292}"/>
                  </a:ext>
                </a:extLst>
              </p:cNvPr>
              <p:cNvSpPr txBox="1"/>
              <p:nvPr/>
            </p:nvSpPr>
            <p:spPr>
              <a:xfrm>
                <a:off x="5418708" y="2748000"/>
                <a:ext cx="2819400" cy="937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54808B3-4F8C-4DC0-80D5-C1610E24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08" y="2748000"/>
                <a:ext cx="2819400" cy="9379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FC702B1-1030-401A-A0BB-61297B203D2C}"/>
                  </a:ext>
                </a:extLst>
              </p:cNvPr>
              <p:cNvSpPr txBox="1"/>
              <p:nvPr/>
            </p:nvSpPr>
            <p:spPr>
              <a:xfrm>
                <a:off x="533401" y="4010038"/>
                <a:ext cx="4267200" cy="797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zh-CN" altLang="en-US" sz="1800" dirty="0">
                    <a:latin typeface="NSimSun"/>
                    <a:cs typeface="NSimSun"/>
                  </a:rPr>
                  <a:t>若无本动</a:t>
                </a:r>
                <a:r>
                  <a:rPr lang="en-US" altLang="zh-CN" spc="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(Peculiar Motion)</a:t>
                </a:r>
                <a:r>
                  <a:rPr lang="zh-CN" altLang="en-US" spc="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pc="1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pc="1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pc="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pc="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求时间微分得到</a:t>
                </a:r>
                <a:r>
                  <a:rPr lang="en-US" altLang="zh-CN" spc="1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Hubble</a:t>
                </a:r>
                <a:r>
                  <a:rPr lang="en-US" altLang="zh-CN" spc="10" dirty="0">
                    <a:solidFill>
                      <a:srgbClr val="0000FF"/>
                    </a:solidFill>
                    <a:latin typeface="NSimSun"/>
                  </a:rPr>
                  <a:t> </a:t>
                </a:r>
                <a:r>
                  <a:rPr lang="zh-CN" altLang="en-US" spc="10" dirty="0">
                    <a:solidFill>
                      <a:srgbClr val="0000FF"/>
                    </a:solidFill>
                    <a:latin typeface="NSimSun"/>
                  </a:rPr>
                  <a:t>定律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FC702B1-1030-401A-A0BB-61297B203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1" y="4010038"/>
                <a:ext cx="4267200" cy="797975"/>
              </a:xfrm>
              <a:prstGeom prst="rect">
                <a:avLst/>
              </a:prstGeom>
              <a:blipFill>
                <a:blip r:embed="rId7"/>
                <a:stretch>
                  <a:fillRect l="-1000" b="-9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8ADFB1A-DDC2-481C-8A36-68C0E5B0CE2E}"/>
                  </a:ext>
                </a:extLst>
              </p:cNvPr>
              <p:cNvSpPr txBox="1"/>
              <p:nvPr/>
            </p:nvSpPr>
            <p:spPr>
              <a:xfrm>
                <a:off x="4680800" y="3962397"/>
                <a:ext cx="4315027" cy="845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8ADFB1A-DDC2-481C-8A36-68C0E5B0C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00" y="3962397"/>
                <a:ext cx="4315027" cy="8456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514600"/>
            <a:ext cx="181356" cy="1950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0" y="1658111"/>
            <a:ext cx="173736" cy="1935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8200" y="2229611"/>
            <a:ext cx="280670" cy="29464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ts val="2190"/>
              </a:lnSpc>
            </a:pPr>
            <a:r>
              <a:rPr sz="1950" spc="310" dirty="0">
                <a:latin typeface="Times New Roman"/>
                <a:cs typeface="Times New Roman"/>
              </a:rPr>
              <a:t>0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99716" y="1470660"/>
            <a:ext cx="253365" cy="210820"/>
          </a:xfrm>
          <a:custGeom>
            <a:avLst/>
            <a:gdLst/>
            <a:ahLst/>
            <a:cxnLst/>
            <a:rect l="l" t="t" r="r" b="b"/>
            <a:pathLst>
              <a:path w="253364" h="210819">
                <a:moveTo>
                  <a:pt x="252983" y="0"/>
                </a:moveTo>
                <a:lnTo>
                  <a:pt x="0" y="0"/>
                </a:lnTo>
                <a:lnTo>
                  <a:pt x="0" y="210312"/>
                </a:lnTo>
                <a:lnTo>
                  <a:pt x="252983" y="210312"/>
                </a:lnTo>
                <a:lnTo>
                  <a:pt x="252983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38125" y="1375335"/>
            <a:ext cx="15240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i="1" spc="240" dirty="0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36035" y="1257300"/>
            <a:ext cx="4997450" cy="615950"/>
            <a:chOff x="3336035" y="1257300"/>
            <a:chExt cx="4997450" cy="615950"/>
          </a:xfrm>
        </p:grpSpPr>
        <p:sp>
          <p:nvSpPr>
            <p:cNvPr id="11" name="object 11"/>
            <p:cNvSpPr/>
            <p:nvPr/>
          </p:nvSpPr>
          <p:spPr>
            <a:xfrm>
              <a:off x="3336035" y="1257300"/>
              <a:ext cx="4997450" cy="615950"/>
            </a:xfrm>
            <a:custGeom>
              <a:avLst/>
              <a:gdLst/>
              <a:ahLst/>
              <a:cxnLst/>
              <a:rect l="l" t="t" r="r" b="b"/>
              <a:pathLst>
                <a:path w="4997450" h="615950">
                  <a:moveTo>
                    <a:pt x="4997196" y="0"/>
                  </a:moveTo>
                  <a:lnTo>
                    <a:pt x="0" y="0"/>
                  </a:lnTo>
                  <a:lnTo>
                    <a:pt x="0" y="615696"/>
                  </a:lnTo>
                  <a:lnTo>
                    <a:pt x="4997196" y="615696"/>
                  </a:lnTo>
                  <a:lnTo>
                    <a:pt x="4997196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41828" y="1578305"/>
              <a:ext cx="934719" cy="255270"/>
            </a:xfrm>
            <a:custGeom>
              <a:avLst/>
              <a:gdLst/>
              <a:ahLst/>
              <a:cxnLst/>
              <a:rect l="l" t="t" r="r" b="b"/>
              <a:pathLst>
                <a:path w="934720" h="255269">
                  <a:moveTo>
                    <a:pt x="0" y="172342"/>
                  </a:moveTo>
                  <a:lnTo>
                    <a:pt x="29467" y="158746"/>
                  </a:lnTo>
                </a:path>
                <a:path w="934720" h="255269">
                  <a:moveTo>
                    <a:pt x="30045" y="158746"/>
                  </a:moveTo>
                  <a:lnTo>
                    <a:pt x="99597" y="255223"/>
                  </a:lnTo>
                </a:path>
                <a:path w="934720" h="255269">
                  <a:moveTo>
                    <a:pt x="99597" y="255223"/>
                  </a:moveTo>
                  <a:lnTo>
                    <a:pt x="176828" y="877"/>
                  </a:lnTo>
                </a:path>
                <a:path w="934720" h="255269">
                  <a:moveTo>
                    <a:pt x="176828" y="0"/>
                  </a:moveTo>
                  <a:lnTo>
                    <a:pt x="9342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34149" y="1569533"/>
              <a:ext cx="937894" cy="260350"/>
            </a:xfrm>
            <a:custGeom>
              <a:avLst/>
              <a:gdLst/>
              <a:ahLst/>
              <a:cxnLst/>
              <a:rect l="l" t="t" r="r" b="b"/>
              <a:pathLst>
                <a:path w="937895" h="260350">
                  <a:moveTo>
                    <a:pt x="937781" y="0"/>
                  </a:moveTo>
                  <a:lnTo>
                    <a:pt x="173891" y="0"/>
                  </a:lnTo>
                  <a:lnTo>
                    <a:pt x="101980" y="237245"/>
                  </a:lnTo>
                  <a:lnTo>
                    <a:pt x="40084" y="155678"/>
                  </a:lnTo>
                  <a:lnTo>
                    <a:pt x="0" y="174535"/>
                  </a:lnTo>
                  <a:lnTo>
                    <a:pt x="4718" y="180675"/>
                  </a:lnTo>
                  <a:lnTo>
                    <a:pt x="24772" y="171904"/>
                  </a:lnTo>
                  <a:lnTo>
                    <a:pt x="94902" y="260048"/>
                  </a:lnTo>
                  <a:lnTo>
                    <a:pt x="109636" y="260048"/>
                  </a:lnTo>
                  <a:lnTo>
                    <a:pt x="184508" y="10525"/>
                  </a:lnTo>
                  <a:lnTo>
                    <a:pt x="937781" y="10525"/>
                  </a:lnTo>
                  <a:lnTo>
                    <a:pt x="937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11759" y="1546727"/>
              <a:ext cx="982980" cy="0"/>
            </a:xfrm>
            <a:custGeom>
              <a:avLst/>
              <a:gdLst/>
              <a:ahLst/>
              <a:cxnLst/>
              <a:rect l="l" t="t" r="r" b="b"/>
              <a:pathLst>
                <a:path w="982979">
                  <a:moveTo>
                    <a:pt x="0" y="0"/>
                  </a:moveTo>
                  <a:lnTo>
                    <a:pt x="982584" y="0"/>
                  </a:lnTo>
                </a:path>
              </a:pathLst>
            </a:custGeom>
            <a:ln w="10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46125" y="1582779"/>
            <a:ext cx="9715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185" dirty="0">
                <a:latin typeface="Times New Roman"/>
                <a:cs typeface="Times New Roman"/>
              </a:rPr>
              <a:t>0</a:t>
            </a: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3865" y="1296867"/>
            <a:ext cx="7874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i="1" spc="145" dirty="0">
                <a:latin typeface="Times New Roman"/>
                <a:cs typeface="Times New Roman"/>
              </a:rPr>
              <a:t>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8839" y="1518754"/>
            <a:ext cx="9715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i="1" spc="185" dirty="0">
                <a:latin typeface="Times New Roman"/>
                <a:cs typeface="Times New Roman"/>
              </a:rPr>
              <a:t>p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76705" y="1371466"/>
            <a:ext cx="106108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65125" algn="l"/>
              </a:tabLst>
            </a:pPr>
            <a:r>
              <a:rPr sz="1700" i="1" spc="295" dirty="0">
                <a:latin typeface="Times New Roman"/>
                <a:cs typeface="Times New Roman"/>
              </a:rPr>
              <a:t>d	</a:t>
            </a:r>
            <a:r>
              <a:rPr sz="1700" spc="325" dirty="0">
                <a:latin typeface="Symbol"/>
                <a:cs typeface="Symbol"/>
              </a:rPr>
              <a:t>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i="1" spc="280" dirty="0">
                <a:latin typeface="Times New Roman"/>
                <a:cs typeface="Times New Roman"/>
              </a:rPr>
              <a:t>a</a:t>
            </a:r>
            <a:r>
              <a:rPr sz="1700" spc="280" dirty="0">
                <a:latin typeface="Times New Roman"/>
                <a:cs typeface="Times New Roman"/>
              </a:rPr>
              <a:t>(</a:t>
            </a:r>
            <a:r>
              <a:rPr sz="1700" i="1" spc="280" dirty="0">
                <a:latin typeface="Times New Roman"/>
                <a:cs typeface="Times New Roman"/>
              </a:rPr>
              <a:t>t</a:t>
            </a:r>
            <a:r>
              <a:rPr sz="1700" spc="280" dirty="0">
                <a:latin typeface="Times New Roman"/>
                <a:cs typeface="Times New Roman"/>
              </a:rPr>
              <a:t>)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48544" y="1371466"/>
            <a:ext cx="258508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700" spc="325" dirty="0">
                <a:latin typeface="Symbol"/>
                <a:cs typeface="Symbol"/>
              </a:rPr>
              <a:t></a:t>
            </a:r>
            <a:r>
              <a:rPr sz="1700" spc="100" dirty="0">
                <a:latin typeface="Times New Roman"/>
                <a:cs typeface="Times New Roman"/>
              </a:rPr>
              <a:t> </a:t>
            </a:r>
            <a:r>
              <a:rPr sz="1700" i="1" spc="380" dirty="0">
                <a:latin typeface="Times New Roman"/>
                <a:cs typeface="Times New Roman"/>
              </a:rPr>
              <a:t>a</a:t>
            </a:r>
            <a:r>
              <a:rPr sz="1700" spc="235" dirty="0">
                <a:latin typeface="Times New Roman"/>
                <a:cs typeface="Times New Roman"/>
              </a:rPr>
              <a:t>(</a:t>
            </a:r>
            <a:r>
              <a:rPr sz="1700" i="1" spc="300" dirty="0">
                <a:latin typeface="Times New Roman"/>
                <a:cs typeface="Times New Roman"/>
              </a:rPr>
              <a:t>t</a:t>
            </a:r>
            <a:r>
              <a:rPr sz="1700" spc="225" dirty="0">
                <a:latin typeface="Times New Roman"/>
                <a:cs typeface="Times New Roman"/>
              </a:rPr>
              <a:t>)</a:t>
            </a:r>
            <a:r>
              <a:rPr sz="1700" i="1" spc="265" dirty="0">
                <a:latin typeface="Times New Roman"/>
                <a:cs typeface="Times New Roman"/>
              </a:rPr>
              <a:t>k</a:t>
            </a:r>
            <a:r>
              <a:rPr sz="1700" i="1" spc="-160" dirty="0">
                <a:latin typeface="Times New Roman"/>
                <a:cs typeface="Times New Roman"/>
              </a:rPr>
              <a:t> </a:t>
            </a:r>
            <a:r>
              <a:rPr sz="1425" spc="300" baseline="43859" dirty="0">
                <a:latin typeface="Symbol"/>
                <a:cs typeface="Symbol"/>
              </a:rPr>
              <a:t></a:t>
            </a:r>
            <a:r>
              <a:rPr sz="1425" spc="225" baseline="43859" dirty="0">
                <a:latin typeface="Times New Roman"/>
                <a:cs typeface="Times New Roman"/>
              </a:rPr>
              <a:t>1</a:t>
            </a:r>
            <a:r>
              <a:rPr sz="1425" spc="262" baseline="43859" dirty="0">
                <a:latin typeface="Times New Roman"/>
                <a:cs typeface="Times New Roman"/>
              </a:rPr>
              <a:t>/</a:t>
            </a:r>
            <a:r>
              <a:rPr sz="1425" spc="277" baseline="43859" dirty="0">
                <a:latin typeface="Times New Roman"/>
                <a:cs typeface="Times New Roman"/>
              </a:rPr>
              <a:t>2</a:t>
            </a:r>
            <a:r>
              <a:rPr sz="1700" spc="220" dirty="0">
                <a:latin typeface="Times New Roman"/>
                <a:cs typeface="Times New Roman"/>
              </a:rPr>
              <a:t>sin</a:t>
            </a:r>
            <a:r>
              <a:rPr sz="1700" spc="390" dirty="0">
                <a:latin typeface="Times New Roman"/>
                <a:cs typeface="Times New Roman"/>
              </a:rPr>
              <a:t>n</a:t>
            </a:r>
            <a:r>
              <a:rPr sz="1425" spc="165" baseline="43859" dirty="0">
                <a:latin typeface="Times New Roman"/>
                <a:cs typeface="Times New Roman"/>
              </a:rPr>
              <a:t>-</a:t>
            </a:r>
            <a:r>
              <a:rPr sz="1425" spc="277" baseline="43859" dirty="0">
                <a:latin typeface="Times New Roman"/>
                <a:cs typeface="Times New Roman"/>
              </a:rPr>
              <a:t>1</a:t>
            </a:r>
            <a:r>
              <a:rPr sz="1425" spc="-179" baseline="43859" dirty="0">
                <a:latin typeface="Times New Roman"/>
                <a:cs typeface="Times New Roman"/>
              </a:rPr>
              <a:t> </a:t>
            </a:r>
            <a:r>
              <a:rPr sz="1700" spc="250" dirty="0">
                <a:latin typeface="Times New Roman"/>
                <a:cs typeface="Times New Roman"/>
              </a:rPr>
              <a:t>(</a:t>
            </a:r>
            <a:r>
              <a:rPr sz="1700" i="1" spc="390" dirty="0">
                <a:latin typeface="Times New Roman"/>
                <a:cs typeface="Times New Roman"/>
              </a:rPr>
              <a:t>k</a:t>
            </a:r>
            <a:r>
              <a:rPr sz="1425" spc="225" baseline="43859" dirty="0">
                <a:latin typeface="Times New Roman"/>
                <a:cs typeface="Times New Roman"/>
              </a:rPr>
              <a:t>1</a:t>
            </a:r>
            <a:r>
              <a:rPr sz="1425" spc="262" baseline="43859" dirty="0">
                <a:latin typeface="Times New Roman"/>
                <a:cs typeface="Times New Roman"/>
              </a:rPr>
              <a:t>/</a:t>
            </a:r>
            <a:r>
              <a:rPr sz="1425" spc="397" baseline="43859" dirty="0">
                <a:latin typeface="Times New Roman"/>
                <a:cs typeface="Times New Roman"/>
              </a:rPr>
              <a:t>2</a:t>
            </a:r>
            <a:r>
              <a:rPr sz="1700" i="1" spc="345" dirty="0">
                <a:latin typeface="Times New Roman"/>
                <a:cs typeface="Times New Roman"/>
              </a:rPr>
              <a:t>r</a:t>
            </a:r>
            <a:r>
              <a:rPr sz="1700" spc="195" dirty="0">
                <a:latin typeface="Times New Roman"/>
                <a:cs typeface="Times New Roman"/>
              </a:rPr>
              <a:t>)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2625" y="1151180"/>
            <a:ext cx="799465" cy="7150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70"/>
              </a:spcBef>
            </a:pPr>
            <a:r>
              <a:rPr sz="1700" i="1" spc="254" dirty="0">
                <a:latin typeface="Times New Roman"/>
                <a:cs typeface="Times New Roman"/>
              </a:rPr>
              <a:t>dr</a:t>
            </a:r>
            <a:endParaRPr sz="170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75"/>
              </a:spcBef>
            </a:pPr>
            <a:r>
              <a:rPr sz="1700" spc="295" dirty="0">
                <a:latin typeface="Times New Roman"/>
                <a:cs typeface="Times New Roman"/>
              </a:rPr>
              <a:t>1</a:t>
            </a:r>
            <a:r>
              <a:rPr sz="1700" spc="-185" dirty="0">
                <a:latin typeface="Times New Roman"/>
                <a:cs typeface="Times New Roman"/>
              </a:rPr>
              <a:t> </a:t>
            </a:r>
            <a:r>
              <a:rPr sz="1700" spc="325" dirty="0">
                <a:latin typeface="Symbol"/>
                <a:cs typeface="Symbol"/>
              </a:rPr>
              <a:t>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i="1" spc="270" dirty="0">
                <a:latin typeface="Times New Roman"/>
                <a:cs typeface="Times New Roman"/>
              </a:rPr>
              <a:t>k</a:t>
            </a:r>
            <a:r>
              <a:rPr sz="1700" i="1" spc="365" dirty="0">
                <a:latin typeface="Times New Roman"/>
                <a:cs typeface="Times New Roman"/>
              </a:rPr>
              <a:t>r</a:t>
            </a:r>
            <a:r>
              <a:rPr sz="1425" spc="277" baseline="43859" dirty="0">
                <a:latin typeface="Times New Roman"/>
                <a:cs typeface="Times New Roman"/>
              </a:rPr>
              <a:t>2</a:t>
            </a:r>
            <a:endParaRPr sz="1425" baseline="43859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37669" y="1340819"/>
            <a:ext cx="132715" cy="41655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2550" spc="245" dirty="0">
                <a:latin typeface="Symbol"/>
                <a:cs typeface="Symbol"/>
              </a:rPr>
              <a:t></a:t>
            </a:r>
            <a:endParaRPr sz="2550" dirty="0">
              <a:latin typeface="Symbol"/>
              <a:cs typeface="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95928" y="2008632"/>
            <a:ext cx="3065145" cy="1012190"/>
          </a:xfrm>
          <a:custGeom>
            <a:avLst/>
            <a:gdLst/>
            <a:ahLst/>
            <a:cxnLst/>
            <a:rect l="l" t="t" r="r" b="b"/>
            <a:pathLst>
              <a:path w="3065145" h="1012189">
                <a:moveTo>
                  <a:pt x="3064764" y="0"/>
                </a:moveTo>
                <a:lnTo>
                  <a:pt x="0" y="0"/>
                </a:lnTo>
                <a:lnTo>
                  <a:pt x="0" y="1011936"/>
                </a:lnTo>
                <a:lnTo>
                  <a:pt x="3064764" y="1011936"/>
                </a:lnTo>
                <a:lnTo>
                  <a:pt x="3064764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70118" y="2723362"/>
            <a:ext cx="15684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700" spc="290" dirty="0">
                <a:latin typeface="Symbol"/>
                <a:cs typeface="Symbol"/>
              </a:rPr>
              <a:t>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70118" y="2376801"/>
            <a:ext cx="15684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700" spc="290" dirty="0">
                <a:latin typeface="Symbol"/>
                <a:cs typeface="Symbol"/>
              </a:rPr>
              <a:t>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44718" y="2664944"/>
            <a:ext cx="192786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1142365" algn="l"/>
              </a:tabLst>
            </a:pPr>
            <a:r>
              <a:rPr sz="2550" spc="330" baseline="21241" dirty="0">
                <a:latin typeface="Symbol"/>
                <a:cs typeface="Symbol"/>
              </a:rPr>
              <a:t></a:t>
            </a:r>
            <a:r>
              <a:rPr sz="1700" spc="220" dirty="0">
                <a:latin typeface="Times New Roman"/>
                <a:cs typeface="Times New Roman"/>
              </a:rPr>
              <a:t>sinh(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i="1" spc="250" dirty="0">
                <a:latin typeface="Times New Roman"/>
                <a:cs typeface="Times New Roman"/>
              </a:rPr>
              <a:t>x</a:t>
            </a:r>
            <a:r>
              <a:rPr sz="1700" spc="250" dirty="0">
                <a:latin typeface="Times New Roman"/>
                <a:cs typeface="Times New Roman"/>
              </a:rPr>
              <a:t>)	</a:t>
            </a:r>
            <a:r>
              <a:rPr sz="1700" i="1" spc="260" dirty="0">
                <a:latin typeface="Times New Roman"/>
                <a:cs typeface="Times New Roman"/>
              </a:rPr>
              <a:t>k</a:t>
            </a:r>
            <a:r>
              <a:rPr sz="1700" i="1" spc="229" dirty="0">
                <a:latin typeface="Times New Roman"/>
                <a:cs typeface="Times New Roman"/>
              </a:rPr>
              <a:t> </a:t>
            </a:r>
            <a:r>
              <a:rPr sz="1700" spc="320" dirty="0">
                <a:latin typeface="Symbol"/>
                <a:cs typeface="Symbol"/>
              </a:rPr>
              <a:t>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300" dirty="0">
                <a:latin typeface="Symbol"/>
                <a:cs typeface="Symbol"/>
              </a:rPr>
              <a:t></a:t>
            </a:r>
            <a:r>
              <a:rPr sz="1700" spc="30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70118" y="2014003"/>
            <a:ext cx="173672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166495" algn="l"/>
              </a:tabLst>
            </a:pPr>
            <a:r>
              <a:rPr sz="2550" spc="330" baseline="-3267" dirty="0">
                <a:latin typeface="Symbol"/>
                <a:cs typeface="Symbol"/>
              </a:rPr>
              <a:t></a:t>
            </a:r>
            <a:r>
              <a:rPr sz="1700" spc="165" dirty="0">
                <a:latin typeface="Times New Roman"/>
                <a:cs typeface="Times New Roman"/>
              </a:rPr>
              <a:t>s</a:t>
            </a:r>
            <a:r>
              <a:rPr sz="1700" spc="110" dirty="0">
                <a:latin typeface="Times New Roman"/>
                <a:cs typeface="Times New Roman"/>
              </a:rPr>
              <a:t>i</a:t>
            </a:r>
            <a:r>
              <a:rPr sz="1700" spc="315" dirty="0">
                <a:latin typeface="Times New Roman"/>
                <a:cs typeface="Times New Roman"/>
              </a:rPr>
              <a:t>n</a:t>
            </a:r>
            <a:r>
              <a:rPr sz="1700" spc="195" dirty="0">
                <a:latin typeface="Times New Roman"/>
                <a:cs typeface="Times New Roman"/>
              </a:rPr>
              <a:t>(</a:t>
            </a:r>
            <a:r>
              <a:rPr sz="1700" spc="-180" dirty="0">
                <a:latin typeface="Times New Roman"/>
                <a:cs typeface="Times New Roman"/>
              </a:rPr>
              <a:t> </a:t>
            </a:r>
            <a:r>
              <a:rPr sz="1700" i="1" spc="305" dirty="0">
                <a:latin typeface="Times New Roman"/>
                <a:cs typeface="Times New Roman"/>
              </a:rPr>
              <a:t>x</a:t>
            </a:r>
            <a:r>
              <a:rPr sz="1700" spc="185" dirty="0">
                <a:latin typeface="Times New Roman"/>
                <a:cs typeface="Times New Roman"/>
              </a:rPr>
              <a:t>)</a:t>
            </a:r>
            <a:r>
              <a:rPr sz="1700" spc="145" dirty="0">
                <a:latin typeface="Times New Roman"/>
                <a:cs typeface="Times New Roman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i="1" spc="260" dirty="0">
                <a:latin typeface="Times New Roman"/>
                <a:cs typeface="Times New Roman"/>
              </a:rPr>
              <a:t>k</a:t>
            </a:r>
            <a:r>
              <a:rPr sz="1700" i="1" dirty="0">
                <a:latin typeface="Times New Roman"/>
                <a:cs typeface="Times New Roman"/>
              </a:rPr>
              <a:t> </a:t>
            </a:r>
            <a:r>
              <a:rPr sz="1700" i="1" spc="-160" dirty="0">
                <a:latin typeface="Times New Roman"/>
                <a:cs typeface="Times New Roman"/>
              </a:rPr>
              <a:t> </a:t>
            </a:r>
            <a:r>
              <a:rPr sz="1700" spc="320" dirty="0">
                <a:latin typeface="Symbol"/>
                <a:cs typeface="Symbol"/>
              </a:rPr>
              <a:t></a:t>
            </a:r>
            <a:r>
              <a:rPr sz="1700" spc="-155" dirty="0">
                <a:latin typeface="Times New Roman"/>
                <a:cs typeface="Times New Roman"/>
              </a:rPr>
              <a:t> </a:t>
            </a:r>
            <a:r>
              <a:rPr sz="1700" spc="295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92587" y="2339470"/>
            <a:ext cx="291782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706245" algn="l"/>
                <a:tab pos="2294255" algn="l"/>
              </a:tabLst>
            </a:pPr>
            <a:r>
              <a:rPr sz="1700" spc="275" dirty="0">
                <a:latin typeface="Times New Roman"/>
                <a:cs typeface="Times New Roman"/>
              </a:rPr>
              <a:t>sinn(</a:t>
            </a:r>
            <a:r>
              <a:rPr sz="1700" i="1" spc="275" dirty="0">
                <a:latin typeface="Times New Roman"/>
                <a:cs typeface="Times New Roman"/>
              </a:rPr>
              <a:t>x</a:t>
            </a:r>
            <a:r>
              <a:rPr sz="1700" spc="275" dirty="0">
                <a:latin typeface="Times New Roman"/>
                <a:cs typeface="Times New Roman"/>
              </a:rPr>
              <a:t>)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320" dirty="0">
                <a:latin typeface="Symbol"/>
                <a:cs typeface="Symbol"/>
              </a:rPr>
              <a:t></a:t>
            </a:r>
            <a:r>
              <a:rPr sz="1700" spc="100" dirty="0">
                <a:latin typeface="Times New Roman"/>
                <a:cs typeface="Times New Roman"/>
              </a:rPr>
              <a:t> </a:t>
            </a:r>
            <a:r>
              <a:rPr sz="2550" spc="434" baseline="32679" dirty="0">
                <a:latin typeface="Symbol"/>
                <a:cs typeface="Symbol"/>
              </a:rPr>
              <a:t></a:t>
            </a:r>
            <a:r>
              <a:rPr sz="2550" spc="434" baseline="32679" dirty="0">
                <a:latin typeface="Times New Roman"/>
                <a:cs typeface="Times New Roman"/>
              </a:rPr>
              <a:t>	</a:t>
            </a:r>
            <a:r>
              <a:rPr sz="1700" i="1" spc="260" dirty="0">
                <a:latin typeface="Times New Roman"/>
                <a:cs typeface="Times New Roman"/>
              </a:rPr>
              <a:t>x</a:t>
            </a:r>
            <a:r>
              <a:rPr sz="1700" i="1" spc="480" dirty="0">
                <a:latin typeface="Times New Roman"/>
                <a:cs typeface="Times New Roman"/>
              </a:rPr>
              <a:t> </a:t>
            </a:r>
            <a:r>
              <a:rPr sz="1700" spc="145" dirty="0">
                <a:latin typeface="Times New Roman"/>
                <a:cs typeface="Times New Roman"/>
              </a:rPr>
              <a:t>,	</a:t>
            </a:r>
            <a:r>
              <a:rPr sz="1700" i="1" spc="260" dirty="0">
                <a:latin typeface="Times New Roman"/>
                <a:cs typeface="Times New Roman"/>
              </a:rPr>
              <a:t>k</a:t>
            </a:r>
            <a:r>
              <a:rPr sz="1700" i="1" spc="225" dirty="0">
                <a:latin typeface="Times New Roman"/>
                <a:cs typeface="Times New Roman"/>
              </a:rPr>
              <a:t> </a:t>
            </a:r>
            <a:r>
              <a:rPr sz="1700" spc="320" dirty="0">
                <a:latin typeface="Symbol"/>
                <a:cs typeface="Symbol"/>
              </a:rPr>
              <a:t>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295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52" name="object 5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619" y="2778760"/>
            <a:ext cx="1356952" cy="207263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49087" y="1128005"/>
            <a:ext cx="720436" cy="166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389" y="67437"/>
            <a:ext cx="4977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Cosmological</a:t>
            </a:r>
            <a:r>
              <a:rPr sz="4400" spc="-9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redshift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5" y="816356"/>
            <a:ext cx="82994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The redshift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wavelength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light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divided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rest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wavelength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light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3968" y="2540889"/>
            <a:ext cx="7817484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distinct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causes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spectral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shift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light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emitted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kinematical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Doppler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effect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Relativity</a:t>
            </a: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redshift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caused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expansion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of the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universe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governed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General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Relativity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Gravitational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Redshift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frequency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photon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lower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energy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 it</a:t>
            </a:r>
          </a:p>
          <a:p>
            <a:pPr marL="762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climbs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gravitational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field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7376" y="1583131"/>
            <a:ext cx="955567" cy="4164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3093" y="1535826"/>
            <a:ext cx="1028752" cy="4164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518" y="2149486"/>
            <a:ext cx="2851507" cy="2359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2058" y="2146246"/>
            <a:ext cx="2856231" cy="23242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7891" y="4351018"/>
            <a:ext cx="1728215" cy="6873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3691838"/>
            <a:ext cx="246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根据光的传播方程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65" y="394842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红移定义：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421001" y="1657667"/>
            <a:ext cx="3048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latin typeface="SimSun"/>
                <a:cs typeface="SimSun"/>
              </a:rPr>
              <a:t>，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3200" y="629412"/>
            <a:ext cx="2971800" cy="645160"/>
          </a:xfrm>
          <a:custGeom>
            <a:avLst/>
            <a:gdLst/>
            <a:ahLst/>
            <a:cxnLst/>
            <a:rect l="l" t="t" r="r" b="b"/>
            <a:pathLst>
              <a:path w="2971800" h="645160">
                <a:moveTo>
                  <a:pt x="2971800" y="0"/>
                </a:moveTo>
                <a:lnTo>
                  <a:pt x="0" y="0"/>
                </a:lnTo>
                <a:lnTo>
                  <a:pt x="0" y="644651"/>
                </a:lnTo>
                <a:lnTo>
                  <a:pt x="2971800" y="644651"/>
                </a:lnTo>
                <a:lnTo>
                  <a:pt x="297180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34649" y="639468"/>
            <a:ext cx="652780" cy="652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5"/>
              </a:spcBef>
            </a:pPr>
            <a:r>
              <a:rPr sz="3000" u="sng" spc="592" baseline="1250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</a:t>
            </a:r>
            <a:r>
              <a:rPr sz="1000" i="1" spc="395" dirty="0">
                <a:latin typeface="Times New Roman"/>
                <a:cs typeface="Times New Roman"/>
              </a:rPr>
              <a:t>obs</a:t>
            </a:r>
            <a:endParaRPr sz="1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000" spc="540" baseline="12500" dirty="0">
                <a:latin typeface="Symbol"/>
                <a:cs typeface="Symbol"/>
              </a:rPr>
              <a:t></a:t>
            </a:r>
            <a:r>
              <a:rPr sz="1000" i="1" spc="360" dirty="0">
                <a:latin typeface="Times New Roman"/>
                <a:cs typeface="Times New Roman"/>
              </a:rPr>
              <a:t>emit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6737" y="960463"/>
            <a:ext cx="6121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3000" spc="750" baseline="12500" dirty="0">
                <a:latin typeface="Symbol"/>
                <a:cs typeface="Symbol"/>
              </a:rPr>
              <a:t></a:t>
            </a:r>
            <a:r>
              <a:rPr sz="3000" spc="-165" baseline="12500" dirty="0">
                <a:latin typeface="Times New Roman"/>
                <a:cs typeface="Times New Roman"/>
              </a:rPr>
              <a:t> </a:t>
            </a:r>
            <a:r>
              <a:rPr sz="1000" i="1" spc="325" dirty="0">
                <a:latin typeface="Times New Roman"/>
                <a:cs typeface="Times New Roman"/>
              </a:rPr>
              <a:t>obs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2842" y="764501"/>
            <a:ext cx="219710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750" spc="665" dirty="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3559" y="639468"/>
            <a:ext cx="1746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625" spc="907" baseline="-22222" dirty="0">
                <a:latin typeface="Times New Roman"/>
                <a:cs typeface="Times New Roman"/>
              </a:rPr>
              <a:t>1</a:t>
            </a:r>
            <a:r>
              <a:rPr sz="2625" spc="-209" baseline="-22222" dirty="0">
                <a:latin typeface="Times New Roman"/>
                <a:cs typeface="Times New Roman"/>
              </a:rPr>
              <a:t> </a:t>
            </a:r>
            <a:r>
              <a:rPr sz="2625" spc="997" baseline="-22222" dirty="0">
                <a:latin typeface="Symbol"/>
                <a:cs typeface="Symbol"/>
              </a:rPr>
              <a:t></a:t>
            </a:r>
            <a:r>
              <a:rPr sz="2625" baseline="-22222" dirty="0">
                <a:latin typeface="Times New Roman"/>
                <a:cs typeface="Times New Roman"/>
              </a:rPr>
              <a:t> </a:t>
            </a:r>
            <a:r>
              <a:rPr sz="2625" spc="-195" baseline="-22222" dirty="0">
                <a:latin typeface="Times New Roman"/>
                <a:cs typeface="Times New Roman"/>
              </a:rPr>
              <a:t> </a:t>
            </a:r>
            <a:r>
              <a:rPr sz="2625" i="1" spc="705" baseline="-22222" dirty="0">
                <a:latin typeface="Times New Roman"/>
                <a:cs typeface="Times New Roman"/>
              </a:rPr>
              <a:t>z</a:t>
            </a:r>
            <a:r>
              <a:rPr sz="2625" i="1" baseline="-22222" dirty="0">
                <a:latin typeface="Times New Roman"/>
                <a:cs typeface="Times New Roman"/>
              </a:rPr>
              <a:t> </a:t>
            </a:r>
            <a:r>
              <a:rPr sz="2625" i="1" spc="-22" baseline="-22222" dirty="0">
                <a:latin typeface="Times New Roman"/>
                <a:cs typeface="Times New Roman"/>
              </a:rPr>
              <a:t> </a:t>
            </a:r>
            <a:r>
              <a:rPr sz="2625" spc="997" baseline="-22222" dirty="0">
                <a:latin typeface="Symbol"/>
                <a:cs typeface="Symbol"/>
              </a:rPr>
              <a:t></a:t>
            </a:r>
            <a:r>
              <a:rPr sz="2625" spc="209" baseline="-22222" dirty="0">
                <a:latin typeface="Times New Roman"/>
                <a:cs typeface="Times New Roman"/>
              </a:rPr>
              <a:t> </a:t>
            </a:r>
            <a:r>
              <a:rPr sz="3000" spc="-1252" baseline="12500" dirty="0">
                <a:latin typeface="Symbol"/>
                <a:cs typeface="Symbol"/>
              </a:rPr>
              <a:t></a:t>
            </a:r>
            <a:r>
              <a:rPr sz="3000" i="1" u="sng" spc="359" baseline="12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i="1" u="sng" baseline="12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i="1" u="sng" spc="-37" baseline="12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i="1" spc="295" dirty="0">
                <a:latin typeface="Times New Roman"/>
                <a:cs typeface="Times New Roman"/>
              </a:rPr>
              <a:t>e</a:t>
            </a:r>
            <a:r>
              <a:rPr sz="1000" i="1" spc="560" dirty="0">
                <a:latin typeface="Times New Roman"/>
                <a:cs typeface="Times New Roman"/>
              </a:rPr>
              <a:t>m</a:t>
            </a:r>
            <a:r>
              <a:rPr sz="1000" i="1" spc="140" dirty="0">
                <a:latin typeface="Times New Roman"/>
                <a:cs typeface="Times New Roman"/>
              </a:rPr>
              <a:t>i</a:t>
            </a:r>
            <a:r>
              <a:rPr sz="1000" i="1" spc="200" dirty="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53155" y="3758184"/>
            <a:ext cx="1219200" cy="37338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6034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204"/>
              </a:spcBef>
              <a:tabLst>
                <a:tab pos="685800" algn="l"/>
              </a:tabLst>
            </a:pPr>
            <a:r>
              <a:rPr sz="2150" i="1" spc="365" dirty="0">
                <a:latin typeface="Times New Roman"/>
                <a:cs typeface="Times New Roman"/>
              </a:rPr>
              <a:t>ds</a:t>
            </a:r>
            <a:r>
              <a:rPr sz="2150" i="1" spc="-250" dirty="0">
                <a:latin typeface="Times New Roman"/>
                <a:cs typeface="Times New Roman"/>
              </a:rPr>
              <a:t> </a:t>
            </a:r>
            <a:r>
              <a:rPr sz="1875" spc="337" baseline="42222" dirty="0">
                <a:latin typeface="Times New Roman"/>
                <a:cs typeface="Times New Roman"/>
              </a:rPr>
              <a:t>2	</a:t>
            </a:r>
            <a:r>
              <a:rPr sz="2150" spc="420" dirty="0">
                <a:latin typeface="Symbol"/>
                <a:cs typeface="Symbol"/>
              </a:rPr>
              <a:t></a:t>
            </a:r>
            <a:r>
              <a:rPr sz="2150" spc="150" dirty="0">
                <a:latin typeface="Times New Roman"/>
                <a:cs typeface="Times New Roman"/>
              </a:rPr>
              <a:t> </a:t>
            </a:r>
            <a:r>
              <a:rPr sz="2150" spc="385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58824" y="1708404"/>
            <a:ext cx="271780" cy="224154"/>
          </a:xfrm>
          <a:custGeom>
            <a:avLst/>
            <a:gdLst/>
            <a:ahLst/>
            <a:cxnLst/>
            <a:rect l="l" t="t" r="r" b="b"/>
            <a:pathLst>
              <a:path w="271780" h="224155">
                <a:moveTo>
                  <a:pt x="271272" y="0"/>
                </a:moveTo>
                <a:lnTo>
                  <a:pt x="0" y="0"/>
                </a:lnTo>
                <a:lnTo>
                  <a:pt x="0" y="224028"/>
                </a:lnTo>
                <a:lnTo>
                  <a:pt x="271272" y="224028"/>
                </a:lnTo>
                <a:lnTo>
                  <a:pt x="271272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27376" y="1635251"/>
            <a:ext cx="299085" cy="285115"/>
          </a:xfrm>
          <a:custGeom>
            <a:avLst/>
            <a:gdLst/>
            <a:ahLst/>
            <a:cxnLst/>
            <a:rect l="l" t="t" r="r" b="b"/>
            <a:pathLst>
              <a:path w="299085" h="285114">
                <a:moveTo>
                  <a:pt x="298704" y="0"/>
                </a:moveTo>
                <a:lnTo>
                  <a:pt x="0" y="0"/>
                </a:lnTo>
                <a:lnTo>
                  <a:pt x="0" y="284988"/>
                </a:lnTo>
                <a:lnTo>
                  <a:pt x="298704" y="284988"/>
                </a:lnTo>
                <a:lnTo>
                  <a:pt x="298704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3265" y="1602104"/>
            <a:ext cx="7909559" cy="211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  <a:tabLst>
                <a:tab pos="2247265" algn="l"/>
                <a:tab pos="2575560" algn="l"/>
              </a:tabLst>
            </a:pPr>
            <a:r>
              <a:rPr sz="2400" dirty="0">
                <a:latin typeface="SimSun"/>
                <a:cs typeface="SimSun"/>
              </a:rPr>
              <a:t>这</a:t>
            </a:r>
            <a:r>
              <a:rPr sz="2400" spc="180" dirty="0">
                <a:latin typeface="SimSun"/>
                <a:cs typeface="SimSun"/>
              </a:rPr>
              <a:t>里</a:t>
            </a:r>
            <a:r>
              <a:rPr sz="3225" spc="405" baseline="9043" dirty="0">
                <a:latin typeface="Symbol"/>
                <a:cs typeface="Symbol"/>
              </a:rPr>
              <a:t></a:t>
            </a:r>
            <a:r>
              <a:rPr sz="3225" spc="52" baseline="904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imSun"/>
                <a:cs typeface="SimSun"/>
              </a:rPr>
              <a:t>为频率	</a:t>
            </a:r>
            <a:r>
              <a:rPr sz="3075" spc="397" baseline="13550" dirty="0">
                <a:latin typeface="Symbol"/>
                <a:cs typeface="Symbol"/>
              </a:rPr>
              <a:t></a:t>
            </a:r>
            <a:r>
              <a:rPr sz="3075" spc="397" baseline="1355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imSun"/>
                <a:cs typeface="SimSun"/>
              </a:rPr>
              <a:t>为波长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650">
              <a:latin typeface="SimSun"/>
              <a:cs typeface="SimSun"/>
            </a:endParaRPr>
          </a:p>
          <a:p>
            <a:pPr marL="131445">
              <a:lnSpc>
                <a:spcPct val="100000"/>
              </a:lnSpc>
            </a:pPr>
            <a:r>
              <a:rPr sz="2400" dirty="0">
                <a:latin typeface="SimSun"/>
                <a:cs typeface="SimSun"/>
              </a:rPr>
              <a:t>与宇宙膨胀的关</a:t>
            </a:r>
            <a:r>
              <a:rPr sz="2400" spc="5" dirty="0">
                <a:latin typeface="SimSun"/>
                <a:cs typeface="SimSun"/>
              </a:rPr>
              <a:t>系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63500" marR="55880">
              <a:lnSpc>
                <a:spcPct val="100000"/>
              </a:lnSpc>
              <a:spcBef>
                <a:spcPts val="1475"/>
              </a:spcBef>
            </a:pPr>
            <a:r>
              <a:rPr sz="2400" dirty="0">
                <a:latin typeface="SimSun"/>
                <a:cs typeface="SimSun"/>
              </a:rPr>
              <a:t>假设位于共动坐标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SimSun"/>
                <a:cs typeface="SimSun"/>
              </a:rPr>
              <a:t>处的光源在时</a:t>
            </a:r>
            <a:r>
              <a:rPr sz="2400" spc="590" dirty="0">
                <a:latin typeface="SimSun"/>
                <a:cs typeface="SimSun"/>
              </a:rPr>
              <a:t>刻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SimSun"/>
                <a:cs typeface="SimSun"/>
              </a:rPr>
              <a:t>发出电磁波，接收者 </a:t>
            </a:r>
            <a:r>
              <a:rPr sz="2400" spc="-5" dirty="0">
                <a:latin typeface="SimSun"/>
                <a:cs typeface="SimSun"/>
              </a:rPr>
              <a:t>位于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SimSun"/>
                <a:cs typeface="SimSun"/>
              </a:rPr>
              <a:t>处，并</a:t>
            </a:r>
            <a:r>
              <a:rPr sz="2400" dirty="0">
                <a:latin typeface="SimSun"/>
                <a:cs typeface="SimSun"/>
              </a:rPr>
              <a:t>于</a:t>
            </a:r>
            <a:r>
              <a:rPr sz="2400" spc="-605" dirty="0">
                <a:latin typeface="SimSun"/>
                <a:cs typeface="SimSu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7" baseline="-20833" dirty="0">
                <a:latin typeface="Times New Roman"/>
                <a:cs typeface="Times New Roman"/>
              </a:rPr>
              <a:t>0</a:t>
            </a:r>
            <a:r>
              <a:rPr sz="2400" spc="28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imSun"/>
                <a:cs typeface="SimSun"/>
              </a:rPr>
              <a:t>时刻收到电磁波。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8128" y="4323410"/>
            <a:ext cx="3470103" cy="5930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768" y="222250"/>
            <a:ext cx="6477000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0000"/>
              </a:lnSpc>
              <a:spcBef>
                <a:spcPts val="100"/>
              </a:spcBef>
              <a:tabLst>
                <a:tab pos="1256665" algn="l"/>
              </a:tabLst>
            </a:pPr>
            <a:r>
              <a:rPr sz="2400" dirty="0">
                <a:latin typeface="SimSun"/>
                <a:cs typeface="SimSun"/>
              </a:rPr>
              <a:t>在</a:t>
            </a:r>
            <a:r>
              <a:rPr sz="2400" spc="-600" dirty="0">
                <a:latin typeface="SimSun"/>
                <a:cs typeface="SimSu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+δt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baseline="-20833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imSun"/>
                <a:cs typeface="SimSun"/>
              </a:rPr>
              <a:t>时，光源发出第二个波峰，此波峰到达 接收者的时刻为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20833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+δt</a:t>
            </a:r>
            <a:r>
              <a:rPr sz="2400" baseline="-20833" dirty="0">
                <a:latin typeface="Times New Roman"/>
                <a:cs typeface="Times New Roman"/>
              </a:rPr>
              <a:t>0</a:t>
            </a:r>
            <a:r>
              <a:rPr sz="2400" spc="24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imSun"/>
                <a:cs typeface="SimSun"/>
              </a:rPr>
              <a:t>我们有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10967" y="2182367"/>
            <a:ext cx="3763010" cy="768350"/>
          </a:xfrm>
          <a:custGeom>
            <a:avLst/>
            <a:gdLst/>
            <a:ahLst/>
            <a:cxnLst/>
            <a:rect l="l" t="t" r="r" b="b"/>
            <a:pathLst>
              <a:path w="3763010" h="768350">
                <a:moveTo>
                  <a:pt x="3762755" y="0"/>
                </a:moveTo>
                <a:lnTo>
                  <a:pt x="0" y="0"/>
                </a:lnTo>
                <a:lnTo>
                  <a:pt x="0" y="768095"/>
                </a:lnTo>
                <a:lnTo>
                  <a:pt x="3762755" y="768095"/>
                </a:lnTo>
                <a:lnTo>
                  <a:pt x="3762755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20272" y="2238819"/>
            <a:ext cx="8890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50" i="1" spc="250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5825" y="2603775"/>
            <a:ext cx="21971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250" i="1" spc="210" dirty="0">
                <a:latin typeface="Times New Roman"/>
                <a:cs typeface="Times New Roman"/>
              </a:rPr>
              <a:t>t</a:t>
            </a:r>
            <a:r>
              <a:rPr sz="1350" spc="315" baseline="-21604" dirty="0">
                <a:latin typeface="Times New Roman"/>
                <a:cs typeface="Times New Roman"/>
              </a:rPr>
              <a:t>1</a:t>
            </a:r>
            <a:endParaRPr sz="1350" baseline="-2160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6908" y="2163084"/>
            <a:ext cx="9810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967740" algn="l"/>
              </a:tabLst>
            </a:pPr>
            <a:r>
              <a:rPr sz="900" spc="325" dirty="0">
                <a:latin typeface="Times New Roman"/>
                <a:cs typeface="Times New Roman"/>
              </a:rPr>
              <a:t>0  </a:t>
            </a:r>
            <a:r>
              <a:rPr sz="1350" u="heavy" spc="487" baseline="308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u="heavy" spc="690" baseline="308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i="1" u="heavy" spc="855" baseline="126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dt	</a:t>
            </a:r>
            <a:endParaRPr sz="3300" baseline="126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7683" y="2552191"/>
            <a:ext cx="73025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200" i="1" spc="844" dirty="0">
                <a:latin typeface="Times New Roman"/>
                <a:cs typeface="Times New Roman"/>
              </a:rPr>
              <a:t>a</a:t>
            </a:r>
            <a:r>
              <a:rPr sz="2200" spc="459" dirty="0">
                <a:latin typeface="Times New Roman"/>
                <a:cs typeface="Times New Roman"/>
              </a:rPr>
              <a:t>(</a:t>
            </a:r>
            <a:r>
              <a:rPr sz="2200" i="1" spc="420" dirty="0">
                <a:latin typeface="Times New Roman"/>
                <a:cs typeface="Times New Roman"/>
              </a:rPr>
              <a:t>t</a:t>
            </a:r>
            <a:r>
              <a:rPr sz="2200" i="1" spc="-320" dirty="0">
                <a:latin typeface="Times New Roman"/>
                <a:cs typeface="Times New Roman"/>
              </a:rPr>
              <a:t> </a:t>
            </a:r>
            <a:r>
              <a:rPr sz="2200" spc="505" dirty="0">
                <a:latin typeface="Times New Roman"/>
                <a:cs typeface="Times New Roman"/>
              </a:rPr>
              <a:t>)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9081" y="2552191"/>
            <a:ext cx="73025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200" i="1" spc="840" dirty="0">
                <a:latin typeface="Times New Roman"/>
                <a:cs typeface="Times New Roman"/>
              </a:rPr>
              <a:t>a</a:t>
            </a:r>
            <a:r>
              <a:rPr sz="2200" spc="465" dirty="0">
                <a:latin typeface="Times New Roman"/>
                <a:cs typeface="Times New Roman"/>
              </a:rPr>
              <a:t>(</a:t>
            </a:r>
            <a:r>
              <a:rPr sz="2200" i="1" spc="420" dirty="0">
                <a:latin typeface="Times New Roman"/>
                <a:cs typeface="Times New Roman"/>
              </a:rPr>
              <a:t>t</a:t>
            </a:r>
            <a:r>
              <a:rPr sz="2200" i="1" spc="-325" dirty="0">
                <a:latin typeface="Times New Roman"/>
                <a:cs typeface="Times New Roman"/>
              </a:rPr>
              <a:t> </a:t>
            </a:r>
            <a:r>
              <a:rPr sz="2200" spc="505" dirty="0">
                <a:latin typeface="Times New Roman"/>
                <a:cs typeface="Times New Roman"/>
              </a:rPr>
              <a:t>)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8910" y="2214978"/>
            <a:ext cx="62230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216535" algn="l"/>
              </a:tabLst>
            </a:pPr>
            <a:r>
              <a:rPr sz="1250" i="1" spc="250" dirty="0">
                <a:latin typeface="Times New Roman"/>
                <a:cs typeface="Times New Roman"/>
              </a:rPr>
              <a:t>t	</a:t>
            </a:r>
            <a:r>
              <a:rPr sz="1250" spc="495" dirty="0">
                <a:latin typeface="Symbol"/>
                <a:cs typeface="Symbol"/>
              </a:rPr>
              <a:t></a:t>
            </a:r>
            <a:r>
              <a:rPr sz="1450" spc="585" dirty="0">
                <a:latin typeface="Symbol"/>
                <a:cs typeface="Symbol"/>
              </a:rPr>
              <a:t></a:t>
            </a:r>
            <a:r>
              <a:rPr sz="1250" i="1" spc="250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94463" y="2579934"/>
            <a:ext cx="719455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z="1250" i="1" spc="95" dirty="0">
                <a:latin typeface="Times New Roman"/>
                <a:cs typeface="Times New Roman"/>
              </a:rPr>
              <a:t>t</a:t>
            </a:r>
            <a:r>
              <a:rPr sz="1350" spc="487" baseline="-21604" dirty="0">
                <a:latin typeface="Times New Roman"/>
                <a:cs typeface="Times New Roman"/>
              </a:rPr>
              <a:t>1</a:t>
            </a:r>
            <a:r>
              <a:rPr sz="1350" baseline="-21604" dirty="0">
                <a:latin typeface="Times New Roman"/>
                <a:cs typeface="Times New Roman"/>
              </a:rPr>
              <a:t> </a:t>
            </a:r>
            <a:r>
              <a:rPr sz="1250" spc="495" dirty="0">
                <a:latin typeface="Symbol"/>
                <a:cs typeface="Symbol"/>
              </a:rPr>
              <a:t></a:t>
            </a:r>
            <a:r>
              <a:rPr sz="1450" spc="345" dirty="0">
                <a:latin typeface="Symbol"/>
                <a:cs typeface="Symbol"/>
              </a:rPr>
              <a:t></a:t>
            </a:r>
            <a:r>
              <a:rPr sz="1450" spc="-130" dirty="0">
                <a:latin typeface="Times New Roman"/>
                <a:cs typeface="Times New Roman"/>
              </a:rPr>
              <a:t> </a:t>
            </a:r>
            <a:r>
              <a:rPr sz="1250" i="1" spc="95" dirty="0">
                <a:latin typeface="Times New Roman"/>
                <a:cs typeface="Times New Roman"/>
              </a:rPr>
              <a:t>t</a:t>
            </a:r>
            <a:r>
              <a:rPr sz="1350" spc="487" baseline="-21604" dirty="0">
                <a:latin typeface="Times New Roman"/>
                <a:cs typeface="Times New Roman"/>
              </a:rPr>
              <a:t>1</a:t>
            </a:r>
            <a:endParaRPr sz="1350" baseline="-21604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88529" y="2293424"/>
            <a:ext cx="20701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300" spc="620" dirty="0">
                <a:latin typeface="Symbol"/>
                <a:cs typeface="Symbol"/>
              </a:rPr>
              <a:t>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69598" y="2022789"/>
            <a:ext cx="193103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992505" algn="l"/>
              </a:tabLst>
            </a:pPr>
            <a:r>
              <a:rPr sz="900" spc="325" dirty="0">
                <a:latin typeface="Times New Roman"/>
                <a:cs typeface="Times New Roman"/>
              </a:rPr>
              <a:t>0  </a:t>
            </a:r>
            <a:r>
              <a:rPr sz="1350" u="heavy" spc="487" baseline="308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u="heavy" spc="697" baseline="308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i="1" u="heavy" spc="855" baseline="126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dt	</a:t>
            </a:r>
            <a:r>
              <a:rPr sz="3300" spc="1245" baseline="-34090" dirty="0">
                <a:latin typeface="Symbol"/>
                <a:cs typeface="Symbol"/>
              </a:rPr>
              <a:t></a:t>
            </a:r>
            <a:r>
              <a:rPr sz="3300" spc="434" baseline="-34090" dirty="0">
                <a:latin typeface="Times New Roman"/>
                <a:cs typeface="Times New Roman"/>
              </a:rPr>
              <a:t> </a:t>
            </a:r>
            <a:r>
              <a:rPr sz="4950" spc="930" baseline="-36195" dirty="0">
                <a:latin typeface="Symbol"/>
                <a:cs typeface="Symbol"/>
              </a:rPr>
              <a:t></a:t>
            </a:r>
            <a:r>
              <a:rPr sz="4950" spc="30" baseline="-36195" dirty="0">
                <a:latin typeface="Times New Roman"/>
                <a:cs typeface="Times New Roman"/>
              </a:rPr>
              <a:t> </a:t>
            </a:r>
            <a:r>
              <a:rPr sz="900" spc="325" dirty="0">
                <a:latin typeface="Times New Roman"/>
                <a:cs typeface="Times New Roman"/>
              </a:rPr>
              <a:t>0</a:t>
            </a:r>
            <a:endParaRPr sz="9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00371" y="3148583"/>
            <a:ext cx="4323715" cy="678180"/>
            <a:chOff x="4500371" y="3148583"/>
            <a:chExt cx="4323715" cy="678180"/>
          </a:xfrm>
        </p:grpSpPr>
        <p:sp>
          <p:nvSpPr>
            <p:cNvPr id="14" name="object 14"/>
            <p:cNvSpPr/>
            <p:nvPr/>
          </p:nvSpPr>
          <p:spPr>
            <a:xfrm>
              <a:off x="4500371" y="3148583"/>
              <a:ext cx="4323715" cy="678180"/>
            </a:xfrm>
            <a:custGeom>
              <a:avLst/>
              <a:gdLst/>
              <a:ahLst/>
              <a:cxnLst/>
              <a:rect l="l" t="t" r="r" b="b"/>
              <a:pathLst>
                <a:path w="4323715" h="678179">
                  <a:moveTo>
                    <a:pt x="4323587" y="0"/>
                  </a:moveTo>
                  <a:lnTo>
                    <a:pt x="0" y="0"/>
                  </a:lnTo>
                  <a:lnTo>
                    <a:pt x="0" y="678180"/>
                  </a:lnTo>
                  <a:lnTo>
                    <a:pt x="4323587" y="678180"/>
                  </a:lnTo>
                  <a:lnTo>
                    <a:pt x="4323587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03881" y="3478259"/>
              <a:ext cx="549910" cy="0"/>
            </a:xfrm>
            <a:custGeom>
              <a:avLst/>
              <a:gdLst/>
              <a:ahLst/>
              <a:cxnLst/>
              <a:rect l="l" t="t" r="r" b="b"/>
              <a:pathLst>
                <a:path w="549909">
                  <a:moveTo>
                    <a:pt x="0" y="0"/>
                  </a:moveTo>
                  <a:lnTo>
                    <a:pt x="549812" y="0"/>
                  </a:lnTo>
                </a:path>
              </a:pathLst>
            </a:custGeom>
            <a:ln w="118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69028" y="3271282"/>
            <a:ext cx="9588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50" dirty="0"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2073" y="3279782"/>
            <a:ext cx="21526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390" dirty="0">
                <a:latin typeface="Times New Roman"/>
                <a:cs typeface="Times New Roman"/>
              </a:rPr>
              <a:t>=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57630" y="3279782"/>
            <a:ext cx="21526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390" dirty="0">
                <a:latin typeface="Times New Roman"/>
                <a:cs typeface="Times New Roman"/>
              </a:rPr>
              <a:t>+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18444" y="3195450"/>
            <a:ext cx="7937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i="1" spc="114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59999" y="3521155"/>
            <a:ext cx="19748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i="1" spc="120" dirty="0">
                <a:latin typeface="Times New Roman"/>
                <a:cs typeface="Times New Roman"/>
              </a:rPr>
              <a:t>t</a:t>
            </a:r>
            <a:r>
              <a:rPr sz="1200" spc="179" baseline="-20833" dirty="0">
                <a:latin typeface="Times New Roman"/>
                <a:cs typeface="Times New Roman"/>
              </a:rPr>
              <a:t>0</a:t>
            </a:r>
            <a:endParaRPr sz="1200" baseline="-20833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66219" y="3127599"/>
            <a:ext cx="108458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2270" algn="l"/>
                <a:tab pos="1071245" algn="l"/>
              </a:tabLst>
            </a:pPr>
            <a:r>
              <a:rPr sz="800" spc="150" dirty="0">
                <a:latin typeface="Times New Roman"/>
                <a:cs typeface="Times New Roman"/>
              </a:rPr>
              <a:t>0	0  </a:t>
            </a:r>
            <a:r>
              <a:rPr sz="800" u="sng" spc="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spc="3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i="1" u="sng" spc="2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dt	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30582" y="3125615"/>
            <a:ext cx="28384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i="1" spc="320" dirty="0">
                <a:latin typeface="Times New Roman"/>
                <a:cs typeface="Times New Roman"/>
              </a:rPr>
              <a:t>d</a:t>
            </a:r>
            <a:r>
              <a:rPr sz="1950" i="1" spc="190" dirty="0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84513" y="3127599"/>
            <a:ext cx="108458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2270" algn="l"/>
                <a:tab pos="1071245" algn="l"/>
              </a:tabLst>
            </a:pPr>
            <a:r>
              <a:rPr sz="800" spc="150" dirty="0">
                <a:latin typeface="Times New Roman"/>
                <a:cs typeface="Times New Roman"/>
              </a:rPr>
              <a:t>0	0  </a:t>
            </a:r>
            <a:r>
              <a:rPr sz="800" u="sng" spc="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spc="3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i="1" u="sng" spc="2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dt	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93030" y="3471643"/>
            <a:ext cx="54419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i="1" spc="425" dirty="0">
                <a:latin typeface="Times New Roman"/>
                <a:cs typeface="Times New Roman"/>
              </a:rPr>
              <a:t>a</a:t>
            </a:r>
            <a:r>
              <a:rPr sz="1950" spc="270" dirty="0">
                <a:latin typeface="Times New Roman"/>
                <a:cs typeface="Times New Roman"/>
              </a:rPr>
              <a:t>(</a:t>
            </a:r>
            <a:r>
              <a:rPr sz="1950" i="1" spc="325" dirty="0">
                <a:latin typeface="Times New Roman"/>
                <a:cs typeface="Times New Roman"/>
              </a:rPr>
              <a:t>t</a:t>
            </a:r>
            <a:r>
              <a:rPr sz="1950" spc="229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09843" y="3471643"/>
            <a:ext cx="54356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i="1" spc="425" dirty="0">
                <a:latin typeface="Times New Roman"/>
                <a:cs typeface="Times New Roman"/>
              </a:rPr>
              <a:t>a</a:t>
            </a:r>
            <a:r>
              <a:rPr sz="1950" spc="275" dirty="0">
                <a:latin typeface="Times New Roman"/>
                <a:cs typeface="Times New Roman"/>
              </a:rPr>
              <a:t>(</a:t>
            </a:r>
            <a:r>
              <a:rPr sz="1950" i="1" spc="325" dirty="0">
                <a:latin typeface="Times New Roman"/>
                <a:cs typeface="Times New Roman"/>
              </a:rPr>
              <a:t>t</a:t>
            </a:r>
            <a:r>
              <a:rPr sz="1950" spc="229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66720" y="3181514"/>
            <a:ext cx="19875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340" dirty="0">
                <a:latin typeface="Symbol"/>
                <a:cs typeface="Symbol"/>
              </a:rPr>
              <a:t></a:t>
            </a:r>
            <a:r>
              <a:rPr sz="1100" i="1" spc="114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84717" y="3181515"/>
            <a:ext cx="19875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340" dirty="0">
                <a:latin typeface="Symbol"/>
                <a:cs typeface="Symbol"/>
              </a:rPr>
              <a:t></a:t>
            </a:r>
            <a:r>
              <a:rPr sz="1100" i="1" spc="114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15758" y="3195450"/>
            <a:ext cx="27749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i="1" spc="114" dirty="0">
                <a:latin typeface="Times New Roman"/>
                <a:cs typeface="Times New Roman"/>
              </a:rPr>
              <a:t>t</a:t>
            </a:r>
            <a:r>
              <a:rPr sz="1100" i="1" spc="360" dirty="0">
                <a:latin typeface="Times New Roman"/>
                <a:cs typeface="Times New Roman"/>
              </a:rPr>
              <a:t> </a:t>
            </a:r>
            <a:r>
              <a:rPr sz="1100" spc="229" dirty="0">
                <a:latin typeface="Symbol"/>
                <a:cs typeface="Symbol"/>
              </a:rPr>
              <a:t>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33947" y="3195450"/>
            <a:ext cx="27749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i="1" spc="114" dirty="0">
                <a:latin typeface="Times New Roman"/>
                <a:cs typeface="Times New Roman"/>
              </a:rPr>
              <a:t>t</a:t>
            </a:r>
            <a:r>
              <a:rPr sz="1100" i="1" spc="355" dirty="0">
                <a:latin typeface="Times New Roman"/>
                <a:cs typeface="Times New Roman"/>
              </a:rPr>
              <a:t> </a:t>
            </a:r>
            <a:r>
              <a:rPr sz="1100" spc="229" dirty="0">
                <a:latin typeface="Symbol"/>
                <a:cs typeface="Symbol"/>
              </a:rPr>
              <a:t>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41244" y="3507220"/>
            <a:ext cx="53848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100" i="1" spc="5" dirty="0">
                <a:latin typeface="Times New Roman"/>
                <a:cs typeface="Times New Roman"/>
              </a:rPr>
              <a:t>t</a:t>
            </a:r>
            <a:r>
              <a:rPr sz="1200" spc="225" baseline="-20833" dirty="0">
                <a:latin typeface="Times New Roman"/>
                <a:cs typeface="Times New Roman"/>
              </a:rPr>
              <a:t>1</a:t>
            </a:r>
            <a:r>
              <a:rPr sz="1200" spc="-120" baseline="-20833" dirty="0">
                <a:latin typeface="Times New Roman"/>
                <a:cs typeface="Times New Roman"/>
              </a:rPr>
              <a:t> </a:t>
            </a:r>
            <a:r>
              <a:rPr sz="1100" spc="220" dirty="0">
                <a:latin typeface="Symbol"/>
                <a:cs typeface="Symbol"/>
              </a:rPr>
              <a:t></a:t>
            </a:r>
            <a:r>
              <a:rPr sz="1200" spc="160" dirty="0">
                <a:latin typeface="Symbol"/>
                <a:cs typeface="Symbol"/>
              </a:rPr>
              <a:t>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t</a:t>
            </a:r>
            <a:r>
              <a:rPr sz="1200" spc="225" baseline="-20833" dirty="0">
                <a:latin typeface="Times New Roman"/>
                <a:cs typeface="Times New Roman"/>
              </a:rPr>
              <a:t>1</a:t>
            </a:r>
            <a:endParaRPr sz="1200" baseline="-20833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43930" y="3416614"/>
            <a:ext cx="113347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100" i="1" spc="5" dirty="0">
                <a:latin typeface="Times New Roman"/>
                <a:cs typeface="Times New Roman"/>
              </a:rPr>
              <a:t>t</a:t>
            </a:r>
            <a:r>
              <a:rPr sz="1200" spc="225" baseline="-20833" dirty="0">
                <a:latin typeface="Times New Roman"/>
                <a:cs typeface="Times New Roman"/>
              </a:rPr>
              <a:t>1</a:t>
            </a:r>
            <a:r>
              <a:rPr sz="1200" spc="-120" baseline="-20833" dirty="0">
                <a:latin typeface="Times New Roman"/>
                <a:cs typeface="Times New Roman"/>
              </a:rPr>
              <a:t> </a:t>
            </a:r>
            <a:r>
              <a:rPr sz="1100" spc="220" dirty="0">
                <a:latin typeface="Symbol"/>
                <a:cs typeface="Symbol"/>
              </a:rPr>
              <a:t></a:t>
            </a:r>
            <a:r>
              <a:rPr sz="1200" spc="160" dirty="0">
                <a:latin typeface="Symbol"/>
                <a:cs typeface="Symbol"/>
              </a:rPr>
              <a:t>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t</a:t>
            </a:r>
            <a:r>
              <a:rPr sz="1200" spc="225" baseline="-20833" dirty="0">
                <a:latin typeface="Times New Roman"/>
                <a:cs typeface="Times New Roman"/>
              </a:rPr>
              <a:t>1</a:t>
            </a:r>
            <a:r>
              <a:rPr sz="1200" baseline="-20833" dirty="0">
                <a:latin typeface="Times New Roman"/>
                <a:cs typeface="Times New Roman"/>
              </a:rPr>
              <a:t>  </a:t>
            </a:r>
            <a:r>
              <a:rPr sz="1200" spc="7" baseline="-20833" dirty="0">
                <a:latin typeface="Times New Roman"/>
                <a:cs typeface="Times New Roman"/>
              </a:rPr>
              <a:t> </a:t>
            </a:r>
            <a:r>
              <a:rPr sz="2925" i="1" spc="630" baseline="-12820" dirty="0">
                <a:latin typeface="Times New Roman"/>
                <a:cs typeface="Times New Roman"/>
              </a:rPr>
              <a:t>a</a:t>
            </a:r>
            <a:r>
              <a:rPr sz="2925" spc="412" baseline="-12820" dirty="0">
                <a:latin typeface="Times New Roman"/>
                <a:cs typeface="Times New Roman"/>
              </a:rPr>
              <a:t>(</a:t>
            </a:r>
            <a:r>
              <a:rPr sz="2925" i="1" spc="487" baseline="-12820" dirty="0">
                <a:latin typeface="Times New Roman"/>
                <a:cs typeface="Times New Roman"/>
              </a:rPr>
              <a:t>t</a:t>
            </a:r>
            <a:r>
              <a:rPr sz="2925" spc="345" baseline="-12820" dirty="0">
                <a:latin typeface="Times New Roman"/>
                <a:cs typeface="Times New Roman"/>
              </a:rPr>
              <a:t>)</a:t>
            </a:r>
            <a:endParaRPr sz="2925" baseline="-1282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42842" y="3245656"/>
            <a:ext cx="16383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290" dirty="0">
                <a:latin typeface="Symbol"/>
                <a:cs typeface="Symbol"/>
              </a:rPr>
              <a:t>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44569" y="3245656"/>
            <a:ext cx="16383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290" dirty="0">
                <a:latin typeface="Symbol"/>
                <a:cs typeface="Symbol"/>
              </a:rPr>
              <a:t>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59736" y="3245656"/>
            <a:ext cx="16383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290" dirty="0">
                <a:latin typeface="Symbol"/>
                <a:cs typeface="Symbol"/>
              </a:rPr>
              <a:t>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28166" y="2310206"/>
            <a:ext cx="736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imSun"/>
                <a:cs typeface="SimSun"/>
              </a:rPr>
              <a:t>从而</a:t>
            </a:r>
            <a:endParaRPr sz="2800">
              <a:latin typeface="SimSun"/>
              <a:cs typeface="SimSu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24483" y="3148583"/>
            <a:ext cx="3168650" cy="706120"/>
            <a:chOff x="824483" y="3148583"/>
            <a:chExt cx="3168650" cy="706120"/>
          </a:xfrm>
        </p:grpSpPr>
        <p:sp>
          <p:nvSpPr>
            <p:cNvPr id="37" name="object 37"/>
            <p:cNvSpPr/>
            <p:nvPr/>
          </p:nvSpPr>
          <p:spPr>
            <a:xfrm>
              <a:off x="824483" y="3148583"/>
              <a:ext cx="3168650" cy="706120"/>
            </a:xfrm>
            <a:custGeom>
              <a:avLst/>
              <a:gdLst/>
              <a:ahLst/>
              <a:cxnLst/>
              <a:rect l="l" t="t" r="r" b="b"/>
              <a:pathLst>
                <a:path w="3168650" h="706120">
                  <a:moveTo>
                    <a:pt x="3168395" y="0"/>
                  </a:moveTo>
                  <a:lnTo>
                    <a:pt x="0" y="0"/>
                  </a:lnTo>
                  <a:lnTo>
                    <a:pt x="0" y="705611"/>
                  </a:lnTo>
                  <a:lnTo>
                    <a:pt x="3168395" y="705611"/>
                  </a:lnTo>
                  <a:lnTo>
                    <a:pt x="3168395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09777" y="3491594"/>
              <a:ext cx="427990" cy="0"/>
            </a:xfrm>
            <a:custGeom>
              <a:avLst/>
              <a:gdLst/>
              <a:ahLst/>
              <a:cxnLst/>
              <a:rect l="l" t="t" r="r" b="b"/>
              <a:pathLst>
                <a:path w="427989">
                  <a:moveTo>
                    <a:pt x="0" y="0"/>
                  </a:moveTo>
                  <a:lnTo>
                    <a:pt x="427744" y="0"/>
                  </a:lnTo>
                </a:path>
              </a:pathLst>
            </a:custGeom>
            <a:ln w="12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162849" y="3276759"/>
            <a:ext cx="8001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31077" y="3285603"/>
            <a:ext cx="17272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25" dirty="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89373" y="3197859"/>
            <a:ext cx="6731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i="1" spc="5" dirty="0">
                <a:latin typeface="Times New Roman"/>
                <a:cs typeface="Times New Roman"/>
              </a:rPr>
              <a:t>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78433" y="3197859"/>
            <a:ext cx="21336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i="1" spc="5" dirty="0">
                <a:latin typeface="Times New Roman"/>
                <a:cs typeface="Times New Roman"/>
              </a:rPr>
              <a:t>t</a:t>
            </a:r>
            <a:r>
              <a:rPr sz="1150" i="1" spc="114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+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23627" y="3197859"/>
            <a:ext cx="6731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i="1" spc="5" dirty="0">
                <a:latin typeface="Times New Roman"/>
                <a:cs typeface="Times New Roman"/>
              </a:rPr>
              <a:t>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25843" y="3536739"/>
            <a:ext cx="16256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50" i="1" spc="-40" dirty="0">
                <a:latin typeface="Times New Roman"/>
                <a:cs typeface="Times New Roman"/>
              </a:rPr>
              <a:t>t</a:t>
            </a:r>
            <a:r>
              <a:rPr sz="1275" spc="-60" baseline="-19607" dirty="0">
                <a:latin typeface="Times New Roman"/>
                <a:cs typeface="Times New Roman"/>
              </a:rPr>
              <a:t>1</a:t>
            </a:r>
            <a:endParaRPr sz="1275" baseline="-19607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14903" y="3536739"/>
            <a:ext cx="16256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50" i="1" spc="-40" dirty="0">
                <a:latin typeface="Times New Roman"/>
                <a:cs typeface="Times New Roman"/>
              </a:rPr>
              <a:t>t</a:t>
            </a:r>
            <a:r>
              <a:rPr sz="1275" spc="-60" baseline="-19607" dirty="0">
                <a:latin typeface="Times New Roman"/>
                <a:cs typeface="Times New Roman"/>
              </a:rPr>
              <a:t>1</a:t>
            </a:r>
            <a:endParaRPr sz="1275" baseline="-19607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28557" y="3127263"/>
            <a:ext cx="56197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dirty="0">
                <a:latin typeface="Times New Roman"/>
                <a:cs typeface="Times New Roman"/>
              </a:rPr>
              <a:t>0  </a:t>
            </a:r>
            <a:r>
              <a:rPr sz="8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850" u="sng" spc="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dt</a:t>
            </a:r>
            <a:r>
              <a:rPr sz="2000" i="1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09845" y="3127263"/>
            <a:ext cx="83375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90830" algn="l"/>
              </a:tabLst>
            </a:pPr>
            <a:r>
              <a:rPr sz="850" dirty="0">
                <a:latin typeface="Times New Roman"/>
                <a:cs typeface="Times New Roman"/>
              </a:rPr>
              <a:t>1	1  </a:t>
            </a:r>
            <a:r>
              <a:rPr sz="8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850" u="sng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dt</a:t>
            </a:r>
            <a:r>
              <a:rPr sz="2000" i="1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06368" y="3125200"/>
            <a:ext cx="2266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spc="10" dirty="0">
                <a:latin typeface="Times New Roman"/>
                <a:cs typeface="Times New Roman"/>
              </a:rPr>
              <a:t>dt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50245" y="3485224"/>
            <a:ext cx="4298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spc="95" dirty="0">
                <a:latin typeface="Times New Roman"/>
                <a:cs typeface="Times New Roman"/>
              </a:rPr>
              <a:t>a</a:t>
            </a:r>
            <a:r>
              <a:rPr sz="2000" spc="45" dirty="0">
                <a:latin typeface="Times New Roman"/>
                <a:cs typeface="Times New Roman"/>
              </a:rPr>
              <a:t>(</a:t>
            </a:r>
            <a:r>
              <a:rPr sz="2000" i="1" spc="125" dirty="0">
                <a:latin typeface="Times New Roman"/>
                <a:cs typeface="Times New Roman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02839" y="3485224"/>
            <a:ext cx="42925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spc="95" dirty="0">
                <a:latin typeface="Times New Roman"/>
                <a:cs typeface="Times New Roman"/>
              </a:rPr>
              <a:t>a</a:t>
            </a:r>
            <a:r>
              <a:rPr sz="2000" spc="45" dirty="0">
                <a:latin typeface="Times New Roman"/>
                <a:cs typeface="Times New Roman"/>
              </a:rPr>
              <a:t>(</a:t>
            </a:r>
            <a:r>
              <a:rPr sz="2000" i="1" spc="120" dirty="0">
                <a:latin typeface="Times New Roman"/>
                <a:cs typeface="Times New Roman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164607" y="3189622"/>
            <a:ext cx="159385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30" dirty="0">
                <a:latin typeface="Symbol"/>
                <a:cs typeface="Symbol"/>
              </a:rPr>
              <a:t></a:t>
            </a:r>
            <a:r>
              <a:rPr sz="1150" i="1" spc="5" dirty="0">
                <a:latin typeface="Times New Roman"/>
                <a:cs typeface="Times New Roman"/>
              </a:rPr>
              <a:t>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60260" y="3427969"/>
            <a:ext cx="90424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150" i="1" spc="-80" dirty="0">
                <a:latin typeface="Times New Roman"/>
                <a:cs typeface="Times New Roman"/>
              </a:rPr>
              <a:t>t</a:t>
            </a:r>
            <a:r>
              <a:rPr sz="1275" baseline="-19607" dirty="0">
                <a:latin typeface="Times New Roman"/>
                <a:cs typeface="Times New Roman"/>
              </a:rPr>
              <a:t>1</a:t>
            </a:r>
            <a:r>
              <a:rPr sz="1275" spc="-120" baseline="-19607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+</a:t>
            </a:r>
            <a:r>
              <a:rPr sz="1200" spc="125" dirty="0">
                <a:latin typeface="Symbol"/>
                <a:cs typeface="Symbol"/>
              </a:rPr>
              <a:t></a:t>
            </a:r>
            <a:r>
              <a:rPr sz="1150" i="1" spc="-80" dirty="0">
                <a:latin typeface="Times New Roman"/>
                <a:cs typeface="Times New Roman"/>
              </a:rPr>
              <a:t>t</a:t>
            </a:r>
            <a:r>
              <a:rPr sz="1275" baseline="-19607" dirty="0">
                <a:latin typeface="Times New Roman"/>
                <a:cs typeface="Times New Roman"/>
              </a:rPr>
              <a:t>1 </a:t>
            </a:r>
            <a:r>
              <a:rPr sz="1275" spc="67" baseline="-19607" dirty="0">
                <a:latin typeface="Times New Roman"/>
                <a:cs typeface="Times New Roman"/>
              </a:rPr>
              <a:t> </a:t>
            </a:r>
            <a:r>
              <a:rPr sz="3000" i="1" spc="135" baseline="-12500" dirty="0">
                <a:latin typeface="Times New Roman"/>
                <a:cs typeface="Times New Roman"/>
              </a:rPr>
              <a:t>a</a:t>
            </a:r>
            <a:r>
              <a:rPr sz="3000" spc="67" baseline="-12500" dirty="0">
                <a:latin typeface="Times New Roman"/>
                <a:cs typeface="Times New Roman"/>
              </a:rPr>
              <a:t>(</a:t>
            </a:r>
            <a:r>
              <a:rPr sz="3000" i="1" spc="179" baseline="-12500" dirty="0">
                <a:latin typeface="Times New Roman"/>
                <a:cs typeface="Times New Roman"/>
              </a:rPr>
              <a:t>t</a:t>
            </a:r>
            <a:r>
              <a:rPr sz="3000" spc="22" baseline="-12500" dirty="0">
                <a:latin typeface="Times New Roman"/>
                <a:cs typeface="Times New Roman"/>
              </a:rPr>
              <a:t>)</a:t>
            </a:r>
            <a:endParaRPr sz="3000" baseline="-125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34972" y="3285603"/>
            <a:ext cx="1689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25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54613" y="3250096"/>
            <a:ext cx="132715" cy="488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spc="20" dirty="0">
                <a:latin typeface="Symbol"/>
                <a:cs typeface="Symbol"/>
              </a:rPr>
              <a:t>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843442" y="3250096"/>
            <a:ext cx="132715" cy="488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spc="20" dirty="0">
                <a:latin typeface="Symbol"/>
                <a:cs typeface="Symbol"/>
              </a:rPr>
              <a:t>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88546" y="3250096"/>
            <a:ext cx="132715" cy="488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spc="20" dirty="0">
                <a:latin typeface="Symbol"/>
                <a:cs typeface="Symbol"/>
              </a:rPr>
              <a:t></a:t>
            </a:r>
            <a:endParaRPr sz="3000">
              <a:latin typeface="Symbol"/>
              <a:cs typeface="Symbo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787395" y="3115068"/>
            <a:ext cx="1262380" cy="757555"/>
            <a:chOff x="2787395" y="3115068"/>
            <a:chExt cx="1262380" cy="757555"/>
          </a:xfrm>
        </p:grpSpPr>
        <p:pic>
          <p:nvPicPr>
            <p:cNvPr id="58" name="object 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7395" y="3115068"/>
              <a:ext cx="1261884" cy="75741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844545" y="3149346"/>
              <a:ext cx="1152525" cy="647700"/>
            </a:xfrm>
            <a:custGeom>
              <a:avLst/>
              <a:gdLst/>
              <a:ahLst/>
              <a:cxnLst/>
              <a:rect l="l" t="t" r="r" b="b"/>
              <a:pathLst>
                <a:path w="1152525" h="647700">
                  <a:moveTo>
                    <a:pt x="0" y="107950"/>
                  </a:moveTo>
                  <a:lnTo>
                    <a:pt x="8491" y="65954"/>
                  </a:lnTo>
                  <a:lnTo>
                    <a:pt x="31638" y="31638"/>
                  </a:lnTo>
                  <a:lnTo>
                    <a:pt x="65954" y="8491"/>
                  </a:lnTo>
                  <a:lnTo>
                    <a:pt x="107950" y="0"/>
                  </a:lnTo>
                  <a:lnTo>
                    <a:pt x="1044194" y="0"/>
                  </a:lnTo>
                  <a:lnTo>
                    <a:pt x="1086189" y="8491"/>
                  </a:lnTo>
                  <a:lnTo>
                    <a:pt x="1120505" y="31638"/>
                  </a:lnTo>
                  <a:lnTo>
                    <a:pt x="1143652" y="65954"/>
                  </a:lnTo>
                  <a:lnTo>
                    <a:pt x="1152144" y="107950"/>
                  </a:lnTo>
                  <a:lnTo>
                    <a:pt x="1152144" y="539750"/>
                  </a:lnTo>
                  <a:lnTo>
                    <a:pt x="1143652" y="581745"/>
                  </a:lnTo>
                  <a:lnTo>
                    <a:pt x="1120505" y="616061"/>
                  </a:lnTo>
                  <a:lnTo>
                    <a:pt x="1086189" y="639208"/>
                  </a:lnTo>
                  <a:lnTo>
                    <a:pt x="1044194" y="647700"/>
                  </a:lnTo>
                  <a:lnTo>
                    <a:pt x="107950" y="647700"/>
                  </a:lnTo>
                  <a:lnTo>
                    <a:pt x="65954" y="639208"/>
                  </a:lnTo>
                  <a:lnTo>
                    <a:pt x="31638" y="616061"/>
                  </a:lnTo>
                  <a:lnTo>
                    <a:pt x="8491" y="581745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5955791" y="3115068"/>
            <a:ext cx="1333500" cy="757555"/>
            <a:chOff x="5955791" y="3115068"/>
            <a:chExt cx="1333500" cy="757555"/>
          </a:xfrm>
        </p:grpSpPr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5791" y="3115068"/>
              <a:ext cx="1333500" cy="75741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012941" y="3149346"/>
              <a:ext cx="1224280" cy="647700"/>
            </a:xfrm>
            <a:custGeom>
              <a:avLst/>
              <a:gdLst/>
              <a:ahLst/>
              <a:cxnLst/>
              <a:rect l="l" t="t" r="r" b="b"/>
              <a:pathLst>
                <a:path w="1224279" h="647700">
                  <a:moveTo>
                    <a:pt x="0" y="107950"/>
                  </a:moveTo>
                  <a:lnTo>
                    <a:pt x="8491" y="65954"/>
                  </a:lnTo>
                  <a:lnTo>
                    <a:pt x="31638" y="31638"/>
                  </a:lnTo>
                  <a:lnTo>
                    <a:pt x="65954" y="8491"/>
                  </a:lnTo>
                  <a:lnTo>
                    <a:pt x="107950" y="0"/>
                  </a:lnTo>
                  <a:lnTo>
                    <a:pt x="1115822" y="0"/>
                  </a:lnTo>
                  <a:lnTo>
                    <a:pt x="1157817" y="8491"/>
                  </a:lnTo>
                  <a:lnTo>
                    <a:pt x="1192133" y="31638"/>
                  </a:lnTo>
                  <a:lnTo>
                    <a:pt x="1215280" y="65954"/>
                  </a:lnTo>
                  <a:lnTo>
                    <a:pt x="1223772" y="107950"/>
                  </a:lnTo>
                  <a:lnTo>
                    <a:pt x="1223772" y="539750"/>
                  </a:lnTo>
                  <a:lnTo>
                    <a:pt x="1215280" y="581745"/>
                  </a:lnTo>
                  <a:lnTo>
                    <a:pt x="1192133" y="616061"/>
                  </a:lnTo>
                  <a:lnTo>
                    <a:pt x="1157817" y="639208"/>
                  </a:lnTo>
                  <a:lnTo>
                    <a:pt x="1115822" y="647700"/>
                  </a:lnTo>
                  <a:lnTo>
                    <a:pt x="107950" y="647700"/>
                  </a:lnTo>
                  <a:lnTo>
                    <a:pt x="65954" y="639208"/>
                  </a:lnTo>
                  <a:lnTo>
                    <a:pt x="31638" y="616061"/>
                  </a:lnTo>
                  <a:lnTo>
                    <a:pt x="8491" y="581745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/>
          <p:nvPr/>
        </p:nvSpPr>
        <p:spPr>
          <a:xfrm>
            <a:off x="3419855" y="4155947"/>
            <a:ext cx="2304415" cy="810895"/>
          </a:xfrm>
          <a:custGeom>
            <a:avLst/>
            <a:gdLst/>
            <a:ahLst/>
            <a:cxnLst/>
            <a:rect l="l" t="t" r="r" b="b"/>
            <a:pathLst>
              <a:path w="2304415" h="810895">
                <a:moveTo>
                  <a:pt x="2304288" y="0"/>
                </a:moveTo>
                <a:lnTo>
                  <a:pt x="0" y="0"/>
                </a:lnTo>
                <a:lnTo>
                  <a:pt x="0" y="810767"/>
                </a:lnTo>
                <a:lnTo>
                  <a:pt x="2304288" y="810767"/>
                </a:lnTo>
                <a:lnTo>
                  <a:pt x="2304288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473984" y="4315280"/>
            <a:ext cx="16383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00" spc="-114" dirty="0">
                <a:latin typeface="Times New Roman"/>
                <a:cs typeface="Times New Roman"/>
              </a:rPr>
              <a:t>=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536936" y="4603842"/>
            <a:ext cx="15176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350" i="1" spc="-80" dirty="0">
                <a:latin typeface="Times New Roman"/>
                <a:cs typeface="Times New Roman"/>
              </a:rPr>
              <a:t>t</a:t>
            </a:r>
            <a:r>
              <a:rPr sz="1425" spc="-120" baseline="-20467" dirty="0">
                <a:latin typeface="Times New Roman"/>
                <a:cs typeface="Times New Roman"/>
              </a:rPr>
              <a:t>1</a:t>
            </a:r>
            <a:endParaRPr sz="1425" baseline="-20467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708924" y="4603842"/>
            <a:ext cx="16065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350" i="1" spc="-50" dirty="0">
                <a:latin typeface="Times New Roman"/>
                <a:cs typeface="Times New Roman"/>
              </a:rPr>
              <a:t>t</a:t>
            </a:r>
            <a:r>
              <a:rPr sz="1425" spc="-75" baseline="-20467" dirty="0">
                <a:latin typeface="Times New Roman"/>
                <a:cs typeface="Times New Roman"/>
              </a:rPr>
              <a:t>0</a:t>
            </a:r>
            <a:endParaRPr sz="1425" baseline="-20467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633573" y="4133343"/>
            <a:ext cx="84010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84480" algn="l"/>
              </a:tabLst>
            </a:pPr>
            <a:r>
              <a:rPr sz="950" spc="-35" dirty="0">
                <a:latin typeface="Times New Roman"/>
                <a:cs typeface="Times New Roman"/>
              </a:rPr>
              <a:t>1	1</a:t>
            </a:r>
            <a:r>
              <a:rPr sz="950" spc="250" dirty="0">
                <a:latin typeface="Times New Roman"/>
                <a:cs typeface="Times New Roman"/>
              </a:rPr>
              <a:t> </a:t>
            </a:r>
            <a:r>
              <a:rPr sz="950" u="heavy" spc="2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i="1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dt</a:t>
            </a:r>
            <a:r>
              <a:rPr sz="2300" i="1" u="heavy" spc="-2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813838" y="4133343"/>
            <a:ext cx="86233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99720" algn="l"/>
              </a:tabLst>
            </a:pPr>
            <a:r>
              <a:rPr sz="950" spc="-35" dirty="0">
                <a:latin typeface="Times New Roman"/>
                <a:cs typeface="Times New Roman"/>
              </a:rPr>
              <a:t>0	0</a:t>
            </a:r>
            <a:r>
              <a:rPr sz="950" spc="275" dirty="0">
                <a:latin typeface="Times New Roman"/>
                <a:cs typeface="Times New Roman"/>
              </a:rPr>
              <a:t> </a:t>
            </a:r>
            <a:r>
              <a:rPr sz="950" u="heavy" spc="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i="1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dt</a:t>
            </a:r>
            <a:r>
              <a:rPr sz="2300" i="1" u="heavy" spc="-2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036367" y="4544650"/>
            <a:ext cx="426084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00" i="1" spc="-35" dirty="0">
                <a:latin typeface="Times New Roman"/>
                <a:cs typeface="Times New Roman"/>
              </a:rPr>
              <a:t>a</a:t>
            </a:r>
            <a:r>
              <a:rPr sz="2300" spc="-40" dirty="0">
                <a:latin typeface="Times New Roman"/>
                <a:cs typeface="Times New Roman"/>
              </a:rPr>
              <a:t>(</a:t>
            </a:r>
            <a:r>
              <a:rPr sz="2300" i="1" spc="55" dirty="0">
                <a:latin typeface="Times New Roman"/>
                <a:cs typeface="Times New Roman"/>
              </a:rPr>
              <a:t>t</a:t>
            </a:r>
            <a:r>
              <a:rPr sz="2300" spc="-7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238297" y="4544650"/>
            <a:ext cx="426084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00" i="1" spc="-35" dirty="0">
                <a:latin typeface="Times New Roman"/>
                <a:cs typeface="Times New Roman"/>
              </a:rPr>
              <a:t>a</a:t>
            </a:r>
            <a:r>
              <a:rPr sz="2300" spc="-40" dirty="0">
                <a:latin typeface="Times New Roman"/>
                <a:cs typeface="Times New Roman"/>
              </a:rPr>
              <a:t>(</a:t>
            </a:r>
            <a:r>
              <a:rPr sz="2300" i="1" spc="55" dirty="0">
                <a:latin typeface="Times New Roman"/>
                <a:cs typeface="Times New Roman"/>
              </a:rPr>
              <a:t>t</a:t>
            </a:r>
            <a:r>
              <a:rPr sz="2300" spc="-7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601435" y="4206880"/>
            <a:ext cx="3403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i="1" spc="-40" dirty="0">
                <a:latin typeface="Times New Roman"/>
                <a:cs typeface="Times New Roman"/>
              </a:rPr>
              <a:t>t</a:t>
            </a:r>
            <a:r>
              <a:rPr sz="1350" i="1" spc="155" dirty="0">
                <a:latin typeface="Times New Roman"/>
                <a:cs typeface="Times New Roman"/>
              </a:rPr>
              <a:t> </a:t>
            </a:r>
            <a:r>
              <a:rPr sz="1350" spc="-95" dirty="0">
                <a:latin typeface="Times New Roman"/>
                <a:cs typeface="Times New Roman"/>
              </a:rPr>
              <a:t>+</a:t>
            </a:r>
            <a:r>
              <a:rPr sz="1400" spc="-95" dirty="0">
                <a:latin typeface="Symbol"/>
                <a:cs typeface="Symbol"/>
              </a:rPr>
              <a:t></a:t>
            </a:r>
            <a:r>
              <a:rPr sz="1400" spc="-210" dirty="0">
                <a:latin typeface="Times New Roman"/>
                <a:cs typeface="Times New Roman"/>
              </a:rPr>
              <a:t> </a:t>
            </a:r>
            <a:r>
              <a:rPr sz="1350" i="1" spc="-40" dirty="0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773040" y="4206880"/>
            <a:ext cx="3556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i="1" spc="-40" dirty="0">
                <a:latin typeface="Times New Roman"/>
                <a:cs typeface="Times New Roman"/>
              </a:rPr>
              <a:t>t </a:t>
            </a:r>
            <a:r>
              <a:rPr sz="1350" i="1" spc="-60" dirty="0">
                <a:latin typeface="Times New Roman"/>
                <a:cs typeface="Times New Roman"/>
              </a:rPr>
              <a:t> </a:t>
            </a:r>
            <a:r>
              <a:rPr sz="1350" spc="-95" dirty="0">
                <a:latin typeface="Times New Roman"/>
                <a:cs typeface="Times New Roman"/>
              </a:rPr>
              <a:t>+</a:t>
            </a:r>
            <a:r>
              <a:rPr sz="1400" spc="-95" dirty="0">
                <a:latin typeface="Symbol"/>
                <a:cs typeface="Symbol"/>
              </a:rPr>
              <a:t></a:t>
            </a:r>
            <a:r>
              <a:rPr sz="1400" spc="-220" dirty="0">
                <a:latin typeface="Times New Roman"/>
                <a:cs typeface="Times New Roman"/>
              </a:rPr>
              <a:t> </a:t>
            </a:r>
            <a:r>
              <a:rPr sz="1350" i="1" spc="-40" dirty="0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463777" y="4274482"/>
            <a:ext cx="122555" cy="557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450" spc="-85" dirty="0">
                <a:latin typeface="Symbol"/>
                <a:cs typeface="Symbol"/>
              </a:rPr>
              <a:t>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635741" y="4274482"/>
            <a:ext cx="122555" cy="557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450" spc="-85" dirty="0">
                <a:latin typeface="Symbol"/>
                <a:cs typeface="Symbol"/>
              </a:rPr>
              <a:t></a:t>
            </a:r>
            <a:endParaRPr sz="3450">
              <a:latin typeface="Symbol"/>
              <a:cs typeface="Symbol"/>
            </a:endParaRPr>
          </a:p>
        </p:txBody>
      </p:sp>
      <p:pic>
        <p:nvPicPr>
          <p:cNvPr id="75" name="object 7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68879" y="1289158"/>
            <a:ext cx="3846576" cy="6066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120" y="1655191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我们知道：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700" y="2532710"/>
            <a:ext cx="635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imSun"/>
                <a:cs typeface="SimSun"/>
              </a:rPr>
              <a:t>则有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756" y="4289247"/>
            <a:ext cx="4392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宇宙红移与宇宙的膨胀直接相</a:t>
            </a:r>
            <a:r>
              <a:rPr sz="2400" spc="-25" dirty="0">
                <a:latin typeface="SimSun"/>
                <a:cs typeface="SimSun"/>
              </a:rPr>
              <a:t>关</a:t>
            </a:r>
            <a:r>
              <a:rPr sz="2400" dirty="0">
                <a:latin typeface="Calibri"/>
                <a:cs typeface="Calibri"/>
              </a:rPr>
              <a:t>!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08048" y="2859023"/>
            <a:ext cx="5715000" cy="725805"/>
            <a:chOff x="1908048" y="2859023"/>
            <a:chExt cx="5715000" cy="725805"/>
          </a:xfrm>
        </p:grpSpPr>
        <p:sp>
          <p:nvSpPr>
            <p:cNvPr id="6" name="object 6"/>
            <p:cNvSpPr/>
            <p:nvPr/>
          </p:nvSpPr>
          <p:spPr>
            <a:xfrm>
              <a:off x="1908048" y="2859023"/>
              <a:ext cx="5715000" cy="725805"/>
            </a:xfrm>
            <a:custGeom>
              <a:avLst/>
              <a:gdLst/>
              <a:ahLst/>
              <a:cxnLst/>
              <a:rect l="l" t="t" r="r" b="b"/>
              <a:pathLst>
                <a:path w="5715000" h="725804">
                  <a:moveTo>
                    <a:pt x="5715000" y="0"/>
                  </a:moveTo>
                  <a:lnTo>
                    <a:pt x="0" y="0"/>
                  </a:lnTo>
                  <a:lnTo>
                    <a:pt x="0" y="725423"/>
                  </a:lnTo>
                  <a:lnTo>
                    <a:pt x="5715000" y="725423"/>
                  </a:lnTo>
                  <a:lnTo>
                    <a:pt x="571500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201" y="3200032"/>
              <a:ext cx="5555615" cy="0"/>
            </a:xfrm>
            <a:custGeom>
              <a:avLst/>
              <a:gdLst/>
              <a:ahLst/>
              <a:cxnLst/>
              <a:rect l="l" t="t" r="r" b="b"/>
              <a:pathLst>
                <a:path w="5555615">
                  <a:moveTo>
                    <a:pt x="0" y="0"/>
                  </a:moveTo>
                  <a:lnTo>
                    <a:pt x="710644" y="0"/>
                  </a:lnTo>
                </a:path>
                <a:path w="5555615">
                  <a:moveTo>
                    <a:pt x="1144498" y="0"/>
                  </a:moveTo>
                  <a:lnTo>
                    <a:pt x="1954869" y="0"/>
                  </a:lnTo>
                </a:path>
                <a:path w="5555615">
                  <a:moveTo>
                    <a:pt x="3599576" y="0"/>
                  </a:moveTo>
                  <a:lnTo>
                    <a:pt x="4311124" y="0"/>
                  </a:lnTo>
                </a:path>
                <a:path w="5555615">
                  <a:moveTo>
                    <a:pt x="4744299" y="0"/>
                  </a:moveTo>
                  <a:lnTo>
                    <a:pt x="5555314" y="0"/>
                  </a:lnTo>
                </a:path>
              </a:pathLst>
            </a:custGeom>
            <a:ln w="161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07552" y="3195752"/>
            <a:ext cx="845819" cy="332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000" i="1" spc="455" dirty="0">
                <a:latin typeface="Times New Roman"/>
                <a:cs typeface="Times New Roman"/>
              </a:rPr>
              <a:t>a</a:t>
            </a:r>
            <a:r>
              <a:rPr sz="2000" spc="455" dirty="0">
                <a:latin typeface="Times New Roman"/>
                <a:cs typeface="Times New Roman"/>
              </a:rPr>
              <a:t>(</a:t>
            </a:r>
            <a:r>
              <a:rPr sz="2000" i="1" spc="455" dirty="0">
                <a:latin typeface="Times New Roman"/>
                <a:cs typeface="Times New Roman"/>
              </a:rPr>
              <a:t>t</a:t>
            </a:r>
            <a:r>
              <a:rPr sz="1725" spc="682" baseline="-24154" dirty="0">
                <a:latin typeface="Times New Roman"/>
                <a:cs typeface="Times New Roman"/>
              </a:rPr>
              <a:t>0</a:t>
            </a:r>
            <a:r>
              <a:rPr sz="1725" spc="15" baseline="-24154" dirty="0">
                <a:latin typeface="Times New Roman"/>
                <a:cs typeface="Times New Roman"/>
              </a:rPr>
              <a:t> </a:t>
            </a:r>
            <a:r>
              <a:rPr sz="2000" spc="409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7142" y="3195752"/>
            <a:ext cx="804545" cy="332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000" i="1" spc="700" dirty="0">
                <a:latin typeface="Times New Roman"/>
                <a:cs typeface="Times New Roman"/>
              </a:rPr>
              <a:t>a</a:t>
            </a:r>
            <a:r>
              <a:rPr sz="2000" spc="380" dirty="0">
                <a:latin typeface="Times New Roman"/>
                <a:cs typeface="Times New Roman"/>
              </a:rPr>
              <a:t>(</a:t>
            </a:r>
            <a:r>
              <a:rPr sz="2000" i="1" spc="200" dirty="0">
                <a:latin typeface="Times New Roman"/>
                <a:cs typeface="Times New Roman"/>
              </a:rPr>
              <a:t>t</a:t>
            </a:r>
            <a:r>
              <a:rPr sz="1725" spc="540" baseline="-24154" dirty="0">
                <a:latin typeface="Times New Roman"/>
                <a:cs typeface="Times New Roman"/>
              </a:rPr>
              <a:t>1</a:t>
            </a:r>
            <a:r>
              <a:rPr sz="1725" spc="-135" baseline="-24154" dirty="0">
                <a:latin typeface="Times New Roman"/>
                <a:cs typeface="Times New Roman"/>
              </a:rPr>
              <a:t> </a:t>
            </a:r>
            <a:r>
              <a:rPr sz="2000" spc="409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7217" y="2863159"/>
            <a:ext cx="694690" cy="7372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375" spc="494" baseline="12345" dirty="0">
                <a:latin typeface="Symbol"/>
                <a:cs typeface="Symbol"/>
              </a:rPr>
              <a:t></a:t>
            </a:r>
            <a:r>
              <a:rPr sz="1150" i="1" spc="330" dirty="0">
                <a:latin typeface="Times New Roman"/>
                <a:cs typeface="Times New Roman"/>
              </a:rPr>
              <a:t>emit</a:t>
            </a:r>
            <a:endParaRPr sz="115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3375" spc="532" baseline="12345" dirty="0">
                <a:latin typeface="Symbol"/>
                <a:cs typeface="Symbol"/>
              </a:rPr>
              <a:t></a:t>
            </a:r>
            <a:r>
              <a:rPr sz="1150" i="1" spc="355" dirty="0">
                <a:latin typeface="Times New Roman"/>
                <a:cs typeface="Times New Roman"/>
              </a:rPr>
              <a:t>obs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7718" y="3226911"/>
            <a:ext cx="695325" cy="374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375" spc="494" baseline="12345" dirty="0">
                <a:latin typeface="Symbol"/>
                <a:cs typeface="Symbol"/>
              </a:rPr>
              <a:t></a:t>
            </a:r>
            <a:r>
              <a:rPr sz="1150" i="1" spc="330" dirty="0">
                <a:latin typeface="Times New Roman"/>
                <a:cs typeface="Times New Roman"/>
              </a:rPr>
              <a:t>emit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7617" y="2834068"/>
            <a:ext cx="1372235" cy="332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08305" algn="l"/>
              </a:tabLst>
            </a:pPr>
            <a:r>
              <a:rPr sz="3000" spc="1019" baseline="-34722" dirty="0">
                <a:latin typeface="Symbol"/>
                <a:cs typeface="Symbol"/>
              </a:rPr>
              <a:t></a:t>
            </a:r>
            <a:r>
              <a:rPr sz="3000" spc="1019" baseline="-34722" dirty="0">
                <a:latin typeface="Times New Roman"/>
                <a:cs typeface="Times New Roman"/>
              </a:rPr>
              <a:t>	</a:t>
            </a:r>
            <a:r>
              <a:rPr sz="2000" i="1" spc="700" dirty="0">
                <a:latin typeface="Times New Roman"/>
                <a:cs typeface="Times New Roman"/>
              </a:rPr>
              <a:t>a</a:t>
            </a:r>
            <a:r>
              <a:rPr sz="2000" spc="380" dirty="0">
                <a:latin typeface="Times New Roman"/>
                <a:cs typeface="Times New Roman"/>
              </a:rPr>
              <a:t>(</a:t>
            </a:r>
            <a:r>
              <a:rPr sz="2000" i="1" spc="190" dirty="0">
                <a:latin typeface="Times New Roman"/>
                <a:cs typeface="Times New Roman"/>
              </a:rPr>
              <a:t>t</a:t>
            </a:r>
            <a:r>
              <a:rPr sz="1725" spc="540" baseline="-24154" dirty="0">
                <a:latin typeface="Times New Roman"/>
                <a:cs typeface="Times New Roman"/>
              </a:rPr>
              <a:t>1</a:t>
            </a:r>
            <a:r>
              <a:rPr sz="1725" spc="-120" baseline="-24154" dirty="0">
                <a:latin typeface="Times New Roman"/>
                <a:cs typeface="Times New Roman"/>
              </a:rPr>
              <a:t> </a:t>
            </a:r>
            <a:r>
              <a:rPr sz="2000" spc="409" dirty="0">
                <a:latin typeface="Times New Roman"/>
                <a:cs typeface="Times New Roman"/>
              </a:rPr>
              <a:t>)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3000" spc="457" baseline="-34722" dirty="0">
                <a:latin typeface="Times New Roman"/>
                <a:cs typeface="Times New Roman"/>
              </a:rPr>
              <a:t>,</a:t>
            </a:r>
            <a:endParaRPr sz="3000" baseline="-3472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9959" y="2961341"/>
            <a:ext cx="1828164" cy="374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246505" algn="l"/>
              </a:tabLst>
            </a:pPr>
            <a:r>
              <a:rPr sz="2000" spc="615" dirty="0">
                <a:latin typeface="Times New Roman"/>
                <a:cs typeface="Times New Roman"/>
              </a:rPr>
              <a:t>1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680" dirty="0">
                <a:latin typeface="Symbol"/>
                <a:cs typeface="Symbol"/>
              </a:rPr>
              <a:t>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i="1" spc="480" dirty="0">
                <a:latin typeface="Times New Roman"/>
                <a:cs typeface="Times New Roman"/>
              </a:rPr>
              <a:t>z</a:t>
            </a:r>
            <a:r>
              <a:rPr sz="2000" i="1" spc="340" dirty="0">
                <a:latin typeface="Times New Roman"/>
                <a:cs typeface="Times New Roman"/>
              </a:rPr>
              <a:t> </a:t>
            </a:r>
            <a:r>
              <a:rPr sz="2000" spc="680" dirty="0">
                <a:latin typeface="Symbol"/>
                <a:cs typeface="Symbol"/>
              </a:rPr>
              <a:t></a:t>
            </a:r>
            <a:r>
              <a:rPr sz="2000" spc="680" dirty="0">
                <a:latin typeface="Times New Roman"/>
                <a:cs typeface="Times New Roman"/>
              </a:rPr>
              <a:t>	</a:t>
            </a:r>
            <a:r>
              <a:rPr sz="3375" spc="532" baseline="32098" dirty="0">
                <a:latin typeface="Symbol"/>
                <a:cs typeface="Symbol"/>
              </a:rPr>
              <a:t></a:t>
            </a:r>
            <a:r>
              <a:rPr sz="1725" i="1" spc="532" baseline="36231" dirty="0">
                <a:latin typeface="Times New Roman"/>
                <a:cs typeface="Times New Roman"/>
              </a:rPr>
              <a:t>obs</a:t>
            </a:r>
            <a:endParaRPr sz="1725" baseline="3623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56671" y="2832001"/>
            <a:ext cx="1197610" cy="332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000" spc="1019" baseline="-36111" dirty="0">
                <a:latin typeface="Symbol"/>
                <a:cs typeface="Symbol"/>
              </a:rPr>
              <a:t></a:t>
            </a:r>
            <a:r>
              <a:rPr sz="3000" spc="644" baseline="-36111" dirty="0">
                <a:latin typeface="Times New Roman"/>
                <a:cs typeface="Times New Roman"/>
              </a:rPr>
              <a:t> </a:t>
            </a:r>
            <a:r>
              <a:rPr sz="2000" i="1" spc="455" dirty="0">
                <a:latin typeface="Times New Roman"/>
                <a:cs typeface="Times New Roman"/>
              </a:rPr>
              <a:t>a</a:t>
            </a:r>
            <a:r>
              <a:rPr sz="2000" spc="455" dirty="0">
                <a:latin typeface="Times New Roman"/>
                <a:cs typeface="Times New Roman"/>
              </a:rPr>
              <a:t>(</a:t>
            </a:r>
            <a:r>
              <a:rPr sz="2000" i="1" spc="455" dirty="0">
                <a:latin typeface="Times New Roman"/>
                <a:cs typeface="Times New Roman"/>
              </a:rPr>
              <a:t>t</a:t>
            </a:r>
            <a:r>
              <a:rPr sz="1725" spc="682" baseline="-24154" dirty="0">
                <a:latin typeface="Times New Roman"/>
                <a:cs typeface="Times New Roman"/>
              </a:rPr>
              <a:t>0</a:t>
            </a:r>
            <a:r>
              <a:rPr sz="1725" spc="67" baseline="-24154" dirty="0">
                <a:latin typeface="Times New Roman"/>
                <a:cs typeface="Times New Roman"/>
              </a:rPr>
              <a:t> </a:t>
            </a:r>
            <a:r>
              <a:rPr sz="2000" spc="409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9339" y="1635251"/>
            <a:ext cx="1041400" cy="637540"/>
            <a:chOff x="2339339" y="1635251"/>
            <a:chExt cx="1041400" cy="637540"/>
          </a:xfrm>
        </p:grpSpPr>
        <p:sp>
          <p:nvSpPr>
            <p:cNvPr id="16" name="object 16"/>
            <p:cNvSpPr/>
            <p:nvPr/>
          </p:nvSpPr>
          <p:spPr>
            <a:xfrm>
              <a:off x="2339339" y="1635251"/>
              <a:ext cx="1041400" cy="637540"/>
            </a:xfrm>
            <a:custGeom>
              <a:avLst/>
              <a:gdLst/>
              <a:ahLst/>
              <a:cxnLst/>
              <a:rect l="l" t="t" r="r" b="b"/>
              <a:pathLst>
                <a:path w="1041400" h="637539">
                  <a:moveTo>
                    <a:pt x="1040891" y="0"/>
                  </a:moveTo>
                  <a:lnTo>
                    <a:pt x="0" y="0"/>
                  </a:lnTo>
                  <a:lnTo>
                    <a:pt x="0" y="637032"/>
                  </a:lnTo>
                  <a:lnTo>
                    <a:pt x="1040891" y="637032"/>
                  </a:lnTo>
                  <a:lnTo>
                    <a:pt x="1040891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03575" y="1964576"/>
              <a:ext cx="210185" cy="0"/>
            </a:xfrm>
            <a:custGeom>
              <a:avLst/>
              <a:gdLst/>
              <a:ahLst/>
              <a:cxnLst/>
              <a:rect l="l" t="t" r="r" b="b"/>
              <a:pathLst>
                <a:path w="210185">
                  <a:moveTo>
                    <a:pt x="0" y="0"/>
                  </a:moveTo>
                  <a:lnTo>
                    <a:pt x="209618" y="0"/>
                  </a:lnTo>
                </a:path>
              </a:pathLst>
            </a:custGeom>
            <a:ln w="103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74669" y="1936433"/>
            <a:ext cx="18542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100" spc="260" dirty="0">
                <a:latin typeface="Symbol"/>
                <a:cs typeface="Symbol"/>
              </a:rPr>
              <a:t>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2854" y="1743264"/>
            <a:ext cx="98679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2100" spc="245" dirty="0">
                <a:latin typeface="Symbol"/>
                <a:cs typeface="Symbol"/>
              </a:rPr>
              <a:t></a:t>
            </a:r>
            <a:r>
              <a:rPr sz="2100" spc="100" dirty="0">
                <a:latin typeface="Times New Roman"/>
                <a:cs typeface="Times New Roman"/>
              </a:rPr>
              <a:t> </a:t>
            </a:r>
            <a:r>
              <a:rPr sz="1950" i="1" spc="180" dirty="0">
                <a:latin typeface="Times New Roman"/>
                <a:cs typeface="Times New Roman"/>
              </a:rPr>
              <a:t>t</a:t>
            </a:r>
            <a:r>
              <a:rPr sz="1950" i="1" spc="140" dirty="0">
                <a:latin typeface="Times New Roman"/>
                <a:cs typeface="Times New Roman"/>
              </a:rPr>
              <a:t> </a:t>
            </a:r>
            <a:r>
              <a:rPr sz="1950" spc="465" dirty="0">
                <a:latin typeface="Symbol"/>
                <a:cs typeface="Symbol"/>
              </a:rPr>
              <a:t></a:t>
            </a:r>
            <a:r>
              <a:rPr sz="1950" spc="270" dirty="0">
                <a:latin typeface="Times New Roman"/>
                <a:cs typeface="Times New Roman"/>
              </a:rPr>
              <a:t> </a:t>
            </a:r>
            <a:r>
              <a:rPr sz="2925" spc="487" baseline="35612" dirty="0">
                <a:latin typeface="Times New Roman"/>
                <a:cs typeface="Times New Roman"/>
              </a:rPr>
              <a:t>1</a:t>
            </a:r>
            <a:endParaRPr sz="2925" baseline="35612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50335" y="495300"/>
            <a:ext cx="2633980" cy="798830"/>
            <a:chOff x="3450335" y="495300"/>
            <a:chExt cx="2633980" cy="798830"/>
          </a:xfrm>
        </p:grpSpPr>
        <p:sp>
          <p:nvSpPr>
            <p:cNvPr id="21" name="object 21"/>
            <p:cNvSpPr/>
            <p:nvPr/>
          </p:nvSpPr>
          <p:spPr>
            <a:xfrm>
              <a:off x="3450335" y="495300"/>
              <a:ext cx="2633980" cy="798830"/>
            </a:xfrm>
            <a:custGeom>
              <a:avLst/>
              <a:gdLst/>
              <a:ahLst/>
              <a:cxnLst/>
              <a:rect l="l" t="t" r="r" b="b"/>
              <a:pathLst>
                <a:path w="2633979" h="798830">
                  <a:moveTo>
                    <a:pt x="2633472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2633472" y="798576"/>
                  </a:lnTo>
                  <a:lnTo>
                    <a:pt x="2633472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32503" y="871275"/>
              <a:ext cx="2436495" cy="0"/>
            </a:xfrm>
            <a:custGeom>
              <a:avLst/>
              <a:gdLst/>
              <a:ahLst/>
              <a:cxnLst/>
              <a:rect l="l" t="t" r="r" b="b"/>
              <a:pathLst>
                <a:path w="2436495">
                  <a:moveTo>
                    <a:pt x="0" y="0"/>
                  </a:moveTo>
                  <a:lnTo>
                    <a:pt x="931918" y="0"/>
                  </a:lnTo>
                </a:path>
                <a:path w="2436495">
                  <a:moveTo>
                    <a:pt x="1456008" y="0"/>
                  </a:moveTo>
                  <a:lnTo>
                    <a:pt x="2436001" y="0"/>
                  </a:lnTo>
                </a:path>
              </a:pathLst>
            </a:custGeom>
            <a:ln w="188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525468" y="867833"/>
            <a:ext cx="95631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200" i="1" spc="955" dirty="0">
                <a:latin typeface="Times New Roman"/>
                <a:cs typeface="Times New Roman"/>
              </a:rPr>
              <a:t>a</a:t>
            </a:r>
            <a:r>
              <a:rPr sz="2200" spc="540" dirty="0">
                <a:latin typeface="Times New Roman"/>
                <a:cs typeface="Times New Roman"/>
              </a:rPr>
              <a:t>(</a:t>
            </a:r>
            <a:r>
              <a:rPr sz="2200" i="1" spc="290" dirty="0">
                <a:latin typeface="Times New Roman"/>
                <a:cs typeface="Times New Roman"/>
              </a:rPr>
              <a:t>t</a:t>
            </a:r>
            <a:r>
              <a:rPr sz="1875" spc="750" baseline="-24444" dirty="0">
                <a:latin typeface="Times New Roman"/>
                <a:cs typeface="Times New Roman"/>
              </a:rPr>
              <a:t>1</a:t>
            </a:r>
            <a:r>
              <a:rPr sz="1875" spc="-89" baseline="-24444" dirty="0">
                <a:latin typeface="Times New Roman"/>
                <a:cs typeface="Times New Roman"/>
              </a:rPr>
              <a:t> </a:t>
            </a:r>
            <a:r>
              <a:rPr sz="2200" spc="56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80729" y="867833"/>
            <a:ext cx="1003935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200" i="1" spc="625" dirty="0">
                <a:latin typeface="Times New Roman"/>
                <a:cs typeface="Times New Roman"/>
              </a:rPr>
              <a:t>a</a:t>
            </a:r>
            <a:r>
              <a:rPr sz="2200" spc="625" dirty="0">
                <a:latin typeface="Times New Roman"/>
                <a:cs typeface="Times New Roman"/>
              </a:rPr>
              <a:t>(</a:t>
            </a:r>
            <a:r>
              <a:rPr sz="2200" i="1" spc="625" dirty="0">
                <a:latin typeface="Times New Roman"/>
                <a:cs typeface="Times New Roman"/>
              </a:rPr>
              <a:t>t</a:t>
            </a:r>
            <a:r>
              <a:rPr sz="1875" spc="937" baseline="-24444" dirty="0">
                <a:latin typeface="Times New Roman"/>
                <a:cs typeface="Times New Roman"/>
              </a:rPr>
              <a:t>0</a:t>
            </a:r>
            <a:r>
              <a:rPr sz="1875" spc="75" baseline="-24444" dirty="0">
                <a:latin typeface="Times New Roman"/>
                <a:cs typeface="Times New Roman"/>
              </a:rPr>
              <a:t> </a:t>
            </a:r>
            <a:r>
              <a:rPr sz="2200" spc="56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11752" y="421862"/>
            <a:ext cx="663575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550" spc="1100" dirty="0">
                <a:latin typeface="Symbol"/>
                <a:cs typeface="Symbol"/>
              </a:rPr>
              <a:t></a:t>
            </a:r>
            <a:r>
              <a:rPr sz="2200" i="1" spc="509" dirty="0">
                <a:latin typeface="Times New Roman"/>
                <a:cs typeface="Times New Roman"/>
              </a:rPr>
              <a:t>t</a:t>
            </a:r>
            <a:r>
              <a:rPr sz="1875" spc="750" baseline="-24444" dirty="0">
                <a:latin typeface="Times New Roman"/>
                <a:cs typeface="Times New Roman"/>
              </a:rPr>
              <a:t>0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56738" y="424137"/>
            <a:ext cx="635635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550" spc="665" dirty="0">
                <a:latin typeface="Symbol"/>
                <a:cs typeface="Symbol"/>
              </a:rPr>
              <a:t></a:t>
            </a:r>
            <a:r>
              <a:rPr sz="2550" spc="-204" dirty="0">
                <a:latin typeface="Times New Roman"/>
                <a:cs typeface="Times New Roman"/>
              </a:rPr>
              <a:t> </a:t>
            </a:r>
            <a:r>
              <a:rPr sz="2200" i="1" spc="290" dirty="0">
                <a:latin typeface="Times New Roman"/>
                <a:cs typeface="Times New Roman"/>
              </a:rPr>
              <a:t>t</a:t>
            </a:r>
            <a:r>
              <a:rPr sz="1875" spc="750" baseline="-24444" dirty="0">
                <a:latin typeface="Times New Roman"/>
                <a:cs typeface="Times New Roman"/>
              </a:rPr>
              <a:t>1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82979" y="647148"/>
            <a:ext cx="297815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93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8540" y="690753"/>
            <a:ext cx="2310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对于足够小的</a:t>
            </a:r>
            <a:r>
              <a:rPr sz="2400" spc="-600" dirty="0">
                <a:latin typeface="SimSun"/>
                <a:cs typeface="SimSu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δ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1453</Words>
  <Application>Microsoft Office PowerPoint</Application>
  <PresentationFormat>全屏显示(16:9)</PresentationFormat>
  <Paragraphs>256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CMR12</vt:lpstr>
      <vt:lpstr>等线</vt:lpstr>
      <vt:lpstr>SimSun</vt:lpstr>
      <vt:lpstr>NSimSun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标准宇宙学模型</vt:lpstr>
      <vt:lpstr>PowerPoint 演示文稿</vt:lpstr>
      <vt:lpstr>PowerPoint 演示文稿</vt:lpstr>
      <vt:lpstr>Robertson-Walker 度规</vt:lpstr>
      <vt:lpstr>PowerPoint 演示文稿</vt:lpstr>
      <vt:lpstr>Cosmological redshift</vt:lpstr>
      <vt:lpstr>红移定义：</vt:lpstr>
      <vt:lpstr>0    dt   0</vt:lpstr>
      <vt:lpstr>PowerPoint 演示文稿</vt:lpstr>
      <vt:lpstr>我们还需要知道各种组成的物态性质，即物态方程</vt:lpstr>
      <vt:lpstr>辐射（相对论物质）：</vt:lpstr>
      <vt:lpstr>PowerPoint 演示文稿</vt:lpstr>
      <vt:lpstr>相关物理量随红移的变化</vt:lpstr>
      <vt:lpstr>不同物质成分比例随时间的演化</vt:lpstr>
      <vt:lpstr>宇宙的加速状况与宇宙间各个物质成分的性质密切相关</vt:lpstr>
      <vt:lpstr>宇宙年龄</vt:lpstr>
      <vt:lpstr>宇宙学距离</vt:lpstr>
      <vt:lpstr>光度距离</vt:lpstr>
      <vt:lpstr>角直径距离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Gravitational Lensing, SZ Effects, and Large-Scale Structures of the Universe</dc:title>
  <dc:creator>founder</dc:creator>
  <cp:lastModifiedBy>Chitsin Yin</cp:lastModifiedBy>
  <cp:revision>33</cp:revision>
  <dcterms:created xsi:type="dcterms:W3CDTF">2024-05-24T03:40:39Z</dcterms:created>
  <dcterms:modified xsi:type="dcterms:W3CDTF">2024-05-28T05:15:58Z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2024-05-24T00:00:00Z</vt:filetime>
  </property>
</Properties>
</file>