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70" r:id="rId6"/>
    <p:sldId id="274" r:id="rId7"/>
    <p:sldId id="275" r:id="rId8"/>
    <p:sldId id="276" r:id="rId9"/>
    <p:sldId id="260" r:id="rId10"/>
    <p:sldId id="278" r:id="rId11"/>
    <p:sldId id="269" r:id="rId12"/>
    <p:sldId id="261" r:id="rId13"/>
    <p:sldId id="262" r:id="rId14"/>
    <p:sldId id="279" r:id="rId15"/>
    <p:sldId id="280" r:id="rId16"/>
    <p:sldId id="281" r:id="rId17"/>
    <p:sldId id="263" r:id="rId18"/>
    <p:sldId id="267" r:id="rId19"/>
    <p:sldId id="264" r:id="rId20"/>
    <p:sldId id="282" r:id="rId21"/>
    <p:sldId id="283" r:id="rId22"/>
    <p:sldId id="285" r:id="rId23"/>
    <p:sldId id="265" r:id="rId24"/>
    <p:sldId id="273" r:id="rId25"/>
    <p:sldId id="286" r:id="rId26"/>
    <p:sldId id="266" r:id="rId27"/>
    <p:sldId id="284" r:id="rId28"/>
    <p:sldId id="287" r:id="rId29"/>
    <p:sldId id="271" r:id="rId30"/>
    <p:sldId id="272" r:id="rId31"/>
    <p:sldId id="289" r:id="rId32"/>
    <p:sldId id="294" r:id="rId33"/>
    <p:sldId id="296" r:id="rId34"/>
    <p:sldId id="297" r:id="rId35"/>
    <p:sldId id="298" r:id="rId36"/>
    <p:sldId id="290" r:id="rId37"/>
    <p:sldId id="292" r:id="rId38"/>
    <p:sldId id="291" r:id="rId39"/>
    <p:sldId id="293"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6354E-14FE-4ED2-AE2A-56BE9F12CCD4}" v="296" dt="2023-05-30T15:15:32.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93" d="100"/>
          <a:sy n="93" d="100"/>
        </p:scale>
        <p:origin x="71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enyin Zhao" userId="0a50ac443abce147" providerId="LiveId" clId="{7A8CF962-1E34-9E41-8D16-3D24E41ADD21}"/>
    <pc:docChg chg="custSel addSld delSld modSld">
      <pc:chgData name="Zhenyin Zhao" userId="0a50ac443abce147" providerId="LiveId" clId="{7A8CF962-1E34-9E41-8D16-3D24E41ADD21}" dt="2023-05-06T02:07:00.215" v="63" actId="2696"/>
      <pc:docMkLst>
        <pc:docMk/>
      </pc:docMkLst>
      <pc:sldChg chg="delSp modSp mod">
        <pc:chgData name="Zhenyin Zhao" userId="0a50ac443abce147" providerId="LiveId" clId="{7A8CF962-1E34-9E41-8D16-3D24E41ADD21}" dt="2023-05-05T01:41:44.041" v="8" actId="20577"/>
        <pc:sldMkLst>
          <pc:docMk/>
          <pc:sldMk cId="4030381222" sldId="261"/>
        </pc:sldMkLst>
        <pc:spChg chg="del">
          <ac:chgData name="Zhenyin Zhao" userId="0a50ac443abce147" providerId="LiveId" clId="{7A8CF962-1E34-9E41-8D16-3D24E41ADD21}" dt="2023-05-05T01:41:07.746" v="1" actId="478"/>
          <ac:spMkLst>
            <pc:docMk/>
            <pc:sldMk cId="4030381222" sldId="261"/>
            <ac:spMk id="2" creationId="{BB792161-94CC-3B88-7CB2-8ACBAFE6BE89}"/>
          </ac:spMkLst>
        </pc:spChg>
        <pc:spChg chg="mod">
          <ac:chgData name="Zhenyin Zhao" userId="0a50ac443abce147" providerId="LiveId" clId="{7A8CF962-1E34-9E41-8D16-3D24E41ADD21}" dt="2023-05-05T01:41:44.041" v="8" actId="20577"/>
          <ac:spMkLst>
            <pc:docMk/>
            <pc:sldMk cId="4030381222" sldId="261"/>
            <ac:spMk id="3" creationId="{CC95AA8E-7C69-F51E-42DB-7637EE64900B}"/>
          </ac:spMkLst>
        </pc:spChg>
      </pc:sldChg>
      <pc:sldChg chg="delSp modSp mod">
        <pc:chgData name="Zhenyin Zhao" userId="0a50ac443abce147" providerId="LiveId" clId="{7A8CF962-1E34-9E41-8D16-3D24E41ADD21}" dt="2023-05-06T02:02:46.485" v="45" actId="5793"/>
        <pc:sldMkLst>
          <pc:docMk/>
          <pc:sldMk cId="1580543052" sldId="272"/>
        </pc:sldMkLst>
        <pc:spChg chg="del">
          <ac:chgData name="Zhenyin Zhao" userId="0a50ac443abce147" providerId="LiveId" clId="{7A8CF962-1E34-9E41-8D16-3D24E41ADD21}" dt="2023-05-06T02:02:20.272" v="40" actId="478"/>
          <ac:spMkLst>
            <pc:docMk/>
            <pc:sldMk cId="1580543052" sldId="272"/>
            <ac:spMk id="2" creationId="{5E8386A8-BF54-DAD7-62DB-2FD811846AFA}"/>
          </ac:spMkLst>
        </pc:spChg>
        <pc:spChg chg="mod">
          <ac:chgData name="Zhenyin Zhao" userId="0a50ac443abce147" providerId="LiveId" clId="{7A8CF962-1E34-9E41-8D16-3D24E41ADD21}" dt="2023-05-06T02:02:46.485" v="45" actId="5793"/>
          <ac:spMkLst>
            <pc:docMk/>
            <pc:sldMk cId="1580543052" sldId="272"/>
            <ac:spMk id="3" creationId="{11D703FF-D26E-323D-FA2F-F04E45BC7BB4}"/>
          </ac:spMkLst>
        </pc:spChg>
        <pc:picChg chg="del mod">
          <ac:chgData name="Zhenyin Zhao" userId="0a50ac443abce147" providerId="LiveId" clId="{7A8CF962-1E34-9E41-8D16-3D24E41ADD21}" dt="2023-05-06T01:59:46.809" v="29" actId="21"/>
          <ac:picMkLst>
            <pc:docMk/>
            <pc:sldMk cId="1580543052" sldId="272"/>
            <ac:picMk id="4" creationId="{1CD878A1-CA6A-FE39-1361-3D01D009ABB9}"/>
          </ac:picMkLst>
        </pc:picChg>
      </pc:sldChg>
      <pc:sldChg chg="modSp mod">
        <pc:chgData name="Zhenyin Zhao" userId="0a50ac443abce147" providerId="LiveId" clId="{7A8CF962-1E34-9E41-8D16-3D24E41ADD21}" dt="2023-05-05T02:05:55.446" v="24" actId="5793"/>
        <pc:sldMkLst>
          <pc:docMk/>
          <pc:sldMk cId="931336374" sldId="274"/>
        </pc:sldMkLst>
        <pc:spChg chg="mod">
          <ac:chgData name="Zhenyin Zhao" userId="0a50ac443abce147" providerId="LiveId" clId="{7A8CF962-1E34-9E41-8D16-3D24E41ADD21}" dt="2023-05-05T02:05:55.446" v="24" actId="5793"/>
          <ac:spMkLst>
            <pc:docMk/>
            <pc:sldMk cId="931336374" sldId="274"/>
            <ac:spMk id="3" creationId="{A8C24D0B-79E5-75B6-822F-90B295CDBC9A}"/>
          </ac:spMkLst>
        </pc:spChg>
      </pc:sldChg>
      <pc:sldChg chg="modSp">
        <pc:chgData name="Zhenyin Zhao" userId="0a50ac443abce147" providerId="LiveId" clId="{7A8CF962-1E34-9E41-8D16-3D24E41ADD21}" dt="2023-05-05T01:37:06.641" v="0" actId="20577"/>
        <pc:sldMkLst>
          <pc:docMk/>
          <pc:sldMk cId="3712567397" sldId="275"/>
        </pc:sldMkLst>
        <pc:spChg chg="mod">
          <ac:chgData name="Zhenyin Zhao" userId="0a50ac443abce147" providerId="LiveId" clId="{7A8CF962-1E34-9E41-8D16-3D24E41ADD21}" dt="2023-05-05T01:37:06.641" v="0" actId="20577"/>
          <ac:spMkLst>
            <pc:docMk/>
            <pc:sldMk cId="3712567397" sldId="275"/>
            <ac:spMk id="3" creationId="{A241812D-1D17-8F65-75FB-7CEEDA287293}"/>
          </ac:spMkLst>
        </pc:spChg>
      </pc:sldChg>
      <pc:sldChg chg="modSp del mod">
        <pc:chgData name="Zhenyin Zhao" userId="0a50ac443abce147" providerId="LiveId" clId="{7A8CF962-1E34-9E41-8D16-3D24E41ADD21}" dt="2023-05-06T02:07:00.215" v="63" actId="2696"/>
        <pc:sldMkLst>
          <pc:docMk/>
          <pc:sldMk cId="1271860142" sldId="288"/>
        </pc:sldMkLst>
        <pc:picChg chg="mod">
          <ac:chgData name="Zhenyin Zhao" userId="0a50ac443abce147" providerId="LiveId" clId="{7A8CF962-1E34-9E41-8D16-3D24E41ADD21}" dt="2023-05-06T01:59:35.288" v="28" actId="1076"/>
          <ac:picMkLst>
            <pc:docMk/>
            <pc:sldMk cId="1271860142" sldId="288"/>
            <ac:picMk id="4" creationId="{3ABF408C-7992-1AAD-9558-AE014CA21A90}"/>
          </ac:picMkLst>
        </pc:picChg>
      </pc:sldChg>
      <pc:sldChg chg="addSp delSp modSp new mod modClrScheme chgLayout">
        <pc:chgData name="Zhenyin Zhao" userId="0a50ac443abce147" providerId="LiveId" clId="{7A8CF962-1E34-9E41-8D16-3D24E41ADD21}" dt="2023-05-06T02:06:48.088" v="62" actId="14100"/>
        <pc:sldMkLst>
          <pc:docMk/>
          <pc:sldMk cId="2950140496" sldId="289"/>
        </pc:sldMkLst>
        <pc:spChg chg="add del mod">
          <ac:chgData name="Zhenyin Zhao" userId="0a50ac443abce147" providerId="LiveId" clId="{7A8CF962-1E34-9E41-8D16-3D24E41ADD21}" dt="2023-05-06T02:06:28.386" v="59" actId="478"/>
          <ac:spMkLst>
            <pc:docMk/>
            <pc:sldMk cId="2950140496" sldId="289"/>
            <ac:spMk id="3" creationId="{E6B4747B-4681-264C-11AD-8A3DC57F6AFA}"/>
          </ac:spMkLst>
        </pc:spChg>
        <pc:spChg chg="add mod">
          <ac:chgData name="Zhenyin Zhao" userId="0a50ac443abce147" providerId="LiveId" clId="{7A8CF962-1E34-9E41-8D16-3D24E41ADD21}" dt="2023-05-06T02:06:48.088" v="62" actId="14100"/>
          <ac:spMkLst>
            <pc:docMk/>
            <pc:sldMk cId="2950140496" sldId="289"/>
            <ac:spMk id="4" creationId="{9B210881-D682-BA9E-998C-3FC289F3324E}"/>
          </ac:spMkLst>
        </pc:spChg>
        <pc:picChg chg="add del mod">
          <ac:chgData name="Zhenyin Zhao" userId="0a50ac443abce147" providerId="LiveId" clId="{7A8CF962-1E34-9E41-8D16-3D24E41ADD21}" dt="2023-05-06T02:03:33.789" v="46" actId="21"/>
          <ac:picMkLst>
            <pc:docMk/>
            <pc:sldMk cId="2950140496" sldId="289"/>
            <ac:picMk id="2" creationId="{ECC74B4F-D666-66D3-E37E-5E4125B73C03}"/>
          </ac:picMkLst>
        </pc:picChg>
      </pc:sldChg>
    </pc:docChg>
  </pc:docChgLst>
  <pc:docChgLst>
    <pc:chgData name="Zhao Zhenyin" userId="0a50ac443abce147" providerId="LiveId" clId="{510F8373-5A5A-4B3E-866F-1E4093ACC499}"/>
    <pc:docChg chg="undo custSel addSld delSld modSld">
      <pc:chgData name="Zhao Zhenyin" userId="0a50ac443abce147" providerId="LiveId" clId="{510F8373-5A5A-4B3E-866F-1E4093ACC499}" dt="2023-05-06T07:50:43.655" v="1886" actId="1076"/>
      <pc:docMkLst>
        <pc:docMk/>
      </pc:docMkLst>
      <pc:sldChg chg="modSp new mod">
        <pc:chgData name="Zhao Zhenyin" userId="0a50ac443abce147" providerId="LiveId" clId="{510F8373-5A5A-4B3E-866F-1E4093ACC499}" dt="2023-04-27T08:51:27.103" v="6" actId="20577"/>
        <pc:sldMkLst>
          <pc:docMk/>
          <pc:sldMk cId="1737891171" sldId="256"/>
        </pc:sldMkLst>
        <pc:spChg chg="mod">
          <ac:chgData name="Zhao Zhenyin" userId="0a50ac443abce147" providerId="LiveId" clId="{510F8373-5A5A-4B3E-866F-1E4093ACC499}" dt="2023-04-27T08:51:27.103" v="6" actId="20577"/>
          <ac:spMkLst>
            <pc:docMk/>
            <pc:sldMk cId="1737891171" sldId="256"/>
            <ac:spMk id="2" creationId="{D0E4063C-CE0D-7E95-8247-2685E835ACD9}"/>
          </ac:spMkLst>
        </pc:spChg>
      </pc:sldChg>
      <pc:sldChg chg="modSp new mod">
        <pc:chgData name="Zhao Zhenyin" userId="0a50ac443abce147" providerId="LiveId" clId="{510F8373-5A5A-4B3E-866F-1E4093ACC499}" dt="2023-05-02T12:14:34.359" v="14" actId="27636"/>
        <pc:sldMkLst>
          <pc:docMk/>
          <pc:sldMk cId="2698269920" sldId="257"/>
        </pc:sldMkLst>
        <pc:spChg chg="mod">
          <ac:chgData name="Zhao Zhenyin" userId="0a50ac443abce147" providerId="LiveId" clId="{510F8373-5A5A-4B3E-866F-1E4093ACC499}" dt="2023-04-27T08:51:38.602" v="9"/>
          <ac:spMkLst>
            <pc:docMk/>
            <pc:sldMk cId="2698269920" sldId="257"/>
            <ac:spMk id="2" creationId="{B18E2BBA-8ABD-E9A0-2570-9FDB00698970}"/>
          </ac:spMkLst>
        </pc:spChg>
        <pc:spChg chg="mod">
          <ac:chgData name="Zhao Zhenyin" userId="0a50ac443abce147" providerId="LiveId" clId="{510F8373-5A5A-4B3E-866F-1E4093ACC499}" dt="2023-05-02T12:14:34.359" v="14" actId="27636"/>
          <ac:spMkLst>
            <pc:docMk/>
            <pc:sldMk cId="2698269920" sldId="257"/>
            <ac:spMk id="3" creationId="{14D6959B-7597-E738-3AC6-FBFFE11A9E37}"/>
          </ac:spMkLst>
        </pc:spChg>
      </pc:sldChg>
      <pc:sldChg chg="delSp modSp new mod">
        <pc:chgData name="Zhao Zhenyin" userId="0a50ac443abce147" providerId="LiveId" clId="{510F8373-5A5A-4B3E-866F-1E4093ACC499}" dt="2023-05-04T06:16:04.420" v="414" actId="20577"/>
        <pc:sldMkLst>
          <pc:docMk/>
          <pc:sldMk cId="1143474131" sldId="258"/>
        </pc:sldMkLst>
        <pc:spChg chg="del">
          <ac:chgData name="Zhao Zhenyin" userId="0a50ac443abce147" providerId="LiveId" clId="{510F8373-5A5A-4B3E-866F-1E4093ACC499}" dt="2023-05-02T12:34:50.690" v="23" actId="478"/>
          <ac:spMkLst>
            <pc:docMk/>
            <pc:sldMk cId="1143474131" sldId="258"/>
            <ac:spMk id="2" creationId="{5FC9258C-1371-CCDE-59DA-C04D9274E681}"/>
          </ac:spMkLst>
        </pc:spChg>
        <pc:spChg chg="mod">
          <ac:chgData name="Zhao Zhenyin" userId="0a50ac443abce147" providerId="LiveId" clId="{510F8373-5A5A-4B3E-866F-1E4093ACC499}" dt="2023-05-04T06:16:04.420" v="414" actId="20577"/>
          <ac:spMkLst>
            <pc:docMk/>
            <pc:sldMk cId="1143474131" sldId="258"/>
            <ac:spMk id="3" creationId="{2D5324F2-92DF-46D1-394E-FE2840587757}"/>
          </ac:spMkLst>
        </pc:spChg>
      </pc:sldChg>
      <pc:sldChg chg="modSp new mod">
        <pc:chgData name="Zhao Zhenyin" userId="0a50ac443abce147" providerId="LiveId" clId="{510F8373-5A5A-4B3E-866F-1E4093ACC499}" dt="2023-05-03T12:35:01.463" v="331" actId="27636"/>
        <pc:sldMkLst>
          <pc:docMk/>
          <pc:sldMk cId="3914792673" sldId="259"/>
        </pc:sldMkLst>
        <pc:spChg chg="mod">
          <ac:chgData name="Zhao Zhenyin" userId="0a50ac443abce147" providerId="LiveId" clId="{510F8373-5A5A-4B3E-866F-1E4093ACC499}" dt="2023-05-02T12:38:21.851" v="55" actId="20577"/>
          <ac:spMkLst>
            <pc:docMk/>
            <pc:sldMk cId="3914792673" sldId="259"/>
            <ac:spMk id="2" creationId="{EF1E387C-4430-B228-B2EC-44027FEC2BD7}"/>
          </ac:spMkLst>
        </pc:spChg>
        <pc:spChg chg="mod">
          <ac:chgData name="Zhao Zhenyin" userId="0a50ac443abce147" providerId="LiveId" clId="{510F8373-5A5A-4B3E-866F-1E4093ACC499}" dt="2023-05-03T12:35:01.463" v="331" actId="27636"/>
          <ac:spMkLst>
            <pc:docMk/>
            <pc:sldMk cId="3914792673" sldId="259"/>
            <ac:spMk id="3" creationId="{531E366B-3EC0-5699-27B2-81863F7F09B9}"/>
          </ac:spMkLst>
        </pc:spChg>
      </pc:sldChg>
      <pc:sldChg chg="addSp delSp modSp new mod">
        <pc:chgData name="Zhao Zhenyin" userId="0a50ac443abce147" providerId="LiveId" clId="{510F8373-5A5A-4B3E-866F-1E4093ACC499}" dt="2023-05-05T05:48:21.305" v="829"/>
        <pc:sldMkLst>
          <pc:docMk/>
          <pc:sldMk cId="2014825902" sldId="260"/>
        </pc:sldMkLst>
        <pc:spChg chg="mod">
          <ac:chgData name="Zhao Zhenyin" userId="0a50ac443abce147" providerId="LiveId" clId="{510F8373-5A5A-4B3E-866F-1E4093ACC499}" dt="2023-05-02T12:41:21.319" v="93"/>
          <ac:spMkLst>
            <pc:docMk/>
            <pc:sldMk cId="2014825902" sldId="260"/>
            <ac:spMk id="2" creationId="{C1A2A081-47A7-26BA-B994-F4D8CD0BD6A8}"/>
          </ac:spMkLst>
        </pc:spChg>
        <pc:spChg chg="mod">
          <ac:chgData name="Zhao Zhenyin" userId="0a50ac443abce147" providerId="LiveId" clId="{510F8373-5A5A-4B3E-866F-1E4093ACC499}" dt="2023-05-05T05:48:21.305" v="829"/>
          <ac:spMkLst>
            <pc:docMk/>
            <pc:sldMk cId="2014825902" sldId="260"/>
            <ac:spMk id="3" creationId="{591177C7-DF5F-5712-2B59-25C25FF17664}"/>
          </ac:spMkLst>
        </pc:spChg>
        <pc:spChg chg="add del mod">
          <ac:chgData name="Zhao Zhenyin" userId="0a50ac443abce147" providerId="LiveId" clId="{510F8373-5A5A-4B3E-866F-1E4093ACC499}" dt="2023-05-05T05:47:19.945" v="812" actId="21"/>
          <ac:spMkLst>
            <pc:docMk/>
            <pc:sldMk cId="2014825902" sldId="260"/>
            <ac:spMk id="4" creationId="{EA67678B-8D32-2EDC-42AD-029202574F9C}"/>
          </ac:spMkLst>
        </pc:spChg>
      </pc:sldChg>
      <pc:sldChg chg="modSp new mod">
        <pc:chgData name="Zhao Zhenyin" userId="0a50ac443abce147" providerId="LiveId" clId="{510F8373-5A5A-4B3E-866F-1E4093ACC499}" dt="2023-05-05T06:12:38.558" v="961" actId="20577"/>
        <pc:sldMkLst>
          <pc:docMk/>
          <pc:sldMk cId="4030381222" sldId="261"/>
        </pc:sldMkLst>
        <pc:spChg chg="mod">
          <ac:chgData name="Zhao Zhenyin" userId="0a50ac443abce147" providerId="LiveId" clId="{510F8373-5A5A-4B3E-866F-1E4093ACC499}" dt="2023-05-05T06:12:38.558" v="961" actId="20577"/>
          <ac:spMkLst>
            <pc:docMk/>
            <pc:sldMk cId="4030381222" sldId="261"/>
            <ac:spMk id="3" creationId="{CC95AA8E-7C69-F51E-42DB-7637EE64900B}"/>
          </ac:spMkLst>
        </pc:spChg>
      </pc:sldChg>
      <pc:sldChg chg="modSp new mod">
        <pc:chgData name="Zhao Zhenyin" userId="0a50ac443abce147" providerId="LiveId" clId="{510F8373-5A5A-4B3E-866F-1E4093ACC499}" dt="2023-05-03T12:26:50.085" v="205" actId="20578"/>
        <pc:sldMkLst>
          <pc:docMk/>
          <pc:sldMk cId="4272711221" sldId="262"/>
        </pc:sldMkLst>
        <pc:spChg chg="mod">
          <ac:chgData name="Zhao Zhenyin" userId="0a50ac443abce147" providerId="LiveId" clId="{510F8373-5A5A-4B3E-866F-1E4093ACC499}" dt="2023-05-03T12:26:50.085" v="205" actId="20578"/>
          <ac:spMkLst>
            <pc:docMk/>
            <pc:sldMk cId="4272711221" sldId="262"/>
            <ac:spMk id="3" creationId="{860C3FD4-BAD6-BE66-B517-8A537B1A010C}"/>
          </ac:spMkLst>
        </pc:spChg>
      </pc:sldChg>
      <pc:sldChg chg="addSp delSp modSp new mod">
        <pc:chgData name="Zhao Zhenyin" userId="0a50ac443abce147" providerId="LiveId" clId="{510F8373-5A5A-4B3E-866F-1E4093ACC499}" dt="2023-05-02T14:00:36.587" v="128" actId="1076"/>
        <pc:sldMkLst>
          <pc:docMk/>
          <pc:sldMk cId="2433320585" sldId="263"/>
        </pc:sldMkLst>
        <pc:spChg chg="mod">
          <ac:chgData name="Zhao Zhenyin" userId="0a50ac443abce147" providerId="LiveId" clId="{510F8373-5A5A-4B3E-866F-1E4093ACC499}" dt="2023-05-02T12:43:51.158" v="100"/>
          <ac:spMkLst>
            <pc:docMk/>
            <pc:sldMk cId="2433320585" sldId="263"/>
            <ac:spMk id="2" creationId="{C3846931-3A48-F909-EFC5-C6C1222096AF}"/>
          </ac:spMkLst>
        </pc:spChg>
        <pc:spChg chg="del">
          <ac:chgData name="Zhao Zhenyin" userId="0a50ac443abce147" providerId="LiveId" clId="{510F8373-5A5A-4B3E-866F-1E4093ACC499}" dt="2023-05-02T12:51:42.582" v="101"/>
          <ac:spMkLst>
            <pc:docMk/>
            <pc:sldMk cId="2433320585" sldId="263"/>
            <ac:spMk id="3" creationId="{EE98B2FF-E63C-3CEA-D50B-5AE98A36AD1B}"/>
          </ac:spMkLst>
        </pc:spChg>
        <pc:picChg chg="add mod">
          <ac:chgData name="Zhao Zhenyin" userId="0a50ac443abce147" providerId="LiveId" clId="{510F8373-5A5A-4B3E-866F-1E4093ACC499}" dt="2023-05-02T12:57:44.712" v="104" actId="1076"/>
          <ac:picMkLst>
            <pc:docMk/>
            <pc:sldMk cId="2433320585" sldId="263"/>
            <ac:picMk id="4" creationId="{9D679E8D-EFEA-40F3-B2B1-5B3A0012BBEB}"/>
          </ac:picMkLst>
        </pc:picChg>
        <pc:picChg chg="add mod">
          <ac:chgData name="Zhao Zhenyin" userId="0a50ac443abce147" providerId="LiveId" clId="{510F8373-5A5A-4B3E-866F-1E4093ACC499}" dt="2023-05-02T14:00:36.587" v="128" actId="1076"/>
          <ac:picMkLst>
            <pc:docMk/>
            <pc:sldMk cId="2433320585" sldId="263"/>
            <ac:picMk id="5" creationId="{9FCA396C-1828-6ECC-BCB9-FF2A29CE4EEC}"/>
          </ac:picMkLst>
        </pc:picChg>
      </pc:sldChg>
      <pc:sldChg chg="addSp delSp modSp new mod chgLayout">
        <pc:chgData name="Zhao Zhenyin" userId="0a50ac443abce147" providerId="LiveId" clId="{510F8373-5A5A-4B3E-866F-1E4093ACC499}" dt="2023-05-05T07:28:45.210" v="1291" actId="20578"/>
        <pc:sldMkLst>
          <pc:docMk/>
          <pc:sldMk cId="3117912888" sldId="264"/>
        </pc:sldMkLst>
        <pc:spChg chg="add del mod">
          <ac:chgData name="Zhao Zhenyin" userId="0a50ac443abce147" providerId="LiveId" clId="{510F8373-5A5A-4B3E-866F-1E4093ACC499}" dt="2023-05-05T07:26:54.467" v="1268" actId="21"/>
          <ac:spMkLst>
            <pc:docMk/>
            <pc:sldMk cId="3117912888" sldId="264"/>
            <ac:spMk id="2" creationId="{EF94B673-196A-73AE-81A5-FC0D3D5450BD}"/>
          </ac:spMkLst>
        </pc:spChg>
        <pc:spChg chg="del">
          <ac:chgData name="Zhao Zhenyin" userId="0a50ac443abce147" providerId="LiveId" clId="{510F8373-5A5A-4B3E-866F-1E4093ACC499}" dt="2023-05-02T12:58:22.301" v="109" actId="478"/>
          <ac:spMkLst>
            <pc:docMk/>
            <pc:sldMk cId="3117912888" sldId="264"/>
            <ac:spMk id="2" creationId="{FC5CA802-4F2E-336D-BFB0-58ADE79AD2F2}"/>
          </ac:spMkLst>
        </pc:spChg>
        <pc:spChg chg="del">
          <ac:chgData name="Zhao Zhenyin" userId="0a50ac443abce147" providerId="LiveId" clId="{510F8373-5A5A-4B3E-866F-1E4093ACC499}" dt="2023-05-02T12:58:18.940" v="108" actId="478"/>
          <ac:spMkLst>
            <pc:docMk/>
            <pc:sldMk cId="3117912888" sldId="264"/>
            <ac:spMk id="3" creationId="{2D933F01-87A7-EB94-0E2C-A29CFBA693B1}"/>
          </ac:spMkLst>
        </pc:spChg>
        <pc:spChg chg="add del mod">
          <ac:chgData name="Zhao Zhenyin" userId="0a50ac443abce147" providerId="LiveId" clId="{510F8373-5A5A-4B3E-866F-1E4093ACC499}" dt="2023-05-05T07:28:01.538" v="1279"/>
          <ac:spMkLst>
            <pc:docMk/>
            <pc:sldMk cId="3117912888" sldId="264"/>
            <ac:spMk id="4" creationId="{04CE8601-191E-0A98-4709-A0B08C956FD8}"/>
          </ac:spMkLst>
        </pc:spChg>
        <pc:spChg chg="add mod">
          <ac:chgData name="Zhao Zhenyin" userId="0a50ac443abce147" providerId="LiveId" clId="{510F8373-5A5A-4B3E-866F-1E4093ACC499}" dt="2023-05-05T07:28:05.368" v="1280" actId="700"/>
          <ac:spMkLst>
            <pc:docMk/>
            <pc:sldMk cId="3117912888" sldId="264"/>
            <ac:spMk id="5" creationId="{B0244FA0-8B9D-0401-BBC6-2959A7C2B769}"/>
          </ac:spMkLst>
        </pc:spChg>
        <pc:spChg chg="add mod">
          <ac:chgData name="Zhao Zhenyin" userId="0a50ac443abce147" providerId="LiveId" clId="{510F8373-5A5A-4B3E-866F-1E4093ACC499}" dt="2023-05-05T07:28:45.210" v="1291" actId="20578"/>
          <ac:spMkLst>
            <pc:docMk/>
            <pc:sldMk cId="3117912888" sldId="264"/>
            <ac:spMk id="7" creationId="{3881AFE2-A902-33F4-C1AE-D38EF3F7FAE7}"/>
          </ac:spMkLst>
        </pc:spChg>
        <pc:picChg chg="add del mod">
          <ac:chgData name="Zhao Zhenyin" userId="0a50ac443abce147" providerId="LiveId" clId="{510F8373-5A5A-4B3E-866F-1E4093ACC499}" dt="2023-05-02T13:04:04.570" v="114" actId="478"/>
          <ac:picMkLst>
            <pc:docMk/>
            <pc:sldMk cId="3117912888" sldId="264"/>
            <ac:picMk id="4" creationId="{FC466EEA-C88B-ADFF-B094-E8AE54ACFE46}"/>
          </ac:picMkLst>
        </pc:picChg>
        <pc:picChg chg="add del mod">
          <ac:chgData name="Zhao Zhenyin" userId="0a50ac443abce147" providerId="LiveId" clId="{510F8373-5A5A-4B3E-866F-1E4093ACC499}" dt="2023-05-05T07:26:10.399" v="1253" actId="478"/>
          <ac:picMkLst>
            <pc:docMk/>
            <pc:sldMk cId="3117912888" sldId="264"/>
            <ac:picMk id="6" creationId="{C6BA8F5B-EFE6-0949-800F-2EF9B5942C57}"/>
          </ac:picMkLst>
        </pc:picChg>
      </pc:sldChg>
      <pc:sldChg chg="modSp new mod">
        <pc:chgData name="Zhao Zhenyin" userId="0a50ac443abce147" providerId="LiveId" clId="{510F8373-5A5A-4B3E-866F-1E4093ACC499}" dt="2023-05-05T13:10:47.806" v="1364"/>
        <pc:sldMkLst>
          <pc:docMk/>
          <pc:sldMk cId="1529424533" sldId="265"/>
        </pc:sldMkLst>
        <pc:spChg chg="mod">
          <ac:chgData name="Zhao Zhenyin" userId="0a50ac443abce147" providerId="LiveId" clId="{510F8373-5A5A-4B3E-866F-1E4093ACC499}" dt="2023-05-02T13:05:03.826" v="123"/>
          <ac:spMkLst>
            <pc:docMk/>
            <pc:sldMk cId="1529424533" sldId="265"/>
            <ac:spMk id="2" creationId="{C650D880-8BA3-DC0C-2CF7-D6D22A757685}"/>
          </ac:spMkLst>
        </pc:spChg>
        <pc:spChg chg="mod">
          <ac:chgData name="Zhao Zhenyin" userId="0a50ac443abce147" providerId="LiveId" clId="{510F8373-5A5A-4B3E-866F-1E4093ACC499}" dt="2023-05-05T13:10:47.806" v="1364"/>
          <ac:spMkLst>
            <pc:docMk/>
            <pc:sldMk cId="1529424533" sldId="265"/>
            <ac:spMk id="3" creationId="{09CF125F-7BF2-DAA2-D8D2-E021F4D4E783}"/>
          </ac:spMkLst>
        </pc:spChg>
      </pc:sldChg>
      <pc:sldChg chg="addSp delSp modSp new mod">
        <pc:chgData name="Zhao Zhenyin" userId="0a50ac443abce147" providerId="LiveId" clId="{510F8373-5A5A-4B3E-866F-1E4093ACC499}" dt="2023-05-04T06:39:49.970" v="460" actId="114"/>
        <pc:sldMkLst>
          <pc:docMk/>
          <pc:sldMk cId="2575610830" sldId="266"/>
        </pc:sldMkLst>
        <pc:spChg chg="mod">
          <ac:chgData name="Zhao Zhenyin" userId="0a50ac443abce147" providerId="LiveId" clId="{510F8373-5A5A-4B3E-866F-1E4093ACC499}" dt="2023-05-04T06:37:59.832" v="455" actId="20577"/>
          <ac:spMkLst>
            <pc:docMk/>
            <pc:sldMk cId="2575610830" sldId="266"/>
            <ac:spMk id="2" creationId="{59BF7A6E-AB23-58F5-DD1F-FF6A89BA490D}"/>
          </ac:spMkLst>
        </pc:spChg>
        <pc:spChg chg="mod">
          <ac:chgData name="Zhao Zhenyin" userId="0a50ac443abce147" providerId="LiveId" clId="{510F8373-5A5A-4B3E-866F-1E4093ACC499}" dt="2023-05-04T06:39:49.970" v="460" actId="114"/>
          <ac:spMkLst>
            <pc:docMk/>
            <pc:sldMk cId="2575610830" sldId="266"/>
            <ac:spMk id="3" creationId="{FA67E6D4-BEDA-0733-A6C1-30F4FA877C7B}"/>
          </ac:spMkLst>
        </pc:spChg>
        <pc:graphicFrameChg chg="add del mod">
          <ac:chgData name="Zhao Zhenyin" userId="0a50ac443abce147" providerId="LiveId" clId="{510F8373-5A5A-4B3E-866F-1E4093ACC499}" dt="2023-05-03T12:44:09.706" v="364"/>
          <ac:graphicFrameMkLst>
            <pc:docMk/>
            <pc:sldMk cId="2575610830" sldId="266"/>
            <ac:graphicFrameMk id="4" creationId="{C929E7EC-B56C-46BE-6E29-D502EDADDF2E}"/>
          </ac:graphicFrameMkLst>
        </pc:graphicFrameChg>
      </pc:sldChg>
      <pc:sldChg chg="addSp delSp modSp new mod">
        <pc:chgData name="Zhao Zhenyin" userId="0a50ac443abce147" providerId="LiveId" clId="{510F8373-5A5A-4B3E-866F-1E4093ACC499}" dt="2023-05-02T14:01:44.247" v="145" actId="1076"/>
        <pc:sldMkLst>
          <pc:docMk/>
          <pc:sldMk cId="879437358" sldId="267"/>
        </pc:sldMkLst>
        <pc:spChg chg="del">
          <ac:chgData name="Zhao Zhenyin" userId="0a50ac443abce147" providerId="LiveId" clId="{510F8373-5A5A-4B3E-866F-1E4093ACC499}" dt="2023-05-02T14:00:53.317" v="130"/>
          <ac:spMkLst>
            <pc:docMk/>
            <pc:sldMk cId="879437358" sldId="267"/>
            <ac:spMk id="3" creationId="{1F0BDED1-9569-DCF7-5703-9615CE3E612C}"/>
          </ac:spMkLst>
        </pc:spChg>
        <pc:spChg chg="add mod">
          <ac:chgData name="Zhao Zhenyin" userId="0a50ac443abce147" providerId="LiveId" clId="{510F8373-5A5A-4B3E-866F-1E4093ACC499}" dt="2023-05-02T14:01:44.247" v="145" actId="1076"/>
          <ac:spMkLst>
            <pc:docMk/>
            <pc:sldMk cId="879437358" sldId="267"/>
            <ac:spMk id="7" creationId="{76D97971-9D9A-B918-46BE-CE5100631E5B}"/>
          </ac:spMkLst>
        </pc:spChg>
        <pc:picChg chg="add mod">
          <ac:chgData name="Zhao Zhenyin" userId="0a50ac443abce147" providerId="LiveId" clId="{510F8373-5A5A-4B3E-866F-1E4093ACC499}" dt="2023-05-02T14:01:14.172" v="133" actId="1076"/>
          <ac:picMkLst>
            <pc:docMk/>
            <pc:sldMk cId="879437358" sldId="267"/>
            <ac:picMk id="4" creationId="{3E9C8BE2-4D7B-17E9-D6EF-D15093E01EB0}"/>
          </ac:picMkLst>
        </pc:picChg>
        <pc:picChg chg="add del mod">
          <ac:chgData name="Zhao Zhenyin" userId="0a50ac443abce147" providerId="LiveId" clId="{510F8373-5A5A-4B3E-866F-1E4093ACC499}" dt="2023-05-02T14:01:20.174" v="136" actId="478"/>
          <ac:picMkLst>
            <pc:docMk/>
            <pc:sldMk cId="879437358" sldId="267"/>
            <ac:picMk id="5" creationId="{02768057-F30D-7355-2E46-5BA2C81F1455}"/>
          </ac:picMkLst>
        </pc:picChg>
      </pc:sldChg>
      <pc:sldChg chg="new del">
        <pc:chgData name="Zhao Zhenyin" userId="0a50ac443abce147" providerId="LiveId" clId="{510F8373-5A5A-4B3E-866F-1E4093ACC499}" dt="2023-05-05T07:25:06.605" v="1252" actId="2696"/>
        <pc:sldMkLst>
          <pc:docMk/>
          <pc:sldMk cId="2837307822" sldId="268"/>
        </pc:sldMkLst>
      </pc:sldChg>
      <pc:sldChg chg="addSp modSp new mod">
        <pc:chgData name="Zhao Zhenyin" userId="0a50ac443abce147" providerId="LiveId" clId="{510F8373-5A5A-4B3E-866F-1E4093ACC499}" dt="2023-05-05T06:05:17.114" v="870" actId="114"/>
        <pc:sldMkLst>
          <pc:docMk/>
          <pc:sldMk cId="276250613" sldId="269"/>
        </pc:sldMkLst>
        <pc:spChg chg="add mod">
          <ac:chgData name="Zhao Zhenyin" userId="0a50ac443abce147" providerId="LiveId" clId="{510F8373-5A5A-4B3E-866F-1E4093ACC499}" dt="2023-05-05T06:05:17.114" v="870" actId="114"/>
          <ac:spMkLst>
            <pc:docMk/>
            <pc:sldMk cId="276250613" sldId="269"/>
            <ac:spMk id="2" creationId="{17208F3E-E22E-F02C-B7EA-2B1F1635090F}"/>
          </ac:spMkLst>
        </pc:spChg>
      </pc:sldChg>
      <pc:sldChg chg="addSp delSp modSp new mod">
        <pc:chgData name="Zhao Zhenyin" userId="0a50ac443abce147" providerId="LiveId" clId="{510F8373-5A5A-4B3E-866F-1E4093ACC499}" dt="2023-05-04T15:04:14.633" v="621" actId="20577"/>
        <pc:sldMkLst>
          <pc:docMk/>
          <pc:sldMk cId="2683994679" sldId="270"/>
        </pc:sldMkLst>
        <pc:spChg chg="del">
          <ac:chgData name="Zhao Zhenyin" userId="0a50ac443abce147" providerId="LiveId" clId="{510F8373-5A5A-4B3E-866F-1E4093ACC499}" dt="2023-05-04T06:20:10.276" v="417" actId="478"/>
          <ac:spMkLst>
            <pc:docMk/>
            <pc:sldMk cId="2683994679" sldId="270"/>
            <ac:spMk id="2" creationId="{57202567-8324-EA88-C367-1755EF221786}"/>
          </ac:spMkLst>
        </pc:spChg>
        <pc:spChg chg="mod">
          <ac:chgData name="Zhao Zhenyin" userId="0a50ac443abce147" providerId="LiveId" clId="{510F8373-5A5A-4B3E-866F-1E4093ACC499}" dt="2023-05-04T15:04:14.633" v="621" actId="20577"/>
          <ac:spMkLst>
            <pc:docMk/>
            <pc:sldMk cId="2683994679" sldId="270"/>
            <ac:spMk id="3" creationId="{26F722FA-76B4-8D7B-7605-96EB2412387A}"/>
          </ac:spMkLst>
        </pc:spChg>
        <pc:graphicFrameChg chg="add del mod">
          <ac:chgData name="Zhao Zhenyin" userId="0a50ac443abce147" providerId="LiveId" clId="{510F8373-5A5A-4B3E-866F-1E4093ACC499}" dt="2023-05-04T10:13:15.336" v="509"/>
          <ac:graphicFrameMkLst>
            <pc:docMk/>
            <pc:sldMk cId="2683994679" sldId="270"/>
            <ac:graphicFrameMk id="4" creationId="{7C4FCBC5-C7E5-0165-CC9F-13450851B830}"/>
          </ac:graphicFrameMkLst>
        </pc:graphicFrameChg>
        <pc:graphicFrameChg chg="add del mod">
          <ac:chgData name="Zhao Zhenyin" userId="0a50ac443abce147" providerId="LiveId" clId="{510F8373-5A5A-4B3E-866F-1E4093ACC499}" dt="2023-05-04T10:14:35.772" v="534"/>
          <ac:graphicFrameMkLst>
            <pc:docMk/>
            <pc:sldMk cId="2683994679" sldId="270"/>
            <ac:graphicFrameMk id="5" creationId="{DB2B5DF3-7BF0-7F91-FB8E-C54C711514EF}"/>
          </ac:graphicFrameMkLst>
        </pc:graphicFrameChg>
      </pc:sldChg>
      <pc:sldChg chg="addSp delSp modSp new mod">
        <pc:chgData name="Zhao Zhenyin" userId="0a50ac443abce147" providerId="LiveId" clId="{510F8373-5A5A-4B3E-866F-1E4093ACC499}" dt="2023-05-06T05:50:36.724" v="1691" actId="403"/>
        <pc:sldMkLst>
          <pc:docMk/>
          <pc:sldMk cId="921092141" sldId="271"/>
        </pc:sldMkLst>
        <pc:spChg chg="del">
          <ac:chgData name="Zhao Zhenyin" userId="0a50ac443abce147" providerId="LiveId" clId="{510F8373-5A5A-4B3E-866F-1E4093ACC499}" dt="2023-05-03T12:47:02.219" v="394" actId="478"/>
          <ac:spMkLst>
            <pc:docMk/>
            <pc:sldMk cId="921092141" sldId="271"/>
            <ac:spMk id="2" creationId="{7C7DF2C7-EDFB-BDF2-C334-57B47D2B9F33}"/>
          </ac:spMkLst>
        </pc:spChg>
        <pc:spChg chg="mod">
          <ac:chgData name="Zhao Zhenyin" userId="0a50ac443abce147" providerId="LiveId" clId="{510F8373-5A5A-4B3E-866F-1E4093ACC499}" dt="2023-05-03T12:47:04.588" v="395" actId="14100"/>
          <ac:spMkLst>
            <pc:docMk/>
            <pc:sldMk cId="921092141" sldId="271"/>
            <ac:spMk id="3" creationId="{E96C4092-12AB-1692-6C56-AF7743927EF7}"/>
          </ac:spMkLst>
        </pc:spChg>
        <pc:spChg chg="add mod">
          <ac:chgData name="Zhao Zhenyin" userId="0a50ac443abce147" providerId="LiveId" clId="{510F8373-5A5A-4B3E-866F-1E4093ACC499}" dt="2023-05-06T05:50:36.724" v="1691" actId="403"/>
          <ac:spMkLst>
            <pc:docMk/>
            <pc:sldMk cId="921092141" sldId="271"/>
            <ac:spMk id="4" creationId="{44A19AEB-F0FA-2D21-929F-027099126E97}"/>
          </ac:spMkLst>
        </pc:spChg>
        <pc:graphicFrameChg chg="add del mod">
          <ac:chgData name="Zhao Zhenyin" userId="0a50ac443abce147" providerId="LiveId" clId="{510F8373-5A5A-4B3E-866F-1E4093ACC499}" dt="2023-05-03T12:46:17.426" v="380"/>
          <ac:graphicFrameMkLst>
            <pc:docMk/>
            <pc:sldMk cId="921092141" sldId="271"/>
            <ac:graphicFrameMk id="4" creationId="{C50CB310-1731-D942-B5BF-1F8077B6533C}"/>
          </ac:graphicFrameMkLst>
        </pc:graphicFrameChg>
        <pc:picChg chg="add mod">
          <ac:chgData name="Zhao Zhenyin" userId="0a50ac443abce147" providerId="LiveId" clId="{510F8373-5A5A-4B3E-866F-1E4093ACC499}" dt="2023-05-05T14:22:35.252" v="1415" actId="1076"/>
          <ac:picMkLst>
            <pc:docMk/>
            <pc:sldMk cId="921092141" sldId="271"/>
            <ac:picMk id="2" creationId="{0656444D-5CFC-1C60-93BB-FDB17FD48DFD}"/>
          </ac:picMkLst>
        </pc:picChg>
      </pc:sldChg>
      <pc:sldChg chg="addSp delSp modSp new mod">
        <pc:chgData name="Zhao Zhenyin" userId="0a50ac443abce147" providerId="LiveId" clId="{510F8373-5A5A-4B3E-866F-1E4093ACC499}" dt="2023-05-05T15:21:23.311" v="1684" actId="478"/>
        <pc:sldMkLst>
          <pc:docMk/>
          <pc:sldMk cId="1580543052" sldId="272"/>
        </pc:sldMkLst>
        <pc:spChg chg="mod">
          <ac:chgData name="Zhao Zhenyin" userId="0a50ac443abce147" providerId="LiveId" clId="{510F8373-5A5A-4B3E-866F-1E4093ACC499}" dt="2023-05-05T15:21:14.025" v="1678" actId="5793"/>
          <ac:spMkLst>
            <pc:docMk/>
            <pc:sldMk cId="1580543052" sldId="272"/>
            <ac:spMk id="3" creationId="{11D703FF-D26E-323D-FA2F-F04E45BC7BB4}"/>
          </ac:spMkLst>
        </pc:spChg>
        <pc:picChg chg="add del mod">
          <ac:chgData name="Zhao Zhenyin" userId="0a50ac443abce147" providerId="LiveId" clId="{510F8373-5A5A-4B3E-866F-1E4093ACC499}" dt="2023-05-05T15:21:23.311" v="1684" actId="478"/>
          <ac:picMkLst>
            <pc:docMk/>
            <pc:sldMk cId="1580543052" sldId="272"/>
            <ac:picMk id="4" creationId="{1CD878A1-CA6A-FE39-1361-3D01D009ABB9}"/>
          </ac:picMkLst>
        </pc:picChg>
      </pc:sldChg>
      <pc:sldChg chg="delSp modSp new mod">
        <pc:chgData name="Zhao Zhenyin" userId="0a50ac443abce147" providerId="LiveId" clId="{510F8373-5A5A-4B3E-866F-1E4093ACC499}" dt="2023-05-05T14:33:21.852" v="1514" actId="20577"/>
        <pc:sldMkLst>
          <pc:docMk/>
          <pc:sldMk cId="905505452" sldId="273"/>
        </pc:sldMkLst>
        <pc:spChg chg="del">
          <ac:chgData name="Zhao Zhenyin" userId="0a50ac443abce147" providerId="LiveId" clId="{510F8373-5A5A-4B3E-866F-1E4093ACC499}" dt="2023-05-05T13:44:57.617" v="1394" actId="478"/>
          <ac:spMkLst>
            <pc:docMk/>
            <pc:sldMk cId="905505452" sldId="273"/>
            <ac:spMk id="2" creationId="{9AE8C9E4-D098-CF1D-24A0-9A6EAEDF05CB}"/>
          </ac:spMkLst>
        </pc:spChg>
        <pc:spChg chg="mod">
          <ac:chgData name="Zhao Zhenyin" userId="0a50ac443abce147" providerId="LiveId" clId="{510F8373-5A5A-4B3E-866F-1E4093ACC499}" dt="2023-05-05T14:33:21.852" v="1514" actId="20577"/>
          <ac:spMkLst>
            <pc:docMk/>
            <pc:sldMk cId="905505452" sldId="273"/>
            <ac:spMk id="3" creationId="{25832EF2-9003-32C4-122A-60FFA8873E50}"/>
          </ac:spMkLst>
        </pc:spChg>
      </pc:sldChg>
      <pc:sldChg chg="addSp delSp modSp new mod">
        <pc:chgData name="Zhao Zhenyin" userId="0a50ac443abce147" providerId="LiveId" clId="{510F8373-5A5A-4B3E-866F-1E4093ACC499}" dt="2023-05-05T05:26:11.434" v="743" actId="114"/>
        <pc:sldMkLst>
          <pc:docMk/>
          <pc:sldMk cId="931336374" sldId="274"/>
        </pc:sldMkLst>
        <pc:spChg chg="del">
          <ac:chgData name="Zhao Zhenyin" userId="0a50ac443abce147" providerId="LiveId" clId="{510F8373-5A5A-4B3E-866F-1E4093ACC499}" dt="2023-05-04T06:35:49.639" v="424" actId="478"/>
          <ac:spMkLst>
            <pc:docMk/>
            <pc:sldMk cId="931336374" sldId="274"/>
            <ac:spMk id="2" creationId="{29D21EA9-564E-5D22-D9D8-C368CF79016C}"/>
          </ac:spMkLst>
        </pc:spChg>
        <pc:spChg chg="mod">
          <ac:chgData name="Zhao Zhenyin" userId="0a50ac443abce147" providerId="LiveId" clId="{510F8373-5A5A-4B3E-866F-1E4093ACC499}" dt="2023-05-05T05:26:11.434" v="743" actId="114"/>
          <ac:spMkLst>
            <pc:docMk/>
            <pc:sldMk cId="931336374" sldId="274"/>
            <ac:spMk id="3" creationId="{A8C24D0B-79E5-75B6-822F-90B295CDBC9A}"/>
          </ac:spMkLst>
        </pc:spChg>
        <pc:graphicFrameChg chg="add del mod">
          <ac:chgData name="Zhao Zhenyin" userId="0a50ac443abce147" providerId="LiveId" clId="{510F8373-5A5A-4B3E-866F-1E4093ACC499}" dt="2023-05-05T01:27:56.854" v="657"/>
          <ac:graphicFrameMkLst>
            <pc:docMk/>
            <pc:sldMk cId="931336374" sldId="274"/>
            <ac:graphicFrameMk id="4" creationId="{BE105851-B71E-5BE9-297F-D3FE3498C822}"/>
          </ac:graphicFrameMkLst>
        </pc:graphicFrameChg>
      </pc:sldChg>
      <pc:sldChg chg="delSp modSp new mod">
        <pc:chgData name="Zhao Zhenyin" userId="0a50ac443abce147" providerId="LiveId" clId="{510F8373-5A5A-4B3E-866F-1E4093ACC499}" dt="2023-05-06T07:16:12.112" v="1751" actId="20577"/>
        <pc:sldMkLst>
          <pc:docMk/>
          <pc:sldMk cId="3712567397" sldId="275"/>
        </pc:sldMkLst>
        <pc:spChg chg="del">
          <ac:chgData name="Zhao Zhenyin" userId="0a50ac443abce147" providerId="LiveId" clId="{510F8373-5A5A-4B3E-866F-1E4093ACC499}" dt="2023-05-04T06:36:00.040" v="427" actId="478"/>
          <ac:spMkLst>
            <pc:docMk/>
            <pc:sldMk cId="3712567397" sldId="275"/>
            <ac:spMk id="2" creationId="{E7A478BE-DAE0-8099-184C-9019A4E25990}"/>
          </ac:spMkLst>
        </pc:spChg>
        <pc:spChg chg="mod">
          <ac:chgData name="Zhao Zhenyin" userId="0a50ac443abce147" providerId="LiveId" clId="{510F8373-5A5A-4B3E-866F-1E4093ACC499}" dt="2023-05-06T07:16:12.112" v="1751" actId="20577"/>
          <ac:spMkLst>
            <pc:docMk/>
            <pc:sldMk cId="3712567397" sldId="275"/>
            <ac:spMk id="3" creationId="{A241812D-1D17-8F65-75FB-7CEEDA287293}"/>
          </ac:spMkLst>
        </pc:spChg>
      </pc:sldChg>
      <pc:sldChg chg="delSp modSp new mod">
        <pc:chgData name="Zhao Zhenyin" userId="0a50ac443abce147" providerId="LiveId" clId="{510F8373-5A5A-4B3E-866F-1E4093ACC499}" dt="2023-05-06T07:20:36.474" v="1780" actId="20577"/>
        <pc:sldMkLst>
          <pc:docMk/>
          <pc:sldMk cId="3694136270" sldId="276"/>
        </pc:sldMkLst>
        <pc:spChg chg="del">
          <ac:chgData name="Zhao Zhenyin" userId="0a50ac443abce147" providerId="LiveId" clId="{510F8373-5A5A-4B3E-866F-1E4093ACC499}" dt="2023-05-04T06:36:26.426" v="434" actId="478"/>
          <ac:spMkLst>
            <pc:docMk/>
            <pc:sldMk cId="3694136270" sldId="276"/>
            <ac:spMk id="2" creationId="{9F3C81CA-D956-43D3-23CE-85A2CC866B28}"/>
          </ac:spMkLst>
        </pc:spChg>
        <pc:spChg chg="mod">
          <ac:chgData name="Zhao Zhenyin" userId="0a50ac443abce147" providerId="LiveId" clId="{510F8373-5A5A-4B3E-866F-1E4093ACC499}" dt="2023-05-06T07:20:36.474" v="1780" actId="20577"/>
          <ac:spMkLst>
            <pc:docMk/>
            <pc:sldMk cId="3694136270" sldId="276"/>
            <ac:spMk id="3" creationId="{FF3D1CC5-A42E-91D6-9FB8-A24946E40A7C}"/>
          </ac:spMkLst>
        </pc:spChg>
      </pc:sldChg>
      <pc:sldChg chg="addSp delSp modSp new del mod">
        <pc:chgData name="Zhao Zhenyin" userId="0a50ac443abce147" providerId="LiveId" clId="{510F8373-5A5A-4B3E-866F-1E4093ACC499}" dt="2023-05-05T05:55:11.473" v="849" actId="2696"/>
        <pc:sldMkLst>
          <pc:docMk/>
          <pc:sldMk cId="2581127574" sldId="277"/>
        </pc:sldMkLst>
        <pc:spChg chg="add del mod">
          <ac:chgData name="Zhao Zhenyin" userId="0a50ac443abce147" providerId="LiveId" clId="{510F8373-5A5A-4B3E-866F-1E4093ACC499}" dt="2023-05-05T05:53:59.418" v="844" actId="21"/>
          <ac:spMkLst>
            <pc:docMk/>
            <pc:sldMk cId="2581127574" sldId="277"/>
            <ac:spMk id="2" creationId="{15043657-151D-3E78-C3C1-0C1E6EECF89F}"/>
          </ac:spMkLst>
        </pc:spChg>
      </pc:sldChg>
      <pc:sldChg chg="addSp delSp modSp new mod">
        <pc:chgData name="Zhao Zhenyin" userId="0a50ac443abce147" providerId="LiveId" clId="{510F8373-5A5A-4B3E-866F-1E4093ACC499}" dt="2023-05-05T05:54:23.944" v="848" actId="1076"/>
        <pc:sldMkLst>
          <pc:docMk/>
          <pc:sldMk cId="968287149" sldId="278"/>
        </pc:sldMkLst>
        <pc:spChg chg="del">
          <ac:chgData name="Zhao Zhenyin" userId="0a50ac443abce147" providerId="LiveId" clId="{510F8373-5A5A-4B3E-866F-1E4093ACC499}" dt="2023-05-05T05:48:57.130" v="840" actId="478"/>
          <ac:spMkLst>
            <pc:docMk/>
            <pc:sldMk cId="968287149" sldId="278"/>
            <ac:spMk id="2" creationId="{D35F4EC2-2F17-28BC-6909-593CE50B2D46}"/>
          </ac:spMkLst>
        </pc:spChg>
        <pc:spChg chg="mod">
          <ac:chgData name="Zhao Zhenyin" userId="0a50ac443abce147" providerId="LiveId" clId="{510F8373-5A5A-4B3E-866F-1E4093ACC499}" dt="2023-05-05T05:48:59.965" v="841" actId="14100"/>
          <ac:spMkLst>
            <pc:docMk/>
            <pc:sldMk cId="968287149" sldId="278"/>
            <ac:spMk id="3" creationId="{F243F982-5787-969A-7F76-4D78FC9E3130}"/>
          </ac:spMkLst>
        </pc:spChg>
        <pc:spChg chg="add mod">
          <ac:chgData name="Zhao Zhenyin" userId="0a50ac443abce147" providerId="LiveId" clId="{510F8373-5A5A-4B3E-866F-1E4093ACC499}" dt="2023-05-05T05:54:23.944" v="848" actId="1076"/>
          <ac:spMkLst>
            <pc:docMk/>
            <pc:sldMk cId="968287149" sldId="278"/>
            <ac:spMk id="4" creationId="{FDF156CC-1A1F-CE39-3A36-2F1337C30924}"/>
          </ac:spMkLst>
        </pc:spChg>
      </pc:sldChg>
      <pc:sldChg chg="delSp modSp new mod">
        <pc:chgData name="Zhao Zhenyin" userId="0a50ac443abce147" providerId="LiveId" clId="{510F8373-5A5A-4B3E-866F-1E4093ACC499}" dt="2023-05-05T07:04:01.284" v="1161" actId="114"/>
        <pc:sldMkLst>
          <pc:docMk/>
          <pc:sldMk cId="2958043257" sldId="279"/>
        </pc:sldMkLst>
        <pc:spChg chg="del">
          <ac:chgData name="Zhao Zhenyin" userId="0a50ac443abce147" providerId="LiveId" clId="{510F8373-5A5A-4B3E-866F-1E4093ACC499}" dt="2023-05-05T06:42:41.423" v="966" actId="478"/>
          <ac:spMkLst>
            <pc:docMk/>
            <pc:sldMk cId="2958043257" sldId="279"/>
            <ac:spMk id="2" creationId="{C73B03CF-D227-C7D7-3AD2-9983D28C77F0}"/>
          </ac:spMkLst>
        </pc:spChg>
        <pc:spChg chg="mod">
          <ac:chgData name="Zhao Zhenyin" userId="0a50ac443abce147" providerId="LiveId" clId="{510F8373-5A5A-4B3E-866F-1E4093ACC499}" dt="2023-05-05T07:04:01.284" v="1161" actId="114"/>
          <ac:spMkLst>
            <pc:docMk/>
            <pc:sldMk cId="2958043257" sldId="279"/>
            <ac:spMk id="3" creationId="{AC39A93F-DCB4-2413-59B0-884662FA27EA}"/>
          </ac:spMkLst>
        </pc:spChg>
      </pc:sldChg>
      <pc:sldChg chg="delSp modSp new mod">
        <pc:chgData name="Zhao Zhenyin" userId="0a50ac443abce147" providerId="LiveId" clId="{510F8373-5A5A-4B3E-866F-1E4093ACC499}" dt="2023-05-05T07:10:57.005" v="1185" actId="5793"/>
        <pc:sldMkLst>
          <pc:docMk/>
          <pc:sldMk cId="834341746" sldId="280"/>
        </pc:sldMkLst>
        <pc:spChg chg="del">
          <ac:chgData name="Zhao Zhenyin" userId="0a50ac443abce147" providerId="LiveId" clId="{510F8373-5A5A-4B3E-866F-1E4093ACC499}" dt="2023-05-05T07:06:27.394" v="1163" actId="478"/>
          <ac:spMkLst>
            <pc:docMk/>
            <pc:sldMk cId="834341746" sldId="280"/>
            <ac:spMk id="2" creationId="{C88533E2-D9FA-7992-8A7E-405A1C15809E}"/>
          </ac:spMkLst>
        </pc:spChg>
        <pc:spChg chg="mod">
          <ac:chgData name="Zhao Zhenyin" userId="0a50ac443abce147" providerId="LiveId" clId="{510F8373-5A5A-4B3E-866F-1E4093ACC499}" dt="2023-05-05T07:10:57.005" v="1185" actId="5793"/>
          <ac:spMkLst>
            <pc:docMk/>
            <pc:sldMk cId="834341746" sldId="280"/>
            <ac:spMk id="3" creationId="{D0AEA818-0BD9-01E0-A49A-D00995EB0F73}"/>
          </ac:spMkLst>
        </pc:spChg>
      </pc:sldChg>
      <pc:sldChg chg="delSp modSp new mod">
        <pc:chgData name="Zhao Zhenyin" userId="0a50ac443abce147" providerId="LiveId" clId="{510F8373-5A5A-4B3E-866F-1E4093ACC499}" dt="2023-05-05T07:24:23.999" v="1251" actId="20577"/>
        <pc:sldMkLst>
          <pc:docMk/>
          <pc:sldMk cId="4273908905" sldId="281"/>
        </pc:sldMkLst>
        <pc:spChg chg="del">
          <ac:chgData name="Zhao Zhenyin" userId="0a50ac443abce147" providerId="LiveId" clId="{510F8373-5A5A-4B3E-866F-1E4093ACC499}" dt="2023-05-05T07:11:05.060" v="1188" actId="478"/>
          <ac:spMkLst>
            <pc:docMk/>
            <pc:sldMk cId="4273908905" sldId="281"/>
            <ac:spMk id="2" creationId="{69EC4637-9FB3-8660-A8FA-102D40DC088F}"/>
          </ac:spMkLst>
        </pc:spChg>
        <pc:spChg chg="mod">
          <ac:chgData name="Zhao Zhenyin" userId="0a50ac443abce147" providerId="LiveId" clId="{510F8373-5A5A-4B3E-866F-1E4093ACC499}" dt="2023-05-05T07:24:23.999" v="1251" actId="20577"/>
          <ac:spMkLst>
            <pc:docMk/>
            <pc:sldMk cId="4273908905" sldId="281"/>
            <ac:spMk id="3" creationId="{72458841-73A4-558E-8840-9B6EB6584166}"/>
          </ac:spMkLst>
        </pc:spChg>
      </pc:sldChg>
      <pc:sldChg chg="delSp modSp new mod">
        <pc:chgData name="Zhao Zhenyin" userId="0a50ac443abce147" providerId="LiveId" clId="{510F8373-5A5A-4B3E-866F-1E4093ACC499}" dt="2023-05-05T14:43:10.349" v="1590" actId="20577"/>
        <pc:sldMkLst>
          <pc:docMk/>
          <pc:sldMk cId="3084597584" sldId="282"/>
        </pc:sldMkLst>
        <pc:spChg chg="del">
          <ac:chgData name="Zhao Zhenyin" userId="0a50ac443abce147" providerId="LiveId" clId="{510F8373-5A5A-4B3E-866F-1E4093ACC499}" dt="2023-05-05T07:29:46.097" v="1294" actId="478"/>
          <ac:spMkLst>
            <pc:docMk/>
            <pc:sldMk cId="3084597584" sldId="282"/>
            <ac:spMk id="2" creationId="{A5D0677B-23FB-9783-05BC-729D569FF427}"/>
          </ac:spMkLst>
        </pc:spChg>
        <pc:spChg chg="mod">
          <ac:chgData name="Zhao Zhenyin" userId="0a50ac443abce147" providerId="LiveId" clId="{510F8373-5A5A-4B3E-866F-1E4093ACC499}" dt="2023-05-05T14:43:10.349" v="1590" actId="20577"/>
          <ac:spMkLst>
            <pc:docMk/>
            <pc:sldMk cId="3084597584" sldId="282"/>
            <ac:spMk id="3" creationId="{A2EB83BC-C474-C4A6-EEF3-85640B596F78}"/>
          </ac:spMkLst>
        </pc:spChg>
      </pc:sldChg>
      <pc:sldChg chg="delSp modSp new mod">
        <pc:chgData name="Zhao Zhenyin" userId="0a50ac443abce147" providerId="LiveId" clId="{510F8373-5A5A-4B3E-866F-1E4093ACC499}" dt="2023-05-06T07:29:53.752" v="1813"/>
        <pc:sldMkLst>
          <pc:docMk/>
          <pc:sldMk cId="1536275379" sldId="283"/>
        </pc:sldMkLst>
        <pc:spChg chg="del">
          <ac:chgData name="Zhao Zhenyin" userId="0a50ac443abce147" providerId="LiveId" clId="{510F8373-5A5A-4B3E-866F-1E4093ACC499}" dt="2023-05-05T13:08:47.027" v="1361" actId="478"/>
          <ac:spMkLst>
            <pc:docMk/>
            <pc:sldMk cId="1536275379" sldId="283"/>
            <ac:spMk id="2" creationId="{EA58EC08-8F72-5296-6E2B-B0D2CDE79AC9}"/>
          </ac:spMkLst>
        </pc:spChg>
        <pc:spChg chg="mod">
          <ac:chgData name="Zhao Zhenyin" userId="0a50ac443abce147" providerId="LiveId" clId="{510F8373-5A5A-4B3E-866F-1E4093ACC499}" dt="2023-05-06T07:29:53.752" v="1813"/>
          <ac:spMkLst>
            <pc:docMk/>
            <pc:sldMk cId="1536275379" sldId="283"/>
            <ac:spMk id="3" creationId="{E4C9CEE7-E864-4421-CE76-0CB805AAB37F}"/>
          </ac:spMkLst>
        </pc:spChg>
      </pc:sldChg>
      <pc:sldChg chg="delSp modSp new mod">
        <pc:chgData name="Zhao Zhenyin" userId="0a50ac443abce147" providerId="LiveId" clId="{510F8373-5A5A-4B3E-866F-1E4093ACC499}" dt="2023-05-06T06:09:34.159" v="1693" actId="114"/>
        <pc:sldMkLst>
          <pc:docMk/>
          <pc:sldMk cId="70859918" sldId="284"/>
        </pc:sldMkLst>
        <pc:spChg chg="del">
          <ac:chgData name="Zhao Zhenyin" userId="0a50ac443abce147" providerId="LiveId" clId="{510F8373-5A5A-4B3E-866F-1E4093ACC499}" dt="2023-05-05T15:18:47.454" v="1654" actId="478"/>
          <ac:spMkLst>
            <pc:docMk/>
            <pc:sldMk cId="70859918" sldId="284"/>
            <ac:spMk id="2" creationId="{B6860926-692C-568E-92D4-2A2751BAD3A9}"/>
          </ac:spMkLst>
        </pc:spChg>
        <pc:spChg chg="mod">
          <ac:chgData name="Zhao Zhenyin" userId="0a50ac443abce147" providerId="LiveId" clId="{510F8373-5A5A-4B3E-866F-1E4093ACC499}" dt="2023-05-06T06:09:34.159" v="1693" actId="114"/>
          <ac:spMkLst>
            <pc:docMk/>
            <pc:sldMk cId="70859918" sldId="284"/>
            <ac:spMk id="3" creationId="{4E501D45-9D2A-60A1-ABF9-5501219943EA}"/>
          </ac:spMkLst>
        </pc:spChg>
      </pc:sldChg>
      <pc:sldChg chg="addSp delSp modSp new mod">
        <pc:chgData name="Zhao Zhenyin" userId="0a50ac443abce147" providerId="LiveId" clId="{510F8373-5A5A-4B3E-866F-1E4093ACC499}" dt="2023-05-06T07:50:43.655" v="1886" actId="1076"/>
        <pc:sldMkLst>
          <pc:docMk/>
          <pc:sldMk cId="2441012772" sldId="285"/>
        </pc:sldMkLst>
        <pc:spChg chg="del">
          <ac:chgData name="Zhao Zhenyin" userId="0a50ac443abce147" providerId="LiveId" clId="{510F8373-5A5A-4B3E-866F-1E4093ACC499}" dt="2023-05-05T13:33:19.053" v="1382" actId="478"/>
          <ac:spMkLst>
            <pc:docMk/>
            <pc:sldMk cId="2441012772" sldId="285"/>
            <ac:spMk id="2" creationId="{7835CDCA-BD1C-53B1-8E1D-F559357E63B2}"/>
          </ac:spMkLst>
        </pc:spChg>
        <pc:spChg chg="mod">
          <ac:chgData name="Zhao Zhenyin" userId="0a50ac443abce147" providerId="LiveId" clId="{510F8373-5A5A-4B3E-866F-1E4093ACC499}" dt="2023-05-06T07:49:58.554" v="1881" actId="20577"/>
          <ac:spMkLst>
            <pc:docMk/>
            <pc:sldMk cId="2441012772" sldId="285"/>
            <ac:spMk id="3" creationId="{DF0E0874-D327-97E7-16B3-8587A43DF14F}"/>
          </ac:spMkLst>
        </pc:spChg>
        <pc:picChg chg="add mod">
          <ac:chgData name="Zhao Zhenyin" userId="0a50ac443abce147" providerId="LiveId" clId="{510F8373-5A5A-4B3E-866F-1E4093ACC499}" dt="2023-05-06T07:50:43.655" v="1886" actId="1076"/>
          <ac:picMkLst>
            <pc:docMk/>
            <pc:sldMk cId="2441012772" sldId="285"/>
            <ac:picMk id="4" creationId="{48153C50-A622-5DB8-3185-8026ADCA3058}"/>
          </ac:picMkLst>
        </pc:picChg>
      </pc:sldChg>
      <pc:sldChg chg="delSp modSp new mod">
        <pc:chgData name="Zhao Zhenyin" userId="0a50ac443abce147" providerId="LiveId" clId="{510F8373-5A5A-4B3E-866F-1E4093ACC499}" dt="2023-05-06T05:50:57.470" v="1692" actId="255"/>
        <pc:sldMkLst>
          <pc:docMk/>
          <pc:sldMk cId="3550099077" sldId="286"/>
        </pc:sldMkLst>
        <pc:spChg chg="del">
          <ac:chgData name="Zhao Zhenyin" userId="0a50ac443abce147" providerId="LiveId" clId="{510F8373-5A5A-4B3E-866F-1E4093ACC499}" dt="2023-05-05T14:33:51.970" v="1517" actId="478"/>
          <ac:spMkLst>
            <pc:docMk/>
            <pc:sldMk cId="3550099077" sldId="286"/>
            <ac:spMk id="2" creationId="{21BB400B-C8A9-E759-91F9-D9C1F4585257}"/>
          </ac:spMkLst>
        </pc:spChg>
        <pc:spChg chg="mod">
          <ac:chgData name="Zhao Zhenyin" userId="0a50ac443abce147" providerId="LiveId" clId="{510F8373-5A5A-4B3E-866F-1E4093ACC499}" dt="2023-05-06T05:50:57.470" v="1692" actId="255"/>
          <ac:spMkLst>
            <pc:docMk/>
            <pc:sldMk cId="3550099077" sldId="286"/>
            <ac:spMk id="3" creationId="{7E0619DA-BF88-DB89-17DD-1E345C4C0BD9}"/>
          </ac:spMkLst>
        </pc:spChg>
      </pc:sldChg>
      <pc:sldChg chg="modSp new mod">
        <pc:chgData name="Zhao Zhenyin" userId="0a50ac443abce147" providerId="LiveId" clId="{510F8373-5A5A-4B3E-866F-1E4093ACC499}" dt="2023-05-05T15:20:37.829" v="1676"/>
        <pc:sldMkLst>
          <pc:docMk/>
          <pc:sldMk cId="3644187366" sldId="287"/>
        </pc:sldMkLst>
        <pc:spChg chg="mod">
          <ac:chgData name="Zhao Zhenyin" userId="0a50ac443abce147" providerId="LiveId" clId="{510F8373-5A5A-4B3E-866F-1E4093ACC499}" dt="2023-05-05T15:20:37.829" v="1676"/>
          <ac:spMkLst>
            <pc:docMk/>
            <pc:sldMk cId="3644187366" sldId="287"/>
            <ac:spMk id="3" creationId="{64E6E7E9-5898-6F75-E9A2-AE23B06751DE}"/>
          </ac:spMkLst>
        </pc:spChg>
      </pc:sldChg>
      <pc:sldChg chg="addSp delSp modSp new mod">
        <pc:chgData name="Zhao Zhenyin" userId="0a50ac443abce147" providerId="LiveId" clId="{510F8373-5A5A-4B3E-866F-1E4093ACC499}" dt="2023-05-05T15:21:56.692" v="1687" actId="1076"/>
        <pc:sldMkLst>
          <pc:docMk/>
          <pc:sldMk cId="1271860142" sldId="288"/>
        </pc:sldMkLst>
        <pc:spChg chg="del">
          <ac:chgData name="Zhao Zhenyin" userId="0a50ac443abce147" providerId="LiveId" clId="{510F8373-5A5A-4B3E-866F-1E4093ACC499}" dt="2023-05-05T15:21:55.825" v="1686"/>
          <ac:spMkLst>
            <pc:docMk/>
            <pc:sldMk cId="1271860142" sldId="288"/>
            <ac:spMk id="3" creationId="{685BC535-5763-60D0-0EA9-7A58284D4441}"/>
          </ac:spMkLst>
        </pc:spChg>
        <pc:picChg chg="add mod">
          <ac:chgData name="Zhao Zhenyin" userId="0a50ac443abce147" providerId="LiveId" clId="{510F8373-5A5A-4B3E-866F-1E4093ACC499}" dt="2023-05-05T15:21:56.692" v="1687" actId="1076"/>
          <ac:picMkLst>
            <pc:docMk/>
            <pc:sldMk cId="1271860142" sldId="288"/>
            <ac:picMk id="4" creationId="{3ABF408C-7992-1AAD-9558-AE014CA21A90}"/>
          </ac:picMkLst>
        </pc:picChg>
      </pc:sldChg>
      <pc:sldChg chg="modSp mod">
        <pc:chgData name="Zhao Zhenyin" userId="0a50ac443abce147" providerId="LiveId" clId="{510F8373-5A5A-4B3E-866F-1E4093ACC499}" dt="2023-05-06T05:46:54.961" v="1689" actId="114"/>
        <pc:sldMkLst>
          <pc:docMk/>
          <pc:sldMk cId="2950140496" sldId="289"/>
        </pc:sldMkLst>
        <pc:spChg chg="mod">
          <ac:chgData name="Zhao Zhenyin" userId="0a50ac443abce147" providerId="LiveId" clId="{510F8373-5A5A-4B3E-866F-1E4093ACC499}" dt="2023-05-06T05:46:54.961" v="1689" actId="114"/>
          <ac:spMkLst>
            <pc:docMk/>
            <pc:sldMk cId="2950140496" sldId="289"/>
            <ac:spMk id="4" creationId="{9B210881-D682-BA9E-998C-3FC289F3324E}"/>
          </ac:spMkLst>
        </pc:spChg>
      </pc:sldChg>
    </pc:docChg>
  </pc:docChgLst>
  <pc:docChgLst>
    <pc:chgData name="Zhao Zhenyin" userId="0a50ac443abce147" providerId="LiveId" clId="{C2D6354E-14FE-4ED2-AE2A-56BE9F12CCD4}"/>
    <pc:docChg chg="custSel addSld modSld">
      <pc:chgData name="Zhao Zhenyin" userId="0a50ac443abce147" providerId="LiveId" clId="{C2D6354E-14FE-4ED2-AE2A-56BE9F12CCD4}" dt="2023-05-30T15:15:32.041" v="418" actId="16959"/>
      <pc:docMkLst>
        <pc:docMk/>
      </pc:docMkLst>
      <pc:sldChg chg="modSp mod">
        <pc:chgData name="Zhao Zhenyin" userId="0a50ac443abce147" providerId="LiveId" clId="{C2D6354E-14FE-4ED2-AE2A-56BE9F12CCD4}" dt="2023-05-30T14:07:21.389" v="0" actId="20577"/>
        <pc:sldMkLst>
          <pc:docMk/>
          <pc:sldMk cId="1737891171" sldId="256"/>
        </pc:sldMkLst>
        <pc:spChg chg="mod">
          <ac:chgData name="Zhao Zhenyin" userId="0a50ac443abce147" providerId="LiveId" clId="{C2D6354E-14FE-4ED2-AE2A-56BE9F12CCD4}" dt="2023-05-30T14:07:21.389" v="0" actId="20577"/>
          <ac:spMkLst>
            <pc:docMk/>
            <pc:sldMk cId="1737891171" sldId="256"/>
            <ac:spMk id="2" creationId="{D0E4063C-CE0D-7E95-8247-2685E835ACD9}"/>
          </ac:spMkLst>
        </pc:spChg>
      </pc:sldChg>
      <pc:sldChg chg="addSp delSp modSp new mod">
        <pc:chgData name="Zhao Zhenyin" userId="0a50ac443abce147" providerId="LiveId" clId="{C2D6354E-14FE-4ED2-AE2A-56BE9F12CCD4}" dt="2023-05-30T14:12:55.306" v="46" actId="404"/>
        <pc:sldMkLst>
          <pc:docMk/>
          <pc:sldMk cId="3562517069" sldId="290"/>
        </pc:sldMkLst>
        <pc:spChg chg="mod">
          <ac:chgData name="Zhao Zhenyin" userId="0a50ac443abce147" providerId="LiveId" clId="{C2D6354E-14FE-4ED2-AE2A-56BE9F12CCD4}" dt="2023-05-30T14:12:03.682" v="22"/>
          <ac:spMkLst>
            <pc:docMk/>
            <pc:sldMk cId="3562517069" sldId="290"/>
            <ac:spMk id="2" creationId="{911CB03E-CE2F-3C2B-7A12-2804DD49D9B2}"/>
          </ac:spMkLst>
        </pc:spChg>
        <pc:spChg chg="mod">
          <ac:chgData name="Zhao Zhenyin" userId="0a50ac443abce147" providerId="LiveId" clId="{C2D6354E-14FE-4ED2-AE2A-56BE9F12CCD4}" dt="2023-05-30T14:12:55.306" v="46" actId="404"/>
          <ac:spMkLst>
            <pc:docMk/>
            <pc:sldMk cId="3562517069" sldId="290"/>
            <ac:spMk id="3" creationId="{12B2F397-8675-D000-86AE-97D685B35FB6}"/>
          </ac:spMkLst>
        </pc:spChg>
        <pc:graphicFrameChg chg="add del mod">
          <ac:chgData name="Zhao Zhenyin" userId="0a50ac443abce147" providerId="LiveId" clId="{C2D6354E-14FE-4ED2-AE2A-56BE9F12CCD4}" dt="2023-05-30T14:08:29.140" v="4"/>
          <ac:graphicFrameMkLst>
            <pc:docMk/>
            <pc:sldMk cId="3562517069" sldId="290"/>
            <ac:graphicFrameMk id="4" creationId="{D6757DF1-06C3-0AF0-43A8-7351F5BD5038}"/>
          </ac:graphicFrameMkLst>
        </pc:graphicFrameChg>
      </pc:sldChg>
      <pc:sldChg chg="delSp modSp new mod">
        <pc:chgData name="Zhao Zhenyin" userId="0a50ac443abce147" providerId="LiveId" clId="{C2D6354E-14FE-4ED2-AE2A-56BE9F12CCD4}" dt="2023-05-30T15:02:03.786" v="349" actId="20577"/>
        <pc:sldMkLst>
          <pc:docMk/>
          <pc:sldMk cId="3607032688" sldId="291"/>
        </pc:sldMkLst>
        <pc:spChg chg="del">
          <ac:chgData name="Zhao Zhenyin" userId="0a50ac443abce147" providerId="LiveId" clId="{C2D6354E-14FE-4ED2-AE2A-56BE9F12CCD4}" dt="2023-05-30T14:23:53.871" v="51" actId="478"/>
          <ac:spMkLst>
            <pc:docMk/>
            <pc:sldMk cId="3607032688" sldId="291"/>
            <ac:spMk id="2" creationId="{D9968AB9-5A91-6E9A-5BEF-9FEC6FC32C11}"/>
          </ac:spMkLst>
        </pc:spChg>
        <pc:spChg chg="mod">
          <ac:chgData name="Zhao Zhenyin" userId="0a50ac443abce147" providerId="LiveId" clId="{C2D6354E-14FE-4ED2-AE2A-56BE9F12CCD4}" dt="2023-05-30T15:02:03.786" v="349" actId="20577"/>
          <ac:spMkLst>
            <pc:docMk/>
            <pc:sldMk cId="3607032688" sldId="291"/>
            <ac:spMk id="3" creationId="{4AAA47FF-7185-E3B5-A710-5426EEA020CC}"/>
          </ac:spMkLst>
        </pc:spChg>
      </pc:sldChg>
      <pc:sldChg chg="delSp modSp new mod">
        <pc:chgData name="Zhao Zhenyin" userId="0a50ac443abce147" providerId="LiveId" clId="{C2D6354E-14FE-4ED2-AE2A-56BE9F12CCD4}" dt="2023-05-30T14:49:26.019" v="275" actId="20577"/>
        <pc:sldMkLst>
          <pc:docMk/>
          <pc:sldMk cId="580852414" sldId="292"/>
        </pc:sldMkLst>
        <pc:spChg chg="del">
          <ac:chgData name="Zhao Zhenyin" userId="0a50ac443abce147" providerId="LiveId" clId="{C2D6354E-14FE-4ED2-AE2A-56BE9F12CCD4}" dt="2023-05-30T14:27:56.399" v="73" actId="478"/>
          <ac:spMkLst>
            <pc:docMk/>
            <pc:sldMk cId="580852414" sldId="292"/>
            <ac:spMk id="2" creationId="{263D954F-9133-A4D5-7189-81DCF370F193}"/>
          </ac:spMkLst>
        </pc:spChg>
        <pc:spChg chg="mod">
          <ac:chgData name="Zhao Zhenyin" userId="0a50ac443abce147" providerId="LiveId" clId="{C2D6354E-14FE-4ED2-AE2A-56BE9F12CCD4}" dt="2023-05-30T14:49:26.019" v="275" actId="20577"/>
          <ac:spMkLst>
            <pc:docMk/>
            <pc:sldMk cId="580852414" sldId="292"/>
            <ac:spMk id="3" creationId="{763173A0-54C0-0B6F-A858-F26B6B6CA779}"/>
          </ac:spMkLst>
        </pc:spChg>
      </pc:sldChg>
      <pc:sldChg chg="delSp modSp new mod">
        <pc:chgData name="Zhao Zhenyin" userId="0a50ac443abce147" providerId="LiveId" clId="{C2D6354E-14FE-4ED2-AE2A-56BE9F12CCD4}" dt="2023-05-30T15:15:32.041" v="418" actId="16959"/>
        <pc:sldMkLst>
          <pc:docMk/>
          <pc:sldMk cId="591882886" sldId="293"/>
        </pc:sldMkLst>
        <pc:spChg chg="del">
          <ac:chgData name="Zhao Zhenyin" userId="0a50ac443abce147" providerId="LiveId" clId="{C2D6354E-14FE-4ED2-AE2A-56BE9F12CCD4}" dt="2023-05-30T14:59:27.591" v="338" actId="478"/>
          <ac:spMkLst>
            <pc:docMk/>
            <pc:sldMk cId="591882886" sldId="293"/>
            <ac:spMk id="2" creationId="{D5A3D1D6-D7ED-3AFB-5784-A21975E6C015}"/>
          </ac:spMkLst>
        </pc:spChg>
        <pc:spChg chg="mod">
          <ac:chgData name="Zhao Zhenyin" userId="0a50ac443abce147" providerId="LiveId" clId="{C2D6354E-14FE-4ED2-AE2A-56BE9F12CCD4}" dt="2023-05-30T15:15:32.041" v="418" actId="16959"/>
          <ac:spMkLst>
            <pc:docMk/>
            <pc:sldMk cId="591882886" sldId="293"/>
            <ac:spMk id="3" creationId="{450BF5C6-A257-8AAE-DCA4-FB8FD47748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9866B-2CB5-400B-A308-D419B7B07EDA}" type="datetimeFigureOut">
              <a:rPr lang="zh-CN" altLang="en-US" smtClean="0"/>
              <a:t>2024/6/2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F1C60-BB84-4F30-BCB3-0FCEE282C8D3}" type="slidenum">
              <a:rPr lang="zh-CN" altLang="en-US" smtClean="0"/>
              <a:t>‹#›</a:t>
            </a:fld>
            <a:endParaRPr lang="zh-CN" altLang="en-US"/>
          </a:p>
        </p:txBody>
      </p:sp>
    </p:spTree>
    <p:extLst>
      <p:ext uri="{BB962C8B-B14F-4D97-AF65-F5344CB8AC3E}">
        <p14:creationId xmlns:p14="http://schemas.microsoft.com/office/powerpoint/2010/main" val="261204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3F1C60-BB84-4F30-BCB3-0FCEE282C8D3}" type="slidenum">
              <a:rPr lang="zh-CN" altLang="en-US" smtClean="0"/>
              <a:t>32</a:t>
            </a:fld>
            <a:endParaRPr lang="zh-CN" altLang="en-US"/>
          </a:p>
        </p:txBody>
      </p:sp>
    </p:spTree>
    <p:extLst>
      <p:ext uri="{BB962C8B-B14F-4D97-AF65-F5344CB8AC3E}">
        <p14:creationId xmlns:p14="http://schemas.microsoft.com/office/powerpoint/2010/main" val="1027692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DD2262-2B2B-1F25-B635-A9AFF6AC29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9D07D1-2CB9-CEC7-A820-AAD2E96A1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AD26634-5C9B-C882-0C03-51716AE7B32D}"/>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D52ED33E-0453-8779-78C3-5EB0EF89AD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6EAF5-BF0A-CDB2-7E97-078076AF9557}"/>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255519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8E7BDB-55B7-D0C8-58E4-7B5EBAD4E1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01798D0-BEFD-CC1F-F31B-B64B259F6FC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66000-AD1C-3DDD-8DAA-70D07BF1762B}"/>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AD056ED5-2E7A-E1A2-632C-D5593D955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75B7A7-309D-2515-8106-95A8345FD305}"/>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160122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8B8C66-76DF-672E-6661-562A135FA0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E6A88D-93AA-4E1F-6C95-781D5501C6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604756-39E2-0E06-192F-9DCB43F15F33}"/>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BDC4794F-B4CD-9934-5EC2-07B3D943FF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6ECA6-4C53-522D-4FD4-18F3D2ED4068}"/>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268288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7078C-C2FB-34A7-E5E7-304AE3C63C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8A9A56-CF6E-2728-296C-00D06CD3DB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C0A9B5-50B5-B62E-A5B3-2D36DABDBFAB}"/>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68BCD531-8F9E-68D1-56E5-1CB6210BA2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0F800D-12CA-8C89-7970-059DB9ADF33F}"/>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133502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0F055-AD34-3719-FB61-91353F0C143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EA8A1E-3439-19F6-9595-2CE2BAFF3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739EC6-A17E-91F7-86F6-5416F3754BF4}"/>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5FE8660B-256F-048F-EF1E-7BCAC19CED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AA5042-5B75-0CEE-20F9-3FF7B67B0772}"/>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4135511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F56AB-3A25-5886-FD0E-E752822931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9B4967-1383-0048-F585-5934D03634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711B647-EAD9-FBF0-708C-DCFB83E1CA4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5A0319-555E-87A1-6A30-50B6096F3A1E}"/>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64416F19-D950-549D-CF93-B67848896C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E13C2E-EAA7-FC7C-5ED0-F63241EA046E}"/>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203676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5BD087-70F4-73D4-3E26-C7CBFA7320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A4F81E-F0D4-2256-4686-474BA5DCB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AF9AFA1-F89B-280E-0071-5BC8F1AE8E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5F4168-8E2E-5FBE-998B-B2301E7895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8A7F706-22FB-A537-1C74-A32E2111B91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D04FBE-78E0-99EA-20A0-2A12394939DE}"/>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8" name="页脚占位符 7">
            <a:extLst>
              <a:ext uri="{FF2B5EF4-FFF2-40B4-BE49-F238E27FC236}">
                <a16:creationId xmlns:a16="http://schemas.microsoft.com/office/drawing/2014/main" id="{AFAFBD9D-B884-AEAD-F3EB-036291F48E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9FFD866-A99A-F505-02B2-00CA5C380C1E}"/>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2043337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A61AE9-B175-4E3C-FCFA-29C3599837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07D9EB8-B669-A994-5472-284A065455B3}"/>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4" name="页脚占位符 3">
            <a:extLst>
              <a:ext uri="{FF2B5EF4-FFF2-40B4-BE49-F238E27FC236}">
                <a16:creationId xmlns:a16="http://schemas.microsoft.com/office/drawing/2014/main" id="{DECD36E8-5471-5641-3AC8-AB236766E1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3916762-EF3D-747C-8BF7-C4BADCA664FF}"/>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60056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4867AA-201D-F0E6-0CFE-F952C7A4D642}"/>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3" name="页脚占位符 2">
            <a:extLst>
              <a:ext uri="{FF2B5EF4-FFF2-40B4-BE49-F238E27FC236}">
                <a16:creationId xmlns:a16="http://schemas.microsoft.com/office/drawing/2014/main" id="{38CB75EC-D818-0E5F-60B3-47DE496EC6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C72C8DF-4E5A-CE6F-E675-CC994652DA99}"/>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343087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0411B-3ACB-F1C3-33ED-E98FF692A5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983159-C14C-F912-6BFB-EA67926153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45F719-D306-13D8-1DB0-95BC8BB90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4ACD1A-82F2-AAF4-8C44-C5232F7404BF}"/>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51694E3F-5E89-B9A1-888F-1C12B0961B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DDBB44-D791-97C1-161B-89DA1893EC10}"/>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76229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E3B49D-E569-E95B-E3C2-A75C34E746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238EAA-DE31-B000-A282-0F2AB1876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E713059-F87F-2018-82D3-1CEF9333CA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313E7D-1037-7BC4-784A-E7C556294D02}"/>
              </a:ext>
            </a:extLst>
          </p:cNvPr>
          <p:cNvSpPr>
            <a:spLocks noGrp="1"/>
          </p:cNvSpPr>
          <p:nvPr>
            <p:ph type="dt" sz="half" idx="10"/>
          </p:nvPr>
        </p:nvSpPr>
        <p:spPr/>
        <p:txBody>
          <a:bodyPr/>
          <a:lstStyle/>
          <a:p>
            <a:fld id="{F181CF0E-019B-4EFB-B548-472818CB65E4}" type="datetimeFigureOut">
              <a:rPr lang="zh-CN" altLang="en-US" smtClean="0"/>
              <a:t>2024/6/2</a:t>
            </a:fld>
            <a:endParaRPr lang="zh-CN" altLang="en-US"/>
          </a:p>
        </p:txBody>
      </p:sp>
      <p:sp>
        <p:nvSpPr>
          <p:cNvPr id="6" name="页脚占位符 5">
            <a:extLst>
              <a:ext uri="{FF2B5EF4-FFF2-40B4-BE49-F238E27FC236}">
                <a16:creationId xmlns:a16="http://schemas.microsoft.com/office/drawing/2014/main" id="{C3FAB259-1E22-0988-0A6C-BC789E9172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DEDC1-D6BA-1DE1-E4C5-135EBAB8F591}"/>
              </a:ext>
            </a:extLst>
          </p:cNvPr>
          <p:cNvSpPr>
            <a:spLocks noGrp="1"/>
          </p:cNvSpPr>
          <p:nvPr>
            <p:ph type="sldNum" sz="quarter" idx="12"/>
          </p:nvPr>
        </p:nvSpPr>
        <p:spPr/>
        <p:txBody>
          <a:body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271122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D86E4A3-DBD4-0442-522E-2134FFF7B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E6D3AB-4738-C005-8C67-BF490DB1F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C03066-E026-C22A-7E01-D6956E881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1CF0E-019B-4EFB-B548-472818CB65E4}" type="datetimeFigureOut">
              <a:rPr lang="zh-CN" altLang="en-US" smtClean="0"/>
              <a:t>2024/6/2</a:t>
            </a:fld>
            <a:endParaRPr lang="zh-CN" altLang="en-US"/>
          </a:p>
        </p:txBody>
      </p:sp>
      <p:sp>
        <p:nvSpPr>
          <p:cNvPr id="5" name="页脚占位符 4">
            <a:extLst>
              <a:ext uri="{FF2B5EF4-FFF2-40B4-BE49-F238E27FC236}">
                <a16:creationId xmlns:a16="http://schemas.microsoft.com/office/drawing/2014/main" id="{993DF1C3-9FE7-40B8-3A6A-0F3BEF46C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C73B48-7DEE-5DF8-4974-79F9E43B5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A262A-8C41-417A-AC43-08790DCA9752}" type="slidenum">
              <a:rPr lang="zh-CN" altLang="en-US" smtClean="0"/>
              <a:t>‹#›</a:t>
            </a:fld>
            <a:endParaRPr lang="zh-CN" altLang="en-US"/>
          </a:p>
        </p:txBody>
      </p:sp>
    </p:spTree>
    <p:extLst>
      <p:ext uri="{BB962C8B-B14F-4D97-AF65-F5344CB8AC3E}">
        <p14:creationId xmlns:p14="http://schemas.microsoft.com/office/powerpoint/2010/main" val="4271718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063C-CE0D-7E95-8247-2685E835ACD9}"/>
              </a:ext>
            </a:extLst>
          </p:cNvPr>
          <p:cNvSpPr>
            <a:spLocks noGrp="1"/>
          </p:cNvSpPr>
          <p:nvPr>
            <p:ph type="ctrTitle"/>
          </p:nvPr>
        </p:nvSpPr>
        <p:spPr/>
        <p:txBody>
          <a:bodyPr/>
          <a:lstStyle/>
          <a:p>
            <a:r>
              <a:rPr lang="zh-CN" altLang="en-US" sz="6000" b="1" dirty="0"/>
              <a:t>习题课</a:t>
            </a:r>
            <a:endParaRPr lang="zh-CN" altLang="en-US" dirty="0"/>
          </a:p>
        </p:txBody>
      </p:sp>
    </p:spTree>
    <p:extLst>
      <p:ext uri="{BB962C8B-B14F-4D97-AF65-F5344CB8AC3E}">
        <p14:creationId xmlns:p14="http://schemas.microsoft.com/office/powerpoint/2010/main" val="1737891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43F982-5787-969A-7F76-4D78FC9E3130}"/>
                  </a:ext>
                </a:extLst>
              </p:cNvPr>
              <p:cNvSpPr>
                <a:spLocks noGrp="1"/>
              </p:cNvSpPr>
              <p:nvPr>
                <p:ph idx="1"/>
              </p:nvPr>
            </p:nvSpPr>
            <p:spPr>
              <a:xfrm>
                <a:off x="838200" y="658906"/>
                <a:ext cx="10515600" cy="5518057"/>
              </a:xfrm>
            </p:spPr>
            <p:txBody>
              <a:bodyPr/>
              <a:lstStyle/>
              <a:p>
                <a:pPr marL="0" indent="0">
                  <a:buNone/>
                </a:pPr>
                <a:r>
                  <a:rPr lang="en-US" altLang="zh-CN" sz="2800" dirty="0"/>
                  <a:t>(1) </a:t>
                </a:r>
                <a:r>
                  <a:rPr lang="zh-CN" altLang="en-US" sz="2800" dirty="0"/>
                  <a:t>使用该公式和太阳的绝对星等（</a:t>
                </a:r>
                <a:r>
                  <a:rPr lang="en-US" altLang="zh-CN" sz="2800" dirty="0"/>
                  <a:t>+4.83</a:t>
                </a:r>
                <a:r>
                  <a:rPr lang="zh-CN" altLang="en-US" sz="2800" dirty="0"/>
                  <a:t>）推导出绝对星等 </a:t>
                </a:r>
                <a14:m>
                  <m:oMath xmlns:m="http://schemas.openxmlformats.org/officeDocument/2006/math">
                    <m:sSub>
                      <m:sSubPr>
                        <m:ctrlPr>
                          <a:rPr lang="en-US" altLang="zh-CN" sz="2800" i="1" dirty="0" smtClean="0">
                            <a:latin typeface="Cambria Math" panose="02040503050406030204" pitchFamily="18" charset="0"/>
                          </a:rPr>
                        </m:ctrlPr>
                      </m:sSubPr>
                      <m:e>
                        <m:r>
                          <a:rPr lang="en-US" altLang="zh-CN" sz="2800" i="1" dirty="0">
                            <a:latin typeface="Cambria Math" panose="02040503050406030204" pitchFamily="18" charset="0"/>
                          </a:rPr>
                          <m:t>𝑀</m:t>
                        </m:r>
                      </m:e>
                      <m:sub>
                        <m:r>
                          <a:rPr lang="en-US" altLang="zh-CN" sz="2800" i="1" dirty="0">
                            <a:latin typeface="Cambria Math" panose="02040503050406030204" pitchFamily="18" charset="0"/>
                          </a:rPr>
                          <m:t>𝑉</m:t>
                        </m:r>
                      </m:sub>
                    </m:sSub>
                  </m:oMath>
                </a14:m>
                <a:r>
                  <a:rPr lang="en-US" altLang="zh-CN" sz="2800" dirty="0"/>
                  <a:t> </a:t>
                </a:r>
                <a:r>
                  <a:rPr lang="zh-CN" altLang="en-US" sz="2800" dirty="0"/>
                  <a:t>与造父变星的周期 </a:t>
                </a:r>
                <a14:m>
                  <m:oMath xmlns:m="http://schemas.openxmlformats.org/officeDocument/2006/math">
                    <m:r>
                      <a:rPr lang="en-US" altLang="zh-CN" sz="2800" i="1" dirty="0" smtClean="0">
                        <a:latin typeface="Cambria Math" panose="02040503050406030204" pitchFamily="18" charset="0"/>
                      </a:rPr>
                      <m:t>𝑃</m:t>
                    </m:r>
                  </m:oMath>
                </a14:m>
                <a:r>
                  <a:rPr lang="en-US" altLang="zh-CN" sz="2800" dirty="0"/>
                  <a:t> </a:t>
                </a:r>
                <a:r>
                  <a:rPr lang="zh-CN" altLang="en-US" sz="2800" dirty="0"/>
                  <a:t>之间的关系。</a:t>
                </a:r>
                <a:endParaRPr lang="en-US" altLang="zh-CN" sz="2800" dirty="0"/>
              </a:p>
              <a:p>
                <a:endParaRPr lang="zh-CN" altLang="en-US" dirty="0"/>
              </a:p>
            </p:txBody>
          </p:sp>
        </mc:Choice>
        <mc:Fallback xmlns="">
          <p:sp>
            <p:nvSpPr>
              <p:cNvPr id="3" name="内容占位符 2">
                <a:extLst>
                  <a:ext uri="{FF2B5EF4-FFF2-40B4-BE49-F238E27FC236}">
                    <a16:creationId xmlns:a16="http://schemas.microsoft.com/office/drawing/2014/main" id="{F243F982-5787-969A-7F76-4D78FC9E3130}"/>
                  </a:ext>
                </a:extLst>
              </p:cNvPr>
              <p:cNvSpPr>
                <a:spLocks noGrp="1" noRot="1" noChangeAspect="1" noMove="1" noResize="1" noEditPoints="1" noAdjustHandles="1" noChangeArrowheads="1" noChangeShapeType="1" noTextEdit="1"/>
              </p:cNvSpPr>
              <p:nvPr>
                <p:ph idx="1"/>
              </p:nvPr>
            </p:nvSpPr>
            <p:spPr>
              <a:xfrm>
                <a:off x="838200" y="658906"/>
                <a:ext cx="10515600" cy="5518057"/>
              </a:xfrm>
              <a:blipFill>
                <a:blip r:embed="rId2"/>
                <a:stretch>
                  <a:fillRect l="-1217" t="-1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DF156CC-1A1F-CE39-3A36-2F1337C30924}"/>
                  </a:ext>
                </a:extLst>
              </p:cNvPr>
              <p:cNvSpPr txBox="1"/>
              <p:nvPr/>
            </p:nvSpPr>
            <p:spPr>
              <a:xfrm>
                <a:off x="1010855" y="2021826"/>
                <a:ext cx="10342945" cy="38801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=−2.5</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m:t>
                                  </m:r>
                                </m:sub>
                              </m:sSub>
                            </m:e>
                          </m:d>
                        </m:e>
                      </m:func>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Const</m:t>
                      </m:r>
                    </m:oMath>
                  </m:oMathPara>
                </a14:m>
                <a:endParaRPr lang="en-US" altLang="zh-CN" sz="2800" b="0" dirty="0"/>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𝑉</m:t>
                          </m:r>
                        </m:sub>
                      </m:sSub>
                      <m:r>
                        <a:rPr lang="en-US" altLang="zh-CN" sz="2800" b="0" i="1" smtClean="0">
                          <a:latin typeface="Cambria Math" panose="02040503050406030204" pitchFamily="18" charset="0"/>
                        </a:rPr>
                        <m:t>=−2.5</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𝑉</m:t>
                                  </m:r>
                                </m:sub>
                              </m:sSub>
                            </m:e>
                          </m:d>
                        </m:e>
                      </m:func>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Const</m:t>
                      </m:r>
                    </m:oMath>
                  </m:oMathPara>
                </a14:m>
                <a:endParaRPr lang="en-US" altLang="zh-CN" sz="2800" dirty="0"/>
              </a:p>
              <a:p>
                <a:r>
                  <a:rPr lang="zh-CN" altLang="en-US" sz="2800" dirty="0"/>
                  <a:t>绝对星等：把天体放在指定的距离时（</a:t>
                </a:r>
                <a:r>
                  <a:rPr lang="en-US" altLang="zh-CN" sz="2800" dirty="0"/>
                  <a:t>10pc</a:t>
                </a:r>
                <a:r>
                  <a:rPr lang="zh-CN" altLang="en-US" sz="2800" dirty="0"/>
                  <a:t>）天体所呈现出的视星等</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=4</m:t>
                      </m:r>
                      <m:r>
                        <a:rPr lang="en-US" altLang="zh-CN" sz="2800" b="0" i="1" smtClean="0">
                          <a:latin typeface="Cambria Math" panose="02040503050406030204" pitchFamily="18" charset="0"/>
                        </a:rPr>
                        <m:t>𝜋</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𝑑</m:t>
                          </m:r>
                        </m:e>
                        <m:sub>
                          <m:r>
                            <a:rPr lang="en-US" altLang="zh-CN" sz="2800" b="0" i="1" smtClean="0">
                              <a:latin typeface="Cambria Math" panose="02040503050406030204" pitchFamily="18" charset="0"/>
                            </a:rPr>
                            <m:t>𝑙</m:t>
                          </m:r>
                        </m:sub>
                      </m:sSub>
                      <m:sSup>
                        <m:sSupPr>
                          <m:ctrlPr>
                            <a:rPr lang="en-US" altLang="zh-CN" sz="2800" b="0" i="1" smtClean="0">
                              <a:latin typeface="Cambria Math" panose="02040503050406030204" pitchFamily="18" charset="0"/>
                            </a:rPr>
                          </m:ctrlPr>
                        </m:sSupPr>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=10</m:t>
                              </m:r>
                              <m:r>
                                <a:rPr lang="en-US" altLang="zh-CN" sz="2800" b="0" i="1" smtClean="0">
                                  <a:latin typeface="Cambria Math" panose="02040503050406030204" pitchFamily="18" charset="0"/>
                                </a:rPr>
                                <m:t>𝑝𝑐</m:t>
                              </m:r>
                            </m:e>
                          </m:d>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𝐹</m:t>
                      </m:r>
                    </m:oMath>
                  </m:oMathPara>
                </a14:m>
                <a:endParaRPr lang="en-US" altLang="zh-CN" sz="2800" dirty="0"/>
              </a:p>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𝑉</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=−2.5</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𝑉</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𝐹</m:t>
                                  </m:r>
                                </m:e>
                                <m:sub>
                                  <m:r>
                                    <a:rPr lang="en-US" altLang="zh-CN" sz="2800" b="0" i="1" smtClean="0">
                                      <a:latin typeface="Cambria Math" panose="02040503050406030204" pitchFamily="18" charset="0"/>
                                    </a:rPr>
                                    <m:t>⊙</m:t>
                                  </m:r>
                                </m:sub>
                              </m:sSub>
                            </m:den>
                          </m:f>
                        </m:e>
                      </m:func>
                      <m:r>
                        <a:rPr lang="en-US" altLang="zh-CN" sz="2800" b="0" i="1" smtClean="0">
                          <a:latin typeface="Cambria Math" panose="02040503050406030204" pitchFamily="18" charset="0"/>
                        </a:rPr>
                        <m:t>=−2.5</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𝐿</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𝐿</m:t>
                                  </m:r>
                                </m:e>
                                <m:sub>
                                  <m:r>
                                    <a:rPr lang="en-US" altLang="zh-CN" sz="2800" b="0" i="1" smtClean="0">
                                      <a:latin typeface="Cambria Math" panose="02040503050406030204" pitchFamily="18" charset="0"/>
                                    </a:rPr>
                                    <m:t>⊙</m:t>
                                  </m:r>
                                </m:sub>
                              </m:sSub>
                            </m:den>
                          </m:f>
                        </m:e>
                      </m:func>
                    </m:oMath>
                  </m:oMathPara>
                </a14:m>
                <a:endParaRPr lang="en-US" altLang="zh-CN" sz="2800" dirty="0"/>
              </a:p>
              <a:p>
                <a:r>
                  <a:rPr lang="zh-CN" altLang="en-US" sz="2800" dirty="0"/>
                  <a:t>代入周光关系：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𝑉</m:t>
                        </m:r>
                      </m:sub>
                    </m:sSub>
                    <m:r>
                      <a:rPr lang="en-US" altLang="zh-CN" sz="2800" b="0" i="1" smtClean="0">
                        <a:latin typeface="Cambria Math" panose="02040503050406030204" pitchFamily="18" charset="0"/>
                      </a:rPr>
                      <m:t>=−2.875</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𝑃</m:t>
                            </m:r>
                          </m:num>
                          <m:den>
                            <m:r>
                              <a:rPr lang="en-US" altLang="zh-CN" sz="2800" b="0" i="0" smtClean="0">
                                <a:latin typeface="Cambria Math" panose="02040503050406030204" pitchFamily="18" charset="0"/>
                              </a:rPr>
                              <m:t>1 </m:t>
                            </m:r>
                            <m:r>
                              <m:rPr>
                                <m:sty m:val="p"/>
                              </m:rPr>
                              <a:rPr lang="en-US" altLang="zh-CN" sz="2800" b="0" i="0" smtClean="0">
                                <a:latin typeface="Cambria Math" panose="02040503050406030204" pitchFamily="18" charset="0"/>
                              </a:rPr>
                              <m:t>day</m:t>
                            </m:r>
                          </m:den>
                        </m:f>
                      </m:e>
                    </m:func>
                    <m:r>
                      <a:rPr lang="en-US" altLang="zh-CN" sz="2800" b="0" i="1" smtClean="0">
                        <a:latin typeface="Cambria Math" panose="02040503050406030204" pitchFamily="18" charset="0"/>
                      </a:rPr>
                      <m:t> −1.345</m:t>
                    </m:r>
                  </m:oMath>
                </a14:m>
                <a:endParaRPr lang="en-US" altLang="zh-CN" sz="2800" dirty="0"/>
              </a:p>
            </p:txBody>
          </p:sp>
        </mc:Choice>
        <mc:Fallback xmlns="">
          <p:sp>
            <p:nvSpPr>
              <p:cNvPr id="4" name="文本框 3">
                <a:extLst>
                  <a:ext uri="{FF2B5EF4-FFF2-40B4-BE49-F238E27FC236}">
                    <a16:creationId xmlns:a16="http://schemas.microsoft.com/office/drawing/2014/main" id="{FDF156CC-1A1F-CE39-3A36-2F1337C30924}"/>
                  </a:ext>
                </a:extLst>
              </p:cNvPr>
              <p:cNvSpPr txBox="1">
                <a:spLocks noRot="1" noChangeAspect="1" noMove="1" noResize="1" noEditPoints="1" noAdjustHandles="1" noChangeArrowheads="1" noChangeShapeType="1" noTextEdit="1"/>
              </p:cNvSpPr>
              <p:nvPr/>
            </p:nvSpPr>
            <p:spPr>
              <a:xfrm>
                <a:off x="1010855" y="2021826"/>
                <a:ext cx="10342945" cy="3880101"/>
              </a:xfrm>
              <a:prstGeom prst="rect">
                <a:avLst/>
              </a:prstGeom>
              <a:blipFill>
                <a:blip r:embed="rId3"/>
                <a:stretch>
                  <a:fillRect l="-1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8287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2">
                <a:extLst>
                  <a:ext uri="{FF2B5EF4-FFF2-40B4-BE49-F238E27FC236}">
                    <a16:creationId xmlns:a16="http://schemas.microsoft.com/office/drawing/2014/main" id="{17208F3E-E22E-F02C-B7EA-2B1F1635090F}"/>
                  </a:ext>
                </a:extLst>
              </p:cNvPr>
              <p:cNvSpPr txBox="1">
                <a:spLocks/>
              </p:cNvSpPr>
              <p:nvPr/>
            </p:nvSpPr>
            <p:spPr>
              <a:xfrm>
                <a:off x="1134283" y="373232"/>
                <a:ext cx="10712576" cy="62830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 </a:t>
                </a:r>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推导距离（以</a:t>
                </a: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pc</a:t>
                </a:r>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为单位）与视星等 </a:t>
                </a:r>
                <a14:m>
                  <m:oMath xmlns:m="http://schemas.openxmlformats.org/officeDocument/2006/math">
                    <m:sSub>
                      <m:sSubPr>
                        <m:ctrlP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CN" b="0" i="1" u="none" strike="noStrike" kern="1200" cap="none" spc="0" normalizeH="0" baseline="0" noProof="0" dirty="0">
                            <a:ln>
                              <a:noFill/>
                            </a:ln>
                            <a:solidFill>
                              <a:prstClr val="black"/>
                            </a:solidFill>
                            <a:effectLst/>
                            <a:uLnTx/>
                            <a:uFillTx/>
                            <a:latin typeface="Cambria Math" panose="02040503050406030204" pitchFamily="18" charset="0"/>
                            <a:cs typeface="+mn-cs"/>
                          </a:rPr>
                          <m:t>𝑚</m:t>
                        </m:r>
                      </m:e>
                      <m:sub>
                        <m:r>
                          <m:rPr>
                            <m:sty m:val="p"/>
                          </m:rPr>
                          <a:rPr kumimoji="0" lang="en-US" altLang="zh-CN" b="0" i="0" u="none" strike="noStrike" kern="1200" cap="none" spc="0" normalizeH="0" baseline="0" noProof="0" dirty="0">
                            <a:ln>
                              <a:noFill/>
                            </a:ln>
                            <a:solidFill>
                              <a:prstClr val="black"/>
                            </a:solidFill>
                            <a:effectLst/>
                            <a:uLnTx/>
                            <a:uFillTx/>
                            <a:latin typeface="Cambria Math" panose="02040503050406030204" pitchFamily="18" charset="0"/>
                            <a:cs typeface="+mn-cs"/>
                          </a:rPr>
                          <m:t>v</m:t>
                        </m:r>
                      </m:sub>
                    </m:sSub>
                  </m:oMath>
                </a14:m>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和周期 </a:t>
                </a:r>
                <a14:m>
                  <m:oMath xmlns:m="http://schemas.openxmlformats.org/officeDocument/2006/math">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𝑃</m:t>
                    </m:r>
                  </m:oMath>
                </a14:m>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之间的关系。</a:t>
                </a:r>
                <a:endPar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90000"/>
                  </a:lnSpc>
                  <a:spcBef>
                    <a:spcPts val="1000"/>
                  </a:spcBef>
                  <a:spcAft>
                    <a:spcPts val="0"/>
                  </a:spcAft>
                  <a:buClrTx/>
                  <a:buSzTx/>
                  <a:buNone/>
                  <a:tabLst/>
                  <a:defRPr/>
                </a:pP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(3) </a:t>
                </a:r>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北极星的视星等为 </a:t>
                </a:r>
                <a14:m>
                  <m:oMath xmlns:m="http://schemas.openxmlformats.org/officeDocument/2006/math">
                    <m:sSub>
                      <m:sSubPr>
                        <m:ctrlPr>
                          <a:rPr kumimoji="0" lang="en-US" altLang="zh-CN"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CN" b="0" i="1" u="none" strike="noStrike" kern="1200" cap="none" spc="0" normalizeH="0" baseline="0" noProof="0" dirty="0">
                            <a:ln>
                              <a:noFill/>
                            </a:ln>
                            <a:solidFill>
                              <a:prstClr val="black"/>
                            </a:solidFill>
                            <a:effectLst/>
                            <a:uLnTx/>
                            <a:uFillTx/>
                            <a:latin typeface="Cambria Math" panose="02040503050406030204" pitchFamily="18" charset="0"/>
                            <a:cs typeface="+mn-cs"/>
                          </a:rPr>
                          <m:t>𝑚</m:t>
                        </m:r>
                      </m:e>
                      <m:sub>
                        <m:r>
                          <m:rPr>
                            <m:sty m:val="p"/>
                          </m:rPr>
                          <a:rPr kumimoji="0" lang="en-US" altLang="zh-CN" b="0" i="0" u="none" strike="noStrike" kern="1200" cap="none" spc="0" normalizeH="0" baseline="0" noProof="0" dirty="0">
                            <a:ln>
                              <a:noFill/>
                            </a:ln>
                            <a:solidFill>
                              <a:prstClr val="black"/>
                            </a:solidFill>
                            <a:effectLst/>
                            <a:uLnTx/>
                            <a:uFillTx/>
                            <a:latin typeface="Cambria Math" panose="02040503050406030204" pitchFamily="18" charset="0"/>
                            <a:cs typeface="+mn-cs"/>
                          </a:rPr>
                          <m:t>v</m:t>
                        </m:r>
                      </m:sub>
                    </m:sSub>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 2.3</m:t>
                    </m:r>
                  </m:oMath>
                </a14:m>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，它还是一颗周期为</a:t>
                </a: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13</a:t>
                </a:r>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天的造父变星。求北极星的绝对星等与距离（以</a:t>
                </a: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pc</a:t>
                </a:r>
                <a:r>
                  <a:rPr kumimoji="0" lang="zh-CN" altLang="en-US"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为单位）？</a:t>
                </a:r>
              </a:p>
              <a:p>
                <a:pPr marL="0" indent="0">
                  <a:buFont typeface="Arial" panose="020B0604020202020204" pitchFamily="34" charset="0"/>
                  <a:buNone/>
                </a:pPr>
                <a:endParaRPr lang="en-US" altLang="zh-CN" sz="240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𝑚</m:t>
                      </m:r>
                      <m:r>
                        <a:rPr lang="en-US" altLang="zh-CN" i="1" smtClean="0">
                          <a:latin typeface="Cambria Math" panose="02040503050406030204" pitchFamily="18" charset="0"/>
                        </a:rPr>
                        <m:t>=−2.5</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log</m:t>
                          </m:r>
                        </m:fName>
                        <m:e>
                          <m:r>
                            <a:rPr lang="en-US" altLang="zh-CN" i="1" smtClean="0">
                              <a:latin typeface="Cambria Math" panose="02040503050406030204" pitchFamily="18" charset="0"/>
                            </a:rPr>
                            <m:t>𝐹</m:t>
                          </m:r>
                        </m:e>
                      </m:func>
                      <m:r>
                        <a:rPr lang="en-US" altLang="zh-CN" i="1" smtClean="0">
                          <a:latin typeface="Cambria Math" panose="02040503050406030204" pitchFamily="18" charset="0"/>
                        </a:rPr>
                        <m:t>+</m:t>
                      </m:r>
                      <m:r>
                        <m:rPr>
                          <m:sty m:val="p"/>
                        </m:rPr>
                        <a:rPr lang="en-US" altLang="zh-CN" i="0" smtClean="0">
                          <a:latin typeface="Cambria Math" panose="02040503050406030204" pitchFamily="18" charset="0"/>
                        </a:rPr>
                        <m:t>Const</m:t>
                      </m:r>
                      <m:r>
                        <a:rPr lang="en-US" altLang="zh-CN" i="1" smtClean="0">
                          <a:latin typeface="Cambria Math" panose="02040503050406030204" pitchFamily="18" charset="0"/>
                        </a:rPr>
                        <m:t>=−2.5</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log</m:t>
                          </m:r>
                        </m:fName>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𝐿</m:t>
                                  </m:r>
                                </m:num>
                                <m:den>
                                  <m:r>
                                    <a:rPr lang="en-US" altLang="zh-CN" i="1" smtClean="0">
                                      <a:latin typeface="Cambria Math" panose="02040503050406030204" pitchFamily="18" charset="0"/>
                                    </a:rPr>
                                    <m:t>4</m:t>
                                  </m:r>
                                  <m:r>
                                    <a:rPr lang="en-US" altLang="zh-CN" i="1" smtClean="0">
                                      <a:latin typeface="Cambria Math" panose="02040503050406030204" pitchFamily="18" charset="0"/>
                                    </a:rPr>
                                    <m:t>𝜋</m:t>
                                  </m:r>
                                  <m:sSubSup>
                                    <m:sSubSupPr>
                                      <m:ctrlPr>
                                        <a:rPr lang="en-US" altLang="zh-CN" i="1" smtClean="0">
                                          <a:latin typeface="Cambria Math" panose="02040503050406030204" pitchFamily="18" charset="0"/>
                                        </a:rPr>
                                      </m:ctrlPr>
                                    </m:sSubSupPr>
                                    <m:e>
                                      <m:r>
                                        <a:rPr lang="en-US" altLang="zh-CN" i="1" smtClean="0">
                                          <a:latin typeface="Cambria Math" panose="02040503050406030204" pitchFamily="18" charset="0"/>
                                        </a:rPr>
                                        <m:t>𝑑</m:t>
                                      </m:r>
                                    </m:e>
                                    <m:sub>
                                      <m:r>
                                        <a:rPr lang="en-US" altLang="zh-CN" i="1" smtClean="0">
                                          <a:latin typeface="Cambria Math" panose="02040503050406030204" pitchFamily="18" charset="0"/>
                                        </a:rPr>
                                        <m:t>𝑙</m:t>
                                      </m:r>
                                    </m:sub>
                                    <m:sup>
                                      <m:r>
                                        <a:rPr lang="en-US" altLang="zh-CN" i="1" smtClean="0">
                                          <a:latin typeface="Cambria Math" panose="02040503050406030204" pitchFamily="18" charset="0"/>
                                        </a:rPr>
                                        <m:t>2</m:t>
                                      </m:r>
                                    </m:sup>
                                  </m:sSubSup>
                                </m:den>
                              </m:f>
                            </m:e>
                          </m:d>
                        </m:e>
                      </m:func>
                      <m:r>
                        <a:rPr lang="en-US" altLang="zh-CN" i="1" smtClean="0">
                          <a:latin typeface="Cambria Math" panose="02040503050406030204" pitchFamily="18" charset="0"/>
                        </a:rPr>
                        <m:t>+</m:t>
                      </m:r>
                      <m:r>
                        <m:rPr>
                          <m:sty m:val="p"/>
                        </m:rPr>
                        <a:rPr lang="en-US" altLang="zh-CN" i="0" smtClean="0">
                          <a:latin typeface="Cambria Math" panose="02040503050406030204" pitchFamily="18" charset="0"/>
                        </a:rPr>
                        <m:t>Const</m:t>
                      </m:r>
                    </m:oMath>
                  </m:oMathPara>
                </a14:m>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𝑀</m:t>
                      </m:r>
                      <m:r>
                        <a:rPr lang="en-US" altLang="zh-CN" i="1" smtClean="0">
                          <a:latin typeface="Cambria Math" panose="02040503050406030204" pitchFamily="18" charset="0"/>
                        </a:rPr>
                        <m:t>=−2.5</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log</m:t>
                          </m:r>
                        </m:fName>
                        <m:e>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𝐹</m:t>
                              </m:r>
                            </m:e>
                            <m:sub>
                              <m:r>
                                <a:rPr lang="en-US" altLang="zh-CN" i="1" smtClean="0">
                                  <a:latin typeface="Cambria Math" panose="02040503050406030204" pitchFamily="18" charset="0"/>
                                </a:rPr>
                                <m:t>10</m:t>
                              </m:r>
                            </m:sub>
                          </m:sSub>
                        </m:e>
                      </m:func>
                      <m:r>
                        <a:rPr lang="en-US" altLang="zh-CN" i="1" smtClean="0">
                          <a:latin typeface="Cambria Math" panose="02040503050406030204" pitchFamily="18" charset="0"/>
                        </a:rPr>
                        <m:t>+</m:t>
                      </m:r>
                      <m:r>
                        <m:rPr>
                          <m:sty m:val="p"/>
                        </m:rPr>
                        <a:rPr lang="en-US" altLang="zh-CN" i="0" smtClean="0">
                          <a:latin typeface="Cambria Math" panose="02040503050406030204" pitchFamily="18" charset="0"/>
                        </a:rPr>
                        <m:t>Const</m:t>
                      </m:r>
                      <m:r>
                        <a:rPr lang="en-US" altLang="zh-CN" i="1" smtClean="0">
                          <a:latin typeface="Cambria Math" panose="02040503050406030204" pitchFamily="18" charset="0"/>
                        </a:rPr>
                        <m:t>= −2.5</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𝐿</m:t>
                                  </m:r>
                                </m:num>
                                <m:den>
                                  <m:r>
                                    <a:rPr lang="en-US" altLang="zh-CN" i="1">
                                      <a:latin typeface="Cambria Math" panose="02040503050406030204" pitchFamily="18" charset="0"/>
                                    </a:rPr>
                                    <m:t>4</m:t>
                                  </m:r>
                                  <m:r>
                                    <a:rPr lang="en-US" altLang="zh-CN" i="1">
                                      <a:latin typeface="Cambria Math" panose="02040503050406030204" pitchFamily="18" charset="0"/>
                                    </a:rPr>
                                    <m:t>𝜋</m:t>
                                  </m:r>
                                  <m:sSup>
                                    <m:sSupPr>
                                      <m:ctrlPr>
                                        <a:rPr lang="en-US" altLang="zh-CN" i="1" smtClean="0">
                                          <a:latin typeface="Cambria Math" panose="02040503050406030204" pitchFamily="18" charset="0"/>
                                        </a:rPr>
                                      </m:ctrlPr>
                                    </m:sSupPr>
                                    <m:e>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10</m:t>
                                          </m:r>
                                          <m:r>
                                            <a:rPr lang="en-US" altLang="zh-CN" i="1" smtClean="0">
                                              <a:latin typeface="Cambria Math" panose="02040503050406030204" pitchFamily="18" charset="0"/>
                                            </a:rPr>
                                            <m:t>𝑝𝑐</m:t>
                                          </m:r>
                                        </m:e>
                                      </m:d>
                                    </m:e>
                                    <m:sup>
                                      <m:r>
                                        <a:rPr lang="en-US" altLang="zh-CN" i="1" smtClean="0">
                                          <a:latin typeface="Cambria Math" panose="02040503050406030204" pitchFamily="18" charset="0"/>
                                        </a:rPr>
                                        <m:t>2</m:t>
                                      </m:r>
                                    </m:sup>
                                  </m:sSup>
                                </m:den>
                              </m:f>
                            </m:e>
                          </m:d>
                        </m:e>
                      </m:func>
                      <m:r>
                        <a:rPr lang="en-US" altLang="zh-CN" i="1">
                          <a:latin typeface="Cambria Math" panose="02040503050406030204" pitchFamily="18" charset="0"/>
                        </a:rPr>
                        <m:t>+</m:t>
                      </m:r>
                      <m:r>
                        <m:rPr>
                          <m:sty m:val="p"/>
                        </m:rPr>
                        <a:rPr lang="en-US" altLang="zh-CN" i="0">
                          <a:latin typeface="Cambria Math" panose="02040503050406030204" pitchFamily="18" charset="0"/>
                        </a:rPr>
                        <m:t>Const</m:t>
                      </m:r>
                    </m:oMath>
                  </m:oMathPara>
                </a14:m>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𝑚</m:t>
                      </m:r>
                      <m:r>
                        <a:rPr lang="en-US" altLang="zh-CN" i="1" smtClean="0">
                          <a:latin typeface="Cambria Math" panose="02040503050406030204" pitchFamily="18" charset="0"/>
                        </a:rPr>
                        <m:t> −</m:t>
                      </m:r>
                      <m:r>
                        <a:rPr lang="en-US" altLang="zh-CN" i="1" smtClean="0">
                          <a:latin typeface="Cambria Math" panose="02040503050406030204" pitchFamily="18" charset="0"/>
                        </a:rPr>
                        <m:t>𝑀</m:t>
                      </m:r>
                      <m:r>
                        <a:rPr lang="en-US" altLang="zh-CN" i="1" smtClean="0">
                          <a:latin typeface="Cambria Math" panose="02040503050406030204" pitchFamily="18" charset="0"/>
                        </a:rPr>
                        <m:t>=5</m:t>
                      </m:r>
                      <m:func>
                        <m:funcPr>
                          <m:ctrlPr>
                            <a:rPr lang="en-US" altLang="zh-CN" i="1" smtClean="0">
                              <a:latin typeface="Cambria Math" panose="02040503050406030204" pitchFamily="18" charset="0"/>
                            </a:rPr>
                          </m:ctrlPr>
                        </m:funcPr>
                        <m:fName>
                          <m:r>
                            <m:rPr>
                              <m:sty m:val="p"/>
                            </m:rPr>
                            <a:rPr lang="en-US" altLang="zh-CN" smtClean="0">
                              <a:latin typeface="Cambria Math" panose="02040503050406030204" pitchFamily="18" charset="0"/>
                            </a:rPr>
                            <m:t>log</m:t>
                          </m:r>
                        </m:fName>
                        <m:e>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𝑑</m:t>
                                      </m:r>
                                    </m:e>
                                    <m:sub>
                                      <m:r>
                                        <a:rPr lang="en-US" altLang="zh-CN" i="1" smtClean="0">
                                          <a:latin typeface="Cambria Math" panose="02040503050406030204" pitchFamily="18" charset="0"/>
                                        </a:rPr>
                                        <m:t>𝑙</m:t>
                                      </m:r>
                                    </m:sub>
                                  </m:sSub>
                                </m:num>
                                <m:den>
                                  <m:r>
                                    <a:rPr lang="en-US" altLang="zh-CN" i="1" smtClean="0">
                                      <a:latin typeface="Cambria Math" panose="02040503050406030204" pitchFamily="18" charset="0"/>
                                    </a:rPr>
                                    <m:t>10</m:t>
                                  </m:r>
                                  <m:r>
                                    <a:rPr lang="en-US" altLang="zh-CN" i="1" smtClean="0">
                                      <a:latin typeface="Cambria Math" panose="02040503050406030204" pitchFamily="18" charset="0"/>
                                    </a:rPr>
                                    <m:t>𝑝𝑐</m:t>
                                  </m:r>
                                </m:den>
                              </m:f>
                            </m:e>
                          </m:d>
                        </m:e>
                      </m:func>
                    </m:oMath>
                  </m:oMathPara>
                </a14:m>
                <a:endParaRPr lang="en-US" altLang="zh-CN" dirty="0"/>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𝑚</m:t>
                      </m:r>
                      <m:r>
                        <a:rPr lang="en-US" altLang="zh-CN" i="1" smtClean="0">
                          <a:latin typeface="Cambria Math" panose="02040503050406030204" pitchFamily="18" charset="0"/>
                        </a:rPr>
                        <m:t>=−2.875</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r>
                                <a:rPr lang="en-US" altLang="zh-CN" i="1">
                                  <a:latin typeface="Cambria Math" panose="02040503050406030204" pitchFamily="18" charset="0"/>
                                </a:rPr>
                                <m:t>𝑃</m:t>
                              </m:r>
                            </m:num>
                            <m:den>
                              <m:r>
                                <a:rPr lang="en-US" altLang="zh-CN" i="0">
                                  <a:latin typeface="Cambria Math" panose="02040503050406030204" pitchFamily="18" charset="0"/>
                                </a:rPr>
                                <m:t>1 </m:t>
                              </m:r>
                              <m:r>
                                <m:rPr>
                                  <m:sty m:val="p"/>
                                </m:rPr>
                                <a:rPr lang="en-US" altLang="zh-CN" i="0">
                                  <a:latin typeface="Cambria Math" panose="02040503050406030204" pitchFamily="18" charset="0"/>
                                </a:rPr>
                                <m:t>day</m:t>
                              </m:r>
                            </m:den>
                          </m:f>
                        </m:e>
                      </m:func>
                      <m:r>
                        <a:rPr lang="en-US" altLang="zh-CN" i="1">
                          <a:latin typeface="Cambria Math" panose="02040503050406030204" pitchFamily="18" charset="0"/>
                        </a:rPr>
                        <m:t> −</m:t>
                      </m:r>
                      <m:r>
                        <a:rPr lang="en-US" altLang="zh-CN" i="1" smtClean="0">
                          <a:latin typeface="Cambria Math" panose="02040503050406030204" pitchFamily="18" charset="0"/>
                        </a:rPr>
                        <m:t>6</m:t>
                      </m:r>
                      <m:r>
                        <a:rPr lang="en-US" altLang="zh-CN" i="1">
                          <a:latin typeface="Cambria Math" panose="02040503050406030204" pitchFamily="18" charset="0"/>
                        </a:rPr>
                        <m:t>.345</m:t>
                      </m:r>
                      <m:r>
                        <a:rPr lang="en-US" altLang="zh-CN" i="1" smtClean="0">
                          <a:latin typeface="Cambria Math" panose="02040503050406030204" pitchFamily="18" charset="0"/>
                        </a:rPr>
                        <m:t>+</m:t>
                      </m:r>
                      <m:r>
                        <a:rPr lang="en-US" altLang="zh-CN" i="1">
                          <a:latin typeface="Cambria Math" panose="02040503050406030204" pitchFamily="18" charset="0"/>
                        </a:rPr>
                        <m:t>5</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𝑙</m:t>
                                      </m:r>
                                    </m:sub>
                                  </m:sSub>
                                </m:num>
                                <m:den>
                                  <m:r>
                                    <a:rPr lang="en-US" altLang="zh-CN" i="1">
                                      <a:latin typeface="Cambria Math" panose="02040503050406030204" pitchFamily="18" charset="0"/>
                                    </a:rPr>
                                    <m:t>1</m:t>
                                  </m:r>
                                  <m:r>
                                    <a:rPr lang="en-US" altLang="zh-CN" i="1">
                                      <a:latin typeface="Cambria Math" panose="02040503050406030204" pitchFamily="18" charset="0"/>
                                    </a:rPr>
                                    <m:t>𝑝𝑐</m:t>
                                  </m:r>
                                </m:den>
                              </m:f>
                            </m:e>
                          </m:d>
                        </m:e>
                      </m:func>
                    </m:oMath>
                  </m:oMathPara>
                </a14:m>
                <a:endParaRPr lang="en-US" altLang="zh-CN" dirty="0"/>
              </a:p>
              <a:p>
                <a:pPr marL="0" indent="0">
                  <a:buFont typeface="Arial" panose="020B0604020202020204" pitchFamily="34" charset="0"/>
                  <a:buNone/>
                </a:pPr>
                <a:r>
                  <a:rPr lang="zh-CN" altLang="en-US" dirty="0"/>
                  <a:t>带入北极星结果，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𝑑</m:t>
                        </m:r>
                      </m:e>
                      <m:sub>
                        <m:r>
                          <a:rPr lang="en-US" altLang="zh-CN" i="1" smtClean="0">
                            <a:latin typeface="Cambria Math" panose="02040503050406030204" pitchFamily="18" charset="0"/>
                          </a:rPr>
                          <m:t>𝑙</m:t>
                        </m:r>
                      </m:sub>
                    </m:sSub>
                    <m:r>
                      <a:rPr lang="en-US" altLang="zh-CN" i="1" smtClean="0">
                        <a:latin typeface="Cambria Math" panose="02040503050406030204" pitchFamily="18" charset="0"/>
                      </a:rPr>
                      <m:t>=234 </m:t>
                    </m:r>
                    <m:r>
                      <m:rPr>
                        <m:sty m:val="p"/>
                      </m:rPr>
                      <a:rPr lang="en-US" altLang="zh-CN" i="0" smtClean="0">
                        <a:latin typeface="Cambria Math" panose="02040503050406030204" pitchFamily="18" charset="0"/>
                      </a:rPr>
                      <m:t>pc</m:t>
                    </m:r>
                    <m:r>
                      <a:rPr lang="en-US" altLang="zh-CN" i="1" smtClean="0">
                        <a:latin typeface="Cambria Math" panose="02040503050406030204" pitchFamily="18" charset="0"/>
                      </a:rPr>
                      <m:t>, </m:t>
                    </m:r>
                    <m:r>
                      <a:rPr lang="en-US" altLang="zh-CN" i="1" smtClean="0">
                        <a:latin typeface="Cambria Math" panose="02040503050406030204" pitchFamily="18" charset="0"/>
                      </a:rPr>
                      <m:t>𝑀</m:t>
                    </m:r>
                    <m:r>
                      <a:rPr lang="en-US" altLang="zh-CN" i="1" smtClean="0">
                        <a:latin typeface="Cambria Math" panose="02040503050406030204" pitchFamily="18" charset="0"/>
                      </a:rPr>
                      <m:t>=−4.55</m:t>
                    </m:r>
                  </m:oMath>
                </a14:m>
                <a:endParaRPr lang="zh-CN" altLang="en-US" dirty="0"/>
              </a:p>
            </p:txBody>
          </p:sp>
        </mc:Choice>
        <mc:Fallback xmlns="">
          <p:sp>
            <p:nvSpPr>
              <p:cNvPr id="2" name="内容占位符 2">
                <a:extLst>
                  <a:ext uri="{FF2B5EF4-FFF2-40B4-BE49-F238E27FC236}">
                    <a16:creationId xmlns:a16="http://schemas.microsoft.com/office/drawing/2014/main" id="{17208F3E-E22E-F02C-B7EA-2B1F1635090F}"/>
                  </a:ext>
                </a:extLst>
              </p:cNvPr>
              <p:cNvSpPr txBox="1">
                <a:spLocks noRot="1" noChangeAspect="1" noMove="1" noResize="1" noEditPoints="1" noAdjustHandles="1" noChangeArrowheads="1" noChangeShapeType="1" noTextEdit="1"/>
              </p:cNvSpPr>
              <p:nvPr/>
            </p:nvSpPr>
            <p:spPr>
              <a:xfrm>
                <a:off x="1134283" y="373232"/>
                <a:ext cx="10712576" cy="6283061"/>
              </a:xfrm>
              <a:prstGeom prst="rect">
                <a:avLst/>
              </a:prstGeom>
              <a:blipFill>
                <a:blip r:embed="rId2"/>
                <a:stretch>
                  <a:fillRect l="-1138" t="-16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250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C95AA8E-7C69-F51E-42DB-7637EE64900B}"/>
                  </a:ext>
                </a:extLst>
              </p:cNvPr>
              <p:cNvSpPr>
                <a:spLocks noGrp="1"/>
              </p:cNvSpPr>
              <p:nvPr>
                <p:ph idx="1"/>
              </p:nvPr>
            </p:nvSpPr>
            <p:spPr>
              <a:xfrm>
                <a:off x="838200" y="506627"/>
                <a:ext cx="10515600" cy="5670336"/>
              </a:xfrm>
            </p:spPr>
            <p:txBody>
              <a:bodyPr>
                <a:normAutofit/>
              </a:bodyPr>
              <a:lstStyle/>
              <a:p>
                <a:r>
                  <a:rPr lang="en-US" altLang="zh-CN" dirty="0"/>
                  <a:t>2. </a:t>
                </a:r>
                <a:r>
                  <a:rPr lang="zh-CN" altLang="en-US" dirty="0"/>
                  <a:t>考虑所有具有相同光度 </a:t>
                </a:r>
                <a14:m>
                  <m:oMath xmlns:m="http://schemas.openxmlformats.org/officeDocument/2006/math">
                    <m:r>
                      <a:rPr lang="en-US" altLang="zh-CN" i="1" dirty="0" smtClean="0">
                        <a:latin typeface="Cambria Math" panose="02040503050406030204" pitchFamily="18" charset="0"/>
                      </a:rPr>
                      <m:t>𝐿</m:t>
                    </m:r>
                  </m:oMath>
                </a14:m>
                <a:r>
                  <a:rPr lang="zh-CN" altLang="en-US" dirty="0"/>
                  <a:t> 的恒星均匀分布在整个空间。证明以下关系：</a:t>
                </a:r>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𝑓</m:t>
                      </m:r>
                      <m:r>
                        <a:rPr lang="en-US" altLang="zh-CN" b="0" i="1" dirty="0" smtClean="0">
                          <a:latin typeface="Cambria Math" panose="02040503050406030204" pitchFamily="18" charset="0"/>
                        </a:rPr>
                        <m:t>)</m:t>
                      </m:r>
                      <m:r>
                        <a:rPr lang="zh-CN" altLang="en-US" i="1" dirty="0" smtClean="0">
                          <a:latin typeface="Cambria Math" panose="02040503050406030204" pitchFamily="18" charset="0"/>
                        </a:rPr>
                        <m:t>∝</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𝑓</m:t>
                          </m:r>
                        </m:e>
                        <m:sup>
                          <m:r>
                            <a:rPr lang="en-US" altLang="zh-CN" i="1" dirty="0">
                              <a:latin typeface="Cambria Math" panose="02040503050406030204" pitchFamily="18" charset="0"/>
                            </a:rPr>
                            <m:t>−3 / 2</m:t>
                          </m:r>
                        </m:sup>
                      </m:sSup>
                    </m:oMath>
                  </m:oMathPara>
                </a14:m>
                <a:endParaRPr lang="en-US" altLang="zh-CN" dirty="0"/>
              </a:p>
              <a:p>
                <a:pPr marL="0" indent="0">
                  <a:buNone/>
                </a:pPr>
                <a:r>
                  <a:rPr lang="zh-CN" altLang="en-US" dirty="0"/>
                  <a:t>，</a:t>
                </a:r>
                <a14:m>
                  <m:oMath xmlns:m="http://schemas.openxmlformats.org/officeDocument/2006/math">
                    <m:r>
                      <a:rPr lang="en-US" altLang="zh-CN" i="1" dirty="0" smtClean="0">
                        <a:latin typeface="Cambria Math" panose="02040503050406030204" pitchFamily="18" charset="0"/>
                      </a:rPr>
                      <m:t>𝑓</m:t>
                    </m:r>
                  </m:oMath>
                </a14:m>
                <a:r>
                  <a:rPr lang="en-US" altLang="zh-CN" dirty="0"/>
                  <a:t> </a:t>
                </a:r>
                <a:r>
                  <a:rPr lang="zh-CN" altLang="en-US" dirty="0"/>
                  <a:t>为流量。其中 </a:t>
                </a:r>
                <a14:m>
                  <m:oMath xmlns:m="http://schemas.openxmlformats.org/officeDocument/2006/math">
                    <m:r>
                      <a:rPr lang="en-US" altLang="zh-CN"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&gt; </m:t>
                    </m:r>
                    <m:r>
                      <a:rPr lang="en-US" altLang="zh-CN" i="1" dirty="0" smtClean="0">
                        <a:latin typeface="Cambria Math" panose="02040503050406030204" pitchFamily="18" charset="0"/>
                      </a:rPr>
                      <m:t>𝑓</m:t>
                    </m:r>
                    <m:r>
                      <a:rPr lang="en-US" altLang="zh-CN" b="0" i="1" dirty="0" smtClean="0">
                        <a:latin typeface="Cambria Math" panose="02040503050406030204" pitchFamily="18" charset="0"/>
                      </a:rPr>
                      <m:t>)</m:t>
                    </m:r>
                  </m:oMath>
                </a14:m>
                <a:r>
                  <a:rPr lang="zh-CN" altLang="en-US" dirty="0"/>
                  <a:t> 表示天空中可见的，流量大于或等于 </a:t>
                </a:r>
                <a14:m>
                  <m:oMath xmlns:m="http://schemas.openxmlformats.org/officeDocument/2006/math">
                    <m:r>
                      <a:rPr lang="en-US" altLang="zh-CN" i="1" dirty="0" smtClean="0">
                        <a:latin typeface="Cambria Math" panose="02040503050406030204" pitchFamily="18" charset="0"/>
                      </a:rPr>
                      <m:t>𝑓</m:t>
                    </m:r>
                  </m:oMath>
                </a14:m>
                <a:r>
                  <a:rPr lang="en-US" altLang="zh-CN" dirty="0"/>
                  <a:t> </a:t>
                </a:r>
                <a:r>
                  <a:rPr lang="zh-CN" altLang="en-US" dirty="0"/>
                  <a:t>的恒星数量。</a:t>
                </a:r>
              </a:p>
              <a:p>
                <a:pPr marL="0" indent="0">
                  <a:buNone/>
                </a:pPr>
                <a:r>
                  <a:rPr lang="zh-CN" altLang="en-US" dirty="0"/>
                  <a:t>注：这个关系研究未知红移天体的空间分布非常重要！</a:t>
                </a:r>
                <a:endParaRPr lang="en-US" altLang="zh-CN" dirty="0"/>
              </a:p>
              <a:p>
                <a:pPr marL="0" indent="0">
                  <a:buNone/>
                </a:pPr>
                <a:r>
                  <a:rPr lang="zh-CN" altLang="en-US" dirty="0"/>
                  <a:t>证明：流量与光度之间满足</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=4</m:t>
                      </m:r>
                      <m:r>
                        <a:rPr lang="en-US" altLang="zh-CN" sz="2800" b="0" i="1" smtClean="0">
                          <a:latin typeface="Cambria Math" panose="02040503050406030204" pitchFamily="18" charset="0"/>
                        </a:rPr>
                        <m:t>𝜋</m:t>
                      </m:r>
                      <m:sSup>
                        <m:sSupPr>
                          <m:ctrlPr>
                            <a:rPr lang="en-US" altLang="zh-CN" sz="2800" b="0" i="1" smtClean="0">
                              <a:latin typeface="Cambria Math" panose="02040503050406030204" pitchFamily="18" charset="0"/>
                            </a:rPr>
                          </m:ctrlPr>
                        </m:sSupPr>
                        <m:e>
                          <m:r>
                            <a:rPr lang="en-US" altLang="zh-CN" i="1">
                              <a:latin typeface="Cambria Math" panose="02040503050406030204" pitchFamily="18" charset="0"/>
                            </a:rPr>
                            <m:t>𝑑</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oMath>
                  </m:oMathPara>
                </a14:m>
                <a:endParaRPr lang="en-US" altLang="zh-CN" sz="2800" dirty="0"/>
              </a:p>
              <a:p>
                <a:pPr marL="0" indent="0">
                  <a:buNone/>
                </a:pPr>
                <a:r>
                  <a:rPr lang="zh-CN" altLang="en-US" dirty="0"/>
                  <a:t>因此，距离与流量之间满足</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𝑓</m:t>
                          </m:r>
                        </m:e>
                        <m:sup>
                          <m:r>
                            <a:rPr lang="en-US" altLang="zh-CN" i="1" dirty="0">
                              <a:latin typeface="Cambria Math" panose="02040503050406030204" pitchFamily="18" charset="0"/>
                            </a:rPr>
                            <m:t>−</m:t>
                          </m:r>
                          <m:r>
                            <a:rPr lang="en-US" altLang="zh-CN" b="0" i="1" dirty="0" smtClean="0">
                              <a:latin typeface="Cambria Math" panose="02040503050406030204" pitchFamily="18" charset="0"/>
                            </a:rPr>
                            <m:t>1</m:t>
                          </m:r>
                          <m:r>
                            <a:rPr lang="en-US" altLang="zh-CN" i="1" dirty="0">
                              <a:latin typeface="Cambria Math" panose="02040503050406030204" pitchFamily="18" charset="0"/>
                            </a:rPr>
                            <m:t> / 2</m:t>
                          </m:r>
                        </m:sup>
                      </m:sSup>
                    </m:oMath>
                  </m:oMathPara>
                </a14:m>
                <a:endParaRPr lang="en-US" altLang="zh-CN" dirty="0"/>
              </a:p>
              <a:p>
                <a:pPr marL="0" indent="0">
                  <a:buNone/>
                </a:pPr>
                <a:r>
                  <a:rPr lang="zh-CN" altLang="en-US" dirty="0"/>
                  <a:t>流量大于或等于 </a:t>
                </a:r>
                <a14:m>
                  <m:oMath xmlns:m="http://schemas.openxmlformats.org/officeDocument/2006/math">
                    <m:r>
                      <a:rPr lang="en-US" altLang="zh-CN" i="1" dirty="0" smtClean="0">
                        <a:latin typeface="Cambria Math" panose="02040503050406030204" pitchFamily="18" charset="0"/>
                      </a:rPr>
                      <m:t>𝑓</m:t>
                    </m:r>
                  </m:oMath>
                </a14:m>
                <a:r>
                  <a:rPr lang="en-US" altLang="zh-CN" dirty="0"/>
                  <a:t> </a:t>
                </a:r>
                <a:r>
                  <a:rPr lang="zh-CN" altLang="en-US" dirty="0"/>
                  <a:t>的恒星数量</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𝑁</m:t>
                      </m:r>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&gt;</m:t>
                          </m:r>
                          <m:r>
                            <a:rPr lang="en-US" altLang="zh-CN" i="1" dirty="0" smtClean="0">
                              <a:latin typeface="Cambria Math" panose="02040503050406030204" pitchFamily="18" charset="0"/>
                            </a:rPr>
                            <m:t>𝑓</m:t>
                          </m:r>
                        </m:e>
                      </m:d>
                      <m:r>
                        <a:rPr lang="en-US" altLang="zh-CN" b="0" i="1" dirty="0" smtClean="0">
                          <a:latin typeface="Cambria Math" panose="02040503050406030204" pitchFamily="18" charset="0"/>
                        </a:rPr>
                        <m:t>=</m:t>
                      </m:r>
                      <m:r>
                        <a:rPr lang="en-US" altLang="zh-CN" i="1" dirty="0">
                          <a:latin typeface="Cambria Math" panose="02040503050406030204" pitchFamily="18" charset="0"/>
                        </a:rPr>
                        <m:t>𝑁</m:t>
                      </m:r>
                      <m:r>
                        <a:rPr lang="en-US" altLang="zh-CN" i="1" dirty="0">
                          <a:latin typeface="Cambria Math" panose="02040503050406030204" pitchFamily="18" charset="0"/>
                        </a:rPr>
                        <m:t>(&lt;</m:t>
                      </m:r>
                      <m:r>
                        <a:rPr lang="en-US" altLang="zh-CN" b="0" i="1" dirty="0" smtClean="0">
                          <a:latin typeface="Cambria Math" panose="02040503050406030204" pitchFamily="18" charset="0"/>
                        </a:rPr>
                        <m:t>𝑑</m:t>
                      </m:r>
                      <m:r>
                        <a:rPr lang="en-US" altLang="zh-CN" i="1" dirty="0">
                          <a:latin typeface="Cambria Math" panose="02040503050406030204" pitchFamily="18" charset="0"/>
                        </a:rPr>
                        <m:t>)</m:t>
                      </m:r>
                      <m:r>
                        <a:rPr lang="zh-CN" altLang="en-US" i="1" dirty="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𝑑</m:t>
                          </m:r>
                        </m:e>
                        <m:sup>
                          <m:r>
                            <a:rPr lang="en-US" altLang="zh-CN" b="0" i="1" smtClean="0">
                              <a:latin typeface="Cambria Math" panose="02040503050406030204" pitchFamily="18" charset="0"/>
                            </a:rPr>
                            <m:t>3</m:t>
                          </m:r>
                        </m:sup>
                      </m:sSup>
                      <m:r>
                        <a:rPr lang="en-US" altLang="zh-CN" i="1">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𝑓</m:t>
                          </m:r>
                        </m:e>
                        <m:sup>
                          <m:r>
                            <a:rPr lang="en-US" altLang="zh-CN" i="1" dirty="0">
                              <a:latin typeface="Cambria Math" panose="02040503050406030204" pitchFamily="18" charset="0"/>
                            </a:rPr>
                            <m:t>−</m:t>
                          </m:r>
                          <m:r>
                            <a:rPr lang="en-US" altLang="zh-CN" b="0" i="1" dirty="0" smtClean="0">
                              <a:latin typeface="Cambria Math" panose="02040503050406030204" pitchFamily="18" charset="0"/>
                            </a:rPr>
                            <m:t>3</m:t>
                          </m:r>
                          <m:r>
                            <a:rPr lang="en-US" altLang="zh-CN" i="1" dirty="0">
                              <a:latin typeface="Cambria Math" panose="02040503050406030204" pitchFamily="18" charset="0"/>
                            </a:rPr>
                            <m:t> / 2</m:t>
                          </m:r>
                        </m:sup>
                      </m:sSup>
                    </m:oMath>
                  </m:oMathPara>
                </a14:m>
                <a:endParaRPr lang="zh-CN" altLang="en-US" dirty="0"/>
              </a:p>
            </p:txBody>
          </p:sp>
        </mc:Choice>
        <mc:Fallback xmlns="">
          <p:sp>
            <p:nvSpPr>
              <p:cNvPr id="3" name="内容占位符 2">
                <a:extLst>
                  <a:ext uri="{FF2B5EF4-FFF2-40B4-BE49-F238E27FC236}">
                    <a16:creationId xmlns:a16="http://schemas.microsoft.com/office/drawing/2014/main" id="{CC95AA8E-7C69-F51E-42DB-7637EE64900B}"/>
                  </a:ext>
                </a:extLst>
              </p:cNvPr>
              <p:cNvSpPr>
                <a:spLocks noGrp="1" noRot="1" noChangeAspect="1" noMove="1" noResize="1" noEditPoints="1" noAdjustHandles="1" noChangeArrowheads="1" noChangeShapeType="1" noTextEdit="1"/>
              </p:cNvSpPr>
              <p:nvPr>
                <p:ph idx="1"/>
              </p:nvPr>
            </p:nvSpPr>
            <p:spPr>
              <a:xfrm>
                <a:off x="838200" y="506627"/>
                <a:ext cx="10515600" cy="5670336"/>
              </a:xfrm>
              <a:blipFill>
                <a:blip r:embed="rId2"/>
                <a:stretch>
                  <a:fillRect l="-1217"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0381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60C3FD4-BAD6-BE66-B517-8A537B1A010C}"/>
                  </a:ext>
                </a:extLst>
              </p:cNvPr>
              <p:cNvSpPr>
                <a:spLocks noGrp="1"/>
              </p:cNvSpPr>
              <p:nvPr>
                <p:ph idx="1"/>
              </p:nvPr>
            </p:nvSpPr>
            <p:spPr/>
            <p:txBody>
              <a:bodyPr/>
              <a:lstStyle/>
              <a:p>
                <a:pPr marL="0" indent="0">
                  <a:buNone/>
                </a:pPr>
                <a:r>
                  <a:rPr lang="en-US" altLang="zh-CN" dirty="0"/>
                  <a:t>3. </a:t>
                </a:r>
                <a:r>
                  <a:rPr lang="zh-CN" altLang="en-US" dirty="0"/>
                  <a:t>天狼星是一个周期为</a:t>
                </a:r>
                <a:r>
                  <a:rPr lang="en-US" altLang="zh-CN" dirty="0"/>
                  <a:t>49.94 </a:t>
                </a:r>
                <a:r>
                  <a:rPr lang="zh-CN" altLang="en-US" dirty="0"/>
                  <a:t>年的双星，其测量的三角视差是</a:t>
                </a:r>
                <a:r>
                  <a:rPr lang="en-US" altLang="zh-CN" dirty="0"/>
                  <a:t>0.377 </a:t>
                </a:r>
                <a:r>
                  <a:rPr lang="zh-CN" altLang="en-US" dirty="0"/>
                  <a:t>角秒；假设轨道平面在天空平面中，则约化质量的半长轴的在天空的张角为</a:t>
                </a:r>
                <a:r>
                  <a:rPr lang="en-US" altLang="zh-CN" dirty="0"/>
                  <a:t>7.62</a:t>
                </a:r>
                <a:r>
                  <a:rPr lang="zh-CN" altLang="en-US" dirty="0"/>
                  <a:t>角秒。天狼星</a:t>
                </a:r>
                <a:r>
                  <a:rPr lang="en-US" altLang="zh-CN" dirty="0"/>
                  <a:t>A </a:t>
                </a:r>
                <a:r>
                  <a:rPr lang="zh-CN" altLang="en-US" dirty="0"/>
                  <a:t>和天狼星</a:t>
                </a:r>
                <a:r>
                  <a:rPr lang="en-US" altLang="zh-CN" dirty="0"/>
                  <a:t>B </a:t>
                </a:r>
                <a:r>
                  <a:rPr lang="zh-CN" altLang="en-US" dirty="0"/>
                  <a:t>到质心的距离之比为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𝐴</m:t>
                        </m:r>
                      </m:sub>
                    </m:sSub>
                    <m:r>
                      <a:rPr lang="en-US" altLang="zh-CN" i="1" dirty="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𝐵</m:t>
                        </m:r>
                      </m:sub>
                    </m:sSub>
                    <m:r>
                      <a:rPr lang="en-US" altLang="zh-CN" i="1" dirty="0">
                        <a:latin typeface="Cambria Math" panose="02040503050406030204" pitchFamily="18" charset="0"/>
                      </a:rPr>
                      <m:t>= 0.466</m:t>
                    </m:r>
                  </m:oMath>
                </a14:m>
                <a:r>
                  <a:rPr lang="zh-CN" altLang="en-US" dirty="0"/>
                  <a:t>。</a:t>
                </a:r>
              </a:p>
              <a:p>
                <a:r>
                  <a:rPr lang="en-US" altLang="zh-CN" dirty="0"/>
                  <a:t>(a) </a:t>
                </a:r>
                <a:r>
                  <a:rPr lang="zh-CN" altLang="en-US" dirty="0"/>
                  <a:t>计算系统中每个恒星的质量。</a:t>
                </a:r>
              </a:p>
              <a:p>
                <a:r>
                  <a:rPr lang="en-US" altLang="zh-CN" dirty="0"/>
                  <a:t>(b) </a:t>
                </a:r>
                <a:r>
                  <a:rPr lang="zh-CN" altLang="en-US" dirty="0"/>
                  <a:t>天狼星</a:t>
                </a:r>
                <a:r>
                  <a:rPr lang="en-US" altLang="zh-CN" dirty="0"/>
                  <a:t>A </a:t>
                </a:r>
                <a:r>
                  <a:rPr lang="zh-CN" altLang="en-US" dirty="0"/>
                  <a:t>的绝对星等为</a:t>
                </a:r>
                <a:r>
                  <a:rPr lang="en-US" altLang="zh-CN" dirty="0"/>
                  <a:t>1.33</a:t>
                </a:r>
                <a:r>
                  <a:rPr lang="zh-CN" altLang="en-US" dirty="0"/>
                  <a:t>，天狼星</a:t>
                </a:r>
                <a:r>
                  <a:rPr lang="en-US" altLang="zh-CN" dirty="0"/>
                  <a:t>B </a:t>
                </a:r>
                <a:r>
                  <a:rPr lang="zh-CN" altLang="en-US" dirty="0"/>
                  <a:t>的绝对星等为</a:t>
                </a:r>
                <a:r>
                  <a:rPr lang="en-US" altLang="zh-CN" dirty="0"/>
                  <a:t>8.57</a:t>
                </a:r>
                <a:r>
                  <a:rPr lang="zh-CN" altLang="en-US" dirty="0"/>
                  <a:t>。确定它们的光度，以太阳光度为单位。</a:t>
                </a:r>
              </a:p>
              <a:p>
                <a:r>
                  <a:rPr lang="en-US" altLang="zh-CN" dirty="0"/>
                  <a:t>(c) </a:t>
                </a:r>
                <a:r>
                  <a:rPr lang="zh-CN" altLang="en-US" dirty="0"/>
                  <a:t>天狼星</a:t>
                </a:r>
                <a:r>
                  <a:rPr lang="en-US" altLang="zh-CN" dirty="0"/>
                  <a:t>B </a:t>
                </a:r>
                <a:r>
                  <a:rPr lang="zh-CN" altLang="en-US" dirty="0"/>
                  <a:t>的有效温度估计约为</a:t>
                </a:r>
                <a:r>
                  <a:rPr lang="en-US" altLang="zh-CN" dirty="0"/>
                  <a:t>27,000 K</a:t>
                </a:r>
                <a:r>
                  <a:rPr lang="zh-CN" altLang="en-US" dirty="0"/>
                  <a:t>，估计它的半径，并将你的答案与太阳和地球的半径进行比较。</a:t>
                </a:r>
              </a:p>
            </p:txBody>
          </p:sp>
        </mc:Choice>
        <mc:Fallback xmlns="">
          <p:sp>
            <p:nvSpPr>
              <p:cNvPr id="3" name="内容占位符 2">
                <a:extLst>
                  <a:ext uri="{FF2B5EF4-FFF2-40B4-BE49-F238E27FC236}">
                    <a16:creationId xmlns:a16="http://schemas.microsoft.com/office/drawing/2014/main" id="{860C3FD4-BAD6-BE66-B517-8A537B1A010C}"/>
                  </a:ext>
                </a:extLst>
              </p:cNvPr>
              <p:cNvSpPr>
                <a:spLocks noGrp="1" noRot="1" noChangeAspect="1" noMove="1" noResize="1" noEditPoints="1" noAdjustHandles="1" noChangeArrowheads="1" noChangeShapeType="1" noTextEdit="1"/>
              </p:cNvSpPr>
              <p:nvPr>
                <p:ph idx="1"/>
              </p:nvPr>
            </p:nvSpPr>
            <p:spPr>
              <a:blipFill>
                <a:blip r:embed="rId2"/>
                <a:stretch>
                  <a:fillRect l="-1217" t="-2521" r="-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2711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39A93F-DCB4-2413-59B0-884662FA27EA}"/>
                  </a:ext>
                </a:extLst>
              </p:cNvPr>
              <p:cNvSpPr>
                <a:spLocks noGrp="1"/>
              </p:cNvSpPr>
              <p:nvPr>
                <p:ph idx="1"/>
              </p:nvPr>
            </p:nvSpPr>
            <p:spPr>
              <a:xfrm>
                <a:off x="838200" y="336176"/>
                <a:ext cx="10515600" cy="6239436"/>
              </a:xfrm>
            </p:spPr>
            <p:txBody>
              <a:bodyPr/>
              <a:lstStyle/>
              <a:p>
                <a:pPr marL="0" indent="0">
                  <a:buNone/>
                </a:pPr>
                <a:r>
                  <a:rPr lang="en-US" altLang="zh-CN" dirty="0"/>
                  <a:t>(a) </a:t>
                </a:r>
                <a:r>
                  <a:rPr lang="zh-CN" altLang="en-US" dirty="0"/>
                  <a:t>计算系统中每个恒星的质量。</a:t>
                </a:r>
              </a:p>
              <a:p>
                <a:pPr marL="0" indent="0">
                  <a:buNone/>
                </a:pPr>
                <a:r>
                  <a:rPr lang="zh-CN" altLang="en-US" dirty="0"/>
                  <a:t>距离</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0.377 </m:t>
                          </m:r>
                          <m:r>
                            <m:rPr>
                              <m:sty m:val="p"/>
                            </m:rPr>
                            <a:rPr lang="en-US" altLang="zh-CN" b="0" i="0" smtClean="0">
                              <a:latin typeface="Cambria Math" panose="02040503050406030204" pitchFamily="18" charset="0"/>
                            </a:rPr>
                            <m:t>arcsec</m:t>
                          </m:r>
                        </m:den>
                      </m:f>
                      <m:r>
                        <a:rPr lang="en-US" altLang="zh-CN" b="0" i="1" smtClean="0">
                          <a:latin typeface="Cambria Math" panose="02040503050406030204" pitchFamily="18" charset="0"/>
                        </a:rPr>
                        <m:t>=</m:t>
                      </m:r>
                      <m:r>
                        <a:rPr lang="en-US" altLang="zh-CN" i="1">
                          <a:latin typeface="Cambria Math" panose="02040503050406030204" pitchFamily="18" charset="0"/>
                        </a:rPr>
                        <m:t>2.65</m:t>
                      </m:r>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pc</m:t>
                      </m:r>
                    </m:oMath>
                  </m:oMathPara>
                </a14:m>
                <a:endParaRPr lang="en-US" altLang="zh-CN" dirty="0"/>
              </a:p>
              <a:p>
                <a:pPr marL="0" indent="0">
                  <a:buNone/>
                </a:pPr>
                <a:r>
                  <a:rPr lang="zh-CN" altLang="en-US" dirty="0"/>
                  <a:t>半长轴</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𝑎</m:t>
                      </m:r>
                      <m:r>
                        <a:rPr lang="en-US" altLang="zh-CN" b="0" i="0" dirty="0" smtClean="0">
                          <a:latin typeface="Cambria Math" panose="02040503050406030204" pitchFamily="18" charset="0"/>
                        </a:rPr>
                        <m:t>=</m:t>
                      </m:r>
                      <m:r>
                        <a:rPr lang="zh-CN" altLang="en-US" b="0" i="1" dirty="0" smtClean="0">
                          <a:latin typeface="Cambria Math" panose="02040503050406030204" pitchFamily="18" charset="0"/>
                        </a:rPr>
                        <m:t>𝛼</m:t>
                      </m:r>
                      <m:r>
                        <a:rPr lang="en-US" altLang="zh-CN" i="1">
                          <a:latin typeface="Cambria Math" panose="02040503050406030204" pitchFamily="18" charset="0"/>
                        </a:rPr>
                        <m:t>𝑑</m:t>
                      </m:r>
                      <m:r>
                        <a:rPr lang="en-US" altLang="zh-CN" b="0" i="1" smtClean="0">
                          <a:latin typeface="Cambria Math" panose="02040503050406030204" pitchFamily="18" charset="0"/>
                        </a:rPr>
                        <m:t>=</m:t>
                      </m:r>
                      <m:r>
                        <m:rPr>
                          <m:nor/>
                        </m:rPr>
                        <a:rPr lang="en-US" altLang="zh-CN" dirty="0"/>
                        <m:t>7.62</m:t>
                      </m:r>
                      <m:r>
                        <a:rPr lang="en-US" altLang="zh-CN" i="1" dirty="0"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𝜋</m:t>
                          </m:r>
                        </m:num>
                        <m:den>
                          <m:r>
                            <a:rPr lang="en-US" altLang="zh-CN" b="0" i="1" smtClean="0">
                              <a:latin typeface="Cambria Math" panose="02040503050406030204" pitchFamily="18" charset="0"/>
                            </a:rPr>
                            <m:t>180</m:t>
                          </m:r>
                        </m:den>
                      </m:f>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3600</m:t>
                          </m:r>
                        </m:den>
                      </m:f>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2.65 </m:t>
                      </m:r>
                      <m:r>
                        <m:rPr>
                          <m:sty m:val="p"/>
                        </m:rPr>
                        <a:rPr lang="en-US" altLang="zh-CN">
                          <a:latin typeface="Cambria Math" panose="02040503050406030204" pitchFamily="18" charset="0"/>
                        </a:rPr>
                        <m:t>pc</m:t>
                      </m:r>
                      <m:r>
                        <a:rPr lang="en-US" altLang="zh-CN" b="0" i="0" smtClean="0">
                          <a:latin typeface="Cambria Math" panose="02040503050406030204" pitchFamily="18" charset="0"/>
                        </a:rPr>
                        <m:t>=3.02</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14</m:t>
                          </m:r>
                        </m:sup>
                      </m:sSup>
                      <m:r>
                        <a:rPr lang="en-US" altLang="zh-CN" b="0" i="1"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cm</m:t>
                      </m:r>
                    </m:oMath>
                  </m:oMathPara>
                </a14:m>
                <a:endParaRPr lang="en-US" altLang="zh-CN" dirty="0"/>
              </a:p>
              <a:p>
                <a:pPr marL="0" indent="0">
                  <a:buNone/>
                </a:pPr>
                <a:r>
                  <a:rPr lang="zh-CN" altLang="en-US" dirty="0"/>
                  <a:t>由开普勒第三定律和天狼星</a:t>
                </a:r>
                <a:r>
                  <a:rPr lang="en-US" altLang="zh-CN" dirty="0"/>
                  <a:t>A </a:t>
                </a:r>
                <a:r>
                  <a:rPr lang="zh-CN" altLang="en-US" dirty="0"/>
                  <a:t>和天狼星</a:t>
                </a:r>
                <a:r>
                  <a:rPr lang="en-US" altLang="zh-CN" dirty="0"/>
                  <a:t>B </a:t>
                </a:r>
                <a:r>
                  <a:rPr lang="zh-CN" altLang="en-US" dirty="0"/>
                  <a:t>到质心的距离之比</a:t>
                </a:r>
                <a:endParaRPr lang="en-US" altLang="zh-CN"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f>
                                <m:fPr>
                                  <m:ctrlPr>
                                    <a:rPr lang="zh-CN" altLang="en-US"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4</m:t>
                                  </m:r>
                                  <m:sSup>
                                    <m:sSupPr>
                                      <m:ctrlPr>
                                        <a:rPr lang="zh-CN" altLang="en-US"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𝜋</m:t>
                                      </m:r>
                                    </m:e>
                                    <m:sup>
                                      <m:r>
                                        <a:rPr lang="en-US" altLang="zh-CN" i="1">
                                          <a:latin typeface="Cambria Math" panose="02040503050406030204" pitchFamily="18" charset="0"/>
                                          <a:cs typeface="Times New Roman" panose="02020603050405020304" pitchFamily="18" charset="0"/>
                                        </a:rPr>
                                        <m:t>2</m:t>
                                      </m:r>
                                    </m:sup>
                                  </m:sSup>
                                  <m:sSup>
                                    <m:sSupPr>
                                      <m:ctrlPr>
                                        <a:rPr lang="zh-CN" altLang="en-US"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𝑎</m:t>
                                      </m:r>
                                    </m:e>
                                    <m:sup>
                                      <m:r>
                                        <a:rPr lang="en-US" altLang="zh-CN" i="1">
                                          <a:latin typeface="Cambria Math" panose="02040503050406030204" pitchFamily="18" charset="0"/>
                                          <a:cs typeface="Times New Roman" panose="02020603050405020304" pitchFamily="18" charset="0"/>
                                        </a:rPr>
                                        <m:t>3</m:t>
                                      </m:r>
                                    </m:sup>
                                  </m:sSup>
                                </m:num>
                                <m:den>
                                  <m:sSup>
                                    <m:sSupPr>
                                      <m:ctrlPr>
                                        <a:rPr lang="zh-CN" altLang="en-US" i="1">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𝑃</m:t>
                                      </m:r>
                                    </m:e>
                                    <m:sup>
                                      <m:r>
                                        <a:rPr lang="en-US" altLang="zh-CN" i="1">
                                          <a:latin typeface="Cambria Math" panose="02040503050406030204" pitchFamily="18" charset="0"/>
                                          <a:cs typeface="Times New Roman" panose="02020603050405020304" pitchFamily="18" charset="0"/>
                                        </a:rPr>
                                        <m:t>2</m:t>
                                      </m:r>
                                    </m:sup>
                                  </m:sSup>
                                </m:den>
                              </m:f>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𝐺</m:t>
                              </m:r>
                              <m:d>
                                <m:dPr>
                                  <m:ctrlPr>
                                    <a:rPr lang="zh-CN" altLang="en-US" i="1">
                                      <a:latin typeface="Cambria Math" panose="02040503050406030204" pitchFamily="18" charset="0"/>
                                      <a:ea typeface="Cambria Math" panose="02040503050406030204" pitchFamily="18" charset="0"/>
                                    </a:rPr>
                                  </m:ctrlPr>
                                </m:dPr>
                                <m:e>
                                  <m:sSub>
                                    <m:sSubPr>
                                      <m:ctrlPr>
                                        <a:rPr lang="zh-CN" altLang="en-US"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𝑚</m:t>
                                      </m:r>
                                    </m:e>
                                    <m:sub>
                                      <m:r>
                                        <m:rPr>
                                          <m:sty m:val="p"/>
                                        </m:rPr>
                                        <a:rPr lang="en-US" altLang="zh-CN">
                                          <a:latin typeface="Cambria Math" panose="02040503050406030204" pitchFamily="18" charset="0"/>
                                          <a:cs typeface="Times New Roman" panose="02020603050405020304" pitchFamily="18" charset="0"/>
                                        </a:rPr>
                                        <m:t>A</m:t>
                                      </m:r>
                                    </m:sub>
                                  </m:sSub>
                                  <m:r>
                                    <a:rPr lang="en-US" altLang="zh-CN" i="1">
                                      <a:latin typeface="Cambria Math" panose="02040503050406030204" pitchFamily="18" charset="0"/>
                                      <a:cs typeface="Times New Roman" panose="02020603050405020304" pitchFamily="18" charset="0"/>
                                    </a:rPr>
                                    <m:t>+</m:t>
                                  </m:r>
                                  <m:sSub>
                                    <m:sSubPr>
                                      <m:ctrlPr>
                                        <a:rPr lang="zh-CN" altLang="en-US"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𝑚</m:t>
                                      </m:r>
                                    </m:e>
                                    <m:sub>
                                      <m:r>
                                        <m:rPr>
                                          <m:sty m:val="p"/>
                                        </m:rPr>
                                        <a:rPr lang="en-US" altLang="zh-CN">
                                          <a:latin typeface="Cambria Math" panose="02040503050406030204" pitchFamily="18" charset="0"/>
                                          <a:cs typeface="Times New Roman" panose="02020603050405020304" pitchFamily="18" charset="0"/>
                                        </a:rPr>
                                        <m:t>B</m:t>
                                      </m:r>
                                    </m:sub>
                                  </m:sSub>
                                </m:e>
                              </m:d>
                            </m:e>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en-US" altLang="zh-CN" i="1">
                                          <a:latin typeface="Cambria Math" panose="02040503050406030204" pitchFamily="18" charset="0"/>
                                        </a:rPr>
                                        <m:t>𝑚</m:t>
                                      </m:r>
                                    </m:e>
                                    <m:sub>
                                      <m:r>
                                        <m:rPr>
                                          <m:sty m:val="p"/>
                                        </m:rPr>
                                        <a:rPr lang="en-US" altLang="zh-CN">
                                          <a:latin typeface="Cambria Math" panose="02040503050406030204" pitchFamily="18" charset="0"/>
                                        </a:rPr>
                                        <m:t>A</m:t>
                                      </m:r>
                                    </m:sub>
                                  </m:sSub>
                                </m:num>
                                <m:den>
                                  <m:sSub>
                                    <m:sSubPr>
                                      <m:ctrlPr>
                                        <a:rPr lang="zh-CN" altLang="en-US" i="1">
                                          <a:latin typeface="Cambria Math" panose="02040503050406030204" pitchFamily="18" charset="0"/>
                                        </a:rPr>
                                      </m:ctrlPr>
                                    </m:sSubPr>
                                    <m:e>
                                      <m:r>
                                        <a:rPr lang="en-US" altLang="zh-CN" i="1">
                                          <a:latin typeface="Cambria Math" panose="02040503050406030204" pitchFamily="18" charset="0"/>
                                        </a:rPr>
                                        <m:t>𝑚</m:t>
                                      </m:r>
                                    </m:e>
                                    <m:sub>
                                      <m:r>
                                        <m:rPr>
                                          <m:sty m:val="p"/>
                                        </m:rPr>
                                        <a:rPr lang="en-US" altLang="zh-CN">
                                          <a:latin typeface="Cambria Math" panose="02040503050406030204" pitchFamily="18" charset="0"/>
                                        </a:rPr>
                                        <m:t>B</m:t>
                                      </m:r>
                                    </m:sub>
                                  </m:sSub>
                                </m:den>
                              </m:f>
                              <m:r>
                                <a:rPr lang="en-US" altLang="zh-CN" i="1">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m:rPr>
                                          <m:sty m:val="p"/>
                                        </m:rPr>
                                        <a:rPr lang="en-US" altLang="zh-CN">
                                          <a:latin typeface="Cambria Math" panose="02040503050406030204" pitchFamily="18" charset="0"/>
                                        </a:rPr>
                                        <m:t>B</m:t>
                                      </m:r>
                                    </m:sub>
                                  </m:sSub>
                                </m:num>
                                <m:den>
                                  <m:sSub>
                                    <m:sSubPr>
                                      <m:ctrlPr>
                                        <a:rPr lang="zh-CN" altLang="en-US" i="1">
                                          <a:latin typeface="Cambria Math" panose="02040503050406030204" pitchFamily="18" charset="0"/>
                                        </a:rPr>
                                      </m:ctrlPr>
                                    </m:sSubPr>
                                    <m:e>
                                      <m:r>
                                        <a:rPr lang="en-US" altLang="zh-CN" i="1">
                                          <a:latin typeface="Cambria Math" panose="02040503050406030204" pitchFamily="18" charset="0"/>
                                        </a:rPr>
                                        <m:t>𝑎</m:t>
                                      </m:r>
                                    </m:e>
                                    <m:sub>
                                      <m:r>
                                        <m:rPr>
                                          <m:sty m:val="p"/>
                                        </m:rPr>
                                        <a:rPr lang="en-US" altLang="zh-CN">
                                          <a:latin typeface="Cambria Math" panose="02040503050406030204" pitchFamily="18" charset="0"/>
                                        </a:rPr>
                                        <m:t>A</m:t>
                                      </m:r>
                                    </m:sub>
                                  </m:sSub>
                                </m:den>
                              </m:f>
                              <m:r>
                                <a:rPr lang="en-US" altLang="zh-CN" i="1">
                                  <a:latin typeface="Cambria Math" panose="02040503050406030204" pitchFamily="18" charset="0"/>
                                </a:rPr>
                                <m:t>=</m:t>
                              </m:r>
                              <m:f>
                                <m:fPr>
                                  <m:ctrlPr>
                                    <a:rPr lang="zh-CN" altLang="en-US"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0.466</m:t>
                                  </m:r>
                                </m:den>
                              </m:f>
                            </m:e>
                          </m:eqArr>
                          <m:r>
                            <a:rPr lang="en-US" altLang="zh-CN" b="0" i="1" smtClean="0">
                              <a:latin typeface="Cambria Math" panose="02040503050406030204" pitchFamily="18" charset="0"/>
                            </a:rPr>
                            <m:t>,</m:t>
                          </m:r>
                        </m:e>
                      </m:d>
                    </m:oMath>
                  </m:oMathPara>
                </a14:m>
                <a:endParaRPr lang="en-US" altLang="zh-CN" dirty="0"/>
              </a:p>
              <a:p>
                <a:pPr marL="0" indent="0">
                  <a:buNone/>
                </a:pPr>
                <a:r>
                  <a:rPr lang="zh-CN" altLang="en-US" dirty="0"/>
                  <a:t>可解得：</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en-US" altLang="zh-CN" i="1">
                              <a:latin typeface="Cambria Math" panose="02040503050406030204" pitchFamily="18" charset="0"/>
                            </a:rPr>
                            <m:t>𝑚</m:t>
                          </m:r>
                        </m:e>
                        <m:sub>
                          <m:r>
                            <m:rPr>
                              <m:sty m:val="p"/>
                            </m:rPr>
                            <a:rPr lang="en-US" altLang="zh-CN">
                              <a:latin typeface="Cambria Math" panose="02040503050406030204" pitchFamily="18" charset="0"/>
                            </a:rPr>
                            <m:t>A</m:t>
                          </m:r>
                        </m:sub>
                      </m:sSub>
                      <m:r>
                        <a:rPr lang="en-US" altLang="zh-CN" b="0" i="1" smtClean="0">
                          <a:latin typeface="Cambria Math" panose="02040503050406030204" pitchFamily="18" charset="0"/>
                        </a:rPr>
                        <m:t>=2.26</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m:t>
                          </m:r>
                        </m:sub>
                      </m:sSub>
                      <m:r>
                        <a:rPr lang="en-US" altLang="zh-CN" b="0" i="1" smtClean="0">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𝑚</m:t>
                          </m:r>
                        </m:e>
                        <m:sub>
                          <m:r>
                            <m:rPr>
                              <m:sty m:val="p"/>
                            </m:rPr>
                            <a:rPr lang="en-US" altLang="zh-CN" b="0" i="0" smtClean="0">
                              <a:latin typeface="Cambria Math" panose="02040503050406030204" pitchFamily="18" charset="0"/>
                            </a:rPr>
                            <m:t>B</m:t>
                          </m:r>
                        </m:sub>
                      </m:sSub>
                      <m:r>
                        <a:rPr lang="en-US" altLang="zh-CN" i="1">
                          <a:latin typeface="Cambria Math" panose="02040503050406030204" pitchFamily="18" charset="0"/>
                        </a:rPr>
                        <m:t>=</m:t>
                      </m:r>
                      <m:r>
                        <a:rPr lang="en-US" altLang="zh-CN" b="0" i="1" smtClean="0">
                          <a:latin typeface="Cambria Math" panose="02040503050406030204" pitchFamily="18" charset="0"/>
                        </a:rPr>
                        <m:t>1.05 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ea typeface="Cambria Math" panose="02040503050406030204" pitchFamily="18" charset="0"/>
                            </a:rPr>
                            <m:t>⨀</m:t>
                          </m:r>
                        </m:sub>
                      </m:sSub>
                    </m:oMath>
                  </m:oMathPara>
                </a14:m>
                <a:endParaRPr lang="zh-CN" altLang="en-US" i="1" dirty="0"/>
              </a:p>
            </p:txBody>
          </p:sp>
        </mc:Choice>
        <mc:Fallback xmlns="">
          <p:sp>
            <p:nvSpPr>
              <p:cNvPr id="3" name="内容占位符 2">
                <a:extLst>
                  <a:ext uri="{FF2B5EF4-FFF2-40B4-BE49-F238E27FC236}">
                    <a16:creationId xmlns:a16="http://schemas.microsoft.com/office/drawing/2014/main" id="{AC39A93F-DCB4-2413-59B0-884662FA27EA}"/>
                  </a:ext>
                </a:extLst>
              </p:cNvPr>
              <p:cNvSpPr>
                <a:spLocks noGrp="1" noRot="1" noChangeAspect="1" noMove="1" noResize="1" noEditPoints="1" noAdjustHandles="1" noChangeArrowheads="1" noChangeShapeType="1" noTextEdit="1"/>
              </p:cNvSpPr>
              <p:nvPr>
                <p:ph idx="1"/>
              </p:nvPr>
            </p:nvSpPr>
            <p:spPr>
              <a:xfrm>
                <a:off x="838200" y="336176"/>
                <a:ext cx="10515600" cy="6239436"/>
              </a:xfrm>
              <a:blipFill>
                <a:blip r:embed="rId2"/>
                <a:stretch>
                  <a:fillRect l="-1217" t="-1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804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AEA818-0BD9-01E0-A49A-D00995EB0F73}"/>
                  </a:ext>
                </a:extLst>
              </p:cNvPr>
              <p:cNvSpPr>
                <a:spLocks noGrp="1"/>
              </p:cNvSpPr>
              <p:nvPr>
                <p:ph idx="1"/>
              </p:nvPr>
            </p:nvSpPr>
            <p:spPr>
              <a:xfrm>
                <a:off x="838200" y="295835"/>
                <a:ext cx="10515600" cy="5881128"/>
              </a:xfrm>
            </p:spPr>
            <p:txBody>
              <a:bodyPr/>
              <a:lstStyle/>
              <a:p>
                <a:r>
                  <a:rPr lang="en-US" altLang="zh-CN" dirty="0"/>
                  <a:t>(b) </a:t>
                </a:r>
                <a:r>
                  <a:rPr lang="zh-CN" altLang="en-US" dirty="0"/>
                  <a:t>天狼星</a:t>
                </a:r>
                <a:r>
                  <a:rPr lang="en-US" altLang="zh-CN" dirty="0"/>
                  <a:t>A </a:t>
                </a:r>
                <a:r>
                  <a:rPr lang="zh-CN" altLang="en-US" dirty="0"/>
                  <a:t>的绝对星等为</a:t>
                </a:r>
                <a:r>
                  <a:rPr lang="en-US" altLang="zh-CN" dirty="0"/>
                  <a:t>1.33</a:t>
                </a:r>
                <a:r>
                  <a:rPr lang="zh-CN" altLang="en-US" dirty="0"/>
                  <a:t>，天狼星</a:t>
                </a:r>
                <a:r>
                  <a:rPr lang="en-US" altLang="zh-CN" dirty="0"/>
                  <a:t>B </a:t>
                </a:r>
                <a:r>
                  <a:rPr lang="zh-CN" altLang="en-US" dirty="0"/>
                  <a:t>的绝对星等为</a:t>
                </a:r>
                <a:r>
                  <a:rPr lang="en-US" altLang="zh-CN" dirty="0"/>
                  <a:t>8.57</a:t>
                </a:r>
                <a:r>
                  <a:rPr lang="zh-CN" altLang="en-US" dirty="0"/>
                  <a:t>。确定它们的光度，以太阳光度为单位。</a:t>
                </a:r>
                <a:endParaRPr lang="en-US" altLang="zh-CN" dirty="0"/>
              </a:p>
              <a:p>
                <a:pPr marL="0" indent="0">
                  <a:buNone/>
                </a:pPr>
                <a:endParaRPr lang="zh-CN" altLang="en-US"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𝑉</m:t>
                          </m:r>
                        </m:sub>
                      </m:sSub>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𝑀</m:t>
                          </m:r>
                        </m:e>
                        <m:sub>
                          <m:r>
                            <a:rPr lang="en-US" altLang="zh-CN" sz="2800" b="0" i="1" smtClean="0">
                              <a:latin typeface="Cambria Math" panose="02040503050406030204" pitchFamily="18" charset="0"/>
                            </a:rPr>
                            <m:t>⊙</m:t>
                          </m:r>
                        </m:sub>
                      </m:sSub>
                      <m:r>
                        <a:rPr lang="en-US" altLang="zh-CN" sz="2800" b="0" i="1" smtClean="0">
                          <a:latin typeface="Cambria Math" panose="02040503050406030204" pitchFamily="18" charset="0"/>
                        </a:rPr>
                        <m:t>=−2.5</m:t>
                      </m:r>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𝐿</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𝐿</m:t>
                                  </m:r>
                                </m:e>
                                <m:sub>
                                  <m:r>
                                    <a:rPr lang="en-US" altLang="zh-CN" sz="2800" b="0" i="1" smtClean="0">
                                      <a:latin typeface="Cambria Math" panose="02040503050406030204" pitchFamily="18" charset="0"/>
                                    </a:rPr>
                                    <m:t>⊙</m:t>
                                  </m:r>
                                </m:sub>
                              </m:sSub>
                            </m:den>
                          </m:f>
                        </m:e>
                      </m:func>
                    </m:oMath>
                  </m:oMathPara>
                </a14:m>
                <a:endParaRPr lang="en-US" altLang="zh-CN" dirty="0"/>
              </a:p>
              <a:p>
                <a:pPr marL="0" indent="0">
                  <a:buNone/>
                </a:pPr>
                <a:r>
                  <a:rPr lang="zh-CN" altLang="en-US" sz="2800" dirty="0"/>
                  <a:t>太阳的绝对星等（</a:t>
                </a:r>
                <a:r>
                  <a:rPr lang="en-US" altLang="zh-CN" sz="2800" dirty="0"/>
                  <a:t>+4.83</a:t>
                </a:r>
                <a:r>
                  <a:rPr lang="zh-CN" altLang="en-US" sz="2800" dirty="0"/>
                  <a:t>）</a:t>
                </a:r>
                <a:endParaRPr lang="en-US" altLang="zh-CN" sz="2800" dirty="0"/>
              </a:p>
              <a:p>
                <a:pPr marL="0" indent="0">
                  <a:buNone/>
                </a:pPr>
                <a:endParaRPr lang="en-US" altLang="zh-CN" sz="2800" dirty="0"/>
              </a:p>
              <a:p>
                <a:pPr marL="0" indent="0">
                  <a:buNone/>
                </a:pPr>
                <a14:m>
                  <m:oMathPara xmlns:m="http://schemas.openxmlformats.org/officeDocument/2006/math">
                    <m:oMathParaPr>
                      <m:jc m:val="centerGroup"/>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A</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2.5</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(4.83−1.33)</m:t>
                              </m:r>
                            </m:sup>
                          </m:sSup>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=25.1</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e>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B</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2.5</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(4.83−8.57)</m:t>
                              </m:r>
                            </m:sup>
                          </m:sSup>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=0.0319</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eqArr>
                    </m:oMath>
                  </m:oMathPara>
                </a14:m>
                <a:endParaRPr lang="zh-CN" altLang="en-US" dirty="0"/>
              </a:p>
            </p:txBody>
          </p:sp>
        </mc:Choice>
        <mc:Fallback xmlns="">
          <p:sp>
            <p:nvSpPr>
              <p:cNvPr id="3" name="内容占位符 2">
                <a:extLst>
                  <a:ext uri="{FF2B5EF4-FFF2-40B4-BE49-F238E27FC236}">
                    <a16:creationId xmlns:a16="http://schemas.microsoft.com/office/drawing/2014/main" id="{D0AEA818-0BD9-01E0-A49A-D00995EB0F73}"/>
                  </a:ext>
                </a:extLst>
              </p:cNvPr>
              <p:cNvSpPr>
                <a:spLocks noGrp="1" noRot="1" noChangeAspect="1" noMove="1" noResize="1" noEditPoints="1" noAdjustHandles="1" noChangeArrowheads="1" noChangeShapeType="1" noTextEdit="1"/>
              </p:cNvSpPr>
              <p:nvPr>
                <p:ph idx="1"/>
              </p:nvPr>
            </p:nvSpPr>
            <p:spPr>
              <a:xfrm>
                <a:off x="838200" y="295835"/>
                <a:ext cx="10515600" cy="5881128"/>
              </a:xfrm>
              <a:blipFill>
                <a:blip r:embed="rId2"/>
                <a:stretch>
                  <a:fillRect l="-1217" t="-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434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2458841-73A4-558E-8840-9B6EB6584166}"/>
                  </a:ext>
                </a:extLst>
              </p:cNvPr>
              <p:cNvSpPr>
                <a:spLocks noGrp="1"/>
              </p:cNvSpPr>
              <p:nvPr>
                <p:ph idx="1"/>
              </p:nvPr>
            </p:nvSpPr>
            <p:spPr>
              <a:xfrm>
                <a:off x="838200" y="416859"/>
                <a:ext cx="10515600" cy="576010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(c)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天狼星</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B </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的有效温度估计约为</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27,000 K</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，估计它的半径，并将你的答案与太阳和地球的半径进行比较。</a:t>
                </a:r>
              </a:p>
              <a:p>
                <a:pPr marL="0" indent="0">
                  <a:buNone/>
                </a:pPr>
                <a:r>
                  <a:rPr lang="zh-CN" altLang="en-US" dirty="0"/>
                  <a:t>由 </a:t>
                </a:r>
                <a:r>
                  <a:rPr lang="en-US" altLang="zh-CN" b="0" i="0" dirty="0">
                    <a:solidFill>
                      <a:srgbClr val="111111"/>
                    </a:solidFill>
                    <a:effectLst/>
                    <a:latin typeface="+mn-ea"/>
                  </a:rPr>
                  <a:t>Stefan-Boltzmann law </a:t>
                </a:r>
                <a:r>
                  <a:rPr lang="zh-CN" altLang="en-US" b="0" i="0" dirty="0">
                    <a:solidFill>
                      <a:srgbClr val="111111"/>
                    </a:solidFill>
                    <a:effectLst/>
                    <a:latin typeface="+mn-ea"/>
                  </a:rPr>
                  <a:t>可知</a:t>
                </a:r>
                <a:endParaRPr lang="en-US" altLang="zh-CN" b="0" i="0" dirty="0">
                  <a:solidFill>
                    <a:srgbClr val="111111"/>
                  </a:solidFill>
                  <a:effectLst/>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𝜋</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𝜎</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𝑇</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eff</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sup>
                      </m:sSub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dirty="0">
                  <a:latin typeface="+mn-ea"/>
                </a:endParaRPr>
              </a:p>
              <a:p>
                <a:pPr marL="0" indent="0">
                  <a:buNone/>
                </a:pPr>
                <a:r>
                  <a:rPr lang="zh-CN" altLang="en-US" dirty="0">
                    <a:latin typeface="+mn-ea"/>
                  </a:rPr>
                  <a:t>与太阳光度相比</a:t>
                </a:r>
                <a:endParaRPr lang="en-US" altLang="zh-CN" dirty="0">
                  <a:latin typeface="+mn-ea"/>
                </a:endParaRPr>
              </a:p>
              <a:p>
                <a:pPr marL="0" indent="0">
                  <a:buNone/>
                </a:pPr>
                <a:endParaRPr lang="en-US" altLang="zh-CN" dirty="0">
                  <a:latin typeface="+mn-ea"/>
                </a:endParaRPr>
              </a:p>
              <a:p>
                <a:pPr marL="0" indent="0" algn="just">
                  <a:lnSpc>
                    <a:spcPts val="1200"/>
                  </a:lnSpc>
                  <a:spcAft>
                    <a:spcPts val="1200"/>
                  </a:spcAft>
                  <a:buNone/>
                </a:pPr>
                <a14:m>
                  <m:oMathPara xmlns:m="http://schemas.openxmlformats.org/officeDocument/2006/math">
                    <m:oMathParaPr>
                      <m:jc m:val="centerGroup"/>
                    </m:oMathParaPr>
                    <m:oMath xmlns:m="http://schemas.openxmlformats.org/officeDocument/2006/math">
                      <m:f>
                        <m:fPr>
                          <m:ctrlPr>
                            <a:rPr lang="zh-CN" altLang="zh-CN" sz="2800" i="1" smtClean="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B</m:t>
                              </m:r>
                            </m:sub>
                          </m:sSub>
                        </m:num>
                        <m:den>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B</m:t>
                                      </m:r>
                                    </m:sub>
                                  </m:sSub>
                                </m:num>
                                <m:den>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den>
                              </m:f>
                            </m:e>
                          </m:d>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𝑇</m:t>
                                      </m:r>
                                    </m:e>
                                    <m:sub>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eff</m:t>
                                      </m:r>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m:t>
                                      </m:r>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B</m:t>
                                      </m:r>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sub>
                                  </m:sSub>
                                </m:num>
                                <m:den>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𝑇</m:t>
                                      </m:r>
                                    </m:e>
                                    <m:sub>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eff</m:t>
                                      </m:r>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den>
                              </m:f>
                            </m:e>
                          </m:d>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sup>
                      </m:sSup>
                    </m:oMath>
                  </m:oMathPara>
                </a14:m>
                <a:endParaRPr lang="en-US" altLang="zh-CN" dirty="0">
                  <a:latin typeface="+mn-ea"/>
                </a:endParaRPr>
              </a:p>
              <a:p>
                <a:pPr marL="0" indent="0">
                  <a:buNone/>
                </a:pPr>
                <a:r>
                  <a:rPr lang="zh-CN" altLang="en-US" dirty="0">
                    <a:latin typeface="+mn-ea"/>
                  </a:rPr>
                  <a:t>代入数值</a:t>
                </a:r>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B</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=5.69×</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3</m:t>
                          </m:r>
                        </m:sup>
                      </m:sSup>
                      <m:r>
                        <a:rPr lang="en-US" altLang="zh-CN" sz="2800" b="0" i="0" smtClean="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2800" b="0" i="0" smtClean="0">
                          <a:effectLst/>
                          <a:latin typeface="Cambria Math" panose="02040503050406030204" pitchFamily="18" charset="0"/>
                          <a:ea typeface="等线" panose="02010600030101010101" pitchFamily="2" charset="-122"/>
                          <a:cs typeface="Times New Roman" panose="02020603050405020304" pitchFamily="18" charset="0"/>
                        </a:rPr>
                        <m:t>km</m:t>
                      </m:r>
                    </m:oMath>
                  </m:oMathPara>
                </a14:m>
                <a:endParaRPr lang="en-US" altLang="zh-CN" dirty="0">
                  <a:latin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B</m:t>
                          </m:r>
                        </m:sub>
                      </m:sSub>
                      <m:r>
                        <a:rPr lang="en-US" altLang="zh-CN" sz="280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𝑅</m:t>
                          </m:r>
                        </m:e>
                        <m:sub>
                          <m:nary>
                            <m:naryPr>
                              <m:chr m:val="⨁"/>
                              <m:subHide m:val="on"/>
                              <m:supHide m:val="on"/>
                              <m:ctrlPr>
                                <a:rPr lang="en-US" altLang="zh-CN" sz="2800" i="1" smtClean="0">
                                  <a:effectLst/>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 </m:t>
                              </m:r>
                            </m:e>
                          </m:nary>
                        </m:sub>
                      </m:sSub>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𝑅</m:t>
                          </m:r>
                        </m:e>
                        <m:sub>
                          <m:r>
                            <m:rPr>
                              <m:sty m:val="p"/>
                            </m:rPr>
                            <a:rPr lang="en-US" altLang="zh-CN">
                              <a:latin typeface="Cambria Math" panose="02040503050406030204" pitchFamily="18" charset="0"/>
                              <a:cs typeface="Times New Roman" panose="02020603050405020304" pitchFamily="18" charset="0"/>
                            </a:rPr>
                            <m:t>B</m:t>
                          </m:r>
                        </m:sub>
                      </m:sSub>
                      <m:r>
                        <a:rPr lang="en-US" altLang="zh-CN" b="0" i="1" smtClean="0">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𝑅</m:t>
                          </m:r>
                        </m:e>
                        <m:sub>
                          <m:r>
                            <a:rPr lang="en-US" altLang="zh-CN" i="1">
                              <a:latin typeface="Cambria Math" panose="02040503050406030204" pitchFamily="18" charset="0"/>
                              <a:cs typeface="Times New Roman" panose="02020603050405020304" pitchFamily="18" charset="0"/>
                            </a:rPr>
                            <m:t>⊙</m:t>
                          </m:r>
                        </m:sub>
                      </m:sSub>
                    </m:oMath>
                  </m:oMathPara>
                </a14:m>
                <a:endParaRPr lang="zh-CN" altLang="en-US" dirty="0">
                  <a:latin typeface="+mn-ea"/>
                </a:endParaRPr>
              </a:p>
            </p:txBody>
          </p:sp>
        </mc:Choice>
        <mc:Fallback xmlns="">
          <p:sp>
            <p:nvSpPr>
              <p:cNvPr id="3" name="内容占位符 2">
                <a:extLst>
                  <a:ext uri="{FF2B5EF4-FFF2-40B4-BE49-F238E27FC236}">
                    <a16:creationId xmlns:a16="http://schemas.microsoft.com/office/drawing/2014/main" id="{72458841-73A4-558E-8840-9B6EB6584166}"/>
                  </a:ext>
                </a:extLst>
              </p:cNvPr>
              <p:cNvSpPr>
                <a:spLocks noGrp="1" noRot="1" noChangeAspect="1" noMove="1" noResize="1" noEditPoints="1" noAdjustHandles="1" noChangeArrowheads="1" noChangeShapeType="1" noTextEdit="1"/>
              </p:cNvSpPr>
              <p:nvPr>
                <p:ph idx="1"/>
              </p:nvPr>
            </p:nvSpPr>
            <p:spPr>
              <a:xfrm>
                <a:off x="838200" y="416859"/>
                <a:ext cx="10515600" cy="5760104"/>
              </a:xfrm>
              <a:blipFill>
                <a:blip r:embed="rId2"/>
                <a:stretch>
                  <a:fillRect l="-1217" t="-19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3908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46931-3A48-F909-EFC5-C6C1222096AF}"/>
              </a:ext>
            </a:extLst>
          </p:cNvPr>
          <p:cNvSpPr>
            <a:spLocks noGrp="1"/>
          </p:cNvSpPr>
          <p:nvPr>
            <p:ph type="title"/>
          </p:nvPr>
        </p:nvSpPr>
        <p:spPr/>
        <p:txBody>
          <a:bodyPr/>
          <a:lstStyle/>
          <a:p>
            <a:r>
              <a:rPr lang="en-US" altLang="zh-CN" dirty="0"/>
              <a:t>Homework 3</a:t>
            </a:r>
            <a:endParaRPr lang="zh-CN" altLang="en-US" dirty="0"/>
          </a:p>
        </p:txBody>
      </p:sp>
      <p:pic>
        <p:nvPicPr>
          <p:cNvPr id="4" name="内容占位符 5">
            <a:extLst>
              <a:ext uri="{FF2B5EF4-FFF2-40B4-BE49-F238E27FC236}">
                <a16:creationId xmlns:a16="http://schemas.microsoft.com/office/drawing/2014/main" id="{9D679E8D-EFEA-40F3-B2B1-5B3A0012BBEB}"/>
              </a:ext>
            </a:extLst>
          </p:cNvPr>
          <p:cNvPicPr>
            <a:picLocks noGrp="1" noChangeAspect="1"/>
          </p:cNvPicPr>
          <p:nvPr>
            <p:ph idx="1"/>
          </p:nvPr>
        </p:nvPicPr>
        <p:blipFill>
          <a:blip r:embed="rId2"/>
          <a:stretch>
            <a:fillRect/>
          </a:stretch>
        </p:blipFill>
        <p:spPr>
          <a:xfrm>
            <a:off x="838200" y="1933606"/>
            <a:ext cx="10515600" cy="2031113"/>
          </a:xfrm>
          <a:prstGeom prst="rect">
            <a:avLst/>
          </a:prstGeom>
        </p:spPr>
      </p:pic>
      <p:pic>
        <p:nvPicPr>
          <p:cNvPr id="5" name="图片 4">
            <a:extLst>
              <a:ext uri="{FF2B5EF4-FFF2-40B4-BE49-F238E27FC236}">
                <a16:creationId xmlns:a16="http://schemas.microsoft.com/office/drawing/2014/main" id="{9FCA396C-1828-6ECC-BCB9-FF2A29CE4EEC}"/>
              </a:ext>
            </a:extLst>
          </p:cNvPr>
          <p:cNvPicPr>
            <a:picLocks noChangeAspect="1"/>
          </p:cNvPicPr>
          <p:nvPr/>
        </p:nvPicPr>
        <p:blipFill>
          <a:blip r:embed="rId3"/>
          <a:stretch>
            <a:fillRect/>
          </a:stretch>
        </p:blipFill>
        <p:spPr>
          <a:xfrm>
            <a:off x="2076182" y="4207637"/>
            <a:ext cx="8810600" cy="1660784"/>
          </a:xfrm>
          <a:prstGeom prst="rect">
            <a:avLst/>
          </a:prstGeom>
        </p:spPr>
      </p:pic>
    </p:spTree>
    <p:extLst>
      <p:ext uri="{BB962C8B-B14F-4D97-AF65-F5344CB8AC3E}">
        <p14:creationId xmlns:p14="http://schemas.microsoft.com/office/powerpoint/2010/main" val="243332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a:extLst>
              <a:ext uri="{FF2B5EF4-FFF2-40B4-BE49-F238E27FC236}">
                <a16:creationId xmlns:a16="http://schemas.microsoft.com/office/drawing/2014/main" id="{3E9C8BE2-4D7B-17E9-D6EF-D15093E01EB0}"/>
              </a:ext>
            </a:extLst>
          </p:cNvPr>
          <p:cNvPicPr>
            <a:picLocks noGrp="1" noChangeAspect="1"/>
          </p:cNvPicPr>
          <p:nvPr>
            <p:ph idx="1"/>
          </p:nvPr>
        </p:nvPicPr>
        <p:blipFill>
          <a:blip r:embed="rId2"/>
          <a:stretch>
            <a:fillRect/>
          </a:stretch>
        </p:blipFill>
        <p:spPr>
          <a:xfrm>
            <a:off x="1249014" y="1829183"/>
            <a:ext cx="5014395" cy="429043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6D97971-9D9A-B918-46BE-CE5100631E5B}"/>
                  </a:ext>
                </a:extLst>
              </p:cNvPr>
              <p:cNvSpPr txBox="1"/>
              <p:nvPr/>
            </p:nvSpPr>
            <p:spPr>
              <a:xfrm>
                <a:off x="5605183" y="2321117"/>
                <a:ext cx="6416487" cy="3484993"/>
              </a:xfrm>
              <a:prstGeom prst="rect">
                <a:avLst/>
              </a:prstGeom>
              <a:noFill/>
            </p:spPr>
            <p:txBody>
              <a:bodyPr wrap="square">
                <a:spAutoFit/>
              </a:bodyPr>
              <a:lstStyle/>
              <a:p>
                <a:pPr marL="0" indent="0" algn="ctr">
                  <a:buNone/>
                </a:pPr>
                <a:r>
                  <a:rPr lang="zh-CN" altLang="en-US" sz="3200" dirty="0"/>
                  <a:t>绝热膨胀 </a:t>
                </a:r>
                <a14:m>
                  <m:oMath xmlns:m="http://schemas.openxmlformats.org/officeDocument/2006/math">
                    <m:r>
                      <a:rPr lang="en-US" altLang="zh-CN" sz="3200" b="0" i="1" smtClean="0">
                        <a:latin typeface="Cambria Math" panose="02040503050406030204" pitchFamily="18" charset="0"/>
                      </a:rPr>
                      <m:t>𝑑𝐸</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𝑝𝑑𝑉</m:t>
                    </m:r>
                    <m:r>
                      <a:rPr lang="en-US" altLang="zh-CN" sz="3200" b="0" i="1" smtClean="0">
                        <a:latin typeface="Cambria Math" panose="02040503050406030204" pitchFamily="18" charset="0"/>
                      </a:rPr>
                      <m:t>=0</m:t>
                    </m:r>
                  </m:oMath>
                </a14:m>
                <a:endParaRPr lang="en-US" altLang="zh-CN" sz="3200" dirty="0"/>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𝐸</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𝜌</m:t>
                      </m:r>
                      <m:r>
                        <a:rPr lang="en-US" altLang="zh-CN" sz="3200" b="0" i="1" smtClean="0">
                          <a:latin typeface="Cambria Math" panose="02040503050406030204" pitchFamily="18" charset="0"/>
                        </a:rPr>
                        <m:t>𝑉</m:t>
                      </m:r>
                      <m:r>
                        <a:rPr lang="en-US" altLang="zh-CN" sz="3200" b="0" i="1" smtClean="0">
                          <a:latin typeface="Cambria Math" panose="02040503050406030204" pitchFamily="18" charset="0"/>
                        </a:rPr>
                        <m:t>   </m:t>
                      </m:r>
                      <m:r>
                        <a:rPr lang="en-US" altLang="zh-CN" sz="3200" b="0" i="1" smtClean="0">
                          <a:latin typeface="Cambria Math" panose="02040503050406030204" pitchFamily="18" charset="0"/>
                        </a:rPr>
                        <m:t>𝑉</m:t>
                      </m:r>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𝑎</m:t>
                          </m:r>
                        </m:e>
                        <m:sup>
                          <m:r>
                            <a:rPr lang="en-US" altLang="zh-CN" sz="3200" b="0" i="1" smtClean="0">
                              <a:latin typeface="Cambria Math" panose="02040503050406030204" pitchFamily="18" charset="0"/>
                            </a:rPr>
                            <m:t>3</m:t>
                          </m:r>
                        </m:sup>
                      </m:sSup>
                    </m:oMath>
                  </m:oMathPara>
                </a14:m>
                <a:endParaRPr lang="en-US" altLang="zh-CN" sz="3200" dirty="0"/>
              </a:p>
              <a:p>
                <a:pPr marL="0" indent="0">
                  <a:buNone/>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𝑑</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𝜌</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𝑎</m:t>
                              </m:r>
                            </m:e>
                            <m:sup>
                              <m:r>
                                <a:rPr lang="en-US" altLang="zh-CN" sz="3200" b="0" i="1" smtClean="0">
                                  <a:latin typeface="Cambria Math" panose="02040503050406030204" pitchFamily="18" charset="0"/>
                                </a:rPr>
                                <m:t>3</m:t>
                              </m:r>
                            </m:sup>
                          </m:sSup>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𝑝𝑑</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𝑎</m:t>
                          </m:r>
                        </m:e>
                        <m:sup>
                          <m:r>
                            <a:rPr lang="en-US" altLang="zh-CN" sz="3200" b="0" i="1" smtClean="0">
                              <a:latin typeface="Cambria Math" panose="02040503050406030204" pitchFamily="18" charset="0"/>
                            </a:rPr>
                            <m:t>3</m:t>
                          </m:r>
                        </m:sup>
                      </m:sSup>
                      <m:r>
                        <a:rPr lang="en-US" altLang="zh-CN" sz="3200" b="0" i="1" smtClean="0">
                          <a:latin typeface="Cambria Math" panose="02040503050406030204" pitchFamily="18" charset="0"/>
                        </a:rPr>
                        <m:t>=0</m:t>
                      </m:r>
                    </m:oMath>
                  </m:oMathPara>
                </a14:m>
                <a:endParaRPr lang="en-US" altLang="zh-CN" sz="3200" dirty="0"/>
              </a:p>
              <a:p>
                <a:pPr marL="0" indent="0">
                  <a:buNone/>
                </a:pPr>
                <a14:m>
                  <m:oMathPara xmlns:m="http://schemas.openxmlformats.org/officeDocument/2006/math">
                    <m:oMathParaPr>
                      <m:jc m:val="centerGroup"/>
                    </m:oMathParaPr>
                    <m:oMath xmlns:m="http://schemas.openxmlformats.org/officeDocument/2006/math">
                      <m:f>
                        <m:fPr>
                          <m:ctrlPr>
                            <a:rPr lang="en-US" altLang="zh-CN" sz="3200" b="0" i="1" smtClean="0">
                              <a:latin typeface="Cambria Math" panose="02040503050406030204" pitchFamily="18" charset="0"/>
                            </a:rPr>
                          </m:ctrlPr>
                        </m:fPr>
                        <m:num>
                          <m:d>
                            <m:dPr>
                              <m:begChr m:val="["/>
                              <m:endChr m:val="]"/>
                              <m:ctrlPr>
                                <a:rPr lang="en-US" altLang="zh-CN" sz="3200" b="0" i="1" smtClean="0">
                                  <a:latin typeface="Cambria Math" panose="02040503050406030204" pitchFamily="18" charset="0"/>
                                </a:rPr>
                              </m:ctrlPr>
                            </m:dPr>
                            <m:e>
                              <m:r>
                                <a:rPr lang="en-US" altLang="zh-CN" sz="3200" i="1">
                                  <a:latin typeface="Cambria Math" panose="02040503050406030204" pitchFamily="18" charset="0"/>
                                </a:rPr>
                                <m:t>𝑑</m:t>
                              </m:r>
                              <m:d>
                                <m:dPr>
                                  <m:ctrlPr>
                                    <a:rPr lang="en-US" altLang="zh-CN" sz="3200" i="1">
                                      <a:latin typeface="Cambria Math" panose="02040503050406030204" pitchFamily="18" charset="0"/>
                                    </a:rPr>
                                  </m:ctrlPr>
                                </m:dPr>
                                <m:e>
                                  <m:r>
                                    <a:rPr lang="en-US" altLang="zh-CN" sz="3200" i="1">
                                      <a:latin typeface="Cambria Math" panose="02040503050406030204" pitchFamily="18" charset="0"/>
                                    </a:rPr>
                                    <m:t>𝜌</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𝑎</m:t>
                                      </m:r>
                                    </m:e>
                                    <m:sup>
                                      <m:r>
                                        <a:rPr lang="en-US" altLang="zh-CN" sz="3200" i="1">
                                          <a:latin typeface="Cambria Math" panose="02040503050406030204" pitchFamily="18" charset="0"/>
                                        </a:rPr>
                                        <m:t>3</m:t>
                                      </m:r>
                                    </m:sup>
                                  </m:sSup>
                                </m:e>
                              </m:d>
                              <m:r>
                                <a:rPr lang="en-US" altLang="zh-CN" sz="3200" i="1">
                                  <a:latin typeface="Cambria Math" panose="02040503050406030204" pitchFamily="18" charset="0"/>
                                </a:rPr>
                                <m:t>+</m:t>
                              </m:r>
                              <m:r>
                                <a:rPr lang="en-US" altLang="zh-CN" sz="3200" i="1">
                                  <a:latin typeface="Cambria Math" panose="02040503050406030204" pitchFamily="18" charset="0"/>
                                </a:rPr>
                                <m:t>𝑝𝑑</m:t>
                              </m:r>
                              <m:sSup>
                                <m:sSupPr>
                                  <m:ctrlPr>
                                    <a:rPr lang="en-US" altLang="zh-CN" sz="3200" i="1">
                                      <a:latin typeface="Cambria Math" panose="02040503050406030204" pitchFamily="18" charset="0"/>
                                    </a:rPr>
                                  </m:ctrlPr>
                                </m:sSupPr>
                                <m:e>
                                  <m:r>
                                    <a:rPr lang="en-US" altLang="zh-CN" sz="3200" i="1">
                                      <a:latin typeface="Cambria Math" panose="02040503050406030204" pitchFamily="18" charset="0"/>
                                    </a:rPr>
                                    <m:t>𝑎</m:t>
                                  </m:r>
                                </m:e>
                                <m:sup>
                                  <m:r>
                                    <a:rPr lang="en-US" altLang="zh-CN" sz="3200" i="1">
                                      <a:latin typeface="Cambria Math" panose="02040503050406030204" pitchFamily="18" charset="0"/>
                                    </a:rPr>
                                    <m:t>3</m:t>
                                  </m:r>
                                </m:sup>
                              </m:sSup>
                            </m:e>
                          </m:d>
                        </m:num>
                        <m:den>
                          <m:r>
                            <a:rPr lang="en-US" altLang="zh-CN" sz="3200" b="0" i="1" smtClean="0">
                              <a:latin typeface="Cambria Math" panose="02040503050406030204" pitchFamily="18" charset="0"/>
                            </a:rPr>
                            <m:t>𝑑𝑡</m:t>
                          </m:r>
                        </m:den>
                      </m:f>
                      <m:r>
                        <a:rPr lang="en-US" altLang="zh-CN" sz="3200" i="1">
                          <a:latin typeface="Cambria Math" panose="02040503050406030204" pitchFamily="18" charset="0"/>
                        </a:rPr>
                        <m:t>=0</m:t>
                      </m:r>
                    </m:oMath>
                  </m:oMathPara>
                </a14:m>
                <a:endParaRPr lang="en-US" altLang="zh-CN" sz="3200"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zh-CN" sz="3200" b="0" i="1" smtClean="0">
                              <a:latin typeface="Cambria Math" panose="02040503050406030204" pitchFamily="18" charset="0"/>
                            </a:rPr>
                          </m:ctrlPr>
                        </m:accPr>
                        <m:e>
                          <m:r>
                            <a:rPr lang="en-US" altLang="zh-CN" sz="3200" b="0" i="1" smtClean="0">
                              <a:latin typeface="Cambria Math" panose="02040503050406030204" pitchFamily="18" charset="0"/>
                            </a:rPr>
                            <m:t>𝜌</m:t>
                          </m:r>
                        </m:e>
                      </m:acc>
                      <m:r>
                        <a:rPr lang="en-US" altLang="zh-CN" sz="3200" b="0" i="1" dirty="0" smtClean="0">
                          <a:latin typeface="Cambria Math" panose="02040503050406030204" pitchFamily="18" charset="0"/>
                        </a:rPr>
                        <m:t>+3</m:t>
                      </m:r>
                      <m:f>
                        <m:fPr>
                          <m:ctrlPr>
                            <a:rPr lang="en-US" altLang="zh-CN" sz="3200" b="0" i="1" dirty="0" smtClean="0">
                              <a:latin typeface="Cambria Math" panose="02040503050406030204" pitchFamily="18" charset="0"/>
                            </a:rPr>
                          </m:ctrlPr>
                        </m:fPr>
                        <m:num>
                          <m:acc>
                            <m:accPr>
                              <m:chr m:val="̇"/>
                              <m:ctrlPr>
                                <a:rPr lang="en-US" altLang="zh-CN" sz="3200" b="0" i="1" dirty="0" smtClean="0">
                                  <a:latin typeface="Cambria Math" panose="02040503050406030204" pitchFamily="18" charset="0"/>
                                </a:rPr>
                              </m:ctrlPr>
                            </m:accPr>
                            <m:e>
                              <m:r>
                                <a:rPr lang="en-US" altLang="zh-CN" sz="3200" b="0" i="1" dirty="0" smtClean="0">
                                  <a:latin typeface="Cambria Math" panose="02040503050406030204" pitchFamily="18" charset="0"/>
                                </a:rPr>
                                <m:t>𝑎</m:t>
                              </m:r>
                            </m:e>
                          </m:acc>
                        </m:num>
                        <m:den>
                          <m:r>
                            <a:rPr lang="en-US" altLang="zh-CN" sz="3200" b="0" i="1" dirty="0" smtClean="0">
                              <a:latin typeface="Cambria Math" panose="02040503050406030204" pitchFamily="18" charset="0"/>
                            </a:rPr>
                            <m:t>𝑎</m:t>
                          </m:r>
                        </m:den>
                      </m:f>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𝜌</m:t>
                          </m:r>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𝑝</m:t>
                          </m:r>
                        </m:e>
                      </m:d>
                      <m:r>
                        <a:rPr lang="en-US" altLang="zh-CN" sz="3200" b="0" i="1" dirty="0" smtClean="0">
                          <a:latin typeface="Cambria Math" panose="02040503050406030204" pitchFamily="18" charset="0"/>
                        </a:rPr>
                        <m:t>=0</m:t>
                      </m:r>
                    </m:oMath>
                  </m:oMathPara>
                </a14:m>
                <a:endParaRPr lang="en-US" altLang="zh-CN" sz="3200" dirty="0"/>
              </a:p>
            </p:txBody>
          </p:sp>
        </mc:Choice>
        <mc:Fallback xmlns="">
          <p:sp>
            <p:nvSpPr>
              <p:cNvPr id="7" name="文本框 6">
                <a:extLst>
                  <a:ext uri="{FF2B5EF4-FFF2-40B4-BE49-F238E27FC236}">
                    <a16:creationId xmlns:a16="http://schemas.microsoft.com/office/drawing/2014/main" id="{76D97971-9D9A-B918-46BE-CE5100631E5B}"/>
                  </a:ext>
                </a:extLst>
              </p:cNvPr>
              <p:cNvSpPr txBox="1">
                <a:spLocks noRot="1" noChangeAspect="1" noMove="1" noResize="1" noEditPoints="1" noAdjustHandles="1" noChangeArrowheads="1" noChangeShapeType="1" noTextEdit="1"/>
              </p:cNvSpPr>
              <p:nvPr/>
            </p:nvSpPr>
            <p:spPr>
              <a:xfrm>
                <a:off x="5605183" y="2321117"/>
                <a:ext cx="6416487" cy="3484993"/>
              </a:xfrm>
              <a:prstGeom prst="rect">
                <a:avLst/>
              </a:prstGeom>
              <a:blipFill>
                <a:blip r:embed="rId3"/>
                <a:stretch>
                  <a:fillRect t="-2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943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3881AFE2-A902-33F4-C1AE-D38EF3F7FAE7}"/>
                  </a:ext>
                </a:extLst>
              </p:cNvPr>
              <p:cNvSpPr>
                <a:spLocks noGrp="1"/>
              </p:cNvSpPr>
              <p:nvPr>
                <p:ph idx="1"/>
              </p:nvPr>
            </p:nvSpPr>
            <p:spPr>
              <a:xfrm>
                <a:off x="838200" y="1825625"/>
                <a:ext cx="10515600" cy="3207013"/>
              </a:xfrm>
            </p:spPr>
            <p:txBody>
              <a:bodyPr/>
              <a:lstStyle/>
              <a:p>
                <a:pPr marL="0" indent="0">
                  <a:buNone/>
                </a:pPr>
                <a:r>
                  <a:rPr lang="en-US" altLang="zh-CN" sz="2800" dirty="0">
                    <a:effectLst/>
                    <a:latin typeface="+mn-ea"/>
                    <a:cs typeface="Times New Roman" panose="02020603050405020304" pitchFamily="18" charset="0"/>
                  </a:rPr>
                  <a:t>2. Suppose that we have </a:t>
                </a:r>
                <a14:m>
                  <m:oMath xmlns:m="http://schemas.openxmlformats.org/officeDocument/2006/math">
                    <m:sSub>
                      <m:sSubPr>
                        <m:ctrlPr>
                          <a:rPr lang="zh-CN" altLang="zh-CN" sz="2800" i="1">
                            <a:effectLst/>
                            <a:latin typeface="Cambria Math" panose="02040503050406030204" pitchFamily="18" charset="0"/>
                            <a:cs typeface="Times New Roman" panose="02020603050405020304" pitchFamily="18" charset="0"/>
                          </a:rPr>
                        </m:ctrlPr>
                      </m:sSubPr>
                      <m:e>
                        <m:r>
                          <m:rPr>
                            <m:sty m:val="p"/>
                          </m:rPr>
                          <a:rPr lang="en-US" altLang="zh-CN" sz="2800" i="0">
                            <a:effectLst/>
                            <a:latin typeface="Cambria Math" panose="02040503050406030204" pitchFamily="18" charset="0"/>
                            <a:cs typeface="Times New Roman" panose="02020603050405020304" pitchFamily="18" charset="0"/>
                          </a:rPr>
                          <m:t>H</m:t>
                        </m:r>
                      </m:e>
                      <m:sub>
                        <m:r>
                          <a:rPr lang="en-US" altLang="zh-CN" sz="2800">
                            <a:effectLst/>
                            <a:latin typeface="Cambria Math" panose="02040503050406030204" pitchFamily="18" charset="0"/>
                            <a:cs typeface="Times New Roman" panose="02020603050405020304" pitchFamily="18" charset="0"/>
                          </a:rPr>
                          <m:t>0</m:t>
                        </m:r>
                      </m:sub>
                    </m:sSub>
                    <m:r>
                      <a:rPr lang="en-US" altLang="zh-CN" sz="2800">
                        <a:effectLst/>
                        <a:latin typeface="Cambria Math" panose="02040503050406030204" pitchFamily="18" charset="0"/>
                        <a:cs typeface="Times New Roman" panose="02020603050405020304" pitchFamily="18" charset="0"/>
                      </a:rPr>
                      <m:t>=70</m:t>
                    </m:r>
                    <m:r>
                      <m:rPr>
                        <m:nor/>
                      </m:rPr>
                      <a:rPr lang="en-US" altLang="zh-CN" sz="2800">
                        <a:effectLst/>
                        <a:latin typeface="+mn-ea"/>
                        <a:cs typeface="Times New Roman" panose="02020603050405020304" pitchFamily="18" charset="0"/>
                      </a:rPr>
                      <m:t> </m:t>
                    </m:r>
                    <m:r>
                      <m:rPr>
                        <m:sty m:val="p"/>
                      </m:rPr>
                      <a:rPr lang="en-US" altLang="zh-CN" sz="2800">
                        <a:effectLst/>
                        <a:latin typeface="Cambria Math" panose="02040503050406030204" pitchFamily="18" charset="0"/>
                        <a:cs typeface="Times New Roman" panose="02020603050405020304" pitchFamily="18" charset="0"/>
                      </a:rPr>
                      <m:t>km</m:t>
                    </m:r>
                    <m:r>
                      <a:rPr lang="en-US" altLang="zh-CN" sz="2800">
                        <a:effectLst/>
                        <a:latin typeface="Cambria Math" panose="02040503050406030204" pitchFamily="18" charset="0"/>
                        <a:cs typeface="Times New Roman" panose="02020603050405020304" pitchFamily="18" charset="0"/>
                      </a:rPr>
                      <m:t>/</m:t>
                    </m:r>
                    <m:r>
                      <m:rPr>
                        <m:sty m:val="p"/>
                      </m:rPr>
                      <a:rPr lang="en-US" altLang="zh-CN" sz="2800">
                        <a:effectLst/>
                        <a:latin typeface="Cambria Math" panose="02040503050406030204" pitchFamily="18" charset="0"/>
                        <a:cs typeface="Times New Roman" panose="02020603050405020304" pitchFamily="18" charset="0"/>
                      </a:rPr>
                      <m:t>s</m:t>
                    </m:r>
                    <m:r>
                      <a:rPr lang="en-US" altLang="zh-CN" sz="2800">
                        <a:effectLst/>
                        <a:latin typeface="Cambria Math" panose="02040503050406030204" pitchFamily="18" charset="0"/>
                        <a:cs typeface="Times New Roman" panose="02020603050405020304" pitchFamily="18" charset="0"/>
                      </a:rPr>
                      <m:t>/</m:t>
                    </m:r>
                    <m:r>
                      <m:rPr>
                        <m:sty m:val="p"/>
                      </m:rPr>
                      <a:rPr lang="en-US" altLang="zh-CN" sz="2800">
                        <a:effectLst/>
                        <a:latin typeface="Cambria Math" panose="02040503050406030204" pitchFamily="18" charset="0"/>
                        <a:cs typeface="Times New Roman" panose="02020603050405020304" pitchFamily="18" charset="0"/>
                      </a:rPr>
                      <m:t>Mpc</m:t>
                    </m:r>
                    <m:r>
                      <a:rPr lang="en-US" altLang="zh-CN" sz="2800">
                        <a:effectLst/>
                        <a:latin typeface="Cambria Math" panose="02040503050406030204" pitchFamily="18" charset="0"/>
                        <a:cs typeface="Times New Roman" panose="02020603050405020304" pitchFamily="18" charset="0"/>
                      </a:rPr>
                      <m:t>,</m:t>
                    </m:r>
                    <m:sSub>
                      <m:sSubPr>
                        <m:ctrlPr>
                          <a:rPr lang="zh-CN" altLang="zh-CN" sz="2800" i="1">
                            <a:effectLst/>
                            <a:latin typeface="Cambria Math" panose="02040503050406030204" pitchFamily="18" charset="0"/>
                            <a:cs typeface="Times New Roman" panose="02020603050405020304" pitchFamily="18" charset="0"/>
                          </a:rPr>
                        </m:ctrlPr>
                      </m:sSubPr>
                      <m:e>
                        <m:r>
                          <m:rPr>
                            <m:sty m:val="p"/>
                          </m:rPr>
                          <a:rPr lang="en-US" altLang="zh-CN" sz="2800">
                            <a:effectLst/>
                            <a:latin typeface="Cambria Math" panose="02040503050406030204" pitchFamily="18" charset="0"/>
                            <a:cs typeface="Times New Roman" panose="02020603050405020304" pitchFamily="18" charset="0"/>
                          </a:rPr>
                          <m:t>Ω</m:t>
                        </m:r>
                      </m:e>
                      <m:sub>
                        <m:r>
                          <m:rPr>
                            <m:sty m:val="p"/>
                          </m:rPr>
                          <a:rPr lang="en-US" altLang="zh-CN" sz="2800">
                            <a:effectLst/>
                            <a:latin typeface="Cambria Math" panose="02040503050406030204" pitchFamily="18" charset="0"/>
                            <a:cs typeface="Times New Roman" panose="02020603050405020304" pitchFamily="18" charset="0"/>
                          </a:rPr>
                          <m:t>m</m:t>
                        </m:r>
                        <m:r>
                          <a:rPr lang="en-US" altLang="zh-CN" sz="2800">
                            <a:effectLst/>
                            <a:latin typeface="Cambria Math" panose="02040503050406030204" pitchFamily="18" charset="0"/>
                            <a:cs typeface="Times New Roman" panose="02020603050405020304" pitchFamily="18" charset="0"/>
                          </a:rPr>
                          <m:t>0</m:t>
                        </m:r>
                      </m:sub>
                    </m:sSub>
                    <m:r>
                      <a:rPr lang="en-US" altLang="zh-CN" sz="2800">
                        <a:effectLst/>
                        <a:latin typeface="Cambria Math" panose="02040503050406030204" pitchFamily="18" charset="0"/>
                        <a:cs typeface="Times New Roman" panose="02020603050405020304" pitchFamily="18" charset="0"/>
                      </a:rPr>
                      <m:t>=0.3</m:t>
                    </m:r>
                  </m:oMath>
                </a14:m>
                <a:r>
                  <a:rPr lang="en-US" altLang="zh-CN" sz="2800" dirty="0">
                    <a:effectLst/>
                    <a:latin typeface="+mn-ea"/>
                    <a:cs typeface="Times New Roman" panose="02020603050405020304" pitchFamily="18" charset="0"/>
                  </a:rPr>
                  <a:t> and </a:t>
                </a:r>
                <a14:m>
                  <m:oMath xmlns:m="http://schemas.openxmlformats.org/officeDocument/2006/math">
                    <m:sSub>
                      <m:sSubPr>
                        <m:ctrlPr>
                          <a:rPr lang="zh-CN" altLang="zh-CN" sz="2800" i="1">
                            <a:effectLst/>
                            <a:latin typeface="Cambria Math" panose="02040503050406030204" pitchFamily="18" charset="0"/>
                            <a:cs typeface="Times New Roman" panose="02020603050405020304" pitchFamily="18" charset="0"/>
                          </a:rPr>
                        </m:ctrlPr>
                      </m:sSubPr>
                      <m:e>
                        <m:r>
                          <m:rPr>
                            <m:sty m:val="p"/>
                          </m:rPr>
                          <a:rPr lang="en-US" altLang="zh-CN" sz="2800">
                            <a:effectLst/>
                            <a:latin typeface="Cambria Math" panose="02040503050406030204" pitchFamily="18" charset="0"/>
                            <a:cs typeface="Times New Roman" panose="02020603050405020304" pitchFamily="18" charset="0"/>
                          </a:rPr>
                          <m:t>Ω</m:t>
                        </m:r>
                      </m:e>
                      <m:sub>
                        <m:r>
                          <m:rPr>
                            <m:sty m:val="p"/>
                          </m:rPr>
                          <a:rPr lang="en-US" altLang="zh-CN" sz="2800">
                            <a:effectLst/>
                            <a:latin typeface="Cambria Math" panose="02040503050406030204" pitchFamily="18" charset="0"/>
                            <a:cs typeface="Times New Roman" panose="02020603050405020304" pitchFamily="18" charset="0"/>
                          </a:rPr>
                          <m:t>Λ</m:t>
                        </m:r>
                        <m:r>
                          <a:rPr lang="en-US" altLang="zh-CN" sz="2800">
                            <a:effectLst/>
                            <a:latin typeface="Cambria Math" panose="02040503050406030204" pitchFamily="18" charset="0"/>
                            <a:cs typeface="Times New Roman" panose="02020603050405020304" pitchFamily="18" charset="0"/>
                          </a:rPr>
                          <m:t>0</m:t>
                        </m:r>
                      </m:sub>
                    </m:sSub>
                    <m:r>
                      <a:rPr lang="en-US" altLang="zh-CN" sz="2800">
                        <a:effectLst/>
                        <a:latin typeface="Cambria Math" panose="02040503050406030204" pitchFamily="18" charset="0"/>
                        <a:cs typeface="Times New Roman" panose="02020603050405020304" pitchFamily="18" charset="0"/>
                      </a:rPr>
                      <m:t>=0.7</m:t>
                    </m:r>
                  </m:oMath>
                </a14:m>
                <a:r>
                  <a:rPr lang="en-US" altLang="zh-CN" sz="2800" dirty="0">
                    <a:effectLst/>
                    <a:latin typeface="+mn-ea"/>
                    <a:cs typeface="Times New Roman" panose="02020603050405020304" pitchFamily="18" charset="0"/>
                  </a:rPr>
                  <a:t>, so that </a:t>
                </a:r>
                <a14:m>
                  <m:oMath xmlns:m="http://schemas.openxmlformats.org/officeDocument/2006/math">
                    <m:sSub>
                      <m:sSubPr>
                        <m:ctrlPr>
                          <a:rPr lang="en-US" altLang="zh-CN" sz="2800" i="1" smtClean="0">
                            <a:effectLst/>
                            <a:latin typeface="Cambria Math" panose="02040503050406030204" pitchFamily="18" charset="0"/>
                            <a:cs typeface="Times New Roman" panose="02020603050405020304" pitchFamily="18" charset="0"/>
                          </a:rPr>
                        </m:ctrlPr>
                      </m:sSubPr>
                      <m:e>
                        <m:r>
                          <m:rPr>
                            <m:sty m:val="p"/>
                          </m:rPr>
                          <a:rPr lang="en-US" altLang="zh-CN">
                            <a:latin typeface="Cambria Math" panose="02040503050406030204" pitchFamily="18" charset="0"/>
                            <a:cs typeface="Times New Roman" panose="02020603050405020304" pitchFamily="18" charset="0"/>
                          </a:rPr>
                          <m:t>Ω</m:t>
                        </m:r>
                      </m:e>
                      <m:sub>
                        <m:r>
                          <m:rPr>
                            <m:sty m:val="p"/>
                          </m:rPr>
                          <a:rPr lang="en-US" altLang="zh-CN">
                            <a:latin typeface="Cambria Math" panose="02040503050406030204" pitchFamily="18" charset="0"/>
                            <a:cs typeface="Times New Roman" panose="02020603050405020304" pitchFamily="18" charset="0"/>
                          </a:rPr>
                          <m:t>t</m:t>
                        </m:r>
                      </m:sub>
                    </m:sSub>
                    <m:r>
                      <a:rPr lang="en-US" altLang="zh-CN" sz="2800">
                        <a:effectLst/>
                        <a:latin typeface="Cambria Math" panose="02040503050406030204" pitchFamily="18" charset="0"/>
                        <a:cs typeface="Times New Roman" panose="02020603050405020304" pitchFamily="18" charset="0"/>
                      </a:rPr>
                      <m:t>=</m:t>
                    </m:r>
                    <m:sSub>
                      <m:sSubPr>
                        <m:ctrlPr>
                          <a:rPr lang="zh-CN" altLang="zh-CN" sz="2800" i="1">
                            <a:effectLst/>
                            <a:latin typeface="Cambria Math" panose="02040503050406030204" pitchFamily="18" charset="0"/>
                            <a:cs typeface="Times New Roman" panose="02020603050405020304" pitchFamily="18" charset="0"/>
                          </a:rPr>
                        </m:ctrlPr>
                      </m:sSubPr>
                      <m:e>
                        <m:r>
                          <m:rPr>
                            <m:sty m:val="p"/>
                          </m:rPr>
                          <a:rPr lang="en-US" altLang="zh-CN" sz="2800">
                            <a:effectLst/>
                            <a:latin typeface="Cambria Math" panose="02040503050406030204" pitchFamily="18" charset="0"/>
                            <a:cs typeface="Times New Roman" panose="02020603050405020304" pitchFamily="18" charset="0"/>
                          </a:rPr>
                          <m:t>Ω</m:t>
                        </m:r>
                      </m:e>
                      <m:sub>
                        <m:r>
                          <m:rPr>
                            <m:sty m:val="p"/>
                          </m:rPr>
                          <a:rPr lang="en-US" altLang="zh-CN" sz="2800">
                            <a:effectLst/>
                            <a:latin typeface="Cambria Math" panose="02040503050406030204" pitchFamily="18" charset="0"/>
                            <a:cs typeface="Times New Roman" panose="02020603050405020304" pitchFamily="18" charset="0"/>
                          </a:rPr>
                          <m:t>m</m:t>
                        </m:r>
                      </m:sub>
                    </m:sSub>
                    <m:r>
                      <a:rPr lang="en-US" altLang="zh-CN" sz="2800">
                        <a:effectLst/>
                        <a:latin typeface="Cambria Math" panose="02040503050406030204" pitchFamily="18" charset="0"/>
                        <a:cs typeface="Times New Roman" panose="02020603050405020304" pitchFamily="18" charset="0"/>
                      </a:rPr>
                      <m:t>+</m:t>
                    </m:r>
                    <m:sSub>
                      <m:sSubPr>
                        <m:ctrlPr>
                          <a:rPr lang="zh-CN" altLang="zh-CN" sz="2800" i="1">
                            <a:effectLst/>
                            <a:latin typeface="Cambria Math" panose="02040503050406030204" pitchFamily="18" charset="0"/>
                            <a:cs typeface="Times New Roman" panose="02020603050405020304" pitchFamily="18" charset="0"/>
                          </a:rPr>
                        </m:ctrlPr>
                      </m:sSubPr>
                      <m:e>
                        <m:r>
                          <m:rPr>
                            <m:sty m:val="p"/>
                          </m:rPr>
                          <a:rPr lang="en-US" altLang="zh-CN" sz="2800">
                            <a:effectLst/>
                            <a:latin typeface="Cambria Math" panose="02040503050406030204" pitchFamily="18" charset="0"/>
                            <a:cs typeface="Times New Roman" panose="02020603050405020304" pitchFamily="18" charset="0"/>
                          </a:rPr>
                          <m:t>Ω</m:t>
                        </m:r>
                      </m:e>
                      <m:sub>
                        <m:r>
                          <m:rPr>
                            <m:sty m:val="p"/>
                          </m:rPr>
                          <a:rPr lang="en-US" altLang="zh-CN" sz="2800">
                            <a:effectLst/>
                            <a:latin typeface="Cambria Math" panose="02040503050406030204" pitchFamily="18" charset="0"/>
                            <a:cs typeface="Times New Roman" panose="02020603050405020304" pitchFamily="18" charset="0"/>
                          </a:rPr>
                          <m:t>Λ</m:t>
                        </m:r>
                      </m:sub>
                    </m:sSub>
                    <m:r>
                      <a:rPr lang="en-US" altLang="zh-CN" sz="2800">
                        <a:effectLst/>
                        <a:latin typeface="Cambria Math" panose="02040503050406030204" pitchFamily="18" charset="0"/>
                        <a:cs typeface="Times New Roman" panose="02020603050405020304" pitchFamily="18" charset="0"/>
                      </a:rPr>
                      <m:t>=1</m:t>
                    </m:r>
                  </m:oMath>
                </a14:m>
                <a:r>
                  <a:rPr lang="en-US" altLang="zh-CN" sz="2800" dirty="0">
                    <a:effectLst/>
                    <a:latin typeface="+mn-ea"/>
                    <a:cs typeface="Times New Roman" panose="02020603050405020304" pitchFamily="18" charset="0"/>
                  </a:rPr>
                  <a:t> and the universe is spatially flat.</a:t>
                </a:r>
                <a:br>
                  <a:rPr lang="en-US" altLang="zh-CN" sz="2800" dirty="0">
                    <a:effectLst/>
                    <a:latin typeface="+mn-ea"/>
                    <a:cs typeface="Times New Roman" panose="02020603050405020304" pitchFamily="18" charset="0"/>
                  </a:rPr>
                </a:br>
                <a:r>
                  <a:rPr lang="en-US" altLang="zh-CN" sz="2800" dirty="0">
                    <a:effectLst/>
                    <a:latin typeface="+mn-ea"/>
                    <a:cs typeface="Times New Roman" panose="02020603050405020304" pitchFamily="18" charset="0"/>
                  </a:rPr>
                  <a:t>a) Find the age of the universe today and at redshift </a:t>
                </a:r>
                <a14:m>
                  <m:oMath xmlns:m="http://schemas.openxmlformats.org/officeDocument/2006/math">
                    <m:r>
                      <a:rPr lang="en-US" altLang="zh-CN" sz="2800" i="1">
                        <a:effectLst/>
                        <a:latin typeface="Cambria Math" panose="02040503050406030204" pitchFamily="18" charset="0"/>
                        <a:cs typeface="Times New Roman" panose="02020603050405020304" pitchFamily="18" charset="0"/>
                      </a:rPr>
                      <m:t>𝑧</m:t>
                    </m:r>
                    <m:r>
                      <a:rPr lang="en-US" altLang="zh-CN" sz="2800">
                        <a:effectLst/>
                        <a:latin typeface="Cambria Math" panose="02040503050406030204" pitchFamily="18" charset="0"/>
                        <a:cs typeface="Times New Roman" panose="02020603050405020304" pitchFamily="18" charset="0"/>
                      </a:rPr>
                      <m:t>=1090</m:t>
                    </m:r>
                  </m:oMath>
                </a14:m>
                <a:r>
                  <a:rPr lang="en-US" altLang="zh-CN" sz="2800" dirty="0">
                    <a:effectLst/>
                    <a:latin typeface="+mn-ea"/>
                    <a:cs typeface="Times New Roman" panose="02020603050405020304" pitchFamily="18" charset="0"/>
                  </a:rPr>
                  <a:t>.</a:t>
                </a:r>
                <a:br>
                  <a:rPr lang="en-US" altLang="zh-CN" sz="2800" dirty="0">
                    <a:effectLst/>
                    <a:latin typeface="+mn-ea"/>
                    <a:cs typeface="Times New Roman" panose="02020603050405020304" pitchFamily="18" charset="0"/>
                  </a:rPr>
                </a:br>
                <a:r>
                  <a:rPr lang="en-US" altLang="zh-CN" sz="2800" dirty="0">
                    <a:effectLst/>
                    <a:latin typeface="+mn-ea"/>
                    <a:cs typeface="Times New Roman" panose="02020603050405020304" pitchFamily="18" charset="0"/>
                  </a:rPr>
                  <a:t>b) When is the matter density equal to the vacuum energy density? (Give both </a:t>
                </a:r>
                <a14:m>
                  <m:oMath xmlns:m="http://schemas.openxmlformats.org/officeDocument/2006/math">
                    <m:r>
                      <a:rPr lang="en-US" altLang="zh-CN" sz="2800" i="1">
                        <a:effectLst/>
                        <a:latin typeface="Cambria Math" panose="02040503050406030204" pitchFamily="18" charset="0"/>
                        <a:cs typeface="Times New Roman" panose="02020603050405020304" pitchFamily="18" charset="0"/>
                      </a:rPr>
                      <m:t>𝑡</m:t>
                    </m:r>
                  </m:oMath>
                </a14:m>
                <a:r>
                  <a:rPr lang="en-US" altLang="zh-CN" sz="2800" dirty="0">
                    <a:effectLst/>
                    <a:latin typeface="+mn-ea"/>
                    <a:cs typeface="Times New Roman" panose="02020603050405020304" pitchFamily="18" charset="0"/>
                  </a:rPr>
                  <a:t> and </a:t>
                </a:r>
                <a14:m>
                  <m:oMath xmlns:m="http://schemas.openxmlformats.org/officeDocument/2006/math">
                    <m:r>
                      <a:rPr lang="en-US" altLang="zh-CN" sz="2800" i="1">
                        <a:effectLst/>
                        <a:latin typeface="Cambria Math" panose="02040503050406030204" pitchFamily="18" charset="0"/>
                        <a:cs typeface="Times New Roman" panose="02020603050405020304" pitchFamily="18" charset="0"/>
                      </a:rPr>
                      <m:t>𝑧</m:t>
                    </m:r>
                  </m:oMath>
                </a14:m>
                <a:r>
                  <a:rPr lang="en-US" altLang="zh-CN" sz="2800" dirty="0">
                    <a:effectLst/>
                    <a:latin typeface="+mn-ea"/>
                    <a:cs typeface="Times New Roman" panose="02020603050405020304" pitchFamily="18" charset="0"/>
                  </a:rPr>
                  <a:t>.)</a:t>
                </a:r>
                <a:br>
                  <a:rPr lang="en-US" altLang="zh-CN" sz="2800" dirty="0">
                    <a:effectLst/>
                    <a:latin typeface="+mn-ea"/>
                    <a:cs typeface="Times New Roman" panose="02020603050405020304" pitchFamily="18" charset="0"/>
                  </a:rPr>
                </a:br>
                <a:r>
                  <a:rPr lang="en-US" altLang="zh-CN" sz="2800" dirty="0">
                    <a:effectLst/>
                    <a:latin typeface="+mn-ea"/>
                    <a:cs typeface="Times New Roman" panose="02020603050405020304" pitchFamily="18" charset="0"/>
                  </a:rPr>
                  <a:t>c) The scale factor has an inflection point, where </a:t>
                </a:r>
                <a14:m>
                  <m:oMath xmlns:m="http://schemas.openxmlformats.org/officeDocument/2006/math">
                    <m:acc>
                      <m:accPr>
                        <m:chr m:val="¨"/>
                        <m:ctrlPr>
                          <a:rPr lang="zh-CN" altLang="zh-CN" sz="2800" i="1">
                            <a:effectLst/>
                            <a:latin typeface="Cambria Math" panose="02040503050406030204" pitchFamily="18" charset="0"/>
                            <a:cs typeface="Times New Roman" panose="02020603050405020304" pitchFamily="18" charset="0"/>
                          </a:rPr>
                        </m:ctrlPr>
                      </m:accPr>
                      <m:e>
                        <m:r>
                          <a:rPr lang="en-US" altLang="zh-CN" sz="2800" i="1">
                            <a:effectLst/>
                            <a:latin typeface="Cambria Math" panose="02040503050406030204" pitchFamily="18" charset="0"/>
                            <a:cs typeface="Times New Roman" panose="02020603050405020304" pitchFamily="18" charset="0"/>
                          </a:rPr>
                          <m:t>𝑎</m:t>
                        </m:r>
                      </m:e>
                    </m:acc>
                    <m:r>
                      <a:rPr lang="en-US" altLang="zh-CN" sz="2800">
                        <a:effectLst/>
                        <a:latin typeface="Cambria Math" panose="02040503050406030204" pitchFamily="18" charset="0"/>
                        <a:cs typeface="Times New Roman" panose="02020603050405020304" pitchFamily="18" charset="0"/>
                      </a:rPr>
                      <m:t>=0</m:t>
                    </m:r>
                  </m:oMath>
                </a14:m>
                <a:r>
                  <a:rPr lang="en-US" altLang="zh-CN" sz="2800" dirty="0">
                    <a:effectLst/>
                    <a:latin typeface="+mn-ea"/>
                    <a:cs typeface="Times New Roman" panose="02020603050405020304" pitchFamily="18" charset="0"/>
                  </a:rPr>
                  <a:t>, at which the expansion starts to accelerate. When does this happen, in </a:t>
                </a:r>
                <a14:m>
                  <m:oMath xmlns:m="http://schemas.openxmlformats.org/officeDocument/2006/math">
                    <m:r>
                      <m:rPr>
                        <m:sty m:val="p"/>
                      </m:rPr>
                      <a:rPr lang="en-US" altLang="zh-CN" sz="2800">
                        <a:effectLst/>
                        <a:latin typeface="Cambria Math" panose="02040503050406030204" pitchFamily="18" charset="0"/>
                        <a:cs typeface="Times New Roman" panose="02020603050405020304" pitchFamily="18" charset="0"/>
                      </a:rPr>
                      <m:t>t</m:t>
                    </m:r>
                  </m:oMath>
                </a14:m>
                <a:r>
                  <a:rPr lang="en-US" altLang="zh-CN" sz="2800" dirty="0">
                    <a:effectLst/>
                    <a:latin typeface="+mn-ea"/>
                    <a:cs typeface="Times New Roman" panose="02020603050405020304" pitchFamily="18" charset="0"/>
                  </a:rPr>
                  <a:t> and in </a:t>
                </a:r>
                <a14:m>
                  <m:oMath xmlns:m="http://schemas.openxmlformats.org/officeDocument/2006/math">
                    <m:r>
                      <m:rPr>
                        <m:sty m:val="p"/>
                      </m:rPr>
                      <a:rPr lang="en-US" altLang="zh-CN" sz="2800">
                        <a:effectLst/>
                        <a:latin typeface="Cambria Math" panose="02040503050406030204" pitchFamily="18" charset="0"/>
                        <a:cs typeface="Times New Roman" panose="02020603050405020304" pitchFamily="18" charset="0"/>
                      </a:rPr>
                      <m:t>z</m:t>
                    </m:r>
                  </m:oMath>
                </a14:m>
                <a:r>
                  <a:rPr lang="en-US" altLang="zh-CN" sz="2800" dirty="0">
                    <a:effectLst/>
                    <a:latin typeface="+mn-ea"/>
                    <a:cs typeface="Times New Roman" panose="02020603050405020304" pitchFamily="18" charset="0"/>
                  </a:rPr>
                  <a:t> ?</a:t>
                </a:r>
                <a:endParaRPr lang="zh-CN" altLang="zh-CN" sz="2800" dirty="0">
                  <a:effectLst/>
                  <a:latin typeface="+mn-ea"/>
                  <a:cs typeface="Times New Roman" panose="02020603050405020304" pitchFamily="18" charset="0"/>
                </a:endParaRPr>
              </a:p>
            </p:txBody>
          </p:sp>
        </mc:Choice>
        <mc:Fallback xmlns="">
          <p:sp>
            <p:nvSpPr>
              <p:cNvPr id="7" name="内容占位符 6">
                <a:extLst>
                  <a:ext uri="{FF2B5EF4-FFF2-40B4-BE49-F238E27FC236}">
                    <a16:creationId xmlns:a16="http://schemas.microsoft.com/office/drawing/2014/main" id="{3881AFE2-A902-33F4-C1AE-D38EF3F7FAE7}"/>
                  </a:ext>
                </a:extLst>
              </p:cNvPr>
              <p:cNvSpPr>
                <a:spLocks noGrp="1" noRot="1" noChangeAspect="1" noMove="1" noResize="1" noEditPoints="1" noAdjustHandles="1" noChangeArrowheads="1" noChangeShapeType="1" noTextEdit="1"/>
              </p:cNvSpPr>
              <p:nvPr>
                <p:ph idx="1"/>
              </p:nvPr>
            </p:nvSpPr>
            <p:spPr>
              <a:xfrm>
                <a:off x="838200" y="1825625"/>
                <a:ext cx="10515600" cy="3207013"/>
              </a:xfrm>
              <a:blipFill>
                <a:blip r:embed="rId2"/>
                <a:stretch>
                  <a:fillRect l="-1217" t="-3226" r="-1797" b="-37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79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E2BBA-8ABD-E9A0-2570-9FDB00698970}"/>
              </a:ext>
            </a:extLst>
          </p:cNvPr>
          <p:cNvSpPr>
            <a:spLocks noGrp="1"/>
          </p:cNvSpPr>
          <p:nvPr>
            <p:ph type="title"/>
          </p:nvPr>
        </p:nvSpPr>
        <p:spPr/>
        <p:txBody>
          <a:bodyPr/>
          <a:lstStyle/>
          <a:p>
            <a:r>
              <a:rPr lang="en-US" altLang="zh-CN" dirty="0"/>
              <a:t>Homework 1</a:t>
            </a:r>
            <a:endParaRPr lang="zh-CN" altLang="en-US" dirty="0"/>
          </a:p>
        </p:txBody>
      </p:sp>
      <p:sp>
        <p:nvSpPr>
          <p:cNvPr id="3" name="内容占位符 2">
            <a:extLst>
              <a:ext uri="{FF2B5EF4-FFF2-40B4-BE49-F238E27FC236}">
                <a16:creationId xmlns:a16="http://schemas.microsoft.com/office/drawing/2014/main" id="{14D6959B-7597-E738-3AC6-FBFFE11A9E37}"/>
              </a:ext>
            </a:extLst>
          </p:cNvPr>
          <p:cNvSpPr>
            <a:spLocks noGrp="1"/>
          </p:cNvSpPr>
          <p:nvPr>
            <p:ph idx="1"/>
          </p:nvPr>
        </p:nvSpPr>
        <p:spPr/>
        <p:txBody>
          <a:bodyPr>
            <a:normAutofit fontScale="92500" lnSpcReduction="10000"/>
          </a:bodyPr>
          <a:lstStyle/>
          <a:p>
            <a:pPr algn="just">
              <a:buNone/>
            </a:pPr>
            <a:r>
              <a:rPr lang="en-US" altLang="zh-CN" sz="2800" dirty="0">
                <a:latin typeface="Times New Roman" pitchFamily="18" charset="0"/>
                <a:cs typeface="Times New Roman" pitchFamily="18" charset="0"/>
              </a:rPr>
              <a:t>1. </a:t>
            </a:r>
            <a:r>
              <a:rPr lang="en-US" altLang="zh-CN" sz="2800" dirty="0">
                <a:latin typeface="+mn-ea"/>
                <a:cs typeface="Times New Roman" pitchFamily="18" charset="0"/>
              </a:rPr>
              <a:t>In the real Universe the expansion is not completely uniform. Rather, galaxies exhibit some random motion relative to the overall Hubble expansion, known as their peculiar velocity and caused by the gravitational pull of their near neighbors. Supposing that a typical (e.g. root mean square) galaxy peculiar velocity is 600 km/s, how far away would a galaxy have to be before it could be used to determine the Hubble constant to ten percent accuracy, supposing</a:t>
            </a:r>
          </a:p>
          <a:p>
            <a:pPr marL="0" indent="0" algn="just">
              <a:buNone/>
            </a:pPr>
            <a:r>
              <a:rPr lang="en-US" altLang="zh-CN" sz="2800" dirty="0">
                <a:latin typeface="+mn-ea"/>
                <a:cs typeface="Times New Roman" pitchFamily="18" charset="0"/>
              </a:rPr>
              <a:t>    (a) The true value of the Hubble constant is 100 km/s/</a:t>
            </a:r>
            <a:r>
              <a:rPr lang="en-US" altLang="zh-CN" sz="2800" dirty="0" err="1">
                <a:latin typeface="+mn-ea"/>
                <a:cs typeface="Times New Roman" pitchFamily="18" charset="0"/>
              </a:rPr>
              <a:t>Mpc</a:t>
            </a:r>
            <a:r>
              <a:rPr lang="en-US" altLang="zh-CN" sz="2800" dirty="0">
                <a:latin typeface="+mn-ea"/>
                <a:cs typeface="Times New Roman" pitchFamily="18" charset="0"/>
              </a:rPr>
              <a:t>?</a:t>
            </a:r>
          </a:p>
          <a:p>
            <a:pPr marL="0" indent="0" algn="just">
              <a:buNone/>
            </a:pPr>
            <a:r>
              <a:rPr lang="en-US" altLang="zh-CN" sz="2800" dirty="0">
                <a:latin typeface="+mn-ea"/>
                <a:cs typeface="Times New Roman" pitchFamily="18" charset="0"/>
              </a:rPr>
              <a:t>    (b) The true value of the Hubble constant is 50 km/s/</a:t>
            </a:r>
            <a:r>
              <a:rPr lang="en-US" altLang="zh-CN" sz="2800" dirty="0" err="1">
                <a:latin typeface="+mn-ea"/>
                <a:cs typeface="Times New Roman" pitchFamily="18" charset="0"/>
              </a:rPr>
              <a:t>Mpc</a:t>
            </a:r>
            <a:r>
              <a:rPr lang="en-US" altLang="zh-CN" sz="2800" dirty="0">
                <a:latin typeface="+mn-ea"/>
                <a:cs typeface="Times New Roman" pitchFamily="18" charset="0"/>
              </a:rPr>
              <a:t>?</a:t>
            </a:r>
          </a:p>
          <a:p>
            <a:pPr marL="0" indent="0" algn="just">
              <a:buNone/>
            </a:pPr>
            <a:r>
              <a:rPr lang="en-US" altLang="zh-CN" sz="2800" dirty="0">
                <a:latin typeface="+mn-ea"/>
                <a:cs typeface="Times New Roman" pitchFamily="18" charset="0"/>
              </a:rPr>
              <a:t>    Assume in your calculation that the galaxy distance and redshift could be measured exactly. Unfortunately, that is not true of real observations.</a:t>
            </a:r>
            <a:endParaRPr lang="zh-CN" altLang="en-US" sz="2800" dirty="0">
              <a:latin typeface="+mn-ea"/>
              <a:cs typeface="Times New Roman" pitchFamily="18" charset="0"/>
            </a:endParaRPr>
          </a:p>
          <a:p>
            <a:endParaRPr lang="zh-CN" altLang="en-US" dirty="0"/>
          </a:p>
        </p:txBody>
      </p:sp>
    </p:spTree>
    <p:extLst>
      <p:ext uri="{BB962C8B-B14F-4D97-AF65-F5344CB8AC3E}">
        <p14:creationId xmlns:p14="http://schemas.microsoft.com/office/powerpoint/2010/main" val="269826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EB83BC-C474-C4A6-EEF3-85640B596F78}"/>
                  </a:ext>
                </a:extLst>
              </p:cNvPr>
              <p:cNvSpPr>
                <a:spLocks noGrp="1"/>
              </p:cNvSpPr>
              <p:nvPr>
                <p:ph idx="1"/>
              </p:nvPr>
            </p:nvSpPr>
            <p:spPr>
              <a:xfrm>
                <a:off x="838200" y="646545"/>
                <a:ext cx="10515600" cy="5530418"/>
              </a:xfrm>
            </p:spPr>
            <p:txBody>
              <a:bodyPr>
                <a:normAutofit fontScale="92500"/>
              </a:bodyPr>
              <a:lstStyle/>
              <a:p>
                <a:r>
                  <a:rPr lang="en-US" altLang="zh-CN" dirty="0"/>
                  <a:t>a) Find the age of the universe today and at redshift </a:t>
                </a:r>
                <a:r>
                  <a:rPr lang="zh-CN" altLang="en-US" dirty="0"/>
                  <a:t>𝑧</a:t>
                </a:r>
                <a:r>
                  <a:rPr lang="en-US" altLang="zh-CN" dirty="0"/>
                  <a:t>=1090.</a:t>
                </a:r>
              </a:p>
              <a:p>
                <a:pPr marL="0" indent="0">
                  <a:buNone/>
                </a:pPr>
                <a:r>
                  <a:rPr lang="zh-CN" altLang="en-US" dirty="0"/>
                  <a:t>宇宙的年龄</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e>
                      </m:nary>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den>
                      </m:f>
                    </m:oMath>
                  </m:oMathPara>
                </a14:m>
                <a:endParaRPr lang="en-US" altLang="zh-CN" dirty="0"/>
              </a:p>
              <a:p>
                <a:pPr marL="0" indent="0">
                  <a:buNone/>
                </a:pPr>
                <a:r>
                  <a:rPr lang="zh-CN" altLang="en-US" dirty="0"/>
                  <a:t>其中</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ad>
                        <m:radPr>
                          <m:degHide m:val="on"/>
                          <m:ctrlPr>
                            <a:rPr lang="zh-CN" altLang="zh-CN" i="1">
                              <a:effectLst/>
                              <a:latin typeface="Cambria Math" panose="02040503050406030204" pitchFamily="18" charset="0"/>
                              <a:ea typeface="Cambria Math" panose="02040503050406030204" pitchFamily="18" charset="0"/>
                            </a:rPr>
                          </m:ctrlPr>
                        </m:radPr>
                        <m:deg/>
                        <m:e>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e>
                      </m:rad>
                    </m:oMath>
                  </m:oMathPara>
                </a14:m>
                <a:endParaRPr lang="en-US" altLang="zh-CN" dirty="0"/>
              </a:p>
              <a:p>
                <a:pPr marL="0" indent="0">
                  <a:buNone/>
                </a:pPr>
                <a:r>
                  <a:rPr lang="zh-CN" altLang="en-US" dirty="0"/>
                  <a:t>因此，</a:t>
                </a:r>
                <a:r>
                  <a:rPr lang="en-US" altLang="zh-CN" dirty="0"/>
                  <a:t>z=0 </a:t>
                </a:r>
                <a:r>
                  <a:rPr lang="zh-CN" altLang="en-US" dirty="0"/>
                  <a:t>和 𝑧</a:t>
                </a:r>
                <a:r>
                  <a:rPr lang="en-US" altLang="zh-CN" dirty="0"/>
                  <a:t>=1090 </a:t>
                </a:r>
                <a:r>
                  <a:rPr lang="zh-CN" altLang="en-US" dirty="0"/>
                  <a:t>时宇宙的年龄分别为</a:t>
                </a:r>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e>
                          </m:nary>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𝐻</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𝑧</m:t>
                              </m:r>
                              <m:r>
                                <a:rPr lang="en-US" altLang="zh-CN" i="1">
                                  <a:latin typeface="Cambria Math" panose="02040503050406030204" pitchFamily="18" charset="0"/>
                                  <a:cs typeface="Times New Roman" panose="02020603050405020304" pitchFamily="18" charset="0"/>
                                </a:rPr>
                                <m:t>)</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=0.964</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=1.35×</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sup>
                          </m:sSup>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yr</m:t>
                          </m:r>
                        </m:e>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=1090)=</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1090</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e>
                          </m:nary>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𝐻</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𝑧</m:t>
                              </m:r>
                              <m:r>
                                <a:rPr lang="en-US" altLang="zh-CN" i="1">
                                  <a:latin typeface="Cambria Math" panose="02040503050406030204" pitchFamily="18" charset="0"/>
                                  <a:cs typeface="Times New Roman" panose="02020603050405020304" pitchFamily="18" charset="0"/>
                                </a:rPr>
                                <m:t>)</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=3.38×</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−5</m:t>
                              </m:r>
                            </m:sup>
                          </m:sSup>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=4.72×</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5</m:t>
                              </m:r>
                            </m:sup>
                          </m:sSup>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yr</m:t>
                          </m:r>
                        </m:e>
                      </m:eqArr>
                    </m:oMath>
                  </m:oMathPara>
                </a14:m>
                <a:endParaRPr lang="zh-CN" altLang="en-US" dirty="0"/>
              </a:p>
            </p:txBody>
          </p:sp>
        </mc:Choice>
        <mc:Fallback xmlns="">
          <p:sp>
            <p:nvSpPr>
              <p:cNvPr id="3" name="内容占位符 2">
                <a:extLst>
                  <a:ext uri="{FF2B5EF4-FFF2-40B4-BE49-F238E27FC236}">
                    <a16:creationId xmlns:a16="http://schemas.microsoft.com/office/drawing/2014/main" id="{A2EB83BC-C474-C4A6-EEF3-85640B596F78}"/>
                  </a:ext>
                </a:extLst>
              </p:cNvPr>
              <p:cNvSpPr>
                <a:spLocks noGrp="1" noRot="1" noChangeAspect="1" noMove="1" noResize="1" noEditPoints="1" noAdjustHandles="1" noChangeArrowheads="1" noChangeShapeType="1" noTextEdit="1"/>
              </p:cNvSpPr>
              <p:nvPr>
                <p:ph idx="1"/>
              </p:nvPr>
            </p:nvSpPr>
            <p:spPr>
              <a:xfrm>
                <a:off x="838200" y="646545"/>
                <a:ext cx="10515600" cy="5530418"/>
              </a:xfrm>
              <a:blipFill>
                <a:blip r:embed="rId2"/>
                <a:stretch>
                  <a:fillRect l="-1043" t="-18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459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4C9CEE7-E864-4421-CE76-0CB805AAB37F}"/>
                  </a:ext>
                </a:extLst>
              </p:cNvPr>
              <p:cNvSpPr>
                <a:spLocks noGrp="1"/>
              </p:cNvSpPr>
              <p:nvPr>
                <p:ph idx="1"/>
              </p:nvPr>
            </p:nvSpPr>
            <p:spPr>
              <a:xfrm>
                <a:off x="838200" y="685800"/>
                <a:ext cx="10515600" cy="5491163"/>
              </a:xfrm>
            </p:spPr>
            <p:txBody>
              <a:bodyPr>
                <a:normAutofit fontScale="85000" lnSpcReduction="10000"/>
              </a:bodyPr>
              <a:lstStyle/>
              <a:p>
                <a:r>
                  <a:rPr lang="en-US" altLang="zh-CN" dirty="0"/>
                  <a:t>b) When is the matter density equal to the vacuum energy density? (Give both </a:t>
                </a:r>
                <a:r>
                  <a:rPr lang="zh-CN" altLang="en-US" dirty="0"/>
                  <a:t>𝑡 </a:t>
                </a:r>
                <a:r>
                  <a:rPr lang="en-US" altLang="zh-CN" dirty="0"/>
                  <a:t>and </a:t>
                </a:r>
                <a:r>
                  <a:rPr lang="zh-CN" altLang="en-US" dirty="0"/>
                  <a:t>𝑧</a:t>
                </a:r>
                <a:r>
                  <a:rPr lang="en-US" altLang="zh-CN" dirty="0"/>
                  <a:t>.)</a:t>
                </a:r>
              </a:p>
              <a:p>
                <a:pPr marL="0" indent="0">
                  <a:buNone/>
                </a:pPr>
                <a:br>
                  <a:rPr lang="en-US" altLang="zh-CN" dirty="0"/>
                </a:br>
                <a14:m>
                  <m:oMathPara xmlns:m="http://schemas.openxmlformats.org/officeDocument/2006/math">
                    <m:oMathParaPr>
                      <m:jc m:val="centerGroup"/>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8</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den>
                          </m:f>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8</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den>
                          </m:f>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p>
                          </m:sSup>
                        </m:e>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8</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den>
                          </m:f>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8</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den>
                          </m:f>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e>
                      </m:eqArr>
                    </m:oMath>
                  </m:oMathPara>
                </a14:m>
                <a:endParaRPr lang="en-US" altLang="zh-CN" dirty="0"/>
              </a:p>
              <a:p>
                <a:pPr marL="0" indent="0">
                  <a:buNone/>
                </a:pPr>
                <a:r>
                  <a:rPr lang="zh-CN" altLang="en-US" dirty="0"/>
                  <a:t>令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m:t>
                        </m:r>
                      </m:sub>
                    </m:sSub>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m:rPr>
                            <m:sty m:val="p"/>
                          </m:rPr>
                          <a:rPr lang="en-US" altLang="zh-CN">
                            <a:latin typeface="Cambria Math" panose="02040503050406030204" pitchFamily="18" charset="0"/>
                            <a:cs typeface="Times New Roman" panose="02020603050405020304" pitchFamily="18" charset="0"/>
                          </a:rPr>
                          <m:t>Ω</m:t>
                        </m:r>
                      </m:e>
                      <m:sub>
                        <m:r>
                          <m:rPr>
                            <m:sty m:val="p"/>
                          </m:rPr>
                          <a:rPr lang="en-US" altLang="zh-CN">
                            <a:latin typeface="Cambria Math" panose="02040503050406030204" pitchFamily="18" charset="0"/>
                            <a:cs typeface="Times New Roman" panose="02020603050405020304" pitchFamily="18" charset="0"/>
                          </a:rPr>
                          <m:t>Λ</m:t>
                        </m:r>
                      </m:sub>
                    </m:sSub>
                  </m:oMath>
                </a14:m>
                <a:endParaRPr lang="en-US" altLang="zh-CN" dirty="0"/>
              </a:p>
              <a:p>
                <a:pPr marL="0" indent="0">
                  <a:buNone/>
                </a:pPr>
                <a14:m>
                  <m:oMathPara xmlns:m="http://schemas.openxmlformats.org/officeDocument/2006/math">
                    <m:oMathParaPr>
                      <m:jc m:val="centerGroup"/>
                    </m:oMathParaPr>
                    <m:oMath xmlns:m="http://schemas.openxmlformats.org/officeDocument/2006/math">
                      <m:f>
                        <m:fPr>
                          <m:ctrlPr>
                            <a:rPr lang="zh-CN" altLang="zh-CN" i="1" smtClean="0">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p>
                          </m:sSup>
                        </m:num>
                        <m:den>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num>
                        <m:den>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p>
                      </m:sSup>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=1</m:t>
                      </m:r>
                    </m:oMath>
                  </m:oMathPara>
                </a14:m>
                <a:endParaRPr lang="en-US" altLang="zh-CN" dirty="0"/>
              </a:p>
              <a:p>
                <a:pPr marL="0" indent="0">
                  <a:buNone/>
                </a:pPr>
                <a:r>
                  <a:rPr lang="zh-CN" altLang="en-US" dirty="0"/>
                  <a:t>对应的红移和宇宙年龄分别为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num>
                                <m:den>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e>
                          </m:d>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1/3</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−1=0.33</m:t>
                      </m:r>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(0.33)=</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0.33</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p>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e>
                      </m:nary>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e>
                          </m:rad>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=9.78×</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9</m:t>
                          </m:r>
                        </m:sup>
                      </m:sSup>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yr</m:t>
                      </m:r>
                    </m:oMath>
                  </m:oMathPara>
                </a14:m>
                <a:endParaRPr lang="zh-CN" altLang="en-US" dirty="0"/>
              </a:p>
            </p:txBody>
          </p:sp>
        </mc:Choice>
        <mc:Fallback xmlns="">
          <p:sp>
            <p:nvSpPr>
              <p:cNvPr id="3" name="内容占位符 2">
                <a:extLst>
                  <a:ext uri="{FF2B5EF4-FFF2-40B4-BE49-F238E27FC236}">
                    <a16:creationId xmlns:a16="http://schemas.microsoft.com/office/drawing/2014/main" id="{E4C9CEE7-E864-4421-CE76-0CB805AAB37F}"/>
                  </a:ext>
                </a:extLst>
              </p:cNvPr>
              <p:cNvSpPr>
                <a:spLocks noGrp="1" noRot="1" noChangeAspect="1" noMove="1" noResize="1" noEditPoints="1" noAdjustHandles="1" noChangeArrowheads="1" noChangeShapeType="1" noTextEdit="1"/>
              </p:cNvSpPr>
              <p:nvPr>
                <p:ph idx="1"/>
              </p:nvPr>
            </p:nvSpPr>
            <p:spPr>
              <a:xfrm>
                <a:off x="838200" y="685800"/>
                <a:ext cx="10515600" cy="5491163"/>
              </a:xfrm>
              <a:blipFill>
                <a:blip r:embed="rId2"/>
                <a:stretch>
                  <a:fillRect l="-928" t="-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6275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F0E0874-D327-97E7-16B3-8587A43DF14F}"/>
                  </a:ext>
                </a:extLst>
              </p:cNvPr>
              <p:cNvSpPr>
                <a:spLocks noGrp="1"/>
              </p:cNvSpPr>
              <p:nvPr>
                <p:ph idx="1"/>
              </p:nvPr>
            </p:nvSpPr>
            <p:spPr>
              <a:xfrm>
                <a:off x="838200" y="336176"/>
                <a:ext cx="10515600" cy="6521824"/>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c) The scale factor has an inflection point, where </a:t>
                </a:r>
                <a14:m>
                  <m:oMath xmlns:m="http://schemas.openxmlformats.org/officeDocument/2006/math">
                    <m:acc>
                      <m:accPr>
                        <m:chr m:val="¨"/>
                        <m:ctrlPr>
                          <a:rPr kumimoji="0" lang="zh-CN" altLang="zh-CN" sz="2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𝑎</m:t>
                        </m:r>
                      </m:e>
                    </m:acc>
                    <m:r>
                      <a:rPr kumimoji="0" lang="en-US" altLang="zh-CN" sz="28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oMath>
                </a14:m>
                <a:r>
                  <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which the expansion starts to accelerate. When does this happen, in </a:t>
                </a:r>
                <a14:m>
                  <m:oMath xmlns:m="http://schemas.openxmlformats.org/officeDocument/2006/math">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𝑡</m:t>
                    </m:r>
                  </m:oMath>
                </a14:m>
                <a:r>
                  <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and in </a:t>
                </a:r>
                <a14:m>
                  <m:oMath xmlns:m="http://schemas.openxmlformats.org/officeDocument/2006/math">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𝑧</m:t>
                    </m:r>
                  </m:oMath>
                </a14:m>
                <a:r>
                  <a:rPr kumimoji="0" lang="en-US"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2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en-US" dirty="0"/>
                  <a:t>当 </a:t>
                </a:r>
                <a14:m>
                  <m:oMath xmlns:m="http://schemas.openxmlformats.org/officeDocument/2006/math">
                    <m:acc>
                      <m:accPr>
                        <m:chr m:val="¨"/>
                        <m:ctrlPr>
                          <a:rPr kumimoji="0" lang="zh-CN" altLang="zh-CN" sz="2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accPr>
                      <m:e>
                        <m:r>
                          <a:rPr kumimoji="0" lang="en-US" altLang="zh-CN" sz="2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𝑎</m:t>
                        </m:r>
                      </m:e>
                    </m:acc>
                    <m:r>
                      <a:rPr kumimoji="0" lang="en-US" altLang="zh-CN" sz="2800" b="0" i="0"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oMath>
                </a14:m>
                <a:r>
                  <a:rPr lang="zh-CN" altLang="en-US" dirty="0"/>
                  <a:t> 时，有 </a:t>
                </a:r>
                <a:endParaRPr lang="en-US" altLang="zh-CN" dirty="0"/>
              </a:p>
              <a:p>
                <a:pPr marL="0" indent="0">
                  <a:buNone/>
                </a:pPr>
                <a14:m>
                  <m:oMathPara xmlns:m="http://schemas.openxmlformats.org/officeDocument/2006/math">
                    <m:oMathParaPr>
                      <m:jc m:val="centerGroup"/>
                    </m:oMathParaPr>
                    <m:oMath xmlns:m="http://schemas.openxmlformats.org/officeDocument/2006/math">
                      <m:d>
                        <m:dPr>
                          <m:ctrlPr>
                            <a:rPr lang="zh-CN" altLang="zh-CN" i="1" smtClean="0">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sub>
                          </m:sSub>
                        </m:e>
                      </m:d>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sub>
                          </m:sSub>
                        </m:e>
                      </m:d>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oMath>
                  </m:oMathPara>
                </a14:m>
                <a:endParaRPr lang="en-US" altLang="zh-CN" dirty="0"/>
              </a:p>
              <a:p>
                <a:pPr marL="0" indent="0">
                  <a:buNone/>
                </a:pPr>
                <a:r>
                  <a:rPr lang="zh-CN" altLang="en-US" dirty="0">
                    <a:ea typeface="Cambria Math" panose="02040503050406030204" pitchFamily="18" charset="0"/>
                  </a:rPr>
                  <a:t>又因为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𝑝</m:t>
                        </m:r>
                      </m:e>
                      <m:sub>
                        <m:r>
                          <a:rPr lang="en-US" altLang="zh-CN" i="1">
                            <a:latin typeface="Cambria Math" panose="02040503050406030204" pitchFamily="18" charset="0"/>
                            <a:cs typeface="Times New Roman" panose="02020603050405020304" pitchFamily="18" charset="0"/>
                          </a:rPr>
                          <m:t>𝑚</m:t>
                        </m:r>
                      </m:sub>
                    </m:sSub>
                    <m:r>
                      <a:rPr lang="en-US" altLang="zh-CN" i="1">
                        <a:latin typeface="Cambria Math" panose="02040503050406030204" pitchFamily="18" charset="0"/>
                        <a:cs typeface="Times New Roman" panose="02020603050405020304" pitchFamily="18" charset="0"/>
                      </a:rPr>
                      <m:t>=0,</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𝑝</m:t>
                        </m:r>
                      </m:e>
                      <m:sub>
                        <m:r>
                          <m:rPr>
                            <m:sty m:val="p"/>
                          </m:rPr>
                          <a:rPr lang="en-US" altLang="zh-CN">
                            <a:latin typeface="Cambria Math" panose="02040503050406030204" pitchFamily="18" charset="0"/>
                            <a:cs typeface="Times New Roman" panose="02020603050405020304" pitchFamily="18" charset="0"/>
                          </a:rPr>
                          <m:t>Λ</m:t>
                        </m:r>
                      </m:sub>
                    </m:sSub>
                    <m:r>
                      <a:rPr lang="en-US" altLang="zh-CN" i="1">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𝜌</m:t>
                        </m:r>
                      </m:e>
                      <m:sub>
                        <m:r>
                          <m:rPr>
                            <m:sty m:val="p"/>
                          </m:rPr>
                          <a:rPr lang="en-US" altLang="zh-CN">
                            <a:latin typeface="Cambria Math" panose="02040503050406030204" pitchFamily="18" charset="0"/>
                            <a:cs typeface="Times New Roman" panose="02020603050405020304" pitchFamily="18" charset="0"/>
                          </a:rPr>
                          <m:t>Λ</m:t>
                        </m:r>
                      </m:sub>
                    </m:sSub>
                  </m:oMath>
                </a14:m>
                <a:r>
                  <a:rPr lang="zh-CN" altLang="en-US" dirty="0"/>
                  <a:t>，故</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oMath>
                  </m:oMathPara>
                </a14:m>
                <a:endParaRPr lang="en-US" altLang="zh-CN" dirty="0"/>
              </a:p>
              <a:p>
                <a:pPr marL="0" indent="0">
                  <a:buNone/>
                </a:pPr>
                <a:r>
                  <a:rPr lang="zh-CN" altLang="en-US" dirty="0"/>
                  <a:t>即</a:t>
                </a:r>
                <a:r>
                  <a:rPr lang="en-US" altLang="zh-CN" dirty="0"/>
                  <a:t>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oMath>
                </a14:m>
                <a:endParaRPr lang="en-US" altLang="zh-CN" dirty="0"/>
              </a:p>
              <a:p>
                <a:pPr marL="0" indent="0">
                  <a:buNone/>
                </a:pPr>
                <a:r>
                  <a:rPr lang="zh-CN" altLang="en-US" dirty="0"/>
                  <a:t>对应的红移和宇宙年龄分别为</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num>
                                <m:den>
                                  <m:sSub>
                                    <m:sSubPr>
                                      <m:ctrlPr>
                                        <a:rPr lang="zh-CN" altLang="zh-CN" i="1">
                                          <a:effectLst/>
                                          <a:latin typeface="Cambria Math" panose="02040503050406030204" pitchFamily="18" charset="0"/>
                                          <a:ea typeface="Cambria Math" panose="02040503050406030204" pitchFamily="18" charset="0"/>
                                        </a:rPr>
                                      </m:ctrlPr>
                                    </m:sSubPr>
                                    <m:e>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e>
                          </m:d>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1/3</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−1=0.67</m:t>
                      </m:r>
                    </m:oMath>
                  </m:oMathPara>
                </a14:m>
                <a:endParaRPr lang="en-US" altLang="zh-CN" sz="2800" i="1" dirty="0">
                  <a:effectLst/>
                  <a:latin typeface="Cambria Math" panose="02040503050406030204" pitchFamily="18" charset="0"/>
                  <a:ea typeface="等线"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(0.67)=</m:t>
                      </m:r>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1</m:t>
                          </m:r>
                        </m:num>
                        <m:den>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0</m:t>
                              </m:r>
                            </m:sub>
                          </m:sSub>
                        </m:den>
                      </m:f>
                      <m:nary>
                        <m:naryPr>
                          <m:limLoc m:val="subSup"/>
                          <m:grow m:val="on"/>
                          <m:ctrlPr>
                            <a:rPr lang="zh-CN" altLang="zh-CN" i="1">
                              <a:latin typeface="Cambria Math" panose="02040503050406030204" pitchFamily="18" charset="0"/>
                              <a:ea typeface="Cambria Math" panose="02040503050406030204" pitchFamily="18" charset="0"/>
                            </a:rPr>
                          </m:ctrlPr>
                        </m:naryPr>
                        <m:sub>
                          <m:r>
                            <a:rPr lang="en-US" altLang="zh-CN" i="1">
                              <a:latin typeface="Cambria Math" panose="02040503050406030204" pitchFamily="18" charset="0"/>
                              <a:cs typeface="Times New Roman" panose="02020603050405020304" pitchFamily="18" charset="0"/>
                            </a:rPr>
                            <m:t>0.67</m:t>
                          </m:r>
                        </m:sub>
                        <m:sup>
                          <m:r>
                            <a:rPr lang="en-US" altLang="zh-CN">
                              <a:latin typeface="Cambria Math" panose="02040503050406030204" pitchFamily="18" charset="0"/>
                              <a:cs typeface="Times New Roman" panose="02020603050405020304" pitchFamily="18" charset="0"/>
                            </a:rPr>
                            <m:t>∞</m:t>
                          </m:r>
                        </m:sup>
                        <m:e>
                          <m:r>
                            <a:rPr lang="en-US" altLang="zh-CN" i="1">
                              <a:latin typeface="Cambria Math" panose="02040503050406030204" pitchFamily="18" charset="0"/>
                              <a:cs typeface="Times New Roman" panose="02020603050405020304" pitchFamily="18" charset="0"/>
                            </a:rPr>
                            <m:t> </m:t>
                          </m:r>
                        </m:e>
                      </m:nary>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𝑑𝑧</m:t>
                          </m:r>
                        </m:num>
                        <m:den>
                          <m:r>
                            <a:rPr lang="en-US" altLang="zh-CN" i="1">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𝑧</m:t>
                          </m:r>
                          <m:r>
                            <a:rPr lang="en-US" altLang="zh-CN" i="1">
                              <a:latin typeface="Cambria Math" panose="02040503050406030204" pitchFamily="18" charset="0"/>
                              <a:cs typeface="Times New Roman" panose="02020603050405020304" pitchFamily="18" charset="0"/>
                            </a:rPr>
                            <m:t>)</m:t>
                          </m:r>
                          <m:rad>
                            <m:radPr>
                              <m:degHide m:val="on"/>
                              <m:ctrlPr>
                                <a:rPr lang="zh-CN" altLang="zh-CN" i="1">
                                  <a:latin typeface="Cambria Math" panose="02040503050406030204" pitchFamily="18" charset="0"/>
                                  <a:ea typeface="Cambria Math" panose="02040503050406030204" pitchFamily="18" charset="0"/>
                                </a:rPr>
                              </m:ctrlPr>
                            </m:radPr>
                            <m:deg/>
                            <m:e>
                              <m:sSub>
                                <m:sSubPr>
                                  <m:ctrlPr>
                                    <a:rPr lang="zh-CN" altLang="zh-CN" i="1">
                                      <a:latin typeface="Cambria Math" panose="02040503050406030204" pitchFamily="18" charset="0"/>
                                      <a:ea typeface="Cambria Math" panose="02040503050406030204" pitchFamily="18" charset="0"/>
                                    </a:rPr>
                                  </m:ctrlPr>
                                </m:sSubPr>
                                <m:e>
                                  <m:r>
                                    <m:rPr>
                                      <m:sty m:val="p"/>
                                    </m:rPr>
                                    <a:rPr lang="en-US" altLang="zh-CN">
                                      <a:latin typeface="Cambria Math" panose="02040503050406030204" pitchFamily="18" charset="0"/>
                                      <a:cs typeface="Times New Roman" panose="02020603050405020304" pitchFamily="18" charset="0"/>
                                    </a:rPr>
                                    <m:t>Ω</m:t>
                                  </m:r>
                                </m:e>
                                <m:sub>
                                  <m:r>
                                    <a:rPr lang="en-US" altLang="zh-CN" i="1">
                                      <a:latin typeface="Cambria Math" panose="02040503050406030204" pitchFamily="18" charset="0"/>
                                      <a:cs typeface="Times New Roman" panose="02020603050405020304" pitchFamily="18" charset="0"/>
                                    </a:rPr>
                                    <m:t>𝑚</m:t>
                                  </m:r>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𝑧</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3</m:t>
                                  </m:r>
                                </m:sup>
                              </m:sSup>
                              <m:r>
                                <a:rPr lang="en-US" altLang="zh-CN" i="1">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m:rPr>
                                      <m:sty m:val="p"/>
                                    </m:rPr>
                                    <a:rPr lang="en-US" altLang="zh-CN">
                                      <a:latin typeface="Cambria Math" panose="02040503050406030204" pitchFamily="18" charset="0"/>
                                      <a:cs typeface="Times New Roman" panose="02020603050405020304" pitchFamily="18" charset="0"/>
                                    </a:rPr>
                                    <m:t>Ω</m:t>
                                  </m:r>
                                </m:e>
                                <m:sub>
                                  <m:r>
                                    <m:rPr>
                                      <m:sty m:val="p"/>
                                    </m:rPr>
                                    <a:rPr lang="en-US" altLang="zh-CN">
                                      <a:latin typeface="Cambria Math" panose="02040503050406030204" pitchFamily="18" charset="0"/>
                                      <a:cs typeface="Times New Roman" panose="02020603050405020304" pitchFamily="18" charset="0"/>
                                    </a:rPr>
                                    <m:t>Λ</m:t>
                                  </m:r>
                                  <m:r>
                                    <a:rPr lang="en-US" altLang="zh-CN" i="1">
                                      <a:latin typeface="Cambria Math" panose="02040503050406030204" pitchFamily="18" charset="0"/>
                                      <a:cs typeface="Times New Roman" panose="02020603050405020304" pitchFamily="18" charset="0"/>
                                    </a:rPr>
                                    <m:t>0</m:t>
                                  </m:r>
                                </m:sub>
                              </m:sSub>
                            </m:e>
                          </m:rad>
                        </m:den>
                      </m:f>
                      <m:r>
                        <a:rPr lang="en-US" altLang="zh-CN" i="1">
                          <a:latin typeface="Cambria Math" panose="02040503050406030204" pitchFamily="18" charset="0"/>
                          <a:cs typeface="Times New Roman" panose="02020603050405020304" pitchFamily="18" charset="0"/>
                        </a:rPr>
                        <m:t>=7.34×</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10</m:t>
                          </m:r>
                        </m:e>
                        <m:sup>
                          <m:r>
                            <a:rPr lang="en-US" altLang="zh-CN" i="1">
                              <a:latin typeface="Cambria Math" panose="02040503050406030204" pitchFamily="18" charset="0"/>
                              <a:cs typeface="Times New Roman" panose="02020603050405020304" pitchFamily="18" charset="0"/>
                            </a:rPr>
                            <m:t>9</m:t>
                          </m:r>
                        </m:sup>
                      </m:sSup>
                      <m:r>
                        <m:rPr>
                          <m:sty m:val="p"/>
                        </m:rPr>
                        <a:rPr lang="en-US" altLang="zh-CN">
                          <a:latin typeface="Cambria Math" panose="02040503050406030204" pitchFamily="18" charset="0"/>
                          <a:cs typeface="Times New Roman" panose="02020603050405020304" pitchFamily="18" charset="0"/>
                        </a:rPr>
                        <m:t>yr</m:t>
                      </m:r>
                    </m:oMath>
                  </m:oMathPara>
                </a14:m>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DF0E0874-D327-97E7-16B3-8587A43DF14F}"/>
                  </a:ext>
                </a:extLst>
              </p:cNvPr>
              <p:cNvSpPr>
                <a:spLocks noGrp="1" noRot="1" noChangeAspect="1" noMove="1" noResize="1" noEditPoints="1" noAdjustHandles="1" noChangeArrowheads="1" noChangeShapeType="1" noTextEdit="1"/>
              </p:cNvSpPr>
              <p:nvPr>
                <p:ph idx="1"/>
              </p:nvPr>
            </p:nvSpPr>
            <p:spPr>
              <a:xfrm>
                <a:off x="838200" y="336176"/>
                <a:ext cx="10515600" cy="6521824"/>
              </a:xfrm>
              <a:blipFill>
                <a:blip r:embed="rId2"/>
                <a:stretch>
                  <a:fillRect l="-1217" t="-1589" r="-179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48153C50-A622-5DB8-3185-8026ADCA3058}"/>
              </a:ext>
            </a:extLst>
          </p:cNvPr>
          <p:cNvPicPr>
            <a:picLocks noChangeAspect="1"/>
          </p:cNvPicPr>
          <p:nvPr/>
        </p:nvPicPr>
        <p:blipFill>
          <a:blip r:embed="rId3"/>
          <a:stretch>
            <a:fillRect/>
          </a:stretch>
        </p:blipFill>
        <p:spPr>
          <a:xfrm>
            <a:off x="4027053" y="1201286"/>
            <a:ext cx="3810345" cy="719878"/>
          </a:xfrm>
          <a:prstGeom prst="rect">
            <a:avLst/>
          </a:prstGeom>
        </p:spPr>
      </p:pic>
    </p:spTree>
    <p:extLst>
      <p:ext uri="{BB962C8B-B14F-4D97-AF65-F5344CB8AC3E}">
        <p14:creationId xmlns:p14="http://schemas.microsoft.com/office/powerpoint/2010/main" val="2441012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0D880-8BA3-DC0C-2CF7-D6D22A757685}"/>
              </a:ext>
            </a:extLst>
          </p:cNvPr>
          <p:cNvSpPr>
            <a:spLocks noGrp="1"/>
          </p:cNvSpPr>
          <p:nvPr>
            <p:ph type="title"/>
          </p:nvPr>
        </p:nvSpPr>
        <p:spPr/>
        <p:txBody>
          <a:bodyPr/>
          <a:lstStyle/>
          <a:p>
            <a:r>
              <a:rPr lang="zh-CN" altLang="en-US" dirty="0"/>
              <a:t>第三章作业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CF125F-7BF2-DAA2-D8D2-E021F4D4E783}"/>
                  </a:ext>
                </a:extLst>
              </p:cNvPr>
              <p:cNvSpPr>
                <a:spLocks noGrp="1"/>
              </p:cNvSpPr>
              <p:nvPr>
                <p:ph idx="1"/>
              </p:nvPr>
            </p:nvSpPr>
            <p:spPr>
              <a:xfrm>
                <a:off x="838200" y="1825625"/>
                <a:ext cx="10515600" cy="3667650"/>
              </a:xfrm>
            </p:spPr>
            <p:txBody>
              <a:bodyPr>
                <a:normAutofit fontScale="92500"/>
              </a:bodyPr>
              <a:lstStyle/>
              <a:p>
                <a:r>
                  <a:rPr lang="en-US" altLang="zh-CN" sz="2800" dirty="0">
                    <a:latin typeface="Times New Roman" panose="02020603050405020304" pitchFamily="18" charset="0"/>
                    <a:cs typeface="Times New Roman" panose="02020603050405020304" pitchFamily="18" charset="0"/>
                  </a:rPr>
                  <a:t>Einstein, in an attempt to construct a static model for the Universe, introduced the cosmological constant Λ.</a:t>
                </a:r>
              </a:p>
              <a:p>
                <a:pPr marL="0" indent="0">
                  <a:buNone/>
                </a:pPr>
                <a:r>
                  <a:rPr lang="en-US" altLang="zh-CN" sz="2800" dirty="0">
                    <a:latin typeface="Times New Roman" panose="02020603050405020304" pitchFamily="18" charset="0"/>
                    <a:cs typeface="Times New Roman" panose="02020603050405020304" pitchFamily="18" charset="0"/>
                  </a:rPr>
                  <a:t>1) What is the relation between Λ and the matter density </a:t>
                </a:r>
                <a14:m>
                  <m:oMath xmlns:m="http://schemas.openxmlformats.org/officeDocument/2006/math">
                    <m:r>
                      <a:rPr lang="en-US" altLang="zh-CN" sz="2800" i="1" dirty="0" smtClean="0">
                        <a:latin typeface="Cambria Math" panose="02040503050406030204" pitchFamily="18" charset="0"/>
                        <a:cs typeface="Times New Roman" panose="02020603050405020304" pitchFamily="18" charset="0"/>
                      </a:rPr>
                      <m:t>𝜌</m:t>
                    </m:r>
                  </m:oMath>
                </a14:m>
                <a:r>
                  <a:rPr lang="en-US" altLang="zh-CN" sz="2800" dirty="0">
                    <a:latin typeface="Times New Roman" panose="02020603050405020304" pitchFamily="18" charset="0"/>
                    <a:cs typeface="Times New Roman" panose="02020603050405020304" pitchFamily="18" charset="0"/>
                  </a:rPr>
                  <a:t> for a static       Universe in which the energy density of relativistic matter is negligible?</a:t>
                </a:r>
              </a:p>
              <a:p>
                <a:pPr marL="0" indent="0">
                  <a:buNone/>
                </a:pPr>
                <a:r>
                  <a:rPr lang="en-US" altLang="zh-CN" sz="2800" dirty="0">
                    <a:latin typeface="Times New Roman" panose="02020603050405020304" pitchFamily="18" charset="0"/>
                    <a:cs typeface="Times New Roman" panose="02020603050405020304" pitchFamily="18" charset="0"/>
                  </a:rPr>
                  <a:t>2) Suppose the energy density associated with the cosmological constant is</a:t>
                </a:r>
              </a:p>
              <a:p>
                <a:pPr marL="0" indent="0">
                  <a:buNone/>
                </a:pPr>
                <a:r>
                  <a:rPr lang="en-US" altLang="zh-CN" sz="2800" dirty="0">
                    <a:latin typeface="Times New Roman" panose="02020603050405020304" pitchFamily="18" charset="0"/>
                    <a:cs typeface="Times New Roman" panose="02020603050405020304" pitchFamily="18" charset="0"/>
                  </a:rPr>
                  <a:t>equal to the present-day critical density. What is the total energy associated</a:t>
                </a:r>
              </a:p>
              <a:p>
                <a:pPr marL="0" indent="0">
                  <a:buNone/>
                </a:pPr>
                <a:r>
                  <a:rPr lang="en-US" altLang="zh-CN" sz="2800" dirty="0">
                    <a:latin typeface="Times New Roman" panose="02020603050405020304" pitchFamily="18" charset="0"/>
                    <a:cs typeface="Times New Roman" panose="02020603050405020304" pitchFamily="18" charset="0"/>
                  </a:rPr>
                  <a:t>with Λ within 1 AU, in units of the rest-mass energy of the Sun? What does</a:t>
                </a:r>
              </a:p>
              <a:p>
                <a:pPr marL="0" indent="0">
                  <a:buNone/>
                </a:pPr>
                <a:r>
                  <a:rPr lang="en-US" altLang="zh-CN" sz="2800" dirty="0">
                    <a:latin typeface="Times New Roman" panose="02020603050405020304" pitchFamily="18" charset="0"/>
                    <a:cs typeface="Times New Roman" panose="02020603050405020304" pitchFamily="18" charset="0"/>
                  </a:rPr>
                  <a:t>this imply for the impact of Λ on the dynamics of the Solar system?</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09CF125F-7BF2-DAA2-D8D2-E021F4D4E783}"/>
                  </a:ext>
                </a:extLst>
              </p:cNvPr>
              <p:cNvSpPr>
                <a:spLocks noGrp="1" noRot="1" noChangeAspect="1" noMove="1" noResize="1" noEditPoints="1" noAdjustHandles="1" noChangeArrowheads="1" noChangeShapeType="1" noTextEdit="1"/>
              </p:cNvSpPr>
              <p:nvPr>
                <p:ph idx="1"/>
              </p:nvPr>
            </p:nvSpPr>
            <p:spPr>
              <a:xfrm>
                <a:off x="838200" y="1825625"/>
                <a:ext cx="10515600" cy="3667650"/>
              </a:xfrm>
              <a:blipFill>
                <a:blip r:embed="rId2"/>
                <a:stretch>
                  <a:fillRect l="-1043" t="-2492" b="-18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9424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5832EF2-9003-32C4-122A-60FFA8873E50}"/>
                  </a:ext>
                </a:extLst>
              </p:cNvPr>
              <p:cNvSpPr>
                <a:spLocks noGrp="1"/>
              </p:cNvSpPr>
              <p:nvPr>
                <p:ph idx="1"/>
              </p:nvPr>
            </p:nvSpPr>
            <p:spPr>
              <a:xfrm>
                <a:off x="838200" y="658906"/>
                <a:ext cx="10515600" cy="5518057"/>
              </a:xfrm>
            </p:spPr>
            <p:txBody>
              <a:bodyPr>
                <a:normAutofit lnSpcReduction="10000"/>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AutoNum type="arabicParenR"/>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What is the relation between Λ and the matter density </a:t>
                </a:r>
                <a14:m>
                  <m:oMath xmlns:m="http://schemas.openxmlformats.org/officeDocument/2006/math">
                    <m:r>
                      <a:rPr kumimoji="0" lang="en-US" altLang="zh-CN" sz="26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𝜌</m:t>
                    </m:r>
                  </m:oMath>
                </a14:m>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for a static       Universe in which the energy density of relativistic matter is negligible?</a:t>
                </a:r>
              </a:p>
              <a:p>
                <a:pPr marL="0" marR="0" lvl="0" indent="0" algn="l" defTabSz="914400" rtl="0" eaLnBrk="1" fontAlgn="auto" latinLnBrk="0" hangingPunct="1">
                  <a:lnSpc>
                    <a:spcPct val="90000"/>
                  </a:lnSpc>
                  <a:spcBef>
                    <a:spcPts val="1000"/>
                  </a:spcBef>
                  <a:spcAft>
                    <a:spcPts val="0"/>
                  </a:spcAft>
                  <a:buClrTx/>
                  <a:buSzTx/>
                  <a:buNone/>
                  <a:tabLst/>
                  <a:defRPr/>
                </a:pPr>
                <a:r>
                  <a:rPr lang="zh-CN" altLang="en-US" sz="2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考虑宇宙学常数的情况下，</a:t>
                </a:r>
                <a:endPar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f>
                            <m:fPr>
                              <m:ctrlPr>
                                <a:rPr lang="zh-CN" altLang="zh-CN" i="1">
                                  <a:effectLst/>
                                  <a:latin typeface="Cambria Math" panose="02040503050406030204" pitchFamily="18" charset="0"/>
                                  <a:ea typeface="Cambria Math" panose="02040503050406030204" pitchFamily="18" charset="0"/>
                                </a:rPr>
                              </m:ctrlPr>
                            </m:fPr>
                            <m:num>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acc>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num>
                            <m:den>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𝑘</m:t>
                              </m:r>
                            </m:num>
                            <m:den>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8</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e>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f>
                            <m:fPr>
                              <m:ctrlPr>
                                <a:rPr lang="zh-CN" altLang="zh-CN" i="1">
                                  <a:effectLst/>
                                  <a:latin typeface="Cambria Math" panose="02040503050406030204" pitchFamily="18" charset="0"/>
                                  <a:ea typeface="Cambria Math" panose="02040503050406030204" pitchFamily="18" charset="0"/>
                                </a:rPr>
                              </m:ctrlPr>
                            </m:fPr>
                            <m:num>
                              <m:acc>
                                <m:accPr>
                                  <m:chr m:val="̈"/>
                                  <m:ctrlPr>
                                    <a:rPr lang="zh-CN" altLang="zh-CN" i="1">
                                      <a:effectLst/>
                                      <a:latin typeface="Cambria Math" panose="02040503050406030204" pitchFamily="18" charset="0"/>
                                      <a:ea typeface="Cambria Math" panose="020405030504060302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acc>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e>
                      </m:eqArr>
                    </m:oMath>
                  </m:oMathPara>
                </a14:m>
                <a:endParaRPr lang="en-US" altLang="zh-CN" dirty="0"/>
              </a:p>
              <a:p>
                <a:pPr marL="0" indent="0" algn="just">
                  <a:lnSpc>
                    <a:spcPts val="1200"/>
                  </a:lnSpc>
                  <a:spcAft>
                    <a:spcPts val="1200"/>
                  </a:spcAft>
                  <a:buNone/>
                </a:pPr>
                <a:endParaRPr lang="en-US" altLang="zh-CN" dirty="0">
                  <a:latin typeface="Georgia" panose="02040502050405020303"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r>
                  <a:rPr lang="zh-CN" altLang="en-US" dirty="0">
                    <a:latin typeface="Georgia" panose="02040502050405020303" pitchFamily="18" charset="0"/>
                    <a:ea typeface="等线" panose="02010600030101010101" pitchFamily="2" charset="-122"/>
                    <a:cs typeface="Times New Roman" panose="02020603050405020304" pitchFamily="18" charset="0"/>
                  </a:rPr>
                  <a:t>对于</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静态宇宙</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a:t>
                </a:r>
                <a:r>
                  <a:rPr lang="zh-CN" altLang="en-US" sz="2800" dirty="0">
                    <a:effectLst/>
                    <a:latin typeface="Georgia" panose="02040502050405020303" pitchFamily="18" charset="0"/>
                    <a:ea typeface="等线" panose="02010600030101010101" pitchFamily="2" charset="-122"/>
                    <a:cs typeface="Times New Roman" panose="02020603050405020304" pitchFamily="18" charset="0"/>
                  </a:rPr>
                  <a:t>有</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14:m>
                  <m:oMath xmlns:m="http://schemas.openxmlformats.org/officeDocument/2006/math">
                    <m:acc>
                      <m:accPr>
                        <m:chr m:val="˙"/>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acc>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acc>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=0</m:t>
                    </m:r>
                  </m:oMath>
                </a14:m>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en-US" sz="2800" dirty="0">
                    <a:effectLst/>
                    <a:latin typeface="Georgia" panose="02040502050405020303" pitchFamily="18" charset="0"/>
                    <a:ea typeface="等线" panose="02010600030101010101" pitchFamily="2" charset="-122"/>
                    <a:cs typeface="Times New Roman" panose="02020603050405020304" pitchFamily="18" charset="0"/>
                  </a:rPr>
                  <a:t>。若忽略</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相对论物质的能量密度</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en-US" sz="2800" dirty="0">
                    <a:effectLst/>
                    <a:latin typeface="Georgia" panose="02040502050405020303" pitchFamily="18" charset="0"/>
                    <a:ea typeface="等线" panose="02010600030101010101" pitchFamily="2" charset="-122"/>
                    <a:cs typeface="Times New Roman" panose="02020603050405020304" pitchFamily="18" charset="0"/>
                  </a:rPr>
                  <a:t>即</a:t>
                </a:r>
                <a:endParaRPr lang="en-US"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14:m>
                  <m:oMath xmlns:m="http://schemas.openxmlformats.org/officeDocument/2006/math">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=0</m:t>
                    </m:r>
                    <m:r>
                      <a:rPr lang="zh-CN" altLang="en-US" i="1">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2800" dirty="0">
                    <a:effectLst/>
                    <a:latin typeface="Cambria Math" panose="02040503050406030204" pitchFamily="18" charset="0"/>
                    <a:ea typeface="等线" panose="02010600030101010101" pitchFamily="2" charset="-122"/>
                    <a:cs typeface="Times New Roman" panose="02020603050405020304" pitchFamily="18" charset="0"/>
                  </a:rPr>
                  <a:t>因此</a:t>
                </a:r>
                <a:endParaRPr lang="en-US" altLang="zh-CN" sz="2800" dirty="0">
                  <a:effectLst/>
                  <a:latin typeface="Cambria Math" panose="02040503050406030204"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14:m>
                  <m:oMathPara xmlns:m="http://schemas.openxmlformats.org/officeDocument/2006/math">
                    <m:oMathParaPr>
                      <m:jc m:val="centerGroup"/>
                    </m:oMathParaPr>
                    <m:oMath xmlns:m="http://schemas.openxmlformats.org/officeDocument/2006/math">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oMath>
                  </m:oMathPara>
                </a14:m>
                <a:endParaRPr lang="en-US" altLang="zh-CN" dirty="0">
                  <a:latin typeface="Cambria Math" panose="02040503050406030204"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endParaRPr lang="en-US" altLang="zh-CN" sz="2800" dirty="0">
                  <a:effectLst/>
                  <a:latin typeface="Cambria Math" panose="02040503050406030204"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endParaRPr lang="en-US" altLang="zh-CN" sz="2800" dirty="0">
                  <a:effectLst/>
                  <a:latin typeface="Cambria Math" panose="02040503050406030204"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14:m>
                  <m:oMathPara xmlns:m="http://schemas.openxmlformats.org/officeDocument/2006/math">
                    <m:oMathParaPr>
                      <m:jc m:val="centerGroup"/>
                    </m:oMathParaPr>
                    <m:oMath xmlns:m="http://schemas.openxmlformats.org/officeDocument/2006/math">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Λ</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oMath>
                  </m:oMathPara>
                </a14:m>
                <a:endParaRPr lang="zh-CN"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25832EF2-9003-32C4-122A-60FFA8873E50}"/>
                  </a:ext>
                </a:extLst>
              </p:cNvPr>
              <p:cNvSpPr>
                <a:spLocks noGrp="1" noRot="1" noChangeAspect="1" noMove="1" noResize="1" noEditPoints="1" noAdjustHandles="1" noChangeArrowheads="1" noChangeShapeType="1" noTextEdit="1"/>
              </p:cNvSpPr>
              <p:nvPr>
                <p:ph idx="1"/>
              </p:nvPr>
            </p:nvSpPr>
            <p:spPr>
              <a:xfrm>
                <a:off x="838200" y="658906"/>
                <a:ext cx="10515600" cy="5518057"/>
              </a:xfrm>
              <a:blipFill>
                <a:blip r:embed="rId2"/>
                <a:stretch>
                  <a:fillRect l="-1217" t="-24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5505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0619DA-BF88-DB89-17DD-1E345C4C0BD9}"/>
                  </a:ext>
                </a:extLst>
              </p:cNvPr>
              <p:cNvSpPr>
                <a:spLocks noGrp="1"/>
              </p:cNvSpPr>
              <p:nvPr>
                <p:ph idx="1"/>
              </p:nvPr>
            </p:nvSpPr>
            <p:spPr>
              <a:xfrm>
                <a:off x="838200" y="508000"/>
                <a:ext cx="10672482" cy="6081059"/>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 Suppose the energy density associated with the cosmological constant is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equal to the present-day critical density. What is the total energy associated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with Λ within 1 AU, in units of the rest-mass energy of the Sun? What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this imply for the impact of Λ on the dynamics of the Solar system?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zh-CN" sz="2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在</a:t>
                </a:r>
                <a:r>
                  <a:rPr lang="zh-CN" altLang="en-US" sz="2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半径</a:t>
                </a:r>
                <a14:m>
                  <m:oMath xmlns:m="http://schemas.openxmlformats.org/officeDocument/2006/math">
                    <m:r>
                      <a:rPr lang="en-US" altLang="zh-CN" sz="2600" i="1" dirty="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𝑟</m:t>
                    </m:r>
                  </m:oMath>
                </a14:m>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内，</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Λ</a:t>
                </a:r>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的总能量</a:t>
                </a:r>
                <a:endPar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defRPr/>
                </a:pPr>
                <a14:m>
                  <m:oMathPara xmlns:m="http://schemas.openxmlformats.org/officeDocument/2006/math">
                    <m:oMathParaPr>
                      <m:jc m:val="centerGroup"/>
                    </m:oMathParaPr>
                    <m:oMath xmlns:m="http://schemas.openxmlformats.org/officeDocument/2006/math">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𝜌</m:t>
                          </m:r>
                        </m:e>
                        <m:sub>
                          <m:r>
                            <m:rPr>
                              <m:sty m:val="p"/>
                            </m:rPr>
                            <a:rPr lang="en-US" altLang="zh-CN">
                              <a:effectLst/>
                              <a:latin typeface="Cambria Math" panose="02040503050406030204" pitchFamily="18" charset="0"/>
                              <a:ea typeface="等线" panose="02010600030101010101" pitchFamily="2" charset="-122"/>
                              <a:cs typeface="Times New Roman" panose="02020603050405020304" pitchFamily="18" charset="0"/>
                            </a:rPr>
                            <m:t>Λ</m:t>
                          </m:r>
                        </m:sub>
                      </m:sSub>
                      <m:f>
                        <m:fPr>
                          <m:ctrlPr>
                            <a:rPr lang="zh-CN" altLang="zh-CN" i="1">
                              <a:effectLst/>
                              <a:latin typeface="Cambria Math" panose="02040503050406030204" pitchFamily="18" charset="0"/>
                              <a:ea typeface="Cambria Math" panose="02040503050406030204" pitchFamily="18" charset="0"/>
                            </a:rPr>
                          </m:ctrlPr>
                        </m:fPr>
                        <m:num>
                          <m:r>
                            <a:rPr lang="en-US" altLang="zh-CN" i="1">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𝜋</m:t>
                          </m:r>
                        </m:num>
                        <m:den>
                          <m:r>
                            <a:rPr lang="en-US" altLang="zh-CN" i="1">
                              <a:effectLst/>
                              <a:latin typeface="Cambria Math" panose="02040503050406030204" pitchFamily="18" charset="0"/>
                              <a:ea typeface="等线" panose="02010600030101010101" pitchFamily="2" charset="-122"/>
                              <a:cs typeface="Times New Roman" panose="02020603050405020304" pitchFamily="18" charset="0"/>
                            </a:rPr>
                            <m:t>3</m:t>
                          </m:r>
                        </m:den>
                      </m:f>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i="1">
                              <a:effectLst/>
                              <a:latin typeface="Cambria Math" panose="02040503050406030204" pitchFamily="18" charset="0"/>
                              <a:ea typeface="等线" panose="02010600030101010101" pitchFamily="2" charset="-122"/>
                              <a:cs typeface="Times New Roman" panose="02020603050405020304" pitchFamily="18" charset="0"/>
                            </a:rPr>
                            <m:t>3</m:t>
                          </m:r>
                        </m:sup>
                      </m:sSup>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𝑐</m:t>
                          </m:r>
                        </m:e>
                        <m:sup>
                          <m:r>
                            <a:rPr lang="en-US" altLang="zh-CN" i="1">
                              <a:latin typeface="Cambria Math" panose="02040503050406030204" pitchFamily="18" charset="0"/>
                              <a:cs typeface="Times New Roman" panose="02020603050405020304" pitchFamily="18" charset="0"/>
                            </a:rPr>
                            <m:t>2</m:t>
                          </m:r>
                        </m:sup>
                      </m:sSup>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𝜌</m:t>
                          </m:r>
                        </m:e>
                        <m:sub>
                          <m:r>
                            <m:rPr>
                              <m:sty m:val="p"/>
                            </m:rPr>
                            <a:rPr lang="en-US" altLang="zh-CN" b="0" i="0" smtClean="0">
                              <a:latin typeface="Cambria Math" panose="02040503050406030204" pitchFamily="18" charset="0"/>
                              <a:cs typeface="Times New Roman" panose="02020603050405020304" pitchFamily="18" charset="0"/>
                            </a:rPr>
                            <m:t>c</m:t>
                          </m:r>
                        </m:sub>
                      </m:sSub>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4</m:t>
                          </m:r>
                          <m:r>
                            <a:rPr lang="en-US" altLang="zh-CN" i="1">
                              <a:latin typeface="Cambria Math" panose="02040503050406030204" pitchFamily="18" charset="0"/>
                              <a:cs typeface="Times New Roman" panose="02020603050405020304" pitchFamily="18" charset="0"/>
                            </a:rPr>
                            <m:t>𝜋</m:t>
                          </m:r>
                        </m:num>
                        <m:den>
                          <m:r>
                            <a:rPr lang="en-US" altLang="zh-CN" i="1">
                              <a:latin typeface="Cambria Math" panose="02040503050406030204" pitchFamily="18" charset="0"/>
                              <a:cs typeface="Times New Roman" panose="02020603050405020304" pitchFamily="18" charset="0"/>
                            </a:rPr>
                            <m:t>3</m:t>
                          </m:r>
                        </m:den>
                      </m:f>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𝑟</m:t>
                          </m:r>
                        </m:e>
                        <m:sup>
                          <m:r>
                            <a:rPr lang="en-US" altLang="zh-CN" i="1">
                              <a:latin typeface="Cambria Math" panose="02040503050406030204" pitchFamily="18" charset="0"/>
                              <a:cs typeface="Times New Roman" panose="02020603050405020304" pitchFamily="18" charset="0"/>
                            </a:rPr>
                            <m:t>3</m:t>
                          </m:r>
                        </m:sup>
                      </m:sSup>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𝑐</m:t>
                          </m:r>
                        </m:e>
                        <m:sup>
                          <m:r>
                            <a:rPr lang="en-US" altLang="zh-CN" i="1">
                              <a:latin typeface="Cambria Math" panose="02040503050406030204" pitchFamily="18" charset="0"/>
                              <a:cs typeface="Times New Roman" panose="02020603050405020304" pitchFamily="18" charset="0"/>
                            </a:rPr>
                            <m:t>2</m:t>
                          </m:r>
                        </m:sup>
                      </m:sSup>
                    </m:oMath>
                  </m:oMathPara>
                </a14:m>
                <a:endParaRPr kumimoji="0"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defRPr/>
                </a:pPr>
                <a:r>
                  <a:rPr lang="zh-CN" altLang="en-US" sz="2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将 </a:t>
                </a:r>
                <a14:m>
                  <m:oMath xmlns:m="http://schemas.openxmlformats.org/officeDocument/2006/math">
                    <m:r>
                      <a:rPr lang="en-US" altLang="zh-CN" sz="2600" i="1" dirty="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𝑟</m:t>
                    </m:r>
                    <m:r>
                      <a:rPr lang="en-US" altLang="zh-CN" sz="2600" i="1" dirty="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=1</m:t>
                    </m:r>
                    <m:r>
                      <m:rPr>
                        <m:sty m:val="p"/>
                      </m:rPr>
                      <a:rPr lang="en-US" altLang="zh-CN" sz="2600" i="0" dirty="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AU</m:t>
                    </m:r>
                    <m:r>
                      <a:rPr lang="en-US" altLang="zh-CN" sz="2600" i="1" dirty="0" smtClean="0">
                        <a:solidFill>
                          <a:prstClr val="black"/>
                        </a:solidFill>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600" i="1" smtClean="0">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cs typeface="Times New Roman" panose="02020603050405020304" pitchFamily="18" charset="0"/>
                          </a:rPr>
                          <m:t>𝜌</m:t>
                        </m:r>
                      </m:e>
                      <m:sub>
                        <m:r>
                          <m:rPr>
                            <m:sty m:val="p"/>
                          </m:rPr>
                          <a:rPr lang="en-US" altLang="zh-CN" sz="2800" b="0" i="0" smtClean="0">
                            <a:latin typeface="Cambria Math" panose="02040503050406030204" pitchFamily="18" charset="0"/>
                            <a:cs typeface="Times New Roman" panose="02020603050405020304" pitchFamily="18" charset="0"/>
                          </a:rPr>
                          <m:t>c</m:t>
                        </m:r>
                      </m:sub>
                    </m:sSub>
                    <m:r>
                      <a:rPr lang="en-US" altLang="zh-CN" sz="2800"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1.88</m:t>
                    </m:r>
                    <m:sSup>
                      <m:sSupPr>
                        <m:ctrlPr>
                          <a:rPr lang="zh-CN" altLang="zh-CN" sz="2400"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h</m:t>
                        </m:r>
                      </m:e>
                      <m:sup>
                        <m:r>
                          <a:rPr lang="en-US" altLang="zh-CN" i="1">
                            <a:latin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cs typeface="Times New Roman" panose="02020603050405020304" pitchFamily="18" charset="0"/>
                      </a:rPr>
                      <m:t>×</m:t>
                    </m:r>
                    <m:sSup>
                      <m:sSupPr>
                        <m:ctrlPr>
                          <a:rPr lang="zh-CN" altLang="zh-CN" sz="2400"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10</m:t>
                        </m:r>
                      </m:e>
                      <m:sup>
                        <m:r>
                          <a:rPr lang="en-US" altLang="zh-CN" i="1">
                            <a:latin typeface="Cambria Math" panose="02040503050406030204" pitchFamily="18" charset="0"/>
                            <a:cs typeface="Times New Roman" panose="02020603050405020304" pitchFamily="18" charset="0"/>
                          </a:rPr>
                          <m:t>−29</m:t>
                        </m:r>
                      </m:sup>
                    </m:sSup>
                    <m:r>
                      <m:rPr>
                        <m:sty m:val="p"/>
                      </m:rPr>
                      <a:rPr lang="en-US" altLang="zh-CN">
                        <a:latin typeface="Cambria Math" panose="02040503050406030204" pitchFamily="18" charset="0"/>
                        <a:cs typeface="Times New Roman" panose="02020603050405020304" pitchFamily="18" charset="0"/>
                      </a:rPr>
                      <m:t>g</m:t>
                    </m:r>
                    <m:r>
                      <a:rPr lang="en-US" altLang="zh-CN" b="0" i="0" smtClean="0">
                        <a:latin typeface="Cambria Math" panose="02040503050406030204" pitchFamily="18" charset="0"/>
                        <a:cs typeface="Times New Roman" panose="02020603050405020304" pitchFamily="18" charset="0"/>
                      </a:rPr>
                      <m:t> </m:t>
                    </m:r>
                    <m:sSup>
                      <m:sSupPr>
                        <m:ctrlPr>
                          <a:rPr lang="zh-CN" altLang="zh-CN" sz="2400" i="1">
                            <a:latin typeface="Cambria Math" panose="02040503050406030204" pitchFamily="18" charset="0"/>
                            <a:ea typeface="Cambria Math" panose="02040503050406030204" pitchFamily="18" charset="0"/>
                          </a:rPr>
                        </m:ctrlPr>
                      </m:sSupPr>
                      <m:e>
                        <m:r>
                          <m:rPr>
                            <m:sty m:val="p"/>
                          </m:rPr>
                          <a:rPr lang="en-US" altLang="zh-CN">
                            <a:latin typeface="Cambria Math" panose="02040503050406030204" pitchFamily="18" charset="0"/>
                            <a:cs typeface="Times New Roman" panose="02020603050405020304" pitchFamily="18" charset="0"/>
                          </a:rPr>
                          <m:t>cm</m:t>
                        </m:r>
                      </m:e>
                      <m:sup>
                        <m:r>
                          <a:rPr lang="en-US" altLang="zh-CN" i="1">
                            <a:latin typeface="Cambria Math" panose="02040503050406030204" pitchFamily="18" charset="0"/>
                            <a:cs typeface="Times New Roman" panose="02020603050405020304" pitchFamily="18" charset="0"/>
                          </a:rPr>
                          <m:t>−3</m:t>
                        </m:r>
                      </m:sup>
                    </m:sSup>
                  </m:oMath>
                </a14:m>
                <a:r>
                  <a:rPr lang="zh-CN" altLang="en-US" sz="2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代入</a:t>
                </a:r>
                <a:endParaRPr lang="en-US" altLang="zh-CN" sz="26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defRPr/>
                </a:pPr>
                <a14:m>
                  <m:oMathPara xmlns:m="http://schemas.openxmlformats.org/officeDocument/2006/math">
                    <m:oMathParaPr>
                      <m:jc m:val="centerGroup"/>
                    </m:oMathParaPr>
                    <m:oMath xmlns:m="http://schemas.openxmlformats.org/officeDocument/2006/math">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b="0" i="1" smtClean="0">
                          <a:effectLst/>
                          <a:latin typeface="Cambria Math" panose="02040503050406030204" pitchFamily="18" charset="0"/>
                          <a:ea typeface="等线" panose="02010600030101010101" pitchFamily="2" charset="-122"/>
                          <a:cs typeface="Times New Roman" panose="02020603050405020304" pitchFamily="18" charset="0"/>
                        </a:rPr>
                        <m:t>=2.37×</m:t>
                      </m:r>
                      <m:sSup>
                        <m:sSupPr>
                          <m:ctrlPr>
                            <a:rPr lang="en-US" altLang="zh-CN" b="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b="0" i="1" smtClean="0">
                              <a:effectLst/>
                              <a:latin typeface="Cambria Math" panose="02040503050406030204" pitchFamily="18" charset="0"/>
                              <a:ea typeface="Cambria Math" panose="02040503050406030204" pitchFamily="18" charset="0"/>
                              <a:cs typeface="Times New Roman" panose="02020603050405020304" pitchFamily="18" charset="0"/>
                            </a:rPr>
                            <m:t>32</m:t>
                          </m:r>
                        </m:sup>
                      </m:sSup>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h</m:t>
                          </m:r>
                        </m:e>
                        <m:sup>
                          <m:r>
                            <a:rPr lang="en-US" altLang="zh-CN" i="1">
                              <a:latin typeface="Cambria Math" panose="02040503050406030204" pitchFamily="18" charset="0"/>
                              <a:cs typeface="Times New Roman" panose="02020603050405020304" pitchFamily="18" charset="0"/>
                            </a:rPr>
                            <m:t>2</m:t>
                          </m:r>
                        </m:sup>
                      </m:sSup>
                      <m:r>
                        <a:rPr lang="en-US" altLang="zh-CN" b="0" i="0" smtClean="0">
                          <a:latin typeface="Cambria Math" panose="02040503050406030204" pitchFamily="18" charset="0"/>
                          <a:cs typeface="Times New Roman" panose="02020603050405020304" pitchFamily="18" charset="0"/>
                        </a:rPr>
                        <m:t> </m:t>
                      </m:r>
                      <m:r>
                        <m:rPr>
                          <m:sty m:val="p"/>
                        </m:rPr>
                        <a:rPr lang="en-US" altLang="zh-CN" b="0" i="0" smtClean="0">
                          <a:effectLst/>
                          <a:latin typeface="Cambria Math" panose="02040503050406030204" pitchFamily="18" charset="0"/>
                          <a:ea typeface="Cambria Math" panose="02040503050406030204" pitchFamily="18" charset="0"/>
                          <a:cs typeface="Times New Roman" panose="02020603050405020304" pitchFamily="18" charset="0"/>
                        </a:rPr>
                        <m:t>erg</m:t>
                      </m:r>
                    </m:oMath>
                  </m:oMathPara>
                </a14:m>
                <a:endPar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defRPr/>
                </a:pPr>
                <a14:m>
                  <m:oMathPara xmlns:m="http://schemas.openxmlformats.org/officeDocument/2006/math">
                    <m:oMathParaPr>
                      <m:jc m:val="centerGroup"/>
                    </m:oMathParaPr>
                    <m:oMath xmlns:m="http://schemas.openxmlformats.org/officeDocument/2006/math">
                      <m:f>
                        <m:fPr>
                          <m:ctrlP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ctrlPr>
                        </m:fPr>
                        <m:num>
                          <m:r>
                            <a:rPr lang="en-US" altLang="zh-CN" i="1">
                              <a:latin typeface="Cambria Math" panose="02040503050406030204" pitchFamily="18" charset="0"/>
                              <a:cs typeface="Times New Roman" panose="02020603050405020304" pitchFamily="18" charset="0"/>
                            </a:rPr>
                            <m:t>𝐸</m:t>
                          </m:r>
                        </m:num>
                        <m:den>
                          <m:sSub>
                            <m:sSubPr>
                              <m:ctrlP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ctrlPr>
                            </m:sSubPr>
                            <m:e>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sub>
                          </m:sSub>
                        </m:den>
                      </m:f>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∼1.32</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−22</m:t>
                          </m:r>
                        </m:sup>
                      </m:sSup>
                      <m:sSup>
                        <m:sSupPr>
                          <m:ctrlPr>
                            <a:rPr lang="zh-CN" altLang="zh-CN" sz="2400"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h</m:t>
                          </m:r>
                        </m:e>
                        <m:sup>
                          <m:r>
                            <a:rPr lang="en-US" altLang="zh-CN" i="1">
                              <a:latin typeface="Cambria Math" panose="02040503050406030204" pitchFamily="18" charset="0"/>
                              <a:cs typeface="Times New Roman" panose="02020603050405020304" pitchFamily="18" charset="0"/>
                            </a:rPr>
                            <m:t>2</m:t>
                          </m:r>
                        </m:sup>
                      </m:sSup>
                    </m:oMath>
                  </m:oMathPara>
                </a14:m>
                <a:endPar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a:p>
                <a:pPr marL="0" lvl="0" indent="0">
                  <a:buNone/>
                  <a:defRPr/>
                </a:pPr>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所以 </a:t>
                </a:r>
                <a:r>
                  <a:rPr kumimoji="0" lang="en-US" altLang="zh-CN"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Λ </a:t>
                </a:r>
                <a:r>
                  <a:rPr kumimoji="0" lang="zh-CN" altLang="en-US" sz="2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对太阳系动力学的影响可以忽略不计</a:t>
                </a:r>
              </a:p>
            </p:txBody>
          </p:sp>
        </mc:Choice>
        <mc:Fallback xmlns="">
          <p:sp>
            <p:nvSpPr>
              <p:cNvPr id="3" name="内容占位符 2">
                <a:extLst>
                  <a:ext uri="{FF2B5EF4-FFF2-40B4-BE49-F238E27FC236}">
                    <a16:creationId xmlns:a16="http://schemas.microsoft.com/office/drawing/2014/main" id="{7E0619DA-BF88-DB89-17DD-1E345C4C0BD9}"/>
                  </a:ext>
                </a:extLst>
              </p:cNvPr>
              <p:cNvSpPr>
                <a:spLocks noGrp="1" noRot="1" noChangeAspect="1" noMove="1" noResize="1" noEditPoints="1" noAdjustHandles="1" noChangeArrowheads="1" noChangeShapeType="1" noTextEdit="1"/>
              </p:cNvSpPr>
              <p:nvPr>
                <p:ph idx="1"/>
              </p:nvPr>
            </p:nvSpPr>
            <p:spPr>
              <a:xfrm>
                <a:off x="838200" y="508000"/>
                <a:ext cx="10672482" cy="6081059"/>
              </a:xfrm>
              <a:blipFill>
                <a:blip r:embed="rId2"/>
                <a:stretch>
                  <a:fillRect l="-1029" t="-1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0099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F7A6E-AB23-58F5-DD1F-FF6A89BA490D}"/>
              </a:ext>
            </a:extLst>
          </p:cNvPr>
          <p:cNvSpPr>
            <a:spLocks noGrp="1"/>
          </p:cNvSpPr>
          <p:nvPr>
            <p:ph type="title"/>
          </p:nvPr>
        </p:nvSpPr>
        <p:spPr/>
        <p:txBody>
          <a:bodyPr/>
          <a:lstStyle/>
          <a:p>
            <a:r>
              <a:rPr lang="zh-CN" altLang="en-US" dirty="0"/>
              <a:t>第四章作业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A67E6D4-BEDA-0733-A6C1-30F4FA877C7B}"/>
                  </a:ext>
                </a:extLst>
              </p:cNvPr>
              <p:cNvSpPr>
                <a:spLocks noGrp="1"/>
              </p:cNvSpPr>
              <p:nvPr>
                <p:ph idx="1"/>
              </p:nvPr>
            </p:nvSpPr>
            <p:spPr/>
            <p:txBody>
              <a:bodyPr>
                <a:normAutofit fontScale="92500"/>
              </a:bodyPr>
              <a:lstStyle/>
              <a:p>
                <a:r>
                  <a:rPr lang="en-US" altLang="zh-CN" dirty="0">
                    <a:effectLst/>
                    <a:latin typeface="Georgia" panose="02040502050405020303" pitchFamily="18" charset="0"/>
                    <a:ea typeface="等线" panose="02010600030101010101" pitchFamily="2" charset="-122"/>
                    <a:cs typeface="Times New Roman" panose="02020603050405020304" pitchFamily="18" charset="0"/>
                  </a:rPr>
                  <a:t>We know from observations that the intergalactic medium is currently ionized. Thus, at some time between the epoch of recombination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𝑧</m:t>
                        </m:r>
                      </m:e>
                      <m:sub>
                        <m:r>
                          <m:rPr>
                            <m:sty m:val="p"/>
                          </m:rPr>
                          <a:rPr lang="en-US" altLang="zh-CN" i="0">
                            <a:effectLst/>
                            <a:latin typeface="Cambria Math" panose="02040503050406030204" pitchFamily="18" charset="0"/>
                            <a:ea typeface="等线" panose="02010600030101010101" pitchFamily="2" charset="-122"/>
                            <a:cs typeface="Times New Roman" panose="02020603050405020304" pitchFamily="18" charset="0"/>
                          </a:rPr>
                          <m:t>rec</m:t>
                        </m:r>
                      </m:sub>
                    </m:sSub>
                    <m:r>
                      <a:rPr lang="en-US" altLang="zh-CN">
                        <a:effectLst/>
                        <a:latin typeface="Cambria Math" panose="02040503050406030204" pitchFamily="18" charset="0"/>
                        <a:ea typeface="等线" panose="02010600030101010101" pitchFamily="2" charset="-122"/>
                        <a:cs typeface="Times New Roman" panose="02020603050405020304" pitchFamily="18" charset="0"/>
                      </a:rPr>
                      <m:t>≃1100</m:t>
                    </m:r>
                  </m:oMath>
                </a14:m>
                <a:r>
                  <a:rPr lang="en-US" altLang="zh-CN" dirty="0">
                    <a:effectLst/>
                    <a:latin typeface="Georgia" panose="02040502050405020303" pitchFamily="18" charset="0"/>
                    <a:ea typeface="等线" panose="02010600030101010101" pitchFamily="2" charset="-122"/>
                    <a:cs typeface="Times New Roman" panose="02020603050405020304" pitchFamily="18" charset="0"/>
                  </a:rPr>
                  <a:t> and the present time, the intergalactic medium must have been </a:t>
                </a:r>
                <a:r>
                  <a:rPr lang="en-US" altLang="zh-CN" dirty="0" err="1">
                    <a:effectLst/>
                    <a:latin typeface="Georgia" panose="02040502050405020303" pitchFamily="18" charset="0"/>
                    <a:ea typeface="等线" panose="02010600030101010101" pitchFamily="2" charset="-122"/>
                    <a:cs typeface="Times New Roman" panose="02020603050405020304" pitchFamily="18" charset="0"/>
                  </a:rPr>
                  <a:t>reionized</a:t>
                </a:r>
                <a:r>
                  <a:rPr lang="en-US" altLang="zh-CN" dirty="0">
                    <a:effectLst/>
                    <a:latin typeface="Georgia" panose="02040502050405020303" pitchFamily="18" charset="0"/>
                    <a:ea typeface="等线" panose="02010600030101010101" pitchFamily="2" charset="-122"/>
                    <a:cs typeface="Times New Roman" panose="02020603050405020304" pitchFamily="18" charset="0"/>
                  </a:rPr>
                  <a:t>. From observations of the microwave background brightness fluctuations and polarization fluctuations, we can measure the optical depth to electron scattering of the microwave background radiation by the ionized intergalactic material. Assume that the baryonic medium instantaneously became completely </a:t>
                </a:r>
                <a:r>
                  <a:rPr lang="en-US" altLang="zh-CN" dirty="0" err="1">
                    <a:effectLst/>
                    <a:latin typeface="Georgia" panose="02040502050405020303" pitchFamily="18" charset="0"/>
                    <a:ea typeface="等线" panose="02010600030101010101" pitchFamily="2" charset="-122"/>
                    <a:cs typeface="Times New Roman" panose="02020603050405020304" pitchFamily="18" charset="0"/>
                  </a:rPr>
                  <a:t>reionized</a:t>
                </a:r>
                <a:r>
                  <a:rPr lang="en-US" altLang="zh-CN" dirty="0">
                    <a:effectLst/>
                    <a:latin typeface="Georgia" panose="02040502050405020303" pitchFamily="18" charset="0"/>
                    <a:ea typeface="等线" panose="02010600030101010101" pitchFamily="2" charset="-122"/>
                    <a:cs typeface="Times New Roman" panose="02020603050405020304" pitchFamily="18" charset="0"/>
                  </a:rPr>
                  <a:t> at some time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ub>
                    </m:sSub>
                  </m:oMath>
                </a14:m>
                <a:r>
                  <a:rPr lang="en-US" altLang="zh-CN" dirty="0">
                    <a:effectLst/>
                    <a:latin typeface="Georgia" panose="02040502050405020303" pitchFamily="18" charset="0"/>
                    <a:ea typeface="等线" panose="02010600030101010101" pitchFamily="2" charset="-122"/>
                    <a:cs typeface="Times New Roman" panose="02020603050405020304" pitchFamily="18" charset="0"/>
                  </a:rPr>
                  <a:t>, corresponding to some redshift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ub>
                    </m:sSub>
                  </m:oMath>
                </a14:m>
                <a:r>
                  <a:rPr lang="en-US" altLang="zh-CN" dirty="0">
                    <a:effectLst/>
                    <a:latin typeface="Georgia" panose="02040502050405020303" pitchFamily="18" charset="0"/>
                    <a:ea typeface="等线" panose="02010600030101010101" pitchFamily="2" charset="-122"/>
                    <a:cs typeface="Times New Roman" panose="02020603050405020304" pitchFamily="18" charset="0"/>
                  </a:rPr>
                  <a:t>. If the optical depth is 0.12 , compute the value of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sub>
                    </m:sSub>
                  </m:oMath>
                </a14:m>
                <a:r>
                  <a:rPr lang="en-US" altLang="zh-CN" dirty="0">
                    <a:effectLst/>
                    <a:latin typeface="Georgia" panose="02040502050405020303" pitchFamily="18" charset="0"/>
                    <a:ea typeface="等线" panose="02010600030101010101" pitchFamily="2" charset="-122"/>
                    <a:cs typeface="Times New Roman" panose="02020603050405020304" pitchFamily="18" charset="0"/>
                  </a:rPr>
                  <a:t> that gives this optical depth for the benchmark model (flat space with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a:effectLst/>
                            <a:latin typeface="Cambria Math" panose="02040503050406030204" pitchFamily="18" charset="0"/>
                            <a:ea typeface="等线" panose="02010600030101010101" pitchFamily="2" charset="-122"/>
                            <a:cs typeface="Times New Roman" panose="02020603050405020304" pitchFamily="18" charset="0"/>
                          </a:rPr>
                          <m:t>Ω</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𝑚</m:t>
                        </m:r>
                        <m:r>
                          <a:rPr lang="en-US" altLang="zh-CN">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a:effectLst/>
                        <a:latin typeface="Cambria Math" panose="02040503050406030204" pitchFamily="18" charset="0"/>
                        <a:ea typeface="等线" panose="02010600030101010101" pitchFamily="2" charset="-122"/>
                        <a:cs typeface="Times New Roman" panose="02020603050405020304" pitchFamily="18" charset="0"/>
                      </a:rPr>
                      <m:t>=0.27</m:t>
                    </m:r>
                  </m:oMath>
                </a14:m>
                <a:r>
                  <a:rPr lang="en-US" altLang="zh-CN" dirty="0">
                    <a:effectLst/>
                    <a:latin typeface="Georgia" panose="02040502050405020303" pitchFamily="18" charset="0"/>
                    <a:ea typeface="等线" panose="02010600030101010101" pitchFamily="2" charset="-122"/>
                    <a:cs typeface="Times New Roman" panose="02020603050405020304" pitchFamily="18" charset="0"/>
                  </a:rPr>
                  <a:t> ).</a:t>
                </a:r>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FA67E6D4-BEDA-0733-A6C1-30F4FA877C7B}"/>
                  </a:ext>
                </a:extLst>
              </p:cNvPr>
              <p:cNvSpPr>
                <a:spLocks noGrp="1" noRot="1" noChangeAspect="1" noMove="1" noResize="1" noEditPoints="1" noAdjustHandles="1" noChangeArrowheads="1" noChangeShapeType="1" noTextEdit="1"/>
              </p:cNvSpPr>
              <p:nvPr>
                <p:ph idx="1"/>
              </p:nvPr>
            </p:nvSpPr>
            <p:spPr>
              <a:blipFill>
                <a:blip r:embed="rId2"/>
                <a:stretch>
                  <a:fillRect l="-928" t="-2101"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610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E501D45-9D2A-60A1-ABF9-5501219943EA}"/>
                  </a:ext>
                </a:extLst>
              </p:cNvPr>
              <p:cNvSpPr>
                <a:spLocks noGrp="1"/>
              </p:cNvSpPr>
              <p:nvPr>
                <p:ph idx="1"/>
              </p:nvPr>
            </p:nvSpPr>
            <p:spPr>
              <a:xfrm>
                <a:off x="838200" y="457200"/>
                <a:ext cx="10515600" cy="5719763"/>
              </a:xfrm>
            </p:spPr>
            <p:txBody>
              <a:bodyPr/>
              <a:lstStyle/>
              <a:p>
                <a:pPr marL="0" indent="0" algn="just">
                  <a:lnSpc>
                    <a:spcPts val="1200"/>
                  </a:lnSpc>
                  <a:spcAft>
                    <a:spcPts val="1200"/>
                  </a:spcAft>
                  <a:buNone/>
                </a:pP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当辐射与物质退耦</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宇宙背景光子与自由电子发生最后一次散</a:t>
                </a:r>
                <a:endParaRPr lang="en-US"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射</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此后在空间中自由传播</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宇宙也就变得透明了。从红移 </a:t>
                </a:r>
                <a14:m>
                  <m:oMath xmlns:m="http://schemas.openxmlformats.org/officeDocument/2006/math">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z</m:t>
                    </m:r>
                  </m:oMath>
                </a14:m>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出发出</a:t>
                </a:r>
                <a:endParaRPr lang="en-US"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的光子</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 </a:t>
                </a:r>
                <a:r>
                  <a:rPr lang="zh-CN" altLang="zh-CN" sz="2800" dirty="0">
                    <a:effectLst/>
                    <a:latin typeface="Georgia" panose="02040502050405020303" pitchFamily="18" charset="0"/>
                    <a:ea typeface="等线" panose="02010600030101010101" pitchFamily="2" charset="-122"/>
                    <a:cs typeface="Times New Roman" panose="02020603050405020304" pitchFamily="18" charset="0"/>
                  </a:rPr>
                  <a:t>到达观测者的途中所经历的光深定义为</a:t>
                </a:r>
                <a:r>
                  <a:rPr lang="en-US" altLang="zh-CN" sz="2800" dirty="0">
                    <a:effectLst/>
                    <a:latin typeface="Georgia" panose="02040502050405020303" pitchFamily="18" charset="0"/>
                    <a:ea typeface="等线" panose="02010600030101010101" pitchFamily="2" charset="-122"/>
                    <a:cs typeface="Times New Roman" panose="02020603050405020304" pitchFamily="18" charset="0"/>
                  </a:rPr>
                  <a:t>:</a:t>
                </a:r>
              </a:p>
              <a:p>
                <a:pPr marL="0" indent="0" algn="just">
                  <a:lnSpc>
                    <a:spcPts val="1200"/>
                  </a:lnSpc>
                  <a:spcAft>
                    <a:spcPts val="1200"/>
                  </a:spcAft>
                  <a:buNone/>
                </a:pPr>
                <a:endParaRPr lang="zh-CN"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lgn="just">
                  <a:lnSpc>
                    <a:spcPts val="1200"/>
                  </a:lnSpc>
                  <a:spcAft>
                    <a:spcPts val="1200"/>
                  </a:spcAft>
                  <a:buNone/>
                </a:pPr>
                <a14:m>
                  <m:oMathPara xmlns:m="http://schemas.openxmlformats.org/officeDocument/2006/math">
                    <m:oMathParaPr>
                      <m:jc m:val="centerGroup"/>
                    </m:oMathParaPr>
                    <m:oMath xmlns:m="http://schemas.openxmlformats.org/officeDocument/2006/math">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𝜏</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nary>
                        <m:naryPr>
                          <m:limLoc m:val="subSup"/>
                          <m:grow m:val="on"/>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up>
                        <m:e>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𝜎</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𝑇</m:t>
                          </m:r>
                        </m:sub>
                      </m:sSub>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𝑒</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𝑐</m:t>
                      </m:r>
                      <m:f>
                        <m:f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𝑑𝑡</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oMath>
                  </m:oMathPara>
                </a14:m>
                <a:endParaRPr lang="zh-CN"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𝜏</m:t>
                      </m:r>
                      <m:r>
                        <a:rPr lang="en-US" altLang="zh-CN"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0</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m:rPr>
                                  <m:sty m:val="p"/>
                                </m:rPr>
                                <a:rPr lang="en-US" altLang="zh-CN" b="0" i="0" smtClean="0">
                                  <a:latin typeface="Cambria Math" panose="02040503050406030204" pitchFamily="18" charset="0"/>
                                </a:rPr>
                                <m:t>rec</m:t>
                              </m:r>
                            </m:sub>
                          </m:s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𝑒</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𝑒</m:t>
                              </m:r>
                            </m:sub>
                          </m:sSub>
                          <m:r>
                            <a:rPr lang="en-US" altLang="zh-CN" i="1">
                              <a:latin typeface="Cambria Math" panose="02040503050406030204" pitchFamily="18" charset="0"/>
                            </a:rPr>
                            <m:t>𝑐𝑑𝑡</m:t>
                          </m:r>
                        </m:e>
                      </m:nary>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0</m:t>
                          </m:r>
                        </m:sub>
                        <m:sup>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m:t>
                              </m:r>
                            </m:sub>
                          </m:s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𝑒</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𝑒</m:t>
                              </m:r>
                            </m:sub>
                          </m:sSub>
                          <m:r>
                            <a:rPr lang="en-US" altLang="zh-CN" i="1">
                              <a:latin typeface="Cambria Math" panose="02040503050406030204" pitchFamily="18" charset="0"/>
                            </a:rPr>
                            <m:t>𝑐𝑑𝑡</m:t>
                          </m:r>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0.12=</m:t>
                      </m:r>
                      <m:nary>
                        <m:naryPr>
                          <m:ctrlPr>
                            <a:rPr lang="en-US" altLang="zh-CN" i="1">
                              <a:latin typeface="Cambria Math" panose="02040503050406030204" pitchFamily="18" charset="0"/>
                            </a:rPr>
                          </m:ctrlPr>
                        </m:naryPr>
                        <m:sub>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m:t>
                              </m:r>
                            </m:sub>
                          </m:s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𝑒</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𝑒</m:t>
                              </m:r>
                            </m:sub>
                          </m:sSub>
                          <m:r>
                            <a:rPr lang="en-US" altLang="zh-CN" i="1">
                              <a:latin typeface="Cambria Math" panose="02040503050406030204" pitchFamily="18" charset="0"/>
                            </a:rPr>
                            <m:t>𝑐𝑑𝑡</m:t>
                          </m:r>
                        </m:e>
                      </m:nary>
                    </m:oMath>
                  </m:oMathPara>
                </a14:m>
                <a:endParaRPr lang="en-US" altLang="zh-CN" dirty="0"/>
              </a:p>
              <a:p>
                <a:pPr marL="0" indent="0">
                  <a:buNone/>
                </a:pPr>
                <a:r>
                  <a:rPr lang="zh-CN" altLang="en-US" dirty="0"/>
                  <a:t>假设所有的物质都是</a:t>
                </a:r>
                <a:r>
                  <a:rPr lang="en-US" altLang="zh-CN" dirty="0"/>
                  <a:t>H</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𝐻</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𝐻</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𝑐</m:t>
                              </m:r>
                            </m:sub>
                          </m:s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Ω</m:t>
                              </m:r>
                            </m:e>
                            <m:sub>
                              <m:r>
                                <a:rPr lang="en-US" altLang="zh-CN" b="0" i="1" smtClean="0">
                                  <a:latin typeface="Cambria Math" panose="02040503050406030204" pitchFamily="18" charset="0"/>
                                </a:rPr>
                                <m:t>𝑏</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𝐻</m:t>
                              </m:r>
                            </m:sub>
                          </m:sSub>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0.12=</m:t>
                      </m:r>
                      <m:nary>
                        <m:naryPr>
                          <m:ctrlPr>
                            <a:rPr lang="en-US" altLang="zh-CN" sz="2400" i="1">
                              <a:latin typeface="Cambria Math" panose="02040503050406030204" pitchFamily="18" charset="0"/>
                            </a:rPr>
                          </m:ctrlPr>
                        </m:naryPr>
                        <m:sub>
                          <m:r>
                            <a:rPr lang="en-US" altLang="zh-CN" sz="2400" i="1">
                              <a:latin typeface="Cambria Math" panose="02040503050406030204" pitchFamily="18" charset="0"/>
                            </a:rPr>
                            <m:t>0</m:t>
                          </m:r>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m:t>
                              </m:r>
                            </m:sub>
                          </m:sSub>
                        </m:sup>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𝜌</m:t>
                                  </m:r>
                                </m:e>
                                <m:sub>
                                  <m:r>
                                    <a:rPr lang="en-US" altLang="zh-CN" sz="2400" i="1">
                                      <a:latin typeface="Cambria Math" panose="02040503050406030204" pitchFamily="18" charset="0"/>
                                    </a:rPr>
                                    <m:t>𝑐</m:t>
                                  </m:r>
                                </m:sub>
                              </m:sSub>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Ω</m:t>
                                  </m:r>
                                </m:e>
                                <m:sub>
                                  <m:r>
                                    <a:rPr lang="en-US" altLang="zh-CN" sz="2400" i="1">
                                      <a:latin typeface="Cambria Math" panose="02040503050406030204" pitchFamily="18" charset="0"/>
                                    </a:rPr>
                                    <m:t>𝑏</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𝐻</m:t>
                                  </m:r>
                                </m:sub>
                              </m:sSub>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𝑐</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𝑑𝑡</m:t>
                              </m:r>
                            </m:num>
                            <m:den>
                              <m:r>
                                <a:rPr lang="en-US" altLang="zh-CN" sz="2400" b="0" i="1" smtClean="0">
                                  <a:latin typeface="Cambria Math" panose="02040503050406030204" pitchFamily="18" charset="0"/>
                                </a:rPr>
                                <m:t>𝑑𝑧</m:t>
                              </m:r>
                            </m:den>
                          </m:f>
                          <m:r>
                            <a:rPr lang="en-US" altLang="zh-CN" sz="2400" b="0" i="1" smtClean="0">
                              <a:latin typeface="Cambria Math" panose="02040503050406030204" pitchFamily="18" charset="0"/>
                            </a:rPr>
                            <m:t>𝑑𝑧</m:t>
                          </m:r>
                        </m:e>
                      </m:nary>
                      <m:r>
                        <a:rPr lang="en-US" altLang="zh-CN" sz="2400" b="0" i="1" smtClean="0">
                          <a:latin typeface="Cambria Math" panose="02040503050406030204" pitchFamily="18" charset="0"/>
                        </a:rPr>
                        <m:t>= </m:t>
                      </m:r>
                      <m:nary>
                        <m:naryPr>
                          <m:ctrlPr>
                            <a:rPr lang="en-US" altLang="zh-CN" sz="2400" i="1">
                              <a:latin typeface="Cambria Math" panose="02040503050406030204" pitchFamily="18" charset="0"/>
                            </a:rPr>
                          </m:ctrlPr>
                        </m:naryPr>
                        <m:sub>
                          <m:r>
                            <a:rPr lang="en-US" altLang="zh-CN" sz="2400" i="1">
                              <a:latin typeface="Cambria Math" panose="02040503050406030204" pitchFamily="18" charset="0"/>
                            </a:rPr>
                            <m:t>0</m:t>
                          </m:r>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m:t>
                              </m:r>
                            </m:sub>
                          </m:sSub>
                        </m:sup>
                        <m:e>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𝜌</m:t>
                                  </m:r>
                                </m:e>
                                <m:sub>
                                  <m:r>
                                    <a:rPr lang="en-US" altLang="zh-CN" sz="2400" i="1">
                                      <a:latin typeface="Cambria Math" panose="02040503050406030204" pitchFamily="18" charset="0"/>
                                    </a:rPr>
                                    <m:t>𝑐</m:t>
                                  </m:r>
                                </m:sub>
                              </m:sSub>
                              <m:sSub>
                                <m:sSubPr>
                                  <m:ctrlPr>
                                    <a:rPr lang="en-US" altLang="zh-CN" sz="2400" i="1">
                                      <a:latin typeface="Cambria Math" panose="02040503050406030204" pitchFamily="18" charset="0"/>
                                    </a:rPr>
                                  </m:ctrlPr>
                                </m:sSubPr>
                                <m:e>
                                  <m:r>
                                    <m:rPr>
                                      <m:sty m:val="p"/>
                                    </m:rPr>
                                    <a:rPr lang="en-US" altLang="zh-CN" sz="2400">
                                      <a:latin typeface="Cambria Math" panose="02040503050406030204" pitchFamily="18" charset="0"/>
                                    </a:rPr>
                                    <m:t>Ω</m:t>
                                  </m:r>
                                </m:e>
                                <m:sub>
                                  <m:r>
                                    <a:rPr lang="en-US" altLang="zh-CN" sz="2400" i="1">
                                      <a:latin typeface="Cambria Math" panose="02040503050406030204" pitchFamily="18" charset="0"/>
                                    </a:rPr>
                                    <m:t>𝑏</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𝑚</m:t>
                                  </m:r>
                                </m:e>
                                <m:sub>
                                  <m:r>
                                    <a:rPr lang="en-US" altLang="zh-CN" sz="2400" i="1">
                                      <a:latin typeface="Cambria Math" panose="02040503050406030204" pitchFamily="18" charset="0"/>
                                    </a:rPr>
                                    <m:t>𝐻</m:t>
                                  </m:r>
                                </m:sub>
                              </m:sSub>
                            </m:den>
                          </m:f>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𝑒</m:t>
                              </m:r>
                            </m:sub>
                          </m:sSub>
                          <m:r>
                            <a:rPr lang="en-US" altLang="zh-CN" sz="2400" i="1">
                              <a:latin typeface="Cambria Math" panose="02040503050406030204" pitchFamily="18" charset="0"/>
                            </a:rPr>
                            <m:t>𝑐</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𝑑𝑧</m:t>
                              </m:r>
                            </m:num>
                            <m:den>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𝑧</m:t>
                                  </m:r>
                                </m:e>
                              </m:d>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𝑧</m:t>
                                  </m:r>
                                </m:e>
                              </m:d>
                            </m:den>
                          </m:f>
                        </m:e>
                      </m:nary>
                    </m:oMath>
                  </m:oMathPara>
                </a14:m>
                <a:endParaRPr lang="zh-CN" altLang="en-US" dirty="0"/>
              </a:p>
            </p:txBody>
          </p:sp>
        </mc:Choice>
        <mc:Fallback xmlns="">
          <p:sp>
            <p:nvSpPr>
              <p:cNvPr id="3" name="内容占位符 2">
                <a:extLst>
                  <a:ext uri="{FF2B5EF4-FFF2-40B4-BE49-F238E27FC236}">
                    <a16:creationId xmlns:a16="http://schemas.microsoft.com/office/drawing/2014/main" id="{4E501D45-9D2A-60A1-ABF9-5501219943EA}"/>
                  </a:ext>
                </a:extLst>
              </p:cNvPr>
              <p:cNvSpPr>
                <a:spLocks noGrp="1" noRot="1" noChangeAspect="1" noMove="1" noResize="1" noEditPoints="1" noAdjustHandles="1" noChangeArrowheads="1" noChangeShapeType="1" noTextEdit="1"/>
              </p:cNvSpPr>
              <p:nvPr>
                <p:ph idx="1"/>
              </p:nvPr>
            </p:nvSpPr>
            <p:spPr>
              <a:xfrm>
                <a:off x="838200" y="457200"/>
                <a:ext cx="10515600" cy="5719763"/>
              </a:xfrm>
              <a:blipFill>
                <a:blip r:embed="rId2"/>
                <a:stretch>
                  <a:fillRect l="-1217" t="-12900"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85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E6E7E9-5898-6F75-E9A2-AE23B06751D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0.12=</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𝑐</m:t>
                              </m:r>
                            </m:sub>
                          </m:sSub>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Ω</m:t>
                              </m:r>
                            </m:e>
                            <m:sub>
                              <m:r>
                                <a:rPr lang="en-US" altLang="zh-CN" i="1">
                                  <a:latin typeface="Cambria Math" panose="02040503050406030204" pitchFamily="18" charset="0"/>
                                </a:rPr>
                                <m:t>𝑏</m:t>
                              </m:r>
                              <m:r>
                                <a:rPr lang="en-US" altLang="zh-CN" b="0" i="1" smtClean="0">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𝐻</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𝑒</m:t>
                          </m:r>
                        </m:sub>
                      </m:sSub>
                      <m:r>
                        <a:rPr lang="en-US" altLang="zh-CN" i="1">
                          <a:latin typeface="Cambria Math" panose="02040503050406030204" pitchFamily="18" charset="0"/>
                        </a:rPr>
                        <m:t>𝑐</m:t>
                      </m:r>
                      <m:nary>
                        <m:naryPr>
                          <m:ctrlPr>
                            <a:rPr lang="en-US" altLang="zh-CN" i="1">
                              <a:latin typeface="Cambria Math" panose="02040503050406030204" pitchFamily="18" charset="0"/>
                            </a:rPr>
                          </m:ctrlPr>
                        </m:naryPr>
                        <m:sub>
                          <m:r>
                            <a:rPr lang="en-US" altLang="zh-CN" i="1">
                              <a:latin typeface="Cambria Math" panose="02040503050406030204" pitchFamily="18" charset="0"/>
                            </a:rPr>
                            <m:t>0</m:t>
                          </m:r>
                        </m:sub>
                        <m:sup>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m:t>
                              </m:r>
                            </m:sub>
                          </m:sSub>
                        </m:sup>
                        <m:e>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𝑧</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𝑑𝑧</m:t>
                              </m:r>
                            </m:num>
                            <m:den>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Ω</m:t>
                                      </m:r>
                                    </m:e>
                                    <m:sub>
                                      <m:r>
                                        <a:rPr lang="en-US" altLang="zh-CN" b="0" i="1" smtClean="0">
                                          <a:latin typeface="Cambria Math" panose="02040503050406030204" pitchFamily="18" charset="0"/>
                                        </a:rPr>
                                        <m:t>𝑚</m:t>
                                      </m:r>
                                    </m:sub>
                                  </m:sSub>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𝑧</m:t>
                                          </m:r>
                                        </m:e>
                                      </m:d>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Ω</m:t>
                                      </m:r>
                                    </m:e>
                                    <m:sub>
                                      <m:r>
                                        <m:rPr>
                                          <m:sty m:val="p"/>
                                        </m:rPr>
                                        <a:rPr lang="en-US" altLang="zh-CN" b="0" i="0" smtClean="0">
                                          <a:latin typeface="Cambria Math" panose="02040503050406030204" pitchFamily="18" charset="0"/>
                                        </a:rPr>
                                        <m:t>Λ</m:t>
                                      </m:r>
                                    </m:sub>
                                  </m:sSub>
                                </m:e>
                              </m:rad>
                            </m:den>
                          </m:f>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0.12=</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𝑐</m:t>
                              </m:r>
                            </m:sub>
                          </m:sSub>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Ω</m:t>
                              </m:r>
                            </m:e>
                            <m:sub>
                              <m:r>
                                <a:rPr lang="en-US" altLang="zh-CN" i="1">
                                  <a:latin typeface="Cambria Math" panose="02040503050406030204" pitchFamily="18" charset="0"/>
                                </a:rPr>
                                <m:t>𝑏</m:t>
                              </m:r>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𝐻</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𝑒</m:t>
                          </m:r>
                        </m:sub>
                      </m:sSub>
                      <m:r>
                        <a:rPr lang="en-US" altLang="zh-CN" i="1">
                          <a:latin typeface="Cambria Math" panose="02040503050406030204" pitchFamily="18" charset="0"/>
                        </a:rPr>
                        <m:t>𝑐</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Ω</m:t>
                                      </m:r>
                                    </m:e>
                                    <m:sub>
                                      <m:r>
                                        <a:rPr lang="en-US" altLang="zh-CN" i="1">
                                          <a:latin typeface="Cambria Math" panose="02040503050406030204" pitchFamily="18" charset="0"/>
                                        </a:rPr>
                                        <m:t>𝑚</m:t>
                                      </m:r>
                                    </m:sub>
                                  </m:sSub>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m:t>
                                              </m:r>
                                            </m:sub>
                                          </m:sSub>
                                        </m:e>
                                      </m:d>
                                    </m:e>
                                    <m:sup>
                                      <m:r>
                                        <a:rPr lang="en-US" altLang="zh-CN" i="1">
                                          <a:latin typeface="Cambria Math" panose="02040503050406030204" pitchFamily="18" charset="0"/>
                                        </a:rPr>
                                        <m:t>3</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Ω</m:t>
                                      </m:r>
                                    </m:e>
                                    <m:sub>
                                      <m:r>
                                        <m:rPr>
                                          <m:sty m:val="p"/>
                                        </m:rPr>
                                        <a:rPr lang="en-US" altLang="zh-CN">
                                          <a:latin typeface="Cambria Math" panose="02040503050406030204" pitchFamily="18" charset="0"/>
                                        </a:rPr>
                                        <m:t>Λ</m:t>
                                      </m:r>
                                    </m:sub>
                                  </m:sSub>
                                </m:e>
                              </m:rad>
                            </m:num>
                            <m:den>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Ω</m:t>
                                  </m:r>
                                </m:e>
                                <m:sub>
                                  <m:r>
                                    <a:rPr lang="en-US" altLang="zh-CN" b="0" i="1" smtClean="0">
                                      <a:latin typeface="Cambria Math" panose="02040503050406030204" pitchFamily="18" charset="0"/>
                                    </a:rPr>
                                    <m:t>𝑚</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Ω</m:t>
                                  </m:r>
                                </m:e>
                                <m:sub>
                                  <m:r>
                                    <a:rPr lang="en-US" altLang="zh-CN" b="0" i="1" smtClean="0">
                                      <a:latin typeface="Cambria Math" panose="02040503050406030204" pitchFamily="18" charset="0"/>
                                    </a:rPr>
                                    <m:t>𝑚</m:t>
                                  </m:r>
                                </m:sub>
                              </m:sSub>
                            </m:den>
                          </m:f>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=11.5</m:t>
                      </m:r>
                    </m:oMath>
                  </m:oMathPara>
                </a14:m>
                <a:endParaRPr lang="en-US" altLang="zh-CN" dirty="0"/>
              </a:p>
              <a:p>
                <a:pPr marL="0" indent="0">
                  <a:buNone/>
                </a:pPr>
                <a:r>
                  <a:rPr lang="zh-CN" altLang="en-US" dirty="0"/>
                  <a:t>假设所有的物质都是</a:t>
                </a:r>
                <a:r>
                  <a:rPr lang="en-US" altLang="zh-CN" dirty="0"/>
                  <a:t>H</a:t>
                </a:r>
                <a:r>
                  <a:rPr lang="zh-CN" altLang="en-US" dirty="0"/>
                  <a:t>和</a:t>
                </a:r>
                <a:r>
                  <a:rPr lang="en-US" altLang="zh-CN" dirty="0"/>
                  <a:t>He</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𝑒</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𝐻</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𝐻𝑒</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(3/4)</m:t>
                          </m:r>
                          <m:r>
                            <a:rPr lang="en-US" altLang="zh-CN" i="1">
                              <a:latin typeface="Cambria Math" panose="02040503050406030204" pitchFamily="18" charset="0"/>
                            </a:rPr>
                            <m:t>𝜌</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𝐻</m:t>
                              </m:r>
                            </m:sub>
                          </m:sSub>
                        </m:den>
                      </m:f>
                      <m:r>
                        <a:rPr lang="en-US" altLang="zh-CN" b="0" i="1" smtClean="0">
                          <a:latin typeface="Cambria Math" panose="02040503050406030204" pitchFamily="18" charset="0"/>
                        </a:rPr>
                        <m:t>+2</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(1/4)</m:t>
                          </m:r>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𝐻</m:t>
                              </m:r>
                            </m:sub>
                          </m:sSub>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8</m:t>
                          </m:r>
                        </m:den>
                      </m:f>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𝜌</m:t>
                              </m:r>
                            </m:e>
                            <m:sub>
                              <m:r>
                                <a:rPr lang="en-US" altLang="zh-CN" i="1">
                                  <a:latin typeface="Cambria Math" panose="02040503050406030204" pitchFamily="18" charset="0"/>
                                </a:rPr>
                                <m:t>𝑐</m:t>
                              </m:r>
                            </m:sub>
                          </m:sSub>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Ω</m:t>
                              </m:r>
                            </m:e>
                            <m:sub>
                              <m:r>
                                <a:rPr lang="en-US" altLang="zh-CN" i="1">
                                  <a:latin typeface="Cambria Math" panose="02040503050406030204" pitchFamily="18" charset="0"/>
                                </a:rPr>
                                <m:t>𝑏</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𝐻</m:t>
                              </m:r>
                            </m:sub>
                          </m:sSub>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m:t>
                          </m:r>
                        </m:sub>
                      </m:sSub>
                      <m:r>
                        <a:rPr lang="en-US" altLang="zh-CN" b="0" i="1" smtClean="0">
                          <a:latin typeface="Cambria Math" panose="02040503050406030204" pitchFamily="18" charset="0"/>
                        </a:rPr>
                        <m:t>≃12</m:t>
                      </m:r>
                    </m:oMath>
                  </m:oMathPara>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64E6E7E9-5898-6F75-E9A2-AE23B06751DE}"/>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4187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96C4092-12AB-1692-6C56-AF7743927EF7}"/>
                  </a:ext>
                </a:extLst>
              </p:cNvPr>
              <p:cNvSpPr>
                <a:spLocks noGrp="1"/>
              </p:cNvSpPr>
              <p:nvPr>
                <p:ph idx="1"/>
              </p:nvPr>
            </p:nvSpPr>
            <p:spPr>
              <a:xfrm>
                <a:off x="838200" y="489527"/>
                <a:ext cx="10515600" cy="5687436"/>
              </a:xfrm>
            </p:spPr>
            <p:txBody>
              <a:bodyPr/>
              <a:lstStyle/>
              <a:p>
                <a:r>
                  <a:rPr lang="en-US" altLang="zh-CN" b="0" i="0" u="none" strike="noStrike" baseline="0" dirty="0">
                    <a:solidFill>
                      <a:srgbClr val="000000"/>
                    </a:solidFill>
                    <a:latin typeface="Times New Roman" panose="02020603050405020304" pitchFamily="18" charset="0"/>
                  </a:rPr>
                  <a:t>Derive the recombination temperature from</a:t>
                </a:r>
              </a:p>
              <a:p>
                <a:pPr marL="0" indent="0">
                  <a:buNone/>
                </a:pPr>
                <a14:m>
                  <m:oMathPara xmlns:m="http://schemas.openxmlformats.org/officeDocument/2006/math">
                    <m:oMathParaPr>
                      <m:jc m:val="centerGroup"/>
                    </m:oMathParaPr>
                    <m:oMath xmlns:m="http://schemas.openxmlformats.org/officeDocument/2006/math">
                      <m:f>
                        <m:fPr>
                          <m:ctrlPr>
                            <a:rPr lang="zh-CN" altLang="zh-CN" i="1" smtClean="0">
                              <a:effectLst/>
                              <a:latin typeface="Cambria Math" panose="02040503050406030204" pitchFamily="18" charset="0"/>
                              <a:ea typeface="Cambria Math" panose="02040503050406030204" pitchFamily="18" charset="0"/>
                            </a:rPr>
                          </m:ctrlPr>
                        </m:fPr>
                        <m:num>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𝑥</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0.26</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𝜂</m:t>
                          </m:r>
                        </m:den>
                      </m:f>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𝑒</m:t>
                                      </m:r>
                                    </m:sub>
                                  </m:sSub>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𝑇</m:t>
                                  </m:r>
                                </m:den>
                              </m:f>
                            </m:e>
                          </m:d>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3/2</m:t>
                          </m:r>
                        </m:sup>
                      </m:sSup>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exp</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sub>
                              </m:sSub>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𝑇</m:t>
                              </m:r>
                            </m:den>
                          </m:f>
                        </m:e>
                      </m:d>
                    </m:oMath>
                  </m:oMathPara>
                </a14:m>
                <a:endParaRPr lang="en-US" altLang="zh-CN" dirty="0"/>
              </a:p>
              <a:p>
                <a:pPr marL="0" indent="0">
                  <a:buNone/>
                </a:pPr>
                <a:r>
                  <a:rPr lang="en-US" altLang="zh-CN" b="0" i="0" u="none" strike="noStrike" baseline="0" dirty="0">
                    <a:solidFill>
                      <a:srgbClr val="000000"/>
                    </a:solidFill>
                    <a:latin typeface="Times New Roman" panose="02020603050405020304" pitchFamily="18" charset="0"/>
                  </a:rPr>
                  <a:t>using numerical method.</a:t>
                </a:r>
                <a:endParaRPr lang="zh-CN" altLang="en-US" sz="4000" dirty="0"/>
              </a:p>
            </p:txBody>
          </p:sp>
        </mc:Choice>
        <mc:Fallback xmlns="">
          <p:sp>
            <p:nvSpPr>
              <p:cNvPr id="3" name="内容占位符 2">
                <a:extLst>
                  <a:ext uri="{FF2B5EF4-FFF2-40B4-BE49-F238E27FC236}">
                    <a16:creationId xmlns:a16="http://schemas.microsoft.com/office/drawing/2014/main" id="{E96C4092-12AB-1692-6C56-AF7743927EF7}"/>
                  </a:ext>
                </a:extLst>
              </p:cNvPr>
              <p:cNvSpPr>
                <a:spLocks noGrp="1" noRot="1" noChangeAspect="1" noMove="1" noResize="1" noEditPoints="1" noAdjustHandles="1" noChangeArrowheads="1" noChangeShapeType="1" noTextEdit="1"/>
              </p:cNvSpPr>
              <p:nvPr>
                <p:ph idx="1"/>
              </p:nvPr>
            </p:nvSpPr>
            <p:spPr>
              <a:xfrm>
                <a:off x="838200" y="489527"/>
                <a:ext cx="10515600" cy="5687436"/>
              </a:xfrm>
              <a:blipFill>
                <a:blip r:embed="rId2"/>
                <a:stretch>
                  <a:fillRect l="-1217" t="-1822"/>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0656444D-5CFC-1C60-93BB-FDB17FD48DFD}"/>
              </a:ext>
            </a:extLst>
          </p:cNvPr>
          <p:cNvPicPr>
            <a:picLocks noChangeAspect="1"/>
          </p:cNvPicPr>
          <p:nvPr/>
        </p:nvPicPr>
        <p:blipFill>
          <a:blip r:embed="rId3"/>
          <a:stretch>
            <a:fillRect/>
          </a:stretch>
        </p:blipFill>
        <p:spPr>
          <a:xfrm>
            <a:off x="1383794" y="2535568"/>
            <a:ext cx="6486706" cy="4133446"/>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4A19AEB-F0FA-2D21-929F-027099126E97}"/>
                  </a:ext>
                </a:extLst>
              </p:cNvPr>
              <p:cNvSpPr txBox="1"/>
              <p:nvPr/>
            </p:nvSpPr>
            <p:spPr>
              <a:xfrm>
                <a:off x="9347201" y="3971636"/>
                <a:ext cx="16559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𝑇</m:t>
                      </m:r>
                      <m:r>
                        <a:rPr lang="en-US" altLang="zh-CN" sz="2400" b="0" i="1" smtClean="0">
                          <a:latin typeface="Cambria Math" panose="02040503050406030204" pitchFamily="18" charset="0"/>
                          <a:ea typeface="Cambria Math" panose="02040503050406030204" pitchFamily="18" charset="0"/>
                        </a:rPr>
                        <m:t>∼0.3 </m:t>
                      </m:r>
                      <m:r>
                        <m:rPr>
                          <m:sty m:val="p"/>
                        </m:rPr>
                        <a:rPr lang="en-US" altLang="zh-CN" sz="2400" b="0" i="0" smtClean="0">
                          <a:latin typeface="Cambria Math" panose="02040503050406030204" pitchFamily="18" charset="0"/>
                          <a:ea typeface="Cambria Math" panose="02040503050406030204" pitchFamily="18" charset="0"/>
                        </a:rPr>
                        <m:t>eV</m:t>
                      </m:r>
                    </m:oMath>
                  </m:oMathPara>
                </a14:m>
                <a:endParaRPr lang="zh-CN" altLang="en-US" sz="2400" dirty="0"/>
              </a:p>
            </p:txBody>
          </p:sp>
        </mc:Choice>
        <mc:Fallback xmlns="">
          <p:sp>
            <p:nvSpPr>
              <p:cNvPr id="4" name="文本框 3">
                <a:extLst>
                  <a:ext uri="{FF2B5EF4-FFF2-40B4-BE49-F238E27FC236}">
                    <a16:creationId xmlns:a16="http://schemas.microsoft.com/office/drawing/2014/main" id="{44A19AEB-F0FA-2D21-929F-027099126E97}"/>
                  </a:ext>
                </a:extLst>
              </p:cNvPr>
              <p:cNvSpPr txBox="1">
                <a:spLocks noRot="1" noChangeAspect="1" noMove="1" noResize="1" noEditPoints="1" noAdjustHandles="1" noChangeArrowheads="1" noChangeShapeType="1" noTextEdit="1"/>
              </p:cNvSpPr>
              <p:nvPr/>
            </p:nvSpPr>
            <p:spPr>
              <a:xfrm>
                <a:off x="9347201" y="3971636"/>
                <a:ext cx="1655966" cy="46166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109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D5324F2-92DF-46D1-394E-FE2840587757}"/>
                  </a:ext>
                </a:extLst>
              </p:cNvPr>
              <p:cNvSpPr>
                <a:spLocks noGrp="1"/>
              </p:cNvSpPr>
              <p:nvPr>
                <p:ph idx="1"/>
              </p:nvPr>
            </p:nvSpPr>
            <p:spPr>
              <a:xfrm>
                <a:off x="838200" y="267855"/>
                <a:ext cx="10515600" cy="5909108"/>
              </a:xfrm>
            </p:spPr>
            <p:txBody>
              <a:bodyPr/>
              <a:lstStyle/>
              <a:p>
                <a:r>
                  <a:rPr lang="en-US" altLang="zh-CN" sz="2800" dirty="0">
                    <a:latin typeface="+mn-ea"/>
                    <a:cs typeface="Times New Roman" pitchFamily="18" charset="0"/>
                  </a:rPr>
                  <a:t>(a) The true value of the Hubble constant is 100 km/s/</a:t>
                </a:r>
                <a:r>
                  <a:rPr lang="en-US" altLang="zh-CN" sz="2800" dirty="0" err="1">
                    <a:latin typeface="+mn-ea"/>
                    <a:cs typeface="Times New Roman" pitchFamily="18" charset="0"/>
                  </a:rPr>
                  <a:t>Mpc</a:t>
                </a:r>
                <a:r>
                  <a:rPr lang="en-US" altLang="zh-CN" sz="2800" dirty="0">
                    <a:latin typeface="+mn-ea"/>
                    <a:cs typeface="Times New Roman" pitchFamily="18" charset="0"/>
                  </a:rPr>
                  <a:t>?</a:t>
                </a:r>
              </a:p>
              <a:p>
                <a:r>
                  <a:rPr lang="en-US" altLang="zh-CN" sz="2800" dirty="0">
                    <a:latin typeface="+mn-ea"/>
                    <a:cs typeface="Times New Roman" pitchFamily="18" charset="0"/>
                  </a:rPr>
                  <a:t>(b) The true value of the Hubble constant is 50 km/s/</a:t>
                </a:r>
                <a:r>
                  <a:rPr lang="en-US" altLang="zh-CN" sz="2800" dirty="0" err="1">
                    <a:latin typeface="+mn-ea"/>
                    <a:cs typeface="Times New Roman" pitchFamily="18" charset="0"/>
                  </a:rPr>
                  <a:t>Mpc</a:t>
                </a:r>
                <a:r>
                  <a:rPr lang="en-US" altLang="zh-CN" sz="2800" dirty="0">
                    <a:latin typeface="+mn-ea"/>
                    <a:cs typeface="Times New Roman" pitchFamily="18" charset="0"/>
                  </a:rPr>
                  <a:t>?</a:t>
                </a:r>
              </a:p>
              <a:p>
                <a:pPr marL="0" indent="0">
                  <a:buNone/>
                </a:pPr>
                <a:endParaRPr lang="en-US" altLang="zh-CN" sz="2800" dirty="0">
                  <a:latin typeface="+mn-ea"/>
                  <a:cs typeface="Times New Roman" pitchFamily="18" charset="0"/>
                </a:endParaRPr>
              </a:p>
              <a:p>
                <a:pPr marL="0" indent="0">
                  <a:buNone/>
                </a:pPr>
                <a:r>
                  <a:rPr lang="en-US" altLang="zh-CN" sz="2800" dirty="0"/>
                  <a:t>Recession velocity: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hubble</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𝐻</m:t>
                        </m:r>
                      </m:e>
                      <m:sub>
                        <m:r>
                          <m:rPr>
                            <m:sty m:val="p"/>
                          </m:rPr>
                          <a:rPr lang="en-US" altLang="zh-CN" sz="2800" b="0" i="0" smtClean="0">
                            <a:latin typeface="Cambria Math" panose="02040503050406030204" pitchFamily="18" charset="0"/>
                          </a:rPr>
                          <m:t>true</m:t>
                        </m:r>
                      </m:sub>
                    </m:sSub>
                    <m:r>
                      <a:rPr lang="en-US" altLang="zh-CN" sz="2800" b="0" i="1" smtClean="0">
                        <a:latin typeface="Cambria Math" panose="02040503050406030204" pitchFamily="18" charset="0"/>
                      </a:rPr>
                      <m:t>𝐷</m:t>
                    </m:r>
                  </m:oMath>
                </a14:m>
                <a:endParaRPr lang="en-US" altLang="zh-CN" sz="2800" dirty="0"/>
              </a:p>
              <a:p>
                <a:pPr marL="0" indent="0">
                  <a:buNone/>
                </a:pPr>
                <a:r>
                  <a:rPr lang="en-US" altLang="zh-CN" sz="2800" dirty="0"/>
                  <a:t>Observed velocity :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obs</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hubble</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peculiar</m:t>
                        </m:r>
                      </m:sub>
                    </m:sSub>
                  </m:oMath>
                </a14:m>
                <a:endParaRPr lang="en-US" altLang="zh-CN" sz="2800" b="0" dirty="0"/>
              </a:p>
              <a:p>
                <a:pPr marL="0" indent="0">
                  <a:buNone/>
                </a:pPr>
                <a:r>
                  <a:rPr lang="en-US" altLang="zh-CN" sz="2800" dirty="0"/>
                  <a:t>Observed constant: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𝐻</m:t>
                        </m:r>
                      </m:e>
                      <m:sub>
                        <m:r>
                          <m:rPr>
                            <m:sty m:val="p"/>
                          </m:rPr>
                          <a:rPr lang="en-US" altLang="zh-CN" sz="2800" b="0" i="0" smtClean="0">
                            <a:latin typeface="Cambria Math" panose="02040503050406030204" pitchFamily="18" charset="0"/>
                          </a:rPr>
                          <m:t>obs</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obs</m:t>
                            </m:r>
                          </m:sub>
                        </m:sSub>
                      </m:num>
                      <m:den>
                        <m:r>
                          <a:rPr lang="en-US" altLang="zh-CN" sz="2800" b="0" i="1" smtClean="0">
                            <a:latin typeface="Cambria Math" panose="02040503050406030204" pitchFamily="18" charset="0"/>
                          </a:rPr>
                          <m:t>𝐷</m:t>
                        </m:r>
                      </m:den>
                    </m:f>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𝐻</m:t>
                        </m:r>
                      </m:e>
                      <m:sub>
                        <m:r>
                          <m:rPr>
                            <m:sty m:val="p"/>
                          </m:rPr>
                          <a:rPr lang="en-US" altLang="zh-CN" sz="2800" b="0" i="0" smtClean="0">
                            <a:latin typeface="Cambria Math" panose="02040503050406030204" pitchFamily="18" charset="0"/>
                          </a:rPr>
                          <m:t>true</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peculiar</m:t>
                            </m:r>
                          </m:sub>
                        </m:sSub>
                      </m:num>
                      <m:den>
                        <m:r>
                          <a:rPr lang="en-US" altLang="zh-CN" sz="2800" b="0" i="1" smtClean="0">
                            <a:latin typeface="Cambria Math" panose="02040503050406030204" pitchFamily="18" charset="0"/>
                          </a:rPr>
                          <m:t>𝐷</m:t>
                        </m:r>
                      </m:den>
                    </m:f>
                  </m:oMath>
                </a14:m>
                <a:endParaRPr lang="en-US" altLang="zh-CN" sz="2800" dirty="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altLang="zh-CN" sz="2800" b="0" i="1" smtClean="0">
                              <a:latin typeface="Cambria Math" panose="02040503050406030204" pitchFamily="18" charset="0"/>
                            </a:rPr>
                          </m:ctrlPr>
                        </m:dPr>
                        <m:e>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𝐻</m:t>
                                      </m:r>
                                    </m:e>
                                    <m:sub>
                                      <m:r>
                                        <m:rPr>
                                          <m:sty m:val="p"/>
                                        </m:rPr>
                                        <a:rPr lang="en-US" altLang="zh-CN" sz="2800" i="0">
                                          <a:latin typeface="Cambria Math" panose="02040503050406030204" pitchFamily="18" charset="0"/>
                                        </a:rPr>
                                        <m:t>obs</m:t>
                                      </m:r>
                                    </m:sub>
                                  </m:sSub>
                                  <m:r>
                                    <a:rPr lang="en-US" altLang="zh-CN" sz="2800" i="1">
                                      <a:latin typeface="Cambria Math" panose="02040503050406030204" pitchFamily="18" charset="0"/>
                                    </a:rPr>
                                    <m:t> −</m:t>
                                  </m:r>
                                  <m:r>
                                    <a:rPr lang="en-US" altLang="zh-CN" sz="2800" b="0" i="1" smtClean="0">
                                      <a:latin typeface="Cambria Math" panose="02040503050406030204" pitchFamily="18" charset="0"/>
                                    </a:rPr>
                                    <m:t>𝐻</m:t>
                                  </m:r>
                                </m:e>
                                <m:sub>
                                  <m:r>
                                    <m:rPr>
                                      <m:sty m:val="p"/>
                                    </m:rPr>
                                    <a:rPr lang="en-US" altLang="zh-CN" sz="2800" b="0" i="0" smtClean="0">
                                      <a:latin typeface="Cambria Math" panose="02040503050406030204" pitchFamily="18" charset="0"/>
                                    </a:rPr>
                                    <m:t>true</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𝐻</m:t>
                                  </m:r>
                                </m:e>
                                <m:sub>
                                  <m:r>
                                    <m:rPr>
                                      <m:sty m:val="p"/>
                                    </m:rPr>
                                    <a:rPr lang="en-US" altLang="zh-CN" sz="2800" b="0" i="0" smtClean="0">
                                      <a:latin typeface="Cambria Math" panose="02040503050406030204" pitchFamily="18" charset="0"/>
                                    </a:rPr>
                                    <m:t>true</m:t>
                                  </m:r>
                                </m:sub>
                              </m:sSub>
                            </m:den>
                          </m:f>
                        </m:e>
                      </m:d>
                      <m:r>
                        <a:rPr lang="en-US" altLang="zh-CN" sz="2800" b="0" i="1" smtClean="0">
                          <a:latin typeface="Cambria Math" panose="02040503050406030204" pitchFamily="18" charset="0"/>
                        </a:rPr>
                        <m:t>=10%</m:t>
                      </m:r>
                    </m:oMath>
                  </m:oMathPara>
                </a14:m>
                <a:endParaRPr lang="en-US" altLang="zh-CN" sz="2800" dirty="0"/>
              </a:p>
              <a:p>
                <a:pPr marL="0" indent="0" algn="ctr">
                  <a:buNone/>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m:rPr>
                                  <m:sty m:val="p"/>
                                </m:rPr>
                                <a:rPr lang="en-US" altLang="zh-CN" sz="2800" b="0" i="0" smtClean="0">
                                  <a:latin typeface="Cambria Math" panose="02040503050406030204" pitchFamily="18" charset="0"/>
                                </a:rPr>
                                <m:t>peculiar</m:t>
                              </m:r>
                            </m:sub>
                          </m:sSub>
                        </m:num>
                        <m:den>
                          <m:r>
                            <a:rPr lang="en-US" altLang="zh-CN" sz="2800" b="0" i="1" smtClean="0">
                              <a:latin typeface="Cambria Math" panose="02040503050406030204" pitchFamily="18" charset="0"/>
                            </a:rPr>
                            <m:t>10%</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𝐻</m:t>
                              </m:r>
                            </m:e>
                            <m:sub>
                              <m:r>
                                <m:rPr>
                                  <m:sty m:val="p"/>
                                </m:rPr>
                                <a:rPr lang="en-US" altLang="zh-CN" sz="2800" b="0" i="0" smtClean="0">
                                  <a:latin typeface="Cambria Math" panose="02040503050406030204" pitchFamily="18" charset="0"/>
                                </a:rPr>
                                <m:t>true</m:t>
                              </m:r>
                            </m:sub>
                          </m:sSub>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oMath>
                  </m:oMathPara>
                </a14:m>
                <a:endParaRPr lang="en-US" altLang="zh-CN" sz="2800" dirty="0"/>
              </a:p>
              <a:p>
                <a:r>
                  <a:rPr lang="en-US" altLang="zh-CN" sz="2800" dirty="0"/>
                  <a:t>(a) </a:t>
                </a:r>
                <a14:m>
                  <m:oMath xmlns:m="http://schemas.openxmlformats.org/officeDocument/2006/math">
                    <m:r>
                      <a:rPr lang="en-US" altLang="zh-CN" sz="2800" b="0" i="1" smtClean="0">
                        <a:latin typeface="Cambria Math" panose="02040503050406030204" pitchFamily="18" charset="0"/>
                      </a:rPr>
                      <m:t>𝐷</m:t>
                    </m:r>
                    <m:r>
                      <a:rPr lang="en-US" altLang="zh-CN" sz="2800" i="1">
                        <a:latin typeface="Cambria Math" panose="02040503050406030204" pitchFamily="18" charset="0"/>
                      </a:rPr>
                      <m:t>=60 </m:t>
                    </m:r>
                    <m:r>
                      <m:rPr>
                        <m:sty m:val="p"/>
                      </m:rPr>
                      <a:rPr lang="en-US" altLang="zh-CN" sz="2800" b="0" i="0" smtClean="0">
                        <a:latin typeface="Cambria Math" panose="02040503050406030204" pitchFamily="18" charset="0"/>
                      </a:rPr>
                      <m:t>Mpc</m:t>
                    </m:r>
                  </m:oMath>
                </a14:m>
                <a:endParaRPr lang="en-US" altLang="zh-CN" sz="2800" dirty="0"/>
              </a:p>
              <a:p>
                <a:r>
                  <a:rPr lang="en-US" altLang="zh-CN" sz="2800" dirty="0"/>
                  <a:t>(b) </a:t>
                </a:r>
                <a14:m>
                  <m:oMath xmlns:m="http://schemas.openxmlformats.org/officeDocument/2006/math">
                    <m:r>
                      <a:rPr lang="en-US" altLang="zh-CN" sz="2800" b="0" i="1" smtClean="0">
                        <a:latin typeface="Cambria Math" panose="02040503050406030204" pitchFamily="18" charset="0"/>
                      </a:rPr>
                      <m:t>𝐷</m:t>
                    </m:r>
                    <m:r>
                      <a:rPr lang="en-US" altLang="zh-CN" sz="2800" i="1">
                        <a:latin typeface="Cambria Math" panose="02040503050406030204" pitchFamily="18" charset="0"/>
                      </a:rPr>
                      <m:t>=120 </m:t>
                    </m:r>
                    <m:r>
                      <m:rPr>
                        <m:sty m:val="p"/>
                      </m:rPr>
                      <a:rPr lang="en-US" altLang="zh-CN" sz="2800" b="0" i="0" smtClean="0">
                        <a:latin typeface="Cambria Math" panose="02040503050406030204" pitchFamily="18" charset="0"/>
                      </a:rPr>
                      <m:t>Mpc</m:t>
                    </m:r>
                  </m:oMath>
                </a14:m>
                <a:endParaRPr lang="en-US" altLang="zh-CN" sz="2800" dirty="0"/>
              </a:p>
              <a:p>
                <a:endParaRPr lang="zh-CN" altLang="en-US" dirty="0"/>
              </a:p>
            </p:txBody>
          </p:sp>
        </mc:Choice>
        <mc:Fallback xmlns="">
          <p:sp>
            <p:nvSpPr>
              <p:cNvPr id="3" name="内容占位符 2">
                <a:extLst>
                  <a:ext uri="{FF2B5EF4-FFF2-40B4-BE49-F238E27FC236}">
                    <a16:creationId xmlns:a16="http://schemas.microsoft.com/office/drawing/2014/main" id="{2D5324F2-92DF-46D1-394E-FE2840587757}"/>
                  </a:ext>
                </a:extLst>
              </p:cNvPr>
              <p:cNvSpPr>
                <a:spLocks noGrp="1" noRot="1" noChangeAspect="1" noMove="1" noResize="1" noEditPoints="1" noAdjustHandles="1" noChangeArrowheads="1" noChangeShapeType="1" noTextEdit="1"/>
              </p:cNvSpPr>
              <p:nvPr>
                <p:ph idx="1"/>
              </p:nvPr>
            </p:nvSpPr>
            <p:spPr>
              <a:xfrm>
                <a:off x="838200" y="267855"/>
                <a:ext cx="10515600" cy="5909108"/>
              </a:xfrm>
              <a:blipFill>
                <a:blip r:embed="rId2"/>
                <a:stretch>
                  <a:fillRect l="-1217" t="-1961" b="-1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3474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D703FF-D26E-323D-FA2F-F04E45BC7BB4}"/>
                  </a:ext>
                </a:extLst>
              </p:cNvPr>
              <p:cNvSpPr>
                <a:spLocks noGrp="1"/>
              </p:cNvSpPr>
              <p:nvPr>
                <p:ph idx="1"/>
              </p:nvPr>
            </p:nvSpPr>
            <p:spPr>
              <a:xfrm>
                <a:off x="838200" y="667265"/>
                <a:ext cx="10515600" cy="5509698"/>
              </a:xfrm>
            </p:spPr>
            <p:txBody>
              <a:bodyPr>
                <a:normAutofit/>
              </a:bodyPr>
              <a:lstStyle/>
              <a:p>
                <a:r>
                  <a:rPr lang="en-US" altLang="zh-CN" b="0" i="0" u="none" strike="noStrike" baseline="0" dirty="0">
                    <a:solidFill>
                      <a:srgbClr val="000000"/>
                    </a:solidFill>
                    <a:latin typeface="Times New Roman" panose="02020603050405020304" pitchFamily="18" charset="0"/>
                  </a:rPr>
                  <a:t>Please derive the photon density of cosmic microwave background at present.</a:t>
                </a:r>
              </a:p>
              <a:p>
                <a:pPr marL="0" indent="0">
                  <a:buNone/>
                </a:pPr>
                <a:endParaRPr lang="en-US" altLang="zh-CN" b="0" i="0" u="none" strike="noStrike" baseline="0" dirty="0">
                  <a:solidFill>
                    <a:srgbClr val="000000"/>
                  </a:solidFill>
                  <a:latin typeface="Times New Roman" panose="02020603050405020304" pitchFamily="18" charset="0"/>
                </a:endParaRPr>
              </a:p>
              <a:p>
                <a:pPr marL="0" indent="0">
                  <a:buNone/>
                </a:pPr>
                <a:r>
                  <a:rPr lang="en-US" altLang="zh-CN" dirty="0">
                    <a:effectLst/>
                    <a:latin typeface="Georgia" panose="02040502050405020303" pitchFamily="18" charset="0"/>
                    <a:ea typeface="DengXian" panose="02010600030101010101" pitchFamily="2" charset="-122"/>
                    <a:cs typeface="Times New Roman" panose="02020603050405020304" pitchFamily="18" charset="0"/>
                  </a:rPr>
                  <a:t>The number density of blackbody photons with wavelength between </a:t>
                </a:r>
                <a14:m>
                  <m:oMath xmlns:m="http://schemas.openxmlformats.org/officeDocument/2006/math">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and </a:t>
                </a:r>
                <a14:m>
                  <m:oMath xmlns:m="http://schemas.openxmlformats.org/officeDocument/2006/math">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is given by dividing the blackbody energy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in the wavelength range by the photon energy </a:t>
                </a:r>
                <a14:m>
                  <m:oMath xmlns:m="http://schemas.openxmlformats.org/officeDocument/2006/math">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𝜈</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h𝑐</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a:t>
                </a:r>
                <a:endParaRPr lang="zh-CN" altLang="zh-CN" dirty="0">
                  <a:effectLst/>
                  <a:latin typeface="Georgia" panose="02040502050405020303"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𝑛</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num>
                        <m:den>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h𝑐</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den>
                      </m:f>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num>
                        <m:den>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h𝑐</m:t>
                          </m:r>
                        </m:den>
                      </m:f>
                      <m:r>
                        <m:rPr>
                          <m:nor/>
                        </m:rPr>
                        <a:rPr lang="en-US" altLang="zh-CN">
                          <a:effectLst/>
                          <a:latin typeface="Georgia" panose="02040502050405020303" pitchFamily="18" charset="0"/>
                          <a:ea typeface="DengXian" panose="02010600030101010101" pitchFamily="2" charset="-122"/>
                          <a:cs typeface="Times New Roman" panose="02020603050405020304" pitchFamily="18" charset="0"/>
                        </a:rPr>
                        <m:t> </m:t>
                      </m:r>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en-US" altLang="zh-CN" dirty="0">
                  <a:effectLst/>
                  <a:ea typeface="DengXian" panose="02010600030101010101" pitchFamily="2" charset="-122"/>
                  <a:cs typeface="Times New Roman" panose="02020603050405020304" pitchFamily="18" charset="0"/>
                </a:endParaRPr>
              </a:p>
              <a:p>
                <a:pPr marL="0" indent="0">
                  <a:buNone/>
                </a:pPr>
                <a:r>
                  <a:rPr lang="en-US" altLang="zh-CN" dirty="0">
                    <a:effectLst/>
                    <a:latin typeface="Georgia" panose="02040502050405020303" pitchFamily="18" charset="0"/>
                    <a:ea typeface="DengXian" panose="02010600030101010101" pitchFamily="2" charset="-122"/>
                    <a:cs typeface="Times New Roman" panose="02020603050405020304" pitchFamily="18" charset="0"/>
                  </a:rPr>
                  <a:t>Using the expression for the blackbody energy density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𝑢</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(cf. </a:t>
                </a:r>
                <a:r>
                  <a:rPr lang="en-US" altLang="zh-CN" dirty="0" err="1">
                    <a:effectLst/>
                    <a:latin typeface="Georgia" panose="02040502050405020303" pitchFamily="18" charset="0"/>
                    <a:ea typeface="DengXian" panose="02010600030101010101" pitchFamily="2" charset="-122"/>
                    <a:cs typeface="Times New Roman" panose="02020603050405020304" pitchFamily="18" charset="0"/>
                  </a:rPr>
                  <a:t>Ostlie</a:t>
                </a:r>
                <a:r>
                  <a:rPr lang="en-US" altLang="zh-CN" dirty="0">
                    <a:effectLst/>
                    <a:latin typeface="Georgia" panose="02040502050405020303" pitchFamily="18" charset="0"/>
                    <a:ea typeface="DengXian" panose="02010600030101010101" pitchFamily="2" charset="-122"/>
                    <a:cs typeface="Times New Roman" panose="02020603050405020304" pitchFamily="18" charset="0"/>
                  </a:rPr>
                  <a:t> &amp; Carroll, eqn. 9.5), this becomes</a:t>
                </a:r>
                <a:endParaRPr lang="zh-CN" altLang="zh-CN" dirty="0">
                  <a:effectLst/>
                  <a:latin typeface="Georgia" panose="02040502050405020303"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𝑛</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a:effectLst/>
                              <a:latin typeface="Cambria Math" panose="02040503050406030204" pitchFamily="18" charset="0"/>
                              <a:ea typeface="DengXian" panose="02010600030101010101" pitchFamily="2" charset="-122"/>
                              <a:cs typeface="Times New Roman" panose="02020603050405020304" pitchFamily="18" charset="0"/>
                            </a:rPr>
                            <m:t>8</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𝜋</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e>
                            <m:sup>
                              <m:r>
                                <a:rPr lang="en-US" altLang="zh-CN">
                                  <a:effectLst/>
                                  <a:latin typeface="Cambria Math" panose="02040503050406030204" pitchFamily="18" charset="0"/>
                                  <a:ea typeface="DengXian" panose="02010600030101010101" pitchFamily="2" charset="-122"/>
                                  <a:cs typeface="Times New Roman" panose="02020603050405020304" pitchFamily="18" charset="0"/>
                                </a:rPr>
                                <m:t>4</m:t>
                              </m:r>
                            </m:sup>
                          </m:sSup>
                        </m:num>
                        <m:den>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exp</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h𝑐</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𝑘𝑇</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1</m:t>
                          </m:r>
                        </m:den>
                      </m:f>
                      <m:r>
                        <m:rPr>
                          <m:nor/>
                        </m:rPr>
                        <a:rPr lang="en-US" altLang="zh-CN">
                          <a:effectLst/>
                          <a:latin typeface="Georgia" panose="02040502050405020303" pitchFamily="18" charset="0"/>
                          <a:ea typeface="DengXian" panose="02010600030101010101" pitchFamily="2" charset="-122"/>
                          <a:cs typeface="Times New Roman" panose="02020603050405020304" pitchFamily="18" charset="0"/>
                        </a:rPr>
                        <m:t> </m:t>
                      </m:r>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11D703FF-D26E-323D-FA2F-F04E45BC7BB4}"/>
                  </a:ext>
                </a:extLst>
              </p:cNvPr>
              <p:cNvSpPr>
                <a:spLocks noGrp="1" noRot="1" noChangeAspect="1" noMove="1" noResize="1" noEditPoints="1" noAdjustHandles="1" noChangeArrowheads="1" noChangeShapeType="1" noTextEdit="1"/>
              </p:cNvSpPr>
              <p:nvPr>
                <p:ph idx="1"/>
              </p:nvPr>
            </p:nvSpPr>
            <p:spPr>
              <a:xfrm>
                <a:off x="838200" y="667265"/>
                <a:ext cx="10515600" cy="5509698"/>
              </a:xfrm>
              <a:blipFill>
                <a:blip r:embed="rId2"/>
                <a:stretch>
                  <a:fillRect l="-1217" t="-18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0543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9B210881-D682-BA9E-998C-3FC289F3324E}"/>
                  </a:ext>
                </a:extLst>
              </p:cNvPr>
              <p:cNvSpPr>
                <a:spLocks noGrp="1"/>
              </p:cNvSpPr>
              <p:nvPr>
                <p:ph idx="1"/>
              </p:nvPr>
            </p:nvSpPr>
            <p:spPr>
              <a:xfrm>
                <a:off x="838200" y="766119"/>
                <a:ext cx="10515600" cy="5410844"/>
              </a:xfrm>
            </p:spPr>
            <p:txBody>
              <a:bodyPr/>
              <a:lstStyle/>
              <a:p>
                <a:pPr marL="0" indent="0">
                  <a:buNone/>
                </a:pPr>
                <a:r>
                  <a:rPr lang="en-US" altLang="zh-CN" dirty="0">
                    <a:effectLst/>
                    <a:latin typeface="Georgia" panose="02040502050405020303" pitchFamily="18" charset="0"/>
                    <a:ea typeface="DengXian" panose="02010600030101010101" pitchFamily="2" charset="-122"/>
                    <a:cs typeface="Times New Roman" panose="02020603050405020304" pitchFamily="18" charset="0"/>
                  </a:rPr>
                  <a:t>The total number density of photons can be obtained by integrating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𝑛</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𝑑</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over all wavelengths,</a:t>
                </a:r>
                <a:endParaRPr lang="zh-CN" altLang="zh-CN" dirty="0">
                  <a:effectLst/>
                  <a:latin typeface="Georgia" panose="02040502050405020303"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effectLst/>
                          <a:latin typeface="Cambria Math" panose="02040503050406030204" pitchFamily="18" charset="0"/>
                          <a:ea typeface="DengXian" panose="02010600030101010101" pitchFamily="2" charset="-122"/>
                          <a:cs typeface="Times New Roman" panose="02020603050405020304" pitchFamily="18" charset="0"/>
                        </a:rPr>
                        <m:t>𝑛</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a:effectLst/>
                              <a:latin typeface="Cambria Math" panose="02040503050406030204" pitchFamily="18" charset="0"/>
                              <a:ea typeface="DengXian" panose="02010600030101010101" pitchFamily="2" charset="-122"/>
                              <a:cs typeface="Times New Roman" panose="02020603050405020304" pitchFamily="18" charset="0"/>
                            </a:rPr>
                            <m:t>0</m:t>
                          </m:r>
                        </m:sub>
                        <m:sup>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sup>
                        <m:e>
                          <m:r>
                            <a:rPr lang="en-US" altLang="zh-CN">
                              <a:effectLst/>
                              <a:latin typeface="Cambria Math" panose="02040503050406030204" pitchFamily="18" charset="0"/>
                              <a:ea typeface="DengXian" panose="02010600030101010101" pitchFamily="2" charset="-122"/>
                              <a:cs typeface="Times New Roman" panose="02020603050405020304" pitchFamily="18" charset="0"/>
                            </a:rPr>
                            <m:t> </m:t>
                          </m:r>
                        </m:e>
                      </m:nary>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𝑛</m:t>
                          </m:r>
                        </m:e>
                        <m:sub>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sub>
                      </m:sSub>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a:effectLst/>
                              <a:latin typeface="Cambria Math" panose="02040503050406030204" pitchFamily="18" charset="0"/>
                              <a:ea typeface="DengXian" panose="02010600030101010101" pitchFamily="2" charset="-122"/>
                              <a:cs typeface="Times New Roman" panose="02020603050405020304" pitchFamily="18" charset="0"/>
                            </a:rPr>
                            <m:t>0</m:t>
                          </m:r>
                        </m:sub>
                        <m:sup>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sup>
                        <m:e>
                          <m:r>
                            <a:rPr lang="en-US" altLang="zh-CN">
                              <a:effectLst/>
                              <a:latin typeface="Cambria Math" panose="02040503050406030204" pitchFamily="18" charset="0"/>
                              <a:ea typeface="DengXian" panose="02010600030101010101" pitchFamily="2" charset="-122"/>
                              <a:cs typeface="Times New Roman" panose="02020603050405020304" pitchFamily="18" charset="0"/>
                            </a:rPr>
                            <m:t> </m:t>
                          </m:r>
                        </m:e>
                      </m:nary>
                      <m:f>
                        <m:fPr>
                          <m:ctrlPr>
                            <a:rPr lang="zh-CN" altLang="zh-CN" i="1">
                              <a:effectLst/>
                              <a:latin typeface="Cambria Math" panose="02040503050406030204" pitchFamily="18" charset="0"/>
                              <a:ea typeface="Cambria Math" panose="02040503050406030204" pitchFamily="18" charset="0"/>
                            </a:rPr>
                          </m:ctrlPr>
                        </m:fPr>
                        <m:num>
                          <m:r>
                            <a:rPr lang="en-US" altLang="zh-CN">
                              <a:effectLst/>
                              <a:latin typeface="Cambria Math" panose="02040503050406030204" pitchFamily="18" charset="0"/>
                              <a:ea typeface="DengXian" panose="02010600030101010101" pitchFamily="2" charset="-122"/>
                              <a:cs typeface="Times New Roman" panose="02020603050405020304" pitchFamily="18" charset="0"/>
                            </a:rPr>
                            <m:t>8</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𝜋</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e>
                            <m:sup>
                              <m:r>
                                <a:rPr lang="en-US" altLang="zh-CN">
                                  <a:effectLst/>
                                  <a:latin typeface="Cambria Math" panose="02040503050406030204" pitchFamily="18" charset="0"/>
                                  <a:ea typeface="DengXian" panose="02010600030101010101" pitchFamily="2" charset="-122"/>
                                  <a:cs typeface="Times New Roman" panose="02020603050405020304" pitchFamily="18" charset="0"/>
                                </a:rPr>
                                <m:t>4</m:t>
                              </m:r>
                            </m:sup>
                          </m:sSup>
                        </m:num>
                        <m:den>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exp</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h𝑐</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𝑘𝑇</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1</m:t>
                          </m:r>
                        </m:den>
                      </m:f>
                      <m:r>
                        <m:rPr>
                          <m:nor/>
                        </m:rPr>
                        <a:rPr lang="en-US" altLang="zh-CN">
                          <a:effectLst/>
                          <a:latin typeface="Georgia" panose="02040502050405020303" pitchFamily="18" charset="0"/>
                          <a:ea typeface="DengXian" panose="02010600030101010101" pitchFamily="2" charset="-122"/>
                          <a:cs typeface="Times New Roman" panose="02020603050405020304" pitchFamily="18" charset="0"/>
                        </a:rPr>
                        <m:t> </m:t>
                      </m:r>
                      <m:r>
                        <m:rPr>
                          <m:sty m:val="p"/>
                        </m:rPr>
                        <a:rPr lang="en-US" altLang="zh-CN">
                          <a:effectLst/>
                          <a:latin typeface="Cambria Math" panose="02040503050406030204" pitchFamily="18" charset="0"/>
                          <a:ea typeface="DengXian" panose="02010600030101010101" pitchFamily="2" charset="-122"/>
                          <a:cs typeface="Times New Roman" panose="02020603050405020304" pitchFamily="18" charset="0"/>
                        </a:rPr>
                        <m:t>d</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𝜆</m:t>
                      </m:r>
                    </m:oMath>
                  </m:oMathPara>
                </a14:m>
                <a:endParaRPr lang="en-US" altLang="zh-CN" dirty="0">
                  <a:effectLst/>
                  <a:ea typeface="DengXian" panose="02010600030101010101" pitchFamily="2" charset="-122"/>
                  <a:cs typeface="Times New Roman" panose="02020603050405020304" pitchFamily="18" charset="0"/>
                </a:endParaRPr>
              </a:p>
              <a:p>
                <a:pPr marL="0" indent="0">
                  <a:buNone/>
                </a:pPr>
                <a:r>
                  <a:rPr lang="en-US" altLang="zh-CN" dirty="0">
                    <a:effectLst/>
                    <a:latin typeface="Georgia" panose="02040502050405020303" pitchFamily="18" charset="0"/>
                    <a:ea typeface="DengXian" panose="02010600030101010101" pitchFamily="2" charset="-122"/>
                    <a:cs typeface="Times New Roman" panose="02020603050405020304" pitchFamily="18" charset="0"/>
                  </a:rPr>
                  <a:t>This is a messy integral, but can be evaluated using software such as </a:t>
                </a:r>
                <a:r>
                  <a:rPr lang="en-US" altLang="zh-CN" i="1" dirty="0">
                    <a:effectLst/>
                    <a:latin typeface="Georgia" panose="02040502050405020303" pitchFamily="18" charset="0"/>
                    <a:ea typeface="DengXian" panose="02010600030101010101" pitchFamily="2" charset="-122"/>
                    <a:cs typeface="Times New Roman" panose="02020603050405020304" pitchFamily="18" charset="0"/>
                  </a:rPr>
                  <a:t>Mathematica</a:t>
                </a:r>
                <a:r>
                  <a:rPr lang="en-US" altLang="zh-CN" dirty="0">
                    <a:effectLst/>
                    <a:latin typeface="Georgia" panose="02040502050405020303" pitchFamily="18" charset="0"/>
                    <a:ea typeface="DengXian" panose="02010600030101010101" pitchFamily="2" charset="-122"/>
                    <a:cs typeface="Times New Roman" panose="02020603050405020304" pitchFamily="18" charset="0"/>
                  </a:rPr>
                  <a:t> to find the result</a:t>
                </a:r>
                <a:endParaRPr lang="zh-CN" altLang="zh-CN" dirty="0">
                  <a:effectLst/>
                  <a:latin typeface="Georgia" panose="02040502050405020303"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smtClean="0">
                          <a:effectLst/>
                          <a:latin typeface="Cambria Math" panose="02040503050406030204" pitchFamily="18" charset="0"/>
                          <a:ea typeface="DengXian" panose="02010600030101010101" pitchFamily="2" charset="-122"/>
                          <a:cs typeface="Times New Roman" panose="02020603050405020304" pitchFamily="18" charset="0"/>
                        </a:rPr>
                        <m:t>𝑛</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=16</m:t>
                      </m:r>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𝜋𝜁</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(3)</m:t>
                      </m:r>
                      <m:sSup>
                        <m:sSupPr>
                          <m:ctrlPr>
                            <a:rPr lang="zh-CN" altLang="zh-CN" i="1">
                              <a:effectLst/>
                              <a:latin typeface="Cambria Math" panose="02040503050406030204" pitchFamily="18" charset="0"/>
                              <a:ea typeface="Cambria Math" panose="02040503050406030204" pitchFamily="18" charset="0"/>
                            </a:rPr>
                          </m:ctrlPr>
                        </m:sSupPr>
                        <m:e>
                          <m:d>
                            <m:dPr>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𝑘𝑇</m:t>
                                  </m:r>
                                </m:num>
                                <m:den>
                                  <m:r>
                                    <a:rPr lang="en-US" altLang="zh-CN" i="1">
                                      <a:effectLst/>
                                      <a:latin typeface="Cambria Math" panose="02040503050406030204" pitchFamily="18" charset="0"/>
                                      <a:ea typeface="DengXian" panose="02010600030101010101" pitchFamily="2" charset="-122"/>
                                      <a:cs typeface="Times New Roman" panose="02020603050405020304" pitchFamily="18" charset="0"/>
                                    </a:rPr>
                                    <m:t>h𝑐</m:t>
                                  </m:r>
                                </m:den>
                              </m:f>
                            </m:e>
                          </m:d>
                        </m:e>
                        <m:sup>
                          <m:r>
                            <a:rPr lang="en-US" altLang="zh-CN">
                              <a:effectLst/>
                              <a:latin typeface="Cambria Math" panose="02040503050406030204" pitchFamily="18" charset="0"/>
                              <a:ea typeface="DengXian" panose="02010600030101010101" pitchFamily="2" charset="-122"/>
                              <a:cs typeface="Times New Roman" panose="02020603050405020304" pitchFamily="18" charset="0"/>
                            </a:rPr>
                            <m:t>3</m:t>
                          </m:r>
                        </m:sup>
                      </m:sSup>
                    </m:oMath>
                  </m:oMathPara>
                </a14:m>
                <a:endParaRPr lang="en-US" altLang="zh-CN" dirty="0"/>
              </a:p>
              <a:p>
                <a:pPr marL="0" indent="0">
                  <a:buNone/>
                </a:pPr>
                <a:r>
                  <a:rPr lang="en-US" altLang="zh-CN" dirty="0">
                    <a:effectLst/>
                    <a:latin typeface="Georgia" panose="02040502050405020303" pitchFamily="18" charset="0"/>
                    <a:ea typeface="DengXian" panose="02010600030101010101" pitchFamily="2" charset="-122"/>
                    <a:cs typeface="Times New Roman" panose="02020603050405020304" pitchFamily="18" charset="0"/>
                  </a:rPr>
                  <a:t>where </a:t>
                </a:r>
                <a14:m>
                  <m:oMath xmlns:m="http://schemas.openxmlformats.org/officeDocument/2006/math">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𝜁</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 is the Riemann zeta function, which has </a:t>
                </a:r>
                <a14:m>
                  <m:oMath xmlns:m="http://schemas.openxmlformats.org/officeDocument/2006/math">
                    <m:r>
                      <a:rPr lang="en-US" altLang="zh-CN" i="1">
                        <a:effectLst/>
                        <a:latin typeface="Cambria Math" panose="02040503050406030204" pitchFamily="18" charset="0"/>
                        <a:ea typeface="DengXian" panose="02010600030101010101" pitchFamily="2" charset="-122"/>
                        <a:cs typeface="Times New Roman" panose="02020603050405020304" pitchFamily="18" charset="0"/>
                      </a:rPr>
                      <m:t>𝜁</m:t>
                    </m:r>
                    <m:r>
                      <a:rPr lang="en-US" altLang="zh-CN">
                        <a:effectLst/>
                        <a:latin typeface="Cambria Math" panose="02040503050406030204" pitchFamily="18" charset="0"/>
                        <a:ea typeface="DengXian" panose="02010600030101010101" pitchFamily="2" charset="-122"/>
                        <a:cs typeface="Times New Roman" panose="02020603050405020304" pitchFamily="18" charset="0"/>
                      </a:rPr>
                      <m:t>(3)≈1.202</m:t>
                    </m:r>
                  </m:oMath>
                </a14:m>
                <a:r>
                  <a:rPr lang="en-US" altLang="zh-CN" dirty="0">
                    <a:effectLst/>
                    <a:latin typeface="Georgia" panose="02040502050405020303" pitchFamily="18" charset="0"/>
                    <a:ea typeface="DengXian" panose="02010600030101010101" pitchFamily="2" charset="-122"/>
                    <a:cs typeface="Times New Roman" panose="02020603050405020304" pitchFamily="18" charset="0"/>
                  </a:rPr>
                  <a:t>.</a:t>
                </a:r>
                <a:endParaRPr lang="zh-CN" altLang="zh-CN" dirty="0">
                  <a:effectLst/>
                  <a:latin typeface="Georgia" panose="02040502050405020303" pitchFamily="18" charset="0"/>
                  <a:ea typeface="DengXian" panose="02010600030101010101" pitchFamily="2"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𝑛</m:t>
                          </m:r>
                        </m:e>
                        <m:sub>
                          <m:r>
                            <a:rPr lang="en-US" altLang="zh-CN" sz="2800" b="0" i="1" smtClean="0">
                              <a:latin typeface="Cambria Math" panose="02040503050406030204" pitchFamily="18" charset="0"/>
                            </a:rPr>
                            <m:t>𝛾</m:t>
                          </m:r>
                        </m:sub>
                      </m:sSub>
                      <m:r>
                        <a:rPr lang="en-US" altLang="zh-CN" sz="2800" b="0" i="1" smtClean="0">
                          <a:latin typeface="Cambria Math" panose="02040503050406030204" pitchFamily="18" charset="0"/>
                        </a:rPr>
                        <m:t>=422 </m:t>
                      </m:r>
                      <m:r>
                        <m:rPr>
                          <m:sty m:val="p"/>
                        </m:rPr>
                        <a:rPr lang="en-US" altLang="zh-CN" sz="2800" b="0" i="0" smtClean="0">
                          <a:latin typeface="Cambria Math" panose="02040503050406030204" pitchFamily="18" charset="0"/>
                        </a:rPr>
                        <m:t>c</m:t>
                      </m:r>
                      <m:sSup>
                        <m:sSupPr>
                          <m:ctrlPr>
                            <a:rPr lang="en-US" altLang="zh-CN" sz="2800" b="0" i="1" smtClean="0">
                              <a:latin typeface="Cambria Math" panose="02040503050406030204" pitchFamily="18" charset="0"/>
                            </a:rPr>
                          </m:ctrlPr>
                        </m:sSupPr>
                        <m:e>
                          <m:r>
                            <m:rPr>
                              <m:sty m:val="p"/>
                            </m:rPr>
                            <a:rPr lang="en-US" altLang="zh-CN" sz="2800" b="0" i="0" smtClean="0">
                              <a:latin typeface="Cambria Math" panose="02040503050406030204" pitchFamily="18" charset="0"/>
                            </a:rPr>
                            <m:t>m</m:t>
                          </m:r>
                        </m:e>
                        <m:sup>
                          <m:r>
                            <a:rPr lang="en-US" altLang="zh-CN" sz="2800" b="0" i="0" smtClean="0">
                              <a:latin typeface="Cambria Math" panose="02040503050406030204" pitchFamily="18" charset="0"/>
                            </a:rPr>
                            <m:t>−3</m:t>
                          </m:r>
                        </m:sup>
                      </m:sSup>
                    </m:oMath>
                  </m:oMathPara>
                </a14:m>
                <a:endParaRPr lang="zh-CN" altLang="en-US" dirty="0"/>
              </a:p>
            </p:txBody>
          </p:sp>
        </mc:Choice>
        <mc:Fallback xmlns="">
          <p:sp>
            <p:nvSpPr>
              <p:cNvPr id="4" name="内容占位符 3">
                <a:extLst>
                  <a:ext uri="{FF2B5EF4-FFF2-40B4-BE49-F238E27FC236}">
                    <a16:creationId xmlns:a16="http://schemas.microsoft.com/office/drawing/2014/main" id="{9B210881-D682-BA9E-998C-3FC289F3324E}"/>
                  </a:ext>
                </a:extLst>
              </p:cNvPr>
              <p:cNvSpPr>
                <a:spLocks noGrp="1" noRot="1" noChangeAspect="1" noMove="1" noResize="1" noEditPoints="1" noAdjustHandles="1" noChangeArrowheads="1" noChangeShapeType="1" noTextEdit="1"/>
              </p:cNvSpPr>
              <p:nvPr>
                <p:ph idx="1"/>
              </p:nvPr>
            </p:nvSpPr>
            <p:spPr>
              <a:xfrm>
                <a:off x="838200" y="766119"/>
                <a:ext cx="10515600" cy="5410844"/>
              </a:xfrm>
              <a:blipFill>
                <a:blip r:embed="rId2"/>
                <a:stretch>
                  <a:fillRect l="-1217" t="-2029"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0140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12A42A5-3F23-40A9-9906-BBE0A535C876}"/>
              </a:ext>
            </a:extLst>
          </p:cNvPr>
          <p:cNvSpPr>
            <a:spLocks noGrp="1"/>
          </p:cNvSpPr>
          <p:nvPr>
            <p:ph idx="1"/>
          </p:nvPr>
        </p:nvSpPr>
        <p:spPr bwMode="auto">
          <a:xfrm>
            <a:off x="289290" y="145562"/>
            <a:ext cx="11902710" cy="6207112"/>
          </a:xfrm>
        </p:spPr>
        <p:txBody>
          <a:bodyPr wrap="square" numCol="1" anchor="t" anchorCtr="0" compatLnSpc="1">
            <a:prstTxWarp prst="textNoShape">
              <a:avLst/>
            </a:prstTxWarp>
            <a:normAutofit fontScale="92500" lnSpcReduction="10000"/>
          </a:bodyPr>
          <a:lstStyle/>
          <a:p>
            <a:pPr marL="0" indent="0">
              <a:lnSpc>
                <a:spcPct val="100000"/>
              </a:lnSpc>
              <a:buFont typeface="Arial" panose="020B0604020202020204" pitchFamily="34" charset="0"/>
              <a:buNone/>
            </a:pPr>
            <a:r>
              <a:rPr lang="zh-CN" altLang="en-US" dirty="0">
                <a:latin typeface="宋体" panose="02010600030101010101" pitchFamily="2" charset="-122"/>
                <a:ea typeface="宋体" panose="02010600030101010101" pitchFamily="2" charset="-122"/>
                <a:cs typeface="Times New Roman" panose="02020603050405020304" pitchFamily="18" charset="0"/>
              </a:rPr>
              <a:t>在</a:t>
            </a:r>
            <a:r>
              <a:rPr lang="en-US" altLang="zh-CN" dirty="0">
                <a:latin typeface="宋体" panose="02010600030101010101" pitchFamily="2" charset="-122"/>
                <a:ea typeface="宋体" panose="02010600030101010101" pitchFamily="2" charset="-122"/>
                <a:cs typeface="Times New Roman" panose="02020603050405020304" pitchFamily="18" charset="0"/>
              </a:rPr>
              <a:t>CMB</a:t>
            </a:r>
            <a:r>
              <a:rPr lang="zh-CN" altLang="en-US" dirty="0">
                <a:latin typeface="宋体" panose="02010600030101010101" pitchFamily="2" charset="-122"/>
                <a:ea typeface="宋体" panose="02010600030101010101" pitchFamily="2" charset="-122"/>
                <a:cs typeface="Times New Roman" panose="02020603050405020304" pitchFamily="18" charset="0"/>
              </a:rPr>
              <a:t>功率谱中，声学振荡峰的位置由声波在产生扰动的时间（</a:t>
            </a:r>
            <a:r>
              <a:rPr lang="en-US" altLang="zh-CN" dirty="0">
                <a:latin typeface="宋体" panose="02010600030101010101" pitchFamily="2" charset="-122"/>
                <a:ea typeface="宋体" panose="02010600030101010101" pitchFamily="2" charset="-122"/>
                <a:cs typeface="Times New Roman" panose="02020603050405020304" pitchFamily="18" charset="0"/>
              </a:rPr>
              <a:t>t=0</a:t>
            </a:r>
            <a:r>
              <a:rPr lang="zh-CN" altLang="en-US" dirty="0">
                <a:latin typeface="宋体" panose="02010600030101010101" pitchFamily="2" charset="-122"/>
                <a:ea typeface="宋体" panose="02010600030101010101" pitchFamily="2" charset="-122"/>
                <a:cs typeface="Times New Roman" panose="02020603050405020304" pitchFamily="18" charset="0"/>
              </a:rPr>
              <a:t>）和再复合时期（</a:t>
            </a:r>
            <a:r>
              <a:rPr lang="en-US" altLang="zh-CN" dirty="0">
                <a:latin typeface="宋体" panose="02010600030101010101" pitchFamily="2" charset="-122"/>
                <a:ea typeface="宋体" panose="02010600030101010101" pitchFamily="2" charset="-122"/>
                <a:cs typeface="Times New Roman" panose="02020603050405020304" pitchFamily="18" charset="0"/>
              </a:rPr>
              <a:t>t = t</a:t>
            </a:r>
            <a:r>
              <a:rPr lang="zh-CN" altLang="en-US" baseline="-25000"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）之间传播的共动距离确定，</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Font typeface="Arial" panose="020B0604020202020204" pitchFamily="34" charset="0"/>
              <a:buNone/>
            </a:pP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Font typeface="Arial" panose="020B0604020202020204" pitchFamily="34" charset="0"/>
              <a:buNone/>
            </a:pPr>
            <a:r>
              <a:rPr lang="zh-CN" altLang="en-US" dirty="0">
                <a:latin typeface="宋体" panose="02010600030101010101" pitchFamily="2" charset="-122"/>
                <a:ea typeface="宋体" panose="02010600030101010101" pitchFamily="2" charset="-122"/>
                <a:cs typeface="Times New Roman" panose="02020603050405020304" pitchFamily="18" charset="0"/>
              </a:rPr>
              <a:t>其中</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s</a:t>
            </a:r>
            <a:r>
              <a:rPr lang="zh-CN" altLang="en-US" dirty="0">
                <a:latin typeface="宋体" panose="02010600030101010101" pitchFamily="2" charset="-122"/>
                <a:ea typeface="宋体" panose="02010600030101010101" pitchFamily="2" charset="-122"/>
                <a:cs typeface="Times New Roman" panose="02020603050405020304" pitchFamily="18" charset="0"/>
              </a:rPr>
              <a:t>为声速，称为声速视界。在此题目中，我们将首先计算</a:t>
            </a:r>
            <a:r>
              <a:rPr lang="en-US" altLang="zh-CN" dirty="0">
                <a:latin typeface="宋体" panose="02010600030101010101" pitchFamily="2" charset="-122"/>
                <a:ea typeface="宋体" panose="02010600030101010101" pitchFamily="2" charset="-122"/>
                <a:cs typeface="Times New Roman" panose="02020603050405020304" pitchFamily="18" charset="0"/>
              </a:rPr>
              <a:t>s</a:t>
            </a:r>
            <a:r>
              <a:rPr lang="zh-CN" altLang="en-US" dirty="0">
                <a:latin typeface="宋体" panose="02010600030101010101" pitchFamily="2" charset="-122"/>
                <a:ea typeface="宋体" panose="02010600030101010101" pitchFamily="2" charset="-122"/>
                <a:cs typeface="Times New Roman" panose="02020603050405020304" pitchFamily="18" charset="0"/>
              </a:rPr>
              <a:t>，然后计算声学峰对宇宙学参数的依赖。</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Font typeface="Arial" panose="020B0604020202020204" pitchFamily="34" charset="0"/>
              <a:buNone/>
            </a:pPr>
            <a:r>
              <a:rPr lang="zh-CN" altLang="en-US" dirty="0">
                <a:latin typeface="宋体" panose="02010600030101010101" pitchFamily="2" charset="-122"/>
                <a:ea typeface="宋体" panose="02010600030101010101" pitchFamily="2" charset="-122"/>
                <a:cs typeface="Times New Roman" panose="02020603050405020304" pitchFamily="18" charset="0"/>
              </a:rPr>
              <a:t>参数如下重子密度</a:t>
            </a:r>
            <a:r>
              <a:rPr lang="el-GR" altLang="zh-CN" dirty="0">
                <a:latin typeface="Times New Roman" panose="02020603050405020304" pitchFamily="18" charset="0"/>
                <a:ea typeface="宋体" panose="02010600030101010101" pitchFamily="2" charset="-122"/>
                <a:cs typeface="Times New Roman" panose="02020603050405020304" pitchFamily="18" charset="0"/>
              </a:rPr>
              <a:t>Ω</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b</a:t>
            </a:r>
            <a:r>
              <a:rPr lang="zh-CN" altLang="en-US" dirty="0">
                <a:latin typeface="宋体" panose="02010600030101010101" pitchFamily="2" charset="-122"/>
                <a:ea typeface="宋体" panose="02010600030101010101" pitchFamily="2" charset="-122"/>
                <a:cs typeface="Times New Roman" panose="02020603050405020304" pitchFamily="18" charset="0"/>
              </a:rPr>
              <a:t>，物质密度（重子</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暗物质）</a:t>
            </a:r>
            <a:r>
              <a:rPr lang="el-GR" altLang="zh-CN" dirty="0">
                <a:latin typeface="Times New Roman" panose="02020603050405020304" pitchFamily="18" charset="0"/>
                <a:ea typeface="宋体" panose="02010600030101010101" pitchFamily="2" charset="-122"/>
                <a:cs typeface="Times New Roman" panose="02020603050405020304" pitchFamily="18" charset="0"/>
              </a:rPr>
              <a:t> Ω</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m</a:t>
            </a:r>
            <a:r>
              <a:rPr lang="zh-CN" altLang="en-US" dirty="0">
                <a:latin typeface="宋体" panose="02010600030101010101" pitchFamily="2" charset="-122"/>
                <a:ea typeface="宋体" panose="02010600030101010101" pitchFamily="2" charset="-122"/>
                <a:cs typeface="Times New Roman" panose="02020603050405020304" pitchFamily="18" charset="0"/>
              </a:rPr>
              <a:t>和暗能量密度</a:t>
            </a:r>
            <a:r>
              <a:rPr lang="el-GR" altLang="zh-CN" dirty="0">
                <a:latin typeface="Times New Roman" panose="02020603050405020304" pitchFamily="18" charset="0"/>
                <a:ea typeface="宋体" panose="02010600030101010101" pitchFamily="2" charset="-122"/>
                <a:cs typeface="Times New Roman" panose="02020603050405020304" pitchFamily="18" charset="0"/>
              </a:rPr>
              <a:t>Ω</a:t>
            </a:r>
            <a:r>
              <a:rPr lang="el-GR" altLang="zh-CN" baseline="-25000" dirty="0">
                <a:latin typeface="Times New Roman" panose="02020603050405020304" pitchFamily="18" charset="0"/>
                <a:ea typeface="宋体" panose="02010600030101010101" pitchFamily="2" charset="-122"/>
                <a:cs typeface="Times New Roman" panose="02020603050405020304" pitchFamily="18" charset="0"/>
              </a:rPr>
              <a:t>Λ</a:t>
            </a:r>
            <a:r>
              <a:rPr lang="zh-CN" altLang="en-US" dirty="0">
                <a:latin typeface="宋体" panose="02010600030101010101" pitchFamily="2" charset="-122"/>
                <a:ea typeface="宋体" panose="02010600030101010101" pitchFamily="2" charset="-122"/>
                <a:cs typeface="Times New Roman" panose="02020603050405020304" pitchFamily="18" charset="0"/>
              </a:rPr>
              <a:t>，曲率</a:t>
            </a:r>
            <a:r>
              <a:rPr lang="el-GR" altLang="zh-CN" dirty="0">
                <a:latin typeface="Times New Roman" panose="02020603050405020304" pitchFamily="18" charset="0"/>
                <a:ea typeface="宋体" panose="02010600030101010101" pitchFamily="2" charset="-122"/>
                <a:cs typeface="Times New Roman" panose="02020603050405020304" pitchFamily="18" charset="0"/>
              </a:rPr>
              <a:t>Ω</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k  </a:t>
            </a:r>
            <a:r>
              <a:rPr lang="en-US" altLang="zh-CN" dirty="0">
                <a:latin typeface="宋体" panose="02010600030101010101" pitchFamily="2" charset="-122"/>
                <a:ea typeface="宋体" panose="02010600030101010101" pitchFamily="2" charset="-122"/>
                <a:cs typeface="Times New Roman" panose="02020603050405020304" pitchFamily="18" charset="0"/>
              </a:rPr>
              <a:t>=1-</a:t>
            </a:r>
            <a:r>
              <a:rPr lang="el-GR" altLang="zh-CN" dirty="0">
                <a:latin typeface="Times New Roman" panose="02020603050405020304" pitchFamily="18" charset="0"/>
                <a:ea typeface="宋体" panose="02010600030101010101" pitchFamily="2" charset="-122"/>
                <a:cs typeface="Times New Roman" panose="02020603050405020304" pitchFamily="18" charset="0"/>
              </a:rPr>
              <a:t> Ω</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m </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l-GR" altLang="zh-CN" dirty="0">
                <a:latin typeface="Times New Roman" panose="02020603050405020304" pitchFamily="18" charset="0"/>
                <a:ea typeface="宋体" panose="02010600030101010101" pitchFamily="2" charset="-122"/>
                <a:cs typeface="Times New Roman" panose="02020603050405020304" pitchFamily="18" charset="0"/>
              </a:rPr>
              <a:t>Ω</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Λ  </a:t>
            </a:r>
            <a:r>
              <a:rPr lang="en-US" altLang="zh-CN" dirty="0">
                <a:latin typeface="宋体" panose="02010600030101010101" pitchFamily="2" charset="-122"/>
                <a:ea typeface="宋体" panose="02010600030101010101" pitchFamily="2" charset="-122"/>
                <a:cs typeface="Times New Roman" panose="02020603050405020304" pitchFamily="18" charset="0"/>
              </a:rPr>
              <a:t>.  h=H</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0</a:t>
            </a:r>
            <a:r>
              <a:rPr lang="en-US" altLang="zh-CN" dirty="0">
                <a:latin typeface="宋体" panose="02010600030101010101" pitchFamily="2" charset="-122"/>
                <a:ea typeface="宋体" panose="02010600030101010101" pitchFamily="2" charset="-122"/>
                <a:cs typeface="Times New Roman" panose="02020603050405020304" pitchFamily="18" charset="0"/>
              </a:rPr>
              <a:t>/100 km/s/</a:t>
            </a:r>
            <a:r>
              <a:rPr lang="en-US" altLang="zh-CN" dirty="0" err="1">
                <a:latin typeface="宋体" panose="02010600030101010101" pitchFamily="2" charset="-122"/>
                <a:ea typeface="宋体" panose="02010600030101010101" pitchFamily="2" charset="-122"/>
                <a:cs typeface="Times New Roman" panose="02020603050405020304" pitchFamily="18" charset="0"/>
              </a:rPr>
              <a:t>Mpc</a:t>
            </a:r>
            <a:r>
              <a:rPr lang="zh-CN" altLang="en-US" dirty="0">
                <a:latin typeface="宋体" panose="02010600030101010101" pitchFamily="2" charset="-122"/>
                <a:ea typeface="宋体" panose="02010600030101010101" pitchFamily="2" charset="-122"/>
                <a:cs typeface="Times New Roman" panose="02020603050405020304" pitchFamily="18" charset="0"/>
              </a:rPr>
              <a:t>。假定现在</a:t>
            </a:r>
            <a:r>
              <a:rPr lang="en-US" altLang="zh-CN" dirty="0">
                <a:latin typeface="宋体" panose="02010600030101010101" pitchFamily="2" charset="-122"/>
                <a:ea typeface="宋体" panose="02010600030101010101" pitchFamily="2" charset="-122"/>
                <a:cs typeface="Times New Roman" panose="02020603050405020304" pitchFamily="18" charset="0"/>
              </a:rPr>
              <a:t>CMB</a:t>
            </a:r>
            <a:r>
              <a:rPr lang="zh-CN" altLang="en-US" dirty="0">
                <a:latin typeface="宋体" panose="02010600030101010101" pitchFamily="2" charset="-122"/>
                <a:ea typeface="宋体" panose="02010600030101010101" pitchFamily="2" charset="-122"/>
                <a:cs typeface="Times New Roman" panose="02020603050405020304" pitchFamily="18" charset="0"/>
              </a:rPr>
              <a:t>的温度是</a:t>
            </a:r>
            <a:r>
              <a:rPr lang="en-US" altLang="zh-CN" dirty="0">
                <a:latin typeface="宋体" panose="02010600030101010101" pitchFamily="2" charset="-122"/>
                <a:ea typeface="宋体" panose="02010600030101010101" pitchFamily="2" charset="-122"/>
                <a:cs typeface="Times New Roman" panose="02020603050405020304" pitchFamily="18" charset="0"/>
              </a:rPr>
              <a:t>2.725K</a:t>
            </a:r>
            <a:r>
              <a:rPr lang="zh-CN" altLang="en-US" dirty="0">
                <a:latin typeface="宋体" panose="02010600030101010101" pitchFamily="2" charset="-122"/>
                <a:ea typeface="宋体" panose="02010600030101010101" pitchFamily="2" charset="-122"/>
                <a:cs typeface="Times New Roman" panose="02020603050405020304" pitchFamily="18" charset="0"/>
              </a:rPr>
              <a:t>。辐射密度主要由光子贡献。</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Font typeface="Arial" panose="020B0604020202020204" pitchFamily="34" charset="0"/>
              <a:buNone/>
            </a:pPr>
            <a:r>
              <a:rPr lang="en-US" altLang="zh-CN" dirty="0">
                <a:latin typeface="宋体" panose="02010600030101010101" pitchFamily="2" charset="-122"/>
                <a:ea typeface="宋体" panose="02010600030101010101" pitchFamily="2" charset="-122"/>
                <a:cs typeface="Times New Roman" panose="02020603050405020304" pitchFamily="18" charset="0"/>
              </a:rPr>
              <a:t>1</a:t>
            </a:r>
            <a:r>
              <a:rPr lang="zh-CN" altLang="en-US" dirty="0">
                <a:latin typeface="宋体" panose="02010600030101010101" pitchFamily="2" charset="-122"/>
                <a:ea typeface="宋体" panose="02010600030101010101" pitchFamily="2" charset="-122"/>
                <a:cs typeface="Times New Roman" panose="02020603050405020304" pitchFamily="18" charset="0"/>
              </a:rPr>
              <a:t>）声速是恢复力与惯性之间竞争的结果。 对于理想流体</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s</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rPr>
              <a:t>dp</a:t>
            </a:r>
            <a:r>
              <a:rPr lang="en-US" altLang="zh-CN" dirty="0">
                <a:latin typeface="宋体" panose="02010600030101010101" pitchFamily="2" charset="-122"/>
                <a:ea typeface="宋体" panose="02010600030101010101" pitchFamily="2" charset="-122"/>
                <a:cs typeface="Times New Roman" panose="02020603050405020304" pitchFamily="18" charset="0"/>
              </a:rPr>
              <a:t>/d</a:t>
            </a:r>
            <a:r>
              <a:rPr lang="el-GR" altLang="zh-CN" dirty="0">
                <a:latin typeface="Times New Roman" panose="02020603050405020304" pitchFamily="18" charset="0"/>
                <a:ea typeface="宋体" panose="02010600030101010101" pitchFamily="2" charset="-122"/>
                <a:cs typeface="Times New Roman" panose="02020603050405020304" pitchFamily="18" charset="0"/>
              </a:rPr>
              <a:t>ρ</a:t>
            </a:r>
            <a:r>
              <a:rPr lang="zh-CN" altLang="en-US" dirty="0">
                <a:latin typeface="宋体" panose="02010600030101010101" pitchFamily="2" charset="-122"/>
                <a:ea typeface="宋体" panose="02010600030101010101" pitchFamily="2" charset="-122"/>
                <a:cs typeface="Times New Roman" panose="02020603050405020304" pitchFamily="18" charset="0"/>
              </a:rPr>
              <a:t>。再复合之前，可以假定光子和重子被锁定在一起（用于长波的扰动）。 对于光子，</a:t>
            </a:r>
            <a:r>
              <a:rPr lang="en-US" altLang="zh-CN" dirty="0">
                <a:latin typeface="宋体" panose="02010600030101010101" pitchFamily="2" charset="-122"/>
                <a:ea typeface="宋体" panose="02010600030101010101" pitchFamily="2" charset="-122"/>
                <a:cs typeface="Times New Roman" panose="02020603050405020304" pitchFamily="18" charset="0"/>
              </a:rPr>
              <a:t>p</a:t>
            </a:r>
            <a:r>
              <a:rPr lang="el-GR" altLang="zh-CN" baseline="-25000" dirty="0">
                <a:latin typeface="Times New Roman" panose="02020603050405020304" pitchFamily="18" charset="0"/>
                <a:ea typeface="宋体" panose="02010600030101010101" pitchFamily="2" charset="-122"/>
                <a:cs typeface="Times New Roman" panose="02020603050405020304" pitchFamily="18" charset="0"/>
              </a:rPr>
              <a:t>γ</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l-GR" altLang="zh-CN" dirty="0">
                <a:latin typeface="Times New Roman" panose="02020603050405020304" pitchFamily="18" charset="0"/>
                <a:ea typeface="宋体" panose="02010600030101010101" pitchFamily="2" charset="-122"/>
                <a:cs typeface="Times New Roman" panose="02020603050405020304" pitchFamily="18" charset="0"/>
              </a:rPr>
              <a:t>ρ</a:t>
            </a:r>
            <a:r>
              <a:rPr lang="el-GR" altLang="zh-CN" baseline="-25000" dirty="0">
                <a:latin typeface="Times New Roman" panose="02020603050405020304" pitchFamily="18" charset="0"/>
                <a:ea typeface="宋体" panose="02010600030101010101" pitchFamily="2" charset="-122"/>
                <a:cs typeface="Times New Roman" panose="02020603050405020304" pitchFamily="18" charset="0"/>
              </a:rPr>
              <a:t>γ</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cs typeface="Times New Roman" panose="02020603050405020304" pitchFamily="18" charset="0"/>
              </a:rPr>
              <a:t>，对于重子</a:t>
            </a:r>
            <a:r>
              <a:rPr lang="en-US" altLang="zh-CN" dirty="0">
                <a:latin typeface="宋体" panose="02010600030101010101" pitchFamily="2" charset="-122"/>
                <a:ea typeface="宋体" panose="02010600030101010101" pitchFamily="2" charset="-122"/>
                <a:cs typeface="Times New Roman" panose="02020603050405020304" pitchFamily="18" charset="0"/>
              </a:rPr>
              <a:t>p</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b</a:t>
            </a:r>
            <a:r>
              <a:rPr lang="en-US" altLang="zh-CN" dirty="0">
                <a:latin typeface="宋体" panose="02010600030101010101" pitchFamily="2" charset="-122"/>
                <a:ea typeface="宋体" panose="02010600030101010101" pitchFamily="2" charset="-122"/>
                <a:cs typeface="Times New Roman" panose="02020603050405020304" pitchFamily="18" charset="0"/>
              </a:rPr>
              <a:t>=0</a:t>
            </a:r>
            <a:r>
              <a:rPr lang="zh-CN" altLang="en-US" dirty="0">
                <a:latin typeface="宋体" panose="02010600030101010101" pitchFamily="2" charset="-122"/>
                <a:ea typeface="宋体" panose="02010600030101010101" pitchFamily="2" charset="-122"/>
                <a:cs typeface="Times New Roman" panose="02020603050405020304" pitchFamily="18" charset="0"/>
              </a:rPr>
              <a:t>。考虑压力和密度对绝热（无热传导）压缩的尺度因子</a:t>
            </a:r>
            <a:r>
              <a:rPr lang="en-US" altLang="zh-CN" dirty="0">
                <a:latin typeface="宋体" panose="02010600030101010101" pitchFamily="2" charset="-122"/>
                <a:ea typeface="宋体" panose="02010600030101010101" pitchFamily="2" charset="-122"/>
                <a:cs typeface="Times New Roman" panose="02020603050405020304" pitchFamily="18" charset="0"/>
              </a:rPr>
              <a:t>a</a:t>
            </a:r>
            <a:r>
              <a:rPr lang="zh-CN" altLang="en-US" dirty="0">
                <a:latin typeface="宋体" panose="02010600030101010101" pitchFamily="2" charset="-122"/>
                <a:ea typeface="宋体" panose="02010600030101010101" pitchFamily="2" charset="-122"/>
                <a:cs typeface="Times New Roman" panose="02020603050405020304" pitchFamily="18" charset="0"/>
              </a:rPr>
              <a:t>的响应，</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Font typeface="Arial" panose="020B0604020202020204" pitchFamily="34" charset="0"/>
              <a:buNone/>
            </a:pP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计算</a:t>
            </a:r>
            <a:r>
              <a:rPr lang="zh-CN" altLang="en-US" dirty="0">
                <a:latin typeface="宋体" panose="02010600030101010101" pitchFamily="2" charset="-122"/>
                <a:ea typeface="宋体" panose="02010600030101010101" pitchFamily="2" charset="-122"/>
                <a:cs typeface="Times New Roman" panose="02020603050405020304" pitchFamily="18" charset="0"/>
              </a:rPr>
              <a:t>混合流体（物质</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宋体" panose="02010600030101010101" pitchFamily="2" charset="-122"/>
                <a:ea typeface="宋体" panose="02010600030101010101" pitchFamily="2" charset="-122"/>
                <a:cs typeface="Times New Roman" panose="02020603050405020304" pitchFamily="18" charset="0"/>
              </a:rPr>
              <a:t>辐射）的声速（对红移的函数），即</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s</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a:t>
            </a:r>
            <a:r>
              <a:rPr lang="en-US" altLang="zh-CN" dirty="0" err="1">
                <a:latin typeface="宋体" panose="02010600030101010101" pitchFamily="2" charset="-122"/>
                <a:ea typeface="宋体" panose="02010600030101010101" pitchFamily="2" charset="-122"/>
                <a:cs typeface="Times New Roman" panose="02020603050405020304" pitchFamily="18" charset="0"/>
              </a:rPr>
              <a:t>dp</a:t>
            </a:r>
            <a:r>
              <a:rPr lang="en-US" altLang="zh-CN" dirty="0">
                <a:latin typeface="宋体" panose="02010600030101010101" pitchFamily="2" charset="-122"/>
                <a:ea typeface="宋体" panose="02010600030101010101" pitchFamily="2" charset="-122"/>
                <a:cs typeface="Times New Roman" panose="02020603050405020304" pitchFamily="18" charset="0"/>
              </a:rPr>
              <a:t>/da)/(d</a:t>
            </a:r>
            <a:r>
              <a:rPr lang="el-GR" altLang="zh-CN" dirty="0">
                <a:latin typeface="Times New Roman" panose="02020603050405020304" pitchFamily="18" charset="0"/>
                <a:ea typeface="宋体" panose="02010600030101010101" pitchFamily="2" charset="-122"/>
                <a:cs typeface="Times New Roman" panose="02020603050405020304" pitchFamily="18" charset="0"/>
              </a:rPr>
              <a:t>ρ</a:t>
            </a:r>
            <a:r>
              <a:rPr lang="en-US" altLang="zh-CN" dirty="0">
                <a:latin typeface="宋体" panose="02010600030101010101" pitchFamily="2" charset="-122"/>
                <a:ea typeface="宋体" panose="02010600030101010101" pitchFamily="2" charset="-122"/>
                <a:cs typeface="Times New Roman" panose="02020603050405020304" pitchFamily="18" charset="0"/>
              </a:rPr>
              <a:t>/da)</a:t>
            </a:r>
            <a:r>
              <a:rPr lang="zh-CN" altLang="en-US" dirty="0">
                <a:latin typeface="宋体" panose="02010600030101010101" pitchFamily="2" charset="-122"/>
                <a:ea typeface="宋体" panose="02010600030101010101" pitchFamily="2" charset="-122"/>
                <a:cs typeface="Times New Roman" panose="02020603050405020304" pitchFamily="18" charset="0"/>
              </a:rPr>
              <a:t>。对于</a:t>
            </a:r>
            <a:r>
              <a:rPr lang="el-GR" altLang="zh-CN" dirty="0">
                <a:latin typeface="Times New Roman" panose="02020603050405020304" pitchFamily="18" charset="0"/>
                <a:ea typeface="宋体" panose="02010600030101010101" pitchFamily="2" charset="-122"/>
                <a:cs typeface="Times New Roman" panose="02020603050405020304" pitchFamily="18" charset="0"/>
              </a:rPr>
              <a:t>Ω</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b</a:t>
            </a:r>
            <a:r>
              <a:rPr lang="en-US" altLang="zh-CN" dirty="0">
                <a:latin typeface="宋体" panose="02010600030101010101" pitchFamily="2" charset="-122"/>
                <a:ea typeface="宋体" panose="02010600030101010101" pitchFamily="2" charset="-122"/>
                <a:cs typeface="Times New Roman" panose="02020603050405020304" pitchFamily="18" charset="0"/>
              </a:rPr>
              <a:t>h</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=0.02</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a:p>
            <a:pPr marL="0" indent="0">
              <a:lnSpc>
                <a:spcPct val="100000"/>
              </a:lnSpc>
              <a:buFont typeface="Arial" panose="020B0604020202020204" pitchFamily="34" charset="0"/>
              <a:buNone/>
            </a:pP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证明</a:t>
            </a:r>
            <a:r>
              <a:rPr lang="zh-CN" altLang="en-US" dirty="0">
                <a:latin typeface="宋体" panose="02010600030101010101" pitchFamily="2" charset="-122"/>
                <a:ea typeface="宋体" panose="02010600030101010101" pitchFamily="2" charset="-122"/>
                <a:cs typeface="Times New Roman" panose="02020603050405020304" pitchFamily="18" charset="0"/>
              </a:rPr>
              <a:t>声速的近似表达式</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s</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cs typeface="Times New Roman" panose="02020603050405020304" pitchFamily="18" charset="0"/>
              </a:rPr>
              <a:t>在</a:t>
            </a:r>
            <a:r>
              <a:rPr lang="en-US" altLang="zh-CN" dirty="0">
                <a:latin typeface="宋体" panose="02010600030101010101" pitchFamily="2" charset="-122"/>
                <a:ea typeface="宋体" panose="02010600030101010101" pitchFamily="2" charset="-122"/>
                <a:cs typeface="Times New Roman" panose="02020603050405020304" pitchFamily="18" charset="0"/>
              </a:rPr>
              <a:t>z&gt;1000</a:t>
            </a:r>
            <a:r>
              <a:rPr lang="zh-CN" altLang="en-US" dirty="0">
                <a:latin typeface="宋体" panose="02010600030101010101" pitchFamily="2" charset="-122"/>
                <a:ea typeface="宋体" panose="02010600030101010101" pitchFamily="2" charset="-122"/>
                <a:cs typeface="Times New Roman" panose="02020603050405020304" pitchFamily="18" charset="0"/>
              </a:rPr>
              <a:t>时的精度大约为</a:t>
            </a:r>
            <a:r>
              <a:rPr lang="en-US" altLang="zh-CN" dirty="0">
                <a:latin typeface="宋体" panose="02010600030101010101" pitchFamily="2" charset="-122"/>
                <a:ea typeface="宋体" panose="02010600030101010101" pitchFamily="2" charset="-122"/>
                <a:cs typeface="Times New Roman" panose="02020603050405020304" pitchFamily="18" charset="0"/>
              </a:rPr>
              <a:t>30%</a:t>
            </a:r>
            <a:r>
              <a:rPr lang="zh-CN" altLang="en-US" dirty="0">
                <a:latin typeface="宋体" panose="02010600030101010101" pitchFamily="2" charset="-122"/>
                <a:ea typeface="宋体" panose="02010600030101010101" pitchFamily="2" charset="-122"/>
                <a:cs typeface="Times New Roman" panose="02020603050405020304" pitchFamily="18" charset="0"/>
              </a:rPr>
              <a:t>。在下面的问题中，假设</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25000" dirty="0">
                <a:latin typeface="宋体" panose="02010600030101010101" pitchFamily="2" charset="-122"/>
                <a:ea typeface="宋体" panose="02010600030101010101" pitchFamily="2" charset="-122"/>
                <a:cs typeface="Times New Roman" panose="02020603050405020304" pitchFamily="18" charset="0"/>
              </a:rPr>
              <a:t>s</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=c</a:t>
            </a:r>
            <a:r>
              <a:rPr lang="en-US" altLang="zh-CN" baseline="30000" dirty="0">
                <a:latin typeface="宋体" panose="02010600030101010101" pitchFamily="2" charset="-122"/>
                <a:ea typeface="宋体" panose="02010600030101010101" pitchFamily="2" charset="-122"/>
                <a:cs typeface="Times New Roman" panose="02020603050405020304" pitchFamily="18" charset="0"/>
              </a:rPr>
              <a:t>2</a:t>
            </a:r>
            <a:r>
              <a:rPr lang="en-US" altLang="zh-CN" dirty="0">
                <a:latin typeface="宋体" panose="02010600030101010101" pitchFamily="2" charset="-122"/>
                <a:ea typeface="宋体" panose="02010600030101010101" pitchFamily="2" charset="-122"/>
                <a:cs typeface="Times New Roman" panose="02020603050405020304" pitchFamily="18" charset="0"/>
              </a:rPr>
              <a:t>/3</a:t>
            </a:r>
            <a:r>
              <a:rPr lang="zh-CN" altLang="en-US"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latin typeface="宋体" panose="02010600030101010101" pitchFamily="2" charset="-122"/>
              <a:ea typeface="宋体" panose="02010600030101010101" pitchFamily="2" charset="-122"/>
              <a:cs typeface="Times New Roman" panose="02020603050405020304" pitchFamily="18" charset="0"/>
            </a:endParaRPr>
          </a:p>
        </p:txBody>
      </p:sp>
      <p:pic>
        <p:nvPicPr>
          <p:cNvPr id="8" name="图片 3">
            <a:extLst>
              <a:ext uri="{FF2B5EF4-FFF2-40B4-BE49-F238E27FC236}">
                <a16:creationId xmlns:a16="http://schemas.microsoft.com/office/drawing/2014/main" id="{666AFB6C-CC20-41A0-9A9D-8C176EB679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30152" y="946274"/>
            <a:ext cx="2068513"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7148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a:extLst>
              <a:ext uri="{FF2B5EF4-FFF2-40B4-BE49-F238E27FC236}">
                <a16:creationId xmlns:a16="http://schemas.microsoft.com/office/drawing/2014/main" id="{F31B1803-F4E4-489E-8B99-3BFC98C7013B}"/>
              </a:ext>
            </a:extLst>
          </p:cNvPr>
          <p:cNvSpPr txBox="1"/>
          <p:nvPr/>
        </p:nvSpPr>
        <p:spPr>
          <a:xfrm>
            <a:off x="11218985" y="6488668"/>
            <a:ext cx="973015" cy="369332"/>
          </a:xfrm>
          <a:prstGeom prst="rect">
            <a:avLst/>
          </a:prstGeom>
          <a:noFill/>
        </p:spPr>
        <p:txBody>
          <a:bodyPr wrap="square" rtlCol="0">
            <a:spAutoFit/>
          </a:bodyPr>
          <a:lstStyle/>
          <a:p>
            <a:r>
              <a:rPr lang="en-US" altLang="zh-CN" dirty="0"/>
              <a:t>PPT 43</a:t>
            </a:r>
            <a:endParaRPr lang="zh-CN" altLang="en-US" dirty="0"/>
          </a:p>
        </p:txBody>
      </p:sp>
      <p:pic>
        <p:nvPicPr>
          <p:cNvPr id="19" name="图片 18">
            <a:extLst>
              <a:ext uri="{FF2B5EF4-FFF2-40B4-BE49-F238E27FC236}">
                <a16:creationId xmlns:a16="http://schemas.microsoft.com/office/drawing/2014/main" id="{9406A7C2-F50E-4CA8-A788-E0389065B874}"/>
              </a:ext>
            </a:extLst>
          </p:cNvPr>
          <p:cNvPicPr>
            <a:picLocks noChangeAspect="1"/>
          </p:cNvPicPr>
          <p:nvPr/>
        </p:nvPicPr>
        <p:blipFill>
          <a:blip r:embed="rId2"/>
          <a:stretch>
            <a:fillRect/>
          </a:stretch>
        </p:blipFill>
        <p:spPr>
          <a:xfrm>
            <a:off x="675305" y="184975"/>
            <a:ext cx="10038095" cy="5486615"/>
          </a:xfrm>
          <a:prstGeom prst="rect">
            <a:avLst/>
          </a:prstGeom>
        </p:spPr>
      </p:pic>
      <p:pic>
        <p:nvPicPr>
          <p:cNvPr id="21" name="图片 20">
            <a:extLst>
              <a:ext uri="{FF2B5EF4-FFF2-40B4-BE49-F238E27FC236}">
                <a16:creationId xmlns:a16="http://schemas.microsoft.com/office/drawing/2014/main" id="{DDD3B255-41E4-41E3-B0EF-C8AA14A9CA2F}"/>
              </a:ext>
            </a:extLst>
          </p:cNvPr>
          <p:cNvPicPr>
            <a:picLocks noChangeAspect="1"/>
          </p:cNvPicPr>
          <p:nvPr/>
        </p:nvPicPr>
        <p:blipFill>
          <a:blip r:embed="rId3"/>
          <a:stretch>
            <a:fillRect/>
          </a:stretch>
        </p:blipFill>
        <p:spPr>
          <a:xfrm>
            <a:off x="1013836" y="5542175"/>
            <a:ext cx="8560987" cy="1315825"/>
          </a:xfrm>
          <a:prstGeom prst="rect">
            <a:avLst/>
          </a:prstGeom>
        </p:spPr>
      </p:pic>
    </p:spTree>
    <p:extLst>
      <p:ext uri="{BB962C8B-B14F-4D97-AF65-F5344CB8AC3E}">
        <p14:creationId xmlns:p14="http://schemas.microsoft.com/office/powerpoint/2010/main" val="56834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2DFA2B27-6B30-41D4-9E7D-2E313AD42109}"/>
              </a:ext>
            </a:extLst>
          </p:cNvPr>
          <p:cNvSpPr>
            <a:spLocks noChangeArrowheads="1"/>
          </p:cNvSpPr>
          <p:nvPr/>
        </p:nvSpPr>
        <p:spPr bwMode="auto">
          <a:xfrm>
            <a:off x="184944" y="452581"/>
            <a:ext cx="11822112" cy="585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685800">
              <a:defRPr sz="2400">
                <a:solidFill>
                  <a:schemeClr val="tx1"/>
                </a:solidFill>
                <a:latin typeface="Times New Roman" panose="02020603050405020304" pitchFamily="18" charset="0"/>
                <a:ea typeface="宋体" panose="02010600030101010101" pitchFamily="2" charset="-122"/>
              </a:defRPr>
            </a:lvl1pPr>
            <a:lvl2pPr marL="742950" indent="-285750" defTabSz="685800">
              <a:defRPr sz="2400">
                <a:solidFill>
                  <a:schemeClr val="tx1"/>
                </a:solidFill>
                <a:latin typeface="Times New Roman" panose="02020603050405020304" pitchFamily="18" charset="0"/>
                <a:ea typeface="宋体" panose="02010600030101010101" pitchFamily="2" charset="-122"/>
              </a:defRPr>
            </a:lvl2pPr>
            <a:lvl3pPr marL="1143000" indent="-228600" defTabSz="685800">
              <a:defRPr sz="2400">
                <a:solidFill>
                  <a:schemeClr val="tx1"/>
                </a:solidFill>
                <a:latin typeface="Times New Roman" panose="02020603050405020304" pitchFamily="18" charset="0"/>
                <a:ea typeface="宋体" panose="02010600030101010101" pitchFamily="2" charset="-122"/>
              </a:defRPr>
            </a:lvl3pPr>
            <a:lvl4pPr marL="1600200" indent="-228600" defTabSz="685800">
              <a:defRPr sz="2400">
                <a:solidFill>
                  <a:schemeClr val="tx1"/>
                </a:solidFill>
                <a:latin typeface="Times New Roman" panose="02020603050405020304" pitchFamily="18" charset="0"/>
                <a:ea typeface="宋体" panose="02010600030101010101" pitchFamily="2" charset="-122"/>
              </a:defRPr>
            </a:lvl4pPr>
            <a:lvl5pPr marL="2057400" indent="-228600" defTabSz="685800">
              <a:defRPr sz="2400">
                <a:solidFill>
                  <a:schemeClr val="tx1"/>
                </a:solidFill>
                <a:latin typeface="Times New Roman" panose="02020603050405020304" pitchFamily="18" charset="0"/>
                <a:ea typeface="宋体" panose="02010600030101010101" pitchFamily="2" charset="-122"/>
              </a:defRPr>
            </a:lvl5pPr>
            <a:lvl6pPr marL="2514600" indent="-228600" defTabSz="6858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6858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6858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6858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ts val="750"/>
              </a:spcBef>
            </a:pPr>
            <a:r>
              <a:rPr lang="en-US" altLang="zh-CN" sz="2800" dirty="0">
                <a:solidFill>
                  <a:srgbClr val="000000"/>
                </a:solidFill>
                <a:cs typeface="Times New Roman" panose="02020603050405020304" pitchFamily="18" charset="0"/>
              </a:rPr>
              <a:t>2) </a:t>
            </a:r>
            <a:r>
              <a:rPr lang="zh-CN" altLang="en-US" sz="2800" dirty="0">
                <a:solidFill>
                  <a:srgbClr val="000000"/>
                </a:solidFill>
                <a:cs typeface="Times New Roman" panose="02020603050405020304" pitchFamily="18" charset="0"/>
              </a:rPr>
              <a:t>在宇宙早期，</a:t>
            </a:r>
            <a:r>
              <a:rPr lang="en-US" altLang="zh-CN" sz="2800" dirty="0">
                <a:solidFill>
                  <a:srgbClr val="000000"/>
                </a:solidFill>
                <a:cs typeface="Times New Roman" panose="02020603050405020304" pitchFamily="18" charset="0"/>
              </a:rPr>
              <a:t>H(z)</a:t>
            </a:r>
            <a:r>
              <a:rPr lang="zh-CN" altLang="en-US" sz="2800" dirty="0">
                <a:solidFill>
                  <a:srgbClr val="000000"/>
                </a:solidFill>
                <a:cs typeface="Times New Roman" panose="02020603050405020304" pitchFamily="18" charset="0"/>
              </a:rPr>
              <a:t>可以近似的表达为</a:t>
            </a: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r>
              <a:rPr lang="zh-CN" altLang="en-US" sz="2800" dirty="0">
                <a:solidFill>
                  <a:srgbClr val="000000"/>
                </a:solidFill>
                <a:cs typeface="Times New Roman" panose="02020603050405020304" pitchFamily="18" charset="0"/>
              </a:rPr>
              <a:t>考虑中微子对早期宇宙辐射密度的贡献是光子的</a:t>
            </a:r>
            <a:r>
              <a:rPr lang="en-US" altLang="zh-CN" sz="2800" dirty="0">
                <a:solidFill>
                  <a:srgbClr val="000000"/>
                </a:solidFill>
                <a:cs typeface="Times New Roman" panose="02020603050405020304" pitchFamily="18" charset="0"/>
              </a:rPr>
              <a:t>0.68</a:t>
            </a:r>
            <a:r>
              <a:rPr lang="zh-CN" altLang="en-US" sz="2800" dirty="0">
                <a:solidFill>
                  <a:srgbClr val="000000"/>
                </a:solidFill>
                <a:cs typeface="Times New Roman" panose="02020603050405020304" pitchFamily="18" charset="0"/>
              </a:rPr>
              <a:t>倍，计算物质密度和辐射密度相等的红移</a:t>
            </a:r>
            <a:r>
              <a:rPr lang="en-US" altLang="zh-CN" sz="2800" dirty="0" err="1">
                <a:solidFill>
                  <a:srgbClr val="000000"/>
                </a:solidFill>
                <a:cs typeface="Times New Roman" panose="02020603050405020304" pitchFamily="18" charset="0"/>
              </a:rPr>
              <a:t>z</a:t>
            </a:r>
            <a:r>
              <a:rPr lang="en-US" altLang="zh-CN" sz="2800" baseline="-25000" dirty="0" err="1">
                <a:solidFill>
                  <a:srgbClr val="000000"/>
                </a:solidFill>
                <a:cs typeface="Times New Roman" panose="02020603050405020304" pitchFamily="18" charset="0"/>
              </a:rPr>
              <a:t>eq</a:t>
            </a:r>
            <a:r>
              <a:rPr lang="en-US" altLang="zh-CN" sz="2800" dirty="0">
                <a:solidFill>
                  <a:srgbClr val="000000"/>
                </a:solidFill>
                <a:cs typeface="Times New Roman" panose="02020603050405020304" pitchFamily="18" charset="0"/>
              </a:rPr>
              <a:t> </a:t>
            </a:r>
            <a:r>
              <a:rPr lang="zh-CN" altLang="en-US" sz="2800" dirty="0">
                <a:solidFill>
                  <a:srgbClr val="000000"/>
                </a:solidFill>
                <a:cs typeface="Times New Roman" panose="02020603050405020304" pitchFamily="18" charset="0"/>
              </a:rPr>
              <a:t>。</a:t>
            </a: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r>
              <a:rPr lang="en-US" altLang="zh-CN" sz="2800" dirty="0">
                <a:solidFill>
                  <a:srgbClr val="000000"/>
                </a:solidFill>
                <a:cs typeface="Times New Roman" panose="02020603050405020304" pitchFamily="18" charset="0"/>
              </a:rPr>
              <a:t>3) </a:t>
            </a:r>
            <a:r>
              <a:rPr lang="zh-CN" altLang="en-US" sz="2800" dirty="0">
                <a:solidFill>
                  <a:srgbClr val="000000"/>
                </a:solidFill>
                <a:cs typeface="Times New Roman" panose="02020603050405020304" pitchFamily="18" charset="0"/>
              </a:rPr>
              <a:t>计算声波视界</a:t>
            </a:r>
            <a:r>
              <a:rPr lang="en-US" altLang="zh-CN" sz="2800" dirty="0">
                <a:solidFill>
                  <a:srgbClr val="000000"/>
                </a:solidFill>
                <a:cs typeface="Times New Roman" panose="02020603050405020304" pitchFamily="18" charset="0"/>
              </a:rPr>
              <a:t>s</a:t>
            </a:r>
            <a:r>
              <a:rPr lang="zh-CN" altLang="en-US" sz="2800" dirty="0">
                <a:solidFill>
                  <a:srgbClr val="000000"/>
                </a:solidFill>
                <a:cs typeface="Times New Roman" panose="02020603050405020304" pitchFamily="18" charset="0"/>
              </a:rPr>
              <a:t>。假设再复合的红移</a:t>
            </a:r>
            <a:r>
              <a:rPr lang="en-US" altLang="zh-CN" sz="2800" dirty="0">
                <a:solidFill>
                  <a:srgbClr val="000000"/>
                </a:solidFill>
                <a:cs typeface="Times New Roman" panose="02020603050405020304" pitchFamily="18" charset="0"/>
              </a:rPr>
              <a:t>z</a:t>
            </a:r>
            <a:r>
              <a:rPr lang="en-US" altLang="zh-CN" sz="2800" baseline="-25000" dirty="0">
                <a:solidFill>
                  <a:srgbClr val="000000"/>
                </a:solidFill>
                <a:cs typeface="Times New Roman" panose="02020603050405020304" pitchFamily="18" charset="0"/>
              </a:rPr>
              <a:t>*</a:t>
            </a:r>
            <a:r>
              <a:rPr lang="en-US" altLang="zh-CN" sz="2800" dirty="0">
                <a:solidFill>
                  <a:srgbClr val="000000"/>
                </a:solidFill>
                <a:cs typeface="Times New Roman" panose="02020603050405020304" pitchFamily="18" charset="0"/>
              </a:rPr>
              <a:t>=1000</a:t>
            </a:r>
            <a:r>
              <a:rPr lang="zh-CN" altLang="en-US" sz="2800" dirty="0">
                <a:solidFill>
                  <a:srgbClr val="000000"/>
                </a:solidFill>
                <a:cs typeface="Times New Roman" panose="02020603050405020304" pitchFamily="18" charset="0"/>
              </a:rPr>
              <a:t>。</a:t>
            </a:r>
            <a:r>
              <a:rPr lang="zh-CN" altLang="en-US" sz="2800" dirty="0">
                <a:solidFill>
                  <a:srgbClr val="FF0000"/>
                </a:solidFill>
                <a:cs typeface="Times New Roman" panose="02020603050405020304" pitchFamily="18" charset="0"/>
              </a:rPr>
              <a:t>讨论</a:t>
            </a:r>
            <a:r>
              <a:rPr lang="zh-CN" altLang="en-US" sz="2800" dirty="0">
                <a:solidFill>
                  <a:srgbClr val="000000"/>
                </a:solidFill>
                <a:cs typeface="Times New Roman" panose="02020603050405020304" pitchFamily="18" charset="0"/>
              </a:rPr>
              <a:t>为什么计算中为什么不能忽略辐射的贡献。</a:t>
            </a: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r>
              <a:rPr lang="en-US" altLang="zh-CN" sz="2800" dirty="0">
                <a:solidFill>
                  <a:srgbClr val="000000"/>
                </a:solidFill>
                <a:cs typeface="Times New Roman" panose="02020603050405020304" pitchFamily="18" charset="0"/>
              </a:rPr>
              <a:t>4</a:t>
            </a:r>
            <a:r>
              <a:rPr lang="zh-CN" altLang="en-US" sz="2800" dirty="0">
                <a:solidFill>
                  <a:srgbClr val="000000"/>
                </a:solidFill>
                <a:cs typeface="Times New Roman" panose="02020603050405020304" pitchFamily="18" charset="0"/>
              </a:rPr>
              <a:t>）</a:t>
            </a:r>
            <a:r>
              <a:rPr lang="en-US" altLang="zh-CN" sz="2800" dirty="0">
                <a:solidFill>
                  <a:srgbClr val="000000"/>
                </a:solidFill>
                <a:cs typeface="Times New Roman" panose="02020603050405020304" pitchFamily="18" charset="0"/>
              </a:rPr>
              <a:t>CMB</a:t>
            </a:r>
            <a:r>
              <a:rPr lang="zh-CN" altLang="en-US" sz="2800" dirty="0">
                <a:solidFill>
                  <a:srgbClr val="000000"/>
                </a:solidFill>
                <a:cs typeface="Times New Roman" panose="02020603050405020304" pitchFamily="18" charset="0"/>
              </a:rPr>
              <a:t>的典型尺度为</a:t>
            </a:r>
            <a:r>
              <a:rPr lang="en-US" altLang="zh-CN" sz="2800" dirty="0">
                <a:solidFill>
                  <a:srgbClr val="000000"/>
                </a:solidFill>
                <a:cs typeface="Times New Roman" panose="02020603050405020304" pitchFamily="18" charset="0"/>
              </a:rPr>
              <a:t>s/dc</a:t>
            </a:r>
            <a:r>
              <a:rPr lang="zh-CN" altLang="en-US" sz="2800" dirty="0">
                <a:solidFill>
                  <a:srgbClr val="000000"/>
                </a:solidFill>
                <a:cs typeface="Times New Roman" panose="02020603050405020304" pitchFamily="18" charset="0"/>
              </a:rPr>
              <a:t>，其中</a:t>
            </a:r>
            <a:r>
              <a:rPr lang="en-US" altLang="zh-CN" sz="2800" dirty="0">
                <a:solidFill>
                  <a:srgbClr val="000000"/>
                </a:solidFill>
                <a:cs typeface="Times New Roman" panose="02020603050405020304" pitchFamily="18" charset="0"/>
              </a:rPr>
              <a:t>dc</a:t>
            </a:r>
            <a:r>
              <a:rPr lang="zh-CN" altLang="en-US" sz="2800" dirty="0">
                <a:solidFill>
                  <a:srgbClr val="000000"/>
                </a:solidFill>
                <a:cs typeface="Times New Roman" panose="02020603050405020304" pitchFamily="18" charset="0"/>
              </a:rPr>
              <a:t>为共动距离。因为我们主要研究</a:t>
            </a:r>
            <a:r>
              <a:rPr lang="en-US" altLang="zh-CN" sz="2800" dirty="0">
                <a:solidFill>
                  <a:srgbClr val="000000"/>
                </a:solidFill>
                <a:cs typeface="Times New Roman" panose="02020603050405020304" pitchFamily="18" charset="0"/>
              </a:rPr>
              <a:t>CMB</a:t>
            </a:r>
            <a:r>
              <a:rPr lang="zh-CN" altLang="en-US" sz="2800" dirty="0">
                <a:solidFill>
                  <a:srgbClr val="000000"/>
                </a:solidFill>
                <a:cs typeface="Times New Roman" panose="02020603050405020304" pitchFamily="18" charset="0"/>
              </a:rPr>
              <a:t>的功率谱，其中的多极距</a:t>
            </a:r>
            <a:r>
              <a:rPr lang="en-US" altLang="zh-CN" sz="2800" dirty="0">
                <a:solidFill>
                  <a:srgbClr val="000000"/>
                </a:solidFill>
                <a:cs typeface="Times New Roman" panose="02020603050405020304" pitchFamily="18" charset="0"/>
              </a:rPr>
              <a:t>l=4dc(z</a:t>
            </a:r>
            <a:r>
              <a:rPr lang="en-US" altLang="zh-CN" sz="2800" baseline="-25000" dirty="0">
                <a:solidFill>
                  <a:srgbClr val="000000"/>
                </a:solidFill>
                <a:cs typeface="Times New Roman" panose="02020603050405020304" pitchFamily="18" charset="0"/>
              </a:rPr>
              <a:t>*</a:t>
            </a:r>
            <a:r>
              <a:rPr lang="en-US" altLang="zh-CN" sz="2800" dirty="0">
                <a:solidFill>
                  <a:srgbClr val="000000"/>
                </a:solidFill>
                <a:cs typeface="Times New Roman" panose="02020603050405020304" pitchFamily="18" charset="0"/>
              </a:rPr>
              <a:t>)/s</a:t>
            </a:r>
            <a:r>
              <a:rPr lang="zh-CN" altLang="en-US" sz="2800" dirty="0">
                <a:solidFill>
                  <a:srgbClr val="000000"/>
                </a:solidFill>
                <a:cs typeface="Times New Roman" panose="02020603050405020304" pitchFamily="18" charset="0"/>
              </a:rPr>
              <a:t>，其中因子</a:t>
            </a:r>
            <a:r>
              <a:rPr lang="en-US" altLang="zh-CN" sz="2800" dirty="0">
                <a:solidFill>
                  <a:srgbClr val="000000"/>
                </a:solidFill>
                <a:cs typeface="Times New Roman" panose="02020603050405020304" pitchFamily="18" charset="0"/>
              </a:rPr>
              <a:t>4</a:t>
            </a:r>
            <a:r>
              <a:rPr lang="zh-CN" altLang="en-US" sz="2800" dirty="0">
                <a:solidFill>
                  <a:srgbClr val="000000"/>
                </a:solidFill>
                <a:cs typeface="Times New Roman" panose="02020603050405020304" pitchFamily="18" charset="0"/>
              </a:rPr>
              <a:t>为了</a:t>
            </a:r>
            <a:r>
              <a:rPr lang="en-US" altLang="zh-CN" sz="2800" dirty="0">
                <a:solidFill>
                  <a:srgbClr val="000000"/>
                </a:solidFill>
                <a:cs typeface="Times New Roman" panose="02020603050405020304" pitchFamily="18" charset="0"/>
              </a:rPr>
              <a:t>l</a:t>
            </a:r>
            <a:r>
              <a:rPr lang="zh-CN" altLang="en-US" sz="2800" dirty="0">
                <a:solidFill>
                  <a:srgbClr val="000000"/>
                </a:solidFill>
                <a:cs typeface="Times New Roman" panose="02020603050405020304" pitchFamily="18" charset="0"/>
              </a:rPr>
              <a:t>和第一个振荡峰的位置一致。</a:t>
            </a:r>
            <a:r>
              <a:rPr lang="zh-CN" altLang="en-US" sz="2800" dirty="0">
                <a:solidFill>
                  <a:srgbClr val="FF0000"/>
                </a:solidFill>
                <a:cs typeface="Times New Roman" panose="02020603050405020304" pitchFamily="18" charset="0"/>
              </a:rPr>
              <a:t>请证明</a:t>
            </a:r>
            <a:r>
              <a:rPr lang="zh-CN" altLang="en-US" sz="2800" dirty="0">
                <a:solidFill>
                  <a:srgbClr val="000000"/>
                </a:solidFill>
                <a:cs typeface="Times New Roman" panose="02020603050405020304" pitchFamily="18" charset="0"/>
              </a:rPr>
              <a:t>，当</a:t>
            </a:r>
            <a:r>
              <a:rPr lang="en-US" altLang="zh-CN" sz="2800" dirty="0" err="1">
                <a:solidFill>
                  <a:srgbClr val="000000"/>
                </a:solidFill>
                <a:cs typeface="Times New Roman" panose="02020603050405020304" pitchFamily="18" charset="0"/>
              </a:rPr>
              <a:t>z</a:t>
            </a:r>
            <a:r>
              <a:rPr lang="en-US" altLang="zh-CN" sz="2800" baseline="-25000" dirty="0" err="1">
                <a:solidFill>
                  <a:srgbClr val="000000"/>
                </a:solidFill>
                <a:cs typeface="Times New Roman" panose="02020603050405020304" pitchFamily="18" charset="0"/>
              </a:rPr>
              <a:t>eq</a:t>
            </a:r>
            <a:r>
              <a:rPr lang="en-US" altLang="zh-CN" sz="2800" dirty="0">
                <a:solidFill>
                  <a:srgbClr val="000000"/>
                </a:solidFill>
                <a:cs typeface="Times New Roman" panose="02020603050405020304" pitchFamily="18" charset="0"/>
              </a:rPr>
              <a:t>&gt;z</a:t>
            </a:r>
            <a:r>
              <a:rPr lang="en-US" altLang="zh-CN" sz="2800" baseline="-25000" dirty="0">
                <a:solidFill>
                  <a:srgbClr val="000000"/>
                </a:solidFill>
                <a:cs typeface="Times New Roman" panose="02020603050405020304" pitchFamily="18" charset="0"/>
              </a:rPr>
              <a:t>*</a:t>
            </a:r>
            <a:r>
              <a:rPr lang="zh-CN" altLang="en-US" sz="2800" dirty="0">
                <a:solidFill>
                  <a:srgbClr val="000000"/>
                </a:solidFill>
                <a:cs typeface="Times New Roman" panose="02020603050405020304" pitchFamily="18" charset="0"/>
              </a:rPr>
              <a:t>时，计算</a:t>
            </a:r>
            <a:r>
              <a:rPr lang="en-US" altLang="zh-CN" sz="2800" dirty="0">
                <a:solidFill>
                  <a:srgbClr val="000000"/>
                </a:solidFill>
                <a:cs typeface="Times New Roman" panose="02020603050405020304" pitchFamily="18" charset="0"/>
              </a:rPr>
              <a:t>dc</a:t>
            </a:r>
            <a:r>
              <a:rPr lang="zh-CN" altLang="en-US" sz="2800" dirty="0">
                <a:solidFill>
                  <a:srgbClr val="000000"/>
                </a:solidFill>
                <a:cs typeface="Times New Roman" panose="02020603050405020304" pitchFamily="18" charset="0"/>
              </a:rPr>
              <a:t>时忽略辐射项是很好的近似。</a:t>
            </a: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endParaRPr lang="en-US" altLang="zh-CN" sz="2800" dirty="0">
              <a:solidFill>
                <a:srgbClr val="000000"/>
              </a:solidFill>
              <a:cs typeface="Times New Roman" panose="02020603050405020304" pitchFamily="18" charset="0"/>
            </a:endParaRPr>
          </a:p>
          <a:p>
            <a:pPr eaLnBrk="1" hangingPunct="1">
              <a:lnSpc>
                <a:spcPct val="90000"/>
              </a:lnSpc>
              <a:spcBef>
                <a:spcPts val="750"/>
              </a:spcBef>
            </a:pPr>
            <a:r>
              <a:rPr lang="en-US" altLang="zh-CN" sz="2800" dirty="0">
                <a:solidFill>
                  <a:srgbClr val="000000"/>
                </a:solidFill>
                <a:cs typeface="Times New Roman" panose="02020603050405020304" pitchFamily="18" charset="0"/>
              </a:rPr>
              <a:t>5)</a:t>
            </a:r>
            <a:r>
              <a:rPr lang="zh-CN" altLang="en-US" sz="2800" dirty="0">
                <a:solidFill>
                  <a:srgbClr val="FF0000"/>
                </a:solidFill>
                <a:cs typeface="Times New Roman" panose="02020603050405020304" pitchFamily="18" charset="0"/>
              </a:rPr>
              <a:t>计算</a:t>
            </a:r>
            <a:r>
              <a:rPr lang="en-US" altLang="zh-CN" sz="2800" dirty="0">
                <a:solidFill>
                  <a:srgbClr val="000000"/>
                </a:solidFill>
                <a:cs typeface="Times New Roman" panose="02020603050405020304" pitchFamily="18" charset="0"/>
              </a:rPr>
              <a:t>CMB</a:t>
            </a:r>
            <a:r>
              <a:rPr lang="zh-CN" altLang="en-US" sz="2800" dirty="0">
                <a:solidFill>
                  <a:srgbClr val="000000"/>
                </a:solidFill>
                <a:cs typeface="Times New Roman" panose="02020603050405020304" pitchFamily="18" charset="0"/>
              </a:rPr>
              <a:t>功率谱的多极距</a:t>
            </a:r>
            <a:r>
              <a:rPr lang="en-US" altLang="zh-CN" sz="2800" dirty="0">
                <a:solidFill>
                  <a:srgbClr val="000000"/>
                </a:solidFill>
                <a:cs typeface="Times New Roman" panose="02020603050405020304" pitchFamily="18" charset="0"/>
              </a:rPr>
              <a:t>l=4dc(z*)/s</a:t>
            </a:r>
            <a:r>
              <a:rPr lang="zh-CN" altLang="en-US" sz="2800" dirty="0">
                <a:solidFill>
                  <a:srgbClr val="000000"/>
                </a:solidFill>
                <a:cs typeface="Times New Roman" panose="02020603050405020304" pitchFamily="18" charset="0"/>
              </a:rPr>
              <a:t>，取</a:t>
            </a:r>
            <a:r>
              <a:rPr lang="el-GR" altLang="zh-CN" sz="2800" dirty="0">
                <a:solidFill>
                  <a:srgbClr val="000000"/>
                </a:solidFill>
                <a:cs typeface="Times New Roman" panose="02020603050405020304" pitchFamily="18" charset="0"/>
              </a:rPr>
              <a:t>Ω</a:t>
            </a:r>
            <a:r>
              <a:rPr lang="en-US" altLang="zh-CN" sz="2800" baseline="-25000" dirty="0">
                <a:solidFill>
                  <a:srgbClr val="000000"/>
                </a:solidFill>
                <a:cs typeface="Times New Roman" panose="02020603050405020304" pitchFamily="18" charset="0"/>
              </a:rPr>
              <a:t>m</a:t>
            </a:r>
            <a:r>
              <a:rPr lang="en-US" altLang="zh-CN" sz="2800" dirty="0">
                <a:solidFill>
                  <a:srgbClr val="000000"/>
                </a:solidFill>
                <a:cs typeface="Times New Roman" panose="02020603050405020304" pitchFamily="18" charset="0"/>
              </a:rPr>
              <a:t>=1</a:t>
            </a:r>
            <a:r>
              <a:rPr lang="zh-CN" altLang="en-US" sz="2800" dirty="0">
                <a:solidFill>
                  <a:srgbClr val="000000"/>
                </a:solidFill>
                <a:cs typeface="Times New Roman" panose="02020603050405020304" pitchFamily="18" charset="0"/>
              </a:rPr>
              <a:t>（只考虑物质项），</a:t>
            </a:r>
            <a:r>
              <a:rPr lang="en-US" altLang="zh-CN" sz="2800" dirty="0">
                <a:solidFill>
                  <a:srgbClr val="000000"/>
                </a:solidFill>
                <a:cs typeface="Times New Roman" panose="02020603050405020304" pitchFamily="18" charset="0"/>
              </a:rPr>
              <a:t>h=0.5</a:t>
            </a:r>
            <a:r>
              <a:rPr lang="zh-CN" altLang="en-US" sz="2800" dirty="0">
                <a:solidFill>
                  <a:srgbClr val="000000"/>
                </a:solidFill>
                <a:cs typeface="Times New Roman" panose="02020603050405020304" pitchFamily="18" charset="0"/>
              </a:rPr>
              <a:t>。</a:t>
            </a:r>
            <a:r>
              <a:rPr lang="zh-CN" altLang="en-US" sz="2800" dirty="0">
                <a:solidFill>
                  <a:srgbClr val="FF0000"/>
                </a:solidFill>
                <a:cs typeface="Times New Roman" panose="02020603050405020304" pitchFamily="18" charset="0"/>
              </a:rPr>
              <a:t>证明</a:t>
            </a:r>
            <a:r>
              <a:rPr lang="zh-CN" altLang="en-US" sz="2800" dirty="0">
                <a:solidFill>
                  <a:srgbClr val="000000"/>
                </a:solidFill>
                <a:cs typeface="Times New Roman" panose="02020603050405020304" pitchFamily="18" charset="0"/>
              </a:rPr>
              <a:t>结果对</a:t>
            </a:r>
            <a:r>
              <a:rPr lang="en-US" altLang="zh-CN" sz="2800" dirty="0">
                <a:solidFill>
                  <a:srgbClr val="000000"/>
                </a:solidFill>
                <a:cs typeface="Times New Roman" panose="02020603050405020304" pitchFamily="18" charset="0"/>
              </a:rPr>
              <a:t>h</a:t>
            </a:r>
            <a:r>
              <a:rPr lang="zh-CN" altLang="en-US" sz="2800" dirty="0">
                <a:solidFill>
                  <a:srgbClr val="000000"/>
                </a:solidFill>
                <a:cs typeface="Times New Roman" panose="02020603050405020304" pitchFamily="18" charset="0"/>
              </a:rPr>
              <a:t>的依赖很小（可以计算</a:t>
            </a:r>
            <a:r>
              <a:rPr lang="en-US" altLang="zh-CN" sz="2800" dirty="0">
                <a:solidFill>
                  <a:srgbClr val="000000"/>
                </a:solidFill>
                <a:cs typeface="Times New Roman" panose="02020603050405020304" pitchFamily="18" charset="0"/>
              </a:rPr>
              <a:t>h=0.2</a:t>
            </a:r>
            <a:r>
              <a:rPr lang="zh-CN" altLang="en-US" sz="2800" dirty="0">
                <a:solidFill>
                  <a:srgbClr val="000000"/>
                </a:solidFill>
                <a:cs typeface="Times New Roman" panose="02020603050405020304" pitchFamily="18" charset="0"/>
              </a:rPr>
              <a:t>和</a:t>
            </a:r>
            <a:r>
              <a:rPr lang="en-US" altLang="zh-CN" sz="2800" dirty="0">
                <a:solidFill>
                  <a:srgbClr val="000000"/>
                </a:solidFill>
                <a:cs typeface="Times New Roman" panose="02020603050405020304" pitchFamily="18" charset="0"/>
              </a:rPr>
              <a:t>h=0.7</a:t>
            </a:r>
            <a:r>
              <a:rPr lang="zh-CN" altLang="en-US" sz="2800" dirty="0">
                <a:solidFill>
                  <a:srgbClr val="000000"/>
                </a:solidFill>
                <a:cs typeface="Times New Roman" panose="02020603050405020304" pitchFamily="18" charset="0"/>
              </a:rPr>
              <a:t>比较）。</a:t>
            </a:r>
            <a:endParaRPr lang="en-US" altLang="zh-CN" sz="2800" dirty="0">
              <a:solidFill>
                <a:srgbClr val="000000"/>
              </a:solidFill>
              <a:cs typeface="Times New Roman" panose="02020603050405020304" pitchFamily="18" charset="0"/>
            </a:endParaRPr>
          </a:p>
        </p:txBody>
      </p:sp>
      <p:pic>
        <p:nvPicPr>
          <p:cNvPr id="3" name="图片 4">
            <a:extLst>
              <a:ext uri="{FF2B5EF4-FFF2-40B4-BE49-F238E27FC236}">
                <a16:creationId xmlns:a16="http://schemas.microsoft.com/office/drawing/2014/main" id="{894D6EE4-BD32-427C-955E-896E6F0700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4568" y="322665"/>
            <a:ext cx="5448351" cy="64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655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343DFE6-D39B-480E-8461-F2AA1DDEF6EA}"/>
                  </a:ext>
                </a:extLst>
              </p:cNvPr>
              <p:cNvSpPr txBox="1"/>
              <p:nvPr/>
            </p:nvSpPr>
            <p:spPr>
              <a:xfrm>
                <a:off x="1270487" y="553916"/>
                <a:ext cx="1377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𝛺</m:t>
                          </m:r>
                        </m:e>
                        <m:sub>
                          <m:r>
                            <a:rPr lang="zh-CN" altLang="en-US" i="1" smtClean="0">
                              <a:latin typeface="Cambria Math" panose="02040503050406030204" pitchFamily="18" charset="0"/>
                            </a:rPr>
                            <m:t>𝑚</m:t>
                          </m:r>
                        </m:sub>
                      </m:sSub>
                      <m:r>
                        <a:rPr lang="zh-CN" altLang="en-US" i="1" smtClean="0">
                          <a:latin typeface="Cambria Math" panose="02040503050406030204" pitchFamily="18" charset="0"/>
                        </a:rPr>
                        <m:t>=0,68</m:t>
                      </m:r>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𝛺</m:t>
                          </m:r>
                        </m:e>
                        <m:sub>
                          <m:r>
                            <a:rPr lang="zh-CN" altLang="en-US" i="1" smtClean="0">
                              <a:latin typeface="Cambria Math" panose="02040503050406030204" pitchFamily="18" charset="0"/>
                            </a:rPr>
                            <m:t>𝑟</m:t>
                          </m:r>
                        </m:sub>
                      </m:sSub>
                    </m:oMath>
                  </m:oMathPara>
                </a14:m>
                <a:endParaRPr lang="zh-CN" altLang="en-US" dirty="0"/>
              </a:p>
            </p:txBody>
          </p:sp>
        </mc:Choice>
        <mc:Fallback xmlns="">
          <p:sp>
            <p:nvSpPr>
              <p:cNvPr id="2" name="文本框 1">
                <a:extLst>
                  <a:ext uri="{FF2B5EF4-FFF2-40B4-BE49-F238E27FC236}">
                    <a16:creationId xmlns:a16="http://schemas.microsoft.com/office/drawing/2014/main" id="{F343DFE6-D39B-480E-8461-F2AA1DDEF6EA}"/>
                  </a:ext>
                </a:extLst>
              </p:cNvPr>
              <p:cNvSpPr txBox="1">
                <a:spLocks noRot="1" noChangeAspect="1" noMove="1" noResize="1" noEditPoints="1" noAdjustHandles="1" noChangeArrowheads="1" noChangeShapeType="1" noTextEdit="1"/>
              </p:cNvSpPr>
              <p:nvPr/>
            </p:nvSpPr>
            <p:spPr>
              <a:xfrm>
                <a:off x="1270487" y="553916"/>
                <a:ext cx="1377878" cy="276999"/>
              </a:xfrm>
              <a:prstGeom prst="rect">
                <a:avLst/>
              </a:prstGeom>
              <a:blipFill>
                <a:blip r:embed="rId2"/>
                <a:stretch>
                  <a:fillRect l="-3097"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85AC51B-42A0-48A5-9386-02263D2B1D7E}"/>
                  </a:ext>
                </a:extLst>
              </p:cNvPr>
              <p:cNvSpPr txBox="1"/>
              <p:nvPr/>
            </p:nvSpPr>
            <p:spPr>
              <a:xfrm>
                <a:off x="1270487" y="1134208"/>
                <a:ext cx="1678344" cy="565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𝑧</m:t>
                      </m:r>
                      <m:r>
                        <a:rPr lang="zh-CN" altLang="en-US" i="1" smtClean="0">
                          <a:latin typeface="Cambria Math" panose="02040503050406030204" pitchFamily="18" charset="0"/>
                        </a:rPr>
                        <m:t>=</m:t>
                      </m:r>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1</m:t>
                          </m:r>
                        </m:num>
                        <m:den>
                          <m:r>
                            <a:rPr lang="zh-CN" altLang="en-US" i="1" smtClean="0">
                              <a:latin typeface="Cambria Math" panose="02040503050406030204" pitchFamily="18" charset="0"/>
                            </a:rPr>
                            <m:t>0.68</m:t>
                          </m:r>
                        </m:den>
                      </m:f>
                      <m:f>
                        <m:fPr>
                          <m:ctrlPr>
                            <a:rPr lang="zh-CN" altLang="en-US" i="1" smtClean="0">
                              <a:solidFill>
                                <a:srgbClr val="836967"/>
                              </a:solidFill>
                              <a:latin typeface="Cambria Math" panose="02040503050406030204" pitchFamily="18" charset="0"/>
                            </a:rPr>
                          </m:ctrlPr>
                        </m:fPr>
                        <m:num>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𝛺</m:t>
                              </m:r>
                            </m:e>
                            <m:sub>
                              <m:r>
                                <a:rPr lang="zh-CN" altLang="en-US" i="1" smtClean="0">
                                  <a:latin typeface="Cambria Math" panose="02040503050406030204" pitchFamily="18" charset="0"/>
                                </a:rPr>
                                <m:t>𝑚</m:t>
                              </m:r>
                            </m:sub>
                          </m:sSub>
                        </m:num>
                        <m:den>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𝛺</m:t>
                              </m:r>
                            </m:e>
                            <m:sub>
                              <m:r>
                                <a:rPr lang="zh-CN" altLang="en-US" i="1" smtClean="0">
                                  <a:latin typeface="Cambria Math" panose="02040503050406030204" pitchFamily="18" charset="0"/>
                                </a:rPr>
                                <m:t>𝑟</m:t>
                              </m:r>
                            </m:sub>
                          </m:sSub>
                        </m:den>
                      </m:f>
                      <m:r>
                        <a:rPr lang="zh-CN" altLang="en-US" i="1" smtClean="0">
                          <a:latin typeface="Cambria Math" panose="02040503050406030204" pitchFamily="18" charset="0"/>
                        </a:rPr>
                        <m:t>−1</m:t>
                      </m:r>
                    </m:oMath>
                  </m:oMathPara>
                </a14:m>
                <a:endParaRPr lang="zh-CN" altLang="en-US" dirty="0"/>
              </a:p>
            </p:txBody>
          </p:sp>
        </mc:Choice>
        <mc:Fallback xmlns="">
          <p:sp>
            <p:nvSpPr>
              <p:cNvPr id="4" name="文本框 3">
                <a:extLst>
                  <a:ext uri="{FF2B5EF4-FFF2-40B4-BE49-F238E27FC236}">
                    <a16:creationId xmlns:a16="http://schemas.microsoft.com/office/drawing/2014/main" id="{685AC51B-42A0-48A5-9386-02263D2B1D7E}"/>
                  </a:ext>
                </a:extLst>
              </p:cNvPr>
              <p:cNvSpPr txBox="1">
                <a:spLocks noRot="1" noChangeAspect="1" noMove="1" noResize="1" noEditPoints="1" noAdjustHandles="1" noChangeArrowheads="1" noChangeShapeType="1" noTextEdit="1"/>
              </p:cNvSpPr>
              <p:nvPr/>
            </p:nvSpPr>
            <p:spPr>
              <a:xfrm>
                <a:off x="1270487" y="1134208"/>
                <a:ext cx="1678344" cy="565732"/>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66D3D3A7-074E-4AB6-9DC7-EA881BEEB64E}"/>
              </a:ext>
            </a:extLst>
          </p:cNvPr>
          <p:cNvSpPr txBox="1"/>
          <p:nvPr/>
        </p:nvSpPr>
        <p:spPr>
          <a:xfrm>
            <a:off x="553915" y="178011"/>
            <a:ext cx="1125415" cy="369332"/>
          </a:xfrm>
          <a:prstGeom prst="rect">
            <a:avLst/>
          </a:prstGeom>
          <a:noFill/>
        </p:spPr>
        <p:txBody>
          <a:bodyPr wrap="square" rtlCol="0">
            <a:spAutoFit/>
          </a:bodyPr>
          <a:lstStyle/>
          <a:p>
            <a:r>
              <a:rPr lang="en-US" altLang="zh-CN" dirty="0"/>
              <a:t>2.</a:t>
            </a:r>
          </a:p>
        </p:txBody>
      </p:sp>
      <p:pic>
        <p:nvPicPr>
          <p:cNvPr id="7" name="图片 6">
            <a:extLst>
              <a:ext uri="{FF2B5EF4-FFF2-40B4-BE49-F238E27FC236}">
                <a16:creationId xmlns:a16="http://schemas.microsoft.com/office/drawing/2014/main" id="{BCC91E88-453A-4603-8EB1-74879981685A}"/>
              </a:ext>
            </a:extLst>
          </p:cNvPr>
          <p:cNvPicPr>
            <a:picLocks noChangeAspect="1"/>
          </p:cNvPicPr>
          <p:nvPr/>
        </p:nvPicPr>
        <p:blipFill>
          <a:blip r:embed="rId4"/>
          <a:stretch>
            <a:fillRect/>
          </a:stretch>
        </p:blipFill>
        <p:spPr>
          <a:xfrm>
            <a:off x="1046284" y="2351620"/>
            <a:ext cx="3123809" cy="695238"/>
          </a:xfrm>
          <a:prstGeom prst="rect">
            <a:avLst/>
          </a:prstGeom>
        </p:spPr>
      </p:pic>
      <p:sp>
        <p:nvSpPr>
          <p:cNvPr id="8" name="文本框 7">
            <a:extLst>
              <a:ext uri="{FF2B5EF4-FFF2-40B4-BE49-F238E27FC236}">
                <a16:creationId xmlns:a16="http://schemas.microsoft.com/office/drawing/2014/main" id="{76C299B8-B29B-41E3-82A0-9D6AA3E1EBBC}"/>
              </a:ext>
            </a:extLst>
          </p:cNvPr>
          <p:cNvSpPr txBox="1"/>
          <p:nvPr/>
        </p:nvSpPr>
        <p:spPr>
          <a:xfrm>
            <a:off x="553915" y="2004646"/>
            <a:ext cx="931985" cy="369332"/>
          </a:xfrm>
          <a:prstGeom prst="rect">
            <a:avLst/>
          </a:prstGeom>
          <a:noFill/>
        </p:spPr>
        <p:txBody>
          <a:bodyPr wrap="square" rtlCol="0">
            <a:spAutoFit/>
          </a:bodyPr>
          <a:lstStyle/>
          <a:p>
            <a:r>
              <a:rPr lang="en-US" altLang="zh-CN" dirty="0"/>
              <a:t>3.</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3B45185-D5E9-4E87-8A2C-D814B561D354}"/>
                  </a:ext>
                </a:extLst>
              </p:cNvPr>
              <p:cNvSpPr txBox="1"/>
              <p:nvPr/>
            </p:nvSpPr>
            <p:spPr>
              <a:xfrm>
                <a:off x="1693777" y="3421539"/>
                <a:ext cx="2054922" cy="599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𝑠</m:t>
                      </m:r>
                      <m:r>
                        <a:rPr lang="zh-CN" altLang="en-US" i="1" smtClean="0">
                          <a:latin typeface="Cambria Math" panose="02040503050406030204" pitchFamily="18" charset="0"/>
                        </a:rPr>
                        <m:t>=</m:t>
                      </m:r>
                      <m:nary>
                        <m:naryPr>
                          <m:limLoc m:val="subSup"/>
                          <m:grow m:val="on"/>
                          <m:ctrlPr>
                            <a:rPr lang="zh-CN" altLang="en-US" i="1" smtClean="0">
                              <a:latin typeface="Cambria Math" panose="02040503050406030204" pitchFamily="18" charset="0"/>
                            </a:rPr>
                          </m:ctrlPr>
                        </m:naryPr>
                        <m:sub>
                          <m:r>
                            <a:rPr lang="zh-CN" altLang="en-US" i="1" smtClean="0">
                              <a:latin typeface="Cambria Math" panose="02040503050406030204" pitchFamily="18" charset="0"/>
                            </a:rPr>
                            <m:t>1000</m:t>
                          </m:r>
                        </m:sub>
                        <m:sup>
                          <m:r>
                            <a:rPr lang="zh-CN" altLang="en-US" i="1" smtClean="0">
                              <a:latin typeface="Cambria Math" panose="02040503050406030204" pitchFamily="18" charset="0"/>
                            </a:rPr>
                            <m:t>∞</m:t>
                          </m:r>
                        </m:sup>
                        <m:e>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𝐶</m:t>
                              </m:r>
                            </m:e>
                            <m:sub>
                              <m:r>
                                <a:rPr lang="zh-CN" altLang="en-US" i="1" smtClean="0">
                                  <a:latin typeface="Cambria Math" panose="02040503050406030204" pitchFamily="18" charset="0"/>
                                </a:rPr>
                                <m:t>𝑠</m:t>
                              </m:r>
                            </m:sub>
                          </m:sSub>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ⅆ</m:t>
                              </m:r>
                              <m:r>
                                <a:rPr lang="zh-CN" altLang="en-US" i="1" smtClean="0">
                                  <a:latin typeface="Cambria Math" panose="02040503050406030204" pitchFamily="18" charset="0"/>
                                </a:rPr>
                                <m:t>𝑧</m:t>
                              </m:r>
                            </m:num>
                            <m:den>
                              <m:r>
                                <a:rPr lang="zh-CN" altLang="en-US" i="1" smtClean="0">
                                  <a:latin typeface="Cambria Math" panose="02040503050406030204" pitchFamily="18" charset="0"/>
                                </a:rPr>
                                <m:t>𝐻</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den>
                          </m:f>
                        </m:e>
                      </m:nary>
                    </m:oMath>
                  </m:oMathPara>
                </a14:m>
                <a:endParaRPr lang="zh-CN" altLang="en-US" dirty="0"/>
              </a:p>
            </p:txBody>
          </p:sp>
        </mc:Choice>
        <mc:Fallback xmlns="">
          <p:sp>
            <p:nvSpPr>
              <p:cNvPr id="9" name="文本框 8">
                <a:extLst>
                  <a:ext uri="{FF2B5EF4-FFF2-40B4-BE49-F238E27FC236}">
                    <a16:creationId xmlns:a16="http://schemas.microsoft.com/office/drawing/2014/main" id="{A3B45185-D5E9-4E87-8A2C-D814B561D354}"/>
                  </a:ext>
                </a:extLst>
              </p:cNvPr>
              <p:cNvSpPr txBox="1">
                <a:spLocks noRot="1" noChangeAspect="1" noMove="1" noResize="1" noEditPoints="1" noAdjustHandles="1" noChangeArrowheads="1" noChangeShapeType="1" noTextEdit="1"/>
              </p:cNvSpPr>
              <p:nvPr/>
            </p:nvSpPr>
            <p:spPr>
              <a:xfrm>
                <a:off x="1693777" y="3421539"/>
                <a:ext cx="2054922" cy="599331"/>
              </a:xfrm>
              <a:prstGeom prst="rect">
                <a:avLst/>
              </a:prstGeom>
              <a:blipFill>
                <a:blip r:embed="rId5"/>
                <a:stretch>
                  <a:fillRect/>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E4D0C82-3360-4774-B34B-95C81C585BAF}"/>
              </a:ext>
            </a:extLst>
          </p:cNvPr>
          <p:cNvSpPr txBox="1"/>
          <p:nvPr/>
        </p:nvSpPr>
        <p:spPr>
          <a:xfrm>
            <a:off x="553915" y="4378569"/>
            <a:ext cx="931985" cy="369332"/>
          </a:xfrm>
          <a:prstGeom prst="rect">
            <a:avLst/>
          </a:prstGeom>
          <a:noFill/>
        </p:spPr>
        <p:txBody>
          <a:bodyPr wrap="square" rtlCol="0">
            <a:spAutoFit/>
          </a:bodyPr>
          <a:lstStyle/>
          <a:p>
            <a:r>
              <a:rPr lang="en-US" altLang="zh-CN" dirty="0"/>
              <a:t>4.</a:t>
            </a: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0F8FE69-81A1-4F72-94BE-7727B4F3DD4D}"/>
                  </a:ext>
                </a:extLst>
              </p:cNvPr>
              <p:cNvSpPr txBox="1"/>
              <p:nvPr/>
            </p:nvSpPr>
            <p:spPr>
              <a:xfrm>
                <a:off x="2052752" y="4563235"/>
                <a:ext cx="1943737"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𝑑</m:t>
                          </m:r>
                        </m:e>
                        <m:sub>
                          <m:r>
                            <a:rPr lang="zh-CN" altLang="en-US" i="1" smtClean="0">
                              <a:latin typeface="Cambria Math" panose="02040503050406030204" pitchFamily="18" charset="0"/>
                            </a:rPr>
                            <m:t>𝑐</m:t>
                          </m:r>
                        </m:sub>
                      </m:sSub>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r>
                        <a:rPr lang="zh-CN" altLang="en-US" i="1" smtClean="0">
                          <a:latin typeface="Cambria Math" panose="02040503050406030204" pitchFamily="18" charset="0"/>
                        </a:rPr>
                        <m:t>=</m:t>
                      </m:r>
                      <m:r>
                        <a:rPr lang="en-US" altLang="zh-CN" b="0" i="1" smtClean="0">
                          <a:latin typeface="Cambria Math" panose="02040503050406030204" pitchFamily="18" charset="0"/>
                        </a:rPr>
                        <m:t>𝑐</m:t>
                      </m:r>
                      <m:nary>
                        <m:naryPr>
                          <m:limLoc m:val="subSup"/>
                          <m:grow m:val="on"/>
                          <m:ctrlPr>
                            <a:rPr lang="zh-CN" altLang="en-US" i="1" smtClean="0">
                              <a:latin typeface="Cambria Math" panose="02040503050406030204" pitchFamily="18" charset="0"/>
                            </a:rPr>
                          </m:ctrlPr>
                        </m:naryPr>
                        <m:sub>
                          <m:r>
                            <a:rPr lang="zh-CN" altLang="en-US" i="1" smtClean="0">
                              <a:latin typeface="Cambria Math" panose="02040503050406030204" pitchFamily="18" charset="0"/>
                            </a:rPr>
                            <m:t>0</m:t>
                          </m:r>
                        </m:sub>
                        <m:sup>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𝑧</m:t>
                              </m:r>
                            </m:e>
                            <m:sub>
                              <m:r>
                                <a:rPr lang="zh-CN" altLang="en-US" i="1" smtClean="0">
                                  <a:latin typeface="Cambria Math" panose="02040503050406030204" pitchFamily="18" charset="0"/>
                                </a:rPr>
                                <m:t>ℵ</m:t>
                              </m:r>
                            </m:sub>
                          </m:sSub>
                        </m:sup>
                        <m:e>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ⅆ</m:t>
                              </m:r>
                              <m:r>
                                <a:rPr lang="zh-CN" altLang="en-US" i="1" smtClean="0">
                                  <a:latin typeface="Cambria Math" panose="02040503050406030204" pitchFamily="18" charset="0"/>
                                </a:rPr>
                                <m:t>𝑧</m:t>
                              </m:r>
                            </m:num>
                            <m:den>
                              <m:r>
                                <a:rPr lang="zh-CN" altLang="en-US" i="1" smtClean="0">
                                  <a:latin typeface="Cambria Math" panose="02040503050406030204" pitchFamily="18" charset="0"/>
                                </a:rPr>
                                <m:t>𝐻</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den>
                          </m:f>
                        </m:e>
                      </m:nary>
                    </m:oMath>
                  </m:oMathPara>
                </a14:m>
                <a:endParaRPr lang="zh-CN" altLang="en-US" dirty="0"/>
              </a:p>
            </p:txBody>
          </p:sp>
        </mc:Choice>
        <mc:Fallback xmlns="">
          <p:sp>
            <p:nvSpPr>
              <p:cNvPr id="11" name="文本框 10">
                <a:extLst>
                  <a:ext uri="{FF2B5EF4-FFF2-40B4-BE49-F238E27FC236}">
                    <a16:creationId xmlns:a16="http://schemas.microsoft.com/office/drawing/2014/main" id="{40F8FE69-81A1-4F72-94BE-7727B4F3DD4D}"/>
                  </a:ext>
                </a:extLst>
              </p:cNvPr>
              <p:cNvSpPr txBox="1">
                <a:spLocks noRot="1" noChangeAspect="1" noMove="1" noResize="1" noEditPoints="1" noAdjustHandles="1" noChangeArrowheads="1" noChangeShapeType="1" noTextEdit="1"/>
              </p:cNvSpPr>
              <p:nvPr/>
            </p:nvSpPr>
            <p:spPr>
              <a:xfrm>
                <a:off x="2052752" y="4563235"/>
                <a:ext cx="1943737" cy="598497"/>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36B6CBB9-CF83-4AA6-9F79-5C00889571BD}"/>
              </a:ext>
            </a:extLst>
          </p:cNvPr>
          <p:cNvSpPr txBox="1"/>
          <p:nvPr/>
        </p:nvSpPr>
        <p:spPr>
          <a:xfrm>
            <a:off x="553915" y="5436577"/>
            <a:ext cx="931985" cy="369332"/>
          </a:xfrm>
          <a:prstGeom prst="rect">
            <a:avLst/>
          </a:prstGeom>
          <a:noFill/>
        </p:spPr>
        <p:txBody>
          <a:bodyPr wrap="square" rtlCol="0">
            <a:spAutoFit/>
          </a:bodyPr>
          <a:lstStyle/>
          <a:p>
            <a:r>
              <a:rPr lang="en-US" altLang="zh-CN" dirty="0"/>
              <a:t>5.</a:t>
            </a:r>
            <a:endParaRPr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1E94921-3E83-4916-BA2A-5F3C2A7F8C97}"/>
                  </a:ext>
                </a:extLst>
              </p:cNvPr>
              <p:cNvSpPr txBox="1"/>
              <p:nvPr/>
            </p:nvSpPr>
            <p:spPr>
              <a:xfrm>
                <a:off x="1679330" y="5436577"/>
                <a:ext cx="2014206" cy="1203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m:t>
                      </m:r>
                      <m:r>
                        <a:rPr lang="zh-CN" altLang="en-US" i="1" smtClean="0">
                          <a:latin typeface="Cambria Math" panose="02040503050406030204" pitchFamily="18" charset="0"/>
                        </a:rPr>
                        <m:t>=4</m:t>
                      </m:r>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𝑐</m:t>
                          </m:r>
                          <m:nary>
                            <m:naryPr>
                              <m:grow m:val="on"/>
                              <m:subHide m:val="on"/>
                              <m:supHide m:val="on"/>
                              <m:ctrlPr>
                                <a:rPr lang="zh-CN" altLang="en-US" i="1" smtClean="0">
                                  <a:latin typeface="Cambria Math" panose="02040503050406030204" pitchFamily="18" charset="0"/>
                                </a:rPr>
                              </m:ctrlPr>
                            </m:naryPr>
                            <m:sub/>
                            <m:sup/>
                            <m:e>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ⅆ</m:t>
                                  </m:r>
                                  <m:r>
                                    <a:rPr lang="zh-CN" altLang="en-US" i="1" smtClean="0">
                                      <a:latin typeface="Cambria Math" panose="02040503050406030204" pitchFamily="18" charset="0"/>
                                    </a:rPr>
                                    <m:t>𝑧</m:t>
                                  </m:r>
                                </m:num>
                                <m:den>
                                  <m:r>
                                    <a:rPr lang="zh-CN" altLang="en-US" i="1" smtClean="0">
                                      <a:latin typeface="Cambria Math" panose="02040503050406030204" pitchFamily="18" charset="0"/>
                                    </a:rPr>
                                    <m:t>𝐻</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den>
                              </m:f>
                            </m:e>
                          </m:nary>
                        </m:num>
                        <m:den>
                          <m:nary>
                            <m:naryPr>
                              <m:limLoc m:val="subSup"/>
                              <m:grow m:val="on"/>
                              <m:ctrlPr>
                                <a:rPr lang="zh-CN" altLang="en-US" i="1" smtClean="0">
                                  <a:latin typeface="Cambria Math" panose="02040503050406030204" pitchFamily="18" charset="0"/>
                                </a:rPr>
                              </m:ctrlPr>
                            </m:naryPr>
                            <m:sub>
                              <m:r>
                                <a:rPr lang="zh-CN" altLang="en-US" i="1" smtClean="0">
                                  <a:latin typeface="Cambria Math" panose="02040503050406030204" pitchFamily="18" charset="0"/>
                                </a:rPr>
                                <m:t>𝑧</m:t>
                              </m:r>
                            </m:sub>
                            <m:sup>
                              <m:r>
                                <a:rPr lang="zh-CN" altLang="en-US" i="1" smtClean="0">
                                  <a:latin typeface="Cambria Math" panose="02040503050406030204" pitchFamily="18" charset="0"/>
                                </a:rPr>
                                <m:t>∞</m:t>
                              </m:r>
                            </m:sup>
                            <m:e>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𝑐</m:t>
                                  </m:r>
                                </m:e>
                                <m:sub>
                                  <m:r>
                                    <a:rPr lang="zh-CN" altLang="en-US" i="1" smtClean="0">
                                      <a:latin typeface="Cambria Math" panose="02040503050406030204" pitchFamily="18" charset="0"/>
                                    </a:rPr>
                                    <m:t>𝑠</m:t>
                                  </m:r>
                                </m:sub>
                              </m:sSub>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f>
                                <m:fPr>
                                  <m:ctrlPr>
                                    <a:rPr lang="zh-CN" altLang="en-US" i="1" smtClean="0">
                                      <a:solidFill>
                                        <a:srgbClr val="836967"/>
                                      </a:solidFill>
                                      <a:latin typeface="Cambria Math" panose="02040503050406030204" pitchFamily="18" charset="0"/>
                                    </a:rPr>
                                  </m:ctrlPr>
                                </m:fPr>
                                <m:num>
                                  <m:r>
                                    <a:rPr lang="zh-CN" altLang="en-US" i="1" smtClean="0">
                                      <a:latin typeface="Cambria Math" panose="02040503050406030204" pitchFamily="18" charset="0"/>
                                    </a:rPr>
                                    <m:t>ⅆ</m:t>
                                  </m:r>
                                  <m:r>
                                    <a:rPr lang="zh-CN" altLang="en-US" i="1" smtClean="0">
                                      <a:latin typeface="Cambria Math" panose="02040503050406030204" pitchFamily="18" charset="0"/>
                                    </a:rPr>
                                    <m:t>𝑍</m:t>
                                  </m:r>
                                </m:num>
                                <m:den>
                                  <m:r>
                                    <a:rPr lang="zh-CN" altLang="en-US" i="1" smtClean="0">
                                      <a:latin typeface="Cambria Math" panose="02040503050406030204" pitchFamily="18" charset="0"/>
                                    </a:rPr>
                                    <m:t>𝐻</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𝑧</m:t>
                                      </m:r>
                                    </m:e>
                                  </m:d>
                                </m:den>
                              </m:f>
                            </m:e>
                          </m:nary>
                        </m:den>
                      </m:f>
                    </m:oMath>
                  </m:oMathPara>
                </a14:m>
                <a:endParaRPr lang="zh-CN" altLang="en-US" dirty="0"/>
              </a:p>
            </p:txBody>
          </p:sp>
        </mc:Choice>
        <mc:Fallback xmlns="">
          <p:sp>
            <p:nvSpPr>
              <p:cNvPr id="13" name="文本框 12">
                <a:extLst>
                  <a:ext uri="{FF2B5EF4-FFF2-40B4-BE49-F238E27FC236}">
                    <a16:creationId xmlns:a16="http://schemas.microsoft.com/office/drawing/2014/main" id="{31E94921-3E83-4916-BA2A-5F3C2A7F8C97}"/>
                  </a:ext>
                </a:extLst>
              </p:cNvPr>
              <p:cNvSpPr txBox="1">
                <a:spLocks noRot="1" noChangeAspect="1" noMove="1" noResize="1" noEditPoints="1" noAdjustHandles="1" noChangeArrowheads="1" noChangeShapeType="1" noTextEdit="1"/>
              </p:cNvSpPr>
              <p:nvPr/>
            </p:nvSpPr>
            <p:spPr>
              <a:xfrm>
                <a:off x="1679330" y="5436577"/>
                <a:ext cx="2014206" cy="1203856"/>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2778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CB03E-CE2F-3C2B-7A12-2804DD49D9B2}"/>
              </a:ext>
            </a:extLst>
          </p:cNvPr>
          <p:cNvSpPr>
            <a:spLocks noGrp="1"/>
          </p:cNvSpPr>
          <p:nvPr>
            <p:ph type="title"/>
          </p:nvPr>
        </p:nvSpPr>
        <p:spPr/>
        <p:txBody>
          <a:bodyPr/>
          <a:lstStyle/>
          <a:p>
            <a:r>
              <a:rPr lang="zh-CN" altLang="en-US" dirty="0"/>
              <a:t>第五章作业</a:t>
            </a:r>
          </a:p>
        </p:txBody>
      </p:sp>
      <p:sp>
        <p:nvSpPr>
          <p:cNvPr id="3" name="内容占位符 2">
            <a:extLst>
              <a:ext uri="{FF2B5EF4-FFF2-40B4-BE49-F238E27FC236}">
                <a16:creationId xmlns:a16="http://schemas.microsoft.com/office/drawing/2014/main" id="{12B2F397-8675-D000-86AE-97D685B35FB6}"/>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4000" b="0" i="0" u="none" strike="noStrike" kern="1200" cap="none" spc="0" normalizeH="0" baseline="0" noProof="0" dirty="0">
                <a:ln>
                  <a:noFill/>
                </a:ln>
                <a:solidFill>
                  <a:prstClr val="black"/>
                </a:solidFill>
                <a:effectLst/>
                <a:uLnTx/>
                <a:uFillTx/>
                <a:latin typeface="宋体吀"/>
                <a:ea typeface="等线" panose="02010600030101010101" pitchFamily="2" charset="-122"/>
                <a:cs typeface="+mn-cs"/>
              </a:rPr>
              <a:t>假设宇宙是平坦的，只包含一种物质，状态方程为</a:t>
            </a: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w</a:t>
            </a:r>
            <a:r>
              <a:rPr kumimoji="0" lang="zh-CN" altLang="en-US" sz="4000" b="0" i="0" u="none" strike="noStrike" kern="1200" cap="none" spc="0" normalizeH="0" baseline="0" noProof="0" dirty="0">
                <a:ln>
                  <a:noFill/>
                </a:ln>
                <a:solidFill>
                  <a:prstClr val="black"/>
                </a:solidFill>
                <a:effectLst/>
                <a:uLnTx/>
                <a:uFillTx/>
                <a:latin typeface="宋体吀"/>
                <a:ea typeface="等线" panose="02010600030101010101" pitchFamily="2" charset="-122"/>
                <a:cs typeface="+mn-cs"/>
              </a:rPr>
              <a:t>，即</a:t>
            </a:r>
            <a:r>
              <a:rPr kumimoji="0" lang="en-US" altLang="zh-CN" sz="4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p=</a:t>
            </a:r>
            <a:r>
              <a:rPr kumimoji="0" lang="en-US" altLang="zh-CN" sz="40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mn-cs"/>
              </a:rPr>
              <a:t>wρ</a:t>
            </a:r>
            <a:r>
              <a:rPr kumimoji="0" lang="zh-CN" altLang="en-US" sz="4000" b="0" i="0" u="none" strike="noStrike" kern="1200" cap="none" spc="0" normalizeH="0" baseline="0" noProof="0" dirty="0">
                <a:ln>
                  <a:noFill/>
                </a:ln>
                <a:solidFill>
                  <a:prstClr val="black"/>
                </a:solidFill>
                <a:effectLst/>
                <a:uLnTx/>
                <a:uFillTx/>
                <a:latin typeface="宋体吀"/>
                <a:ea typeface="等线" panose="02010600030101010101" pitchFamily="2" charset="-122"/>
                <a:cs typeface="+mn-cs"/>
              </a:rPr>
              <a:t>。计算</a:t>
            </a:r>
            <a:endParaRPr lang="zh-CN" altLang="en-US" sz="4000" b="0" i="0" u="none" strike="noStrike" baseline="0" dirty="0">
              <a:latin typeface="宋体吀"/>
            </a:endParaRPr>
          </a:p>
          <a:p>
            <a:pPr marL="342900" marR="0" indent="-342900" algn="l">
              <a:buFont typeface="+mj-lt"/>
              <a:buAutoNum type="arabicPeriod"/>
            </a:pPr>
            <a:r>
              <a:rPr lang="zh-CN" altLang="en-US" sz="4000" b="0" i="0" u="none" strike="noStrike" baseline="0" dirty="0">
                <a:latin typeface="宋体吀"/>
              </a:rPr>
              <a:t>该宇宙模型下红移</a:t>
            </a:r>
            <a:r>
              <a:rPr lang="en-US" altLang="zh-CN" sz="4000" b="0" i="0" u="none" strike="noStrike" baseline="0" dirty="0">
                <a:latin typeface="Times New Roman" panose="02020603050405020304" pitchFamily="18" charset="0"/>
              </a:rPr>
              <a:t>z</a:t>
            </a:r>
            <a:r>
              <a:rPr lang="zh-CN" altLang="en-US" sz="4000" b="0" i="0" u="none" strike="noStrike" baseline="0" dirty="0">
                <a:latin typeface="宋体吀"/>
              </a:rPr>
              <a:t>处的共动距离；</a:t>
            </a:r>
          </a:p>
          <a:p>
            <a:pPr marL="342900" marR="0" indent="-342900" algn="l">
              <a:buFont typeface="+mj-lt"/>
              <a:buAutoNum type="arabicPeriod"/>
            </a:pPr>
            <a:r>
              <a:rPr lang="zh-CN" altLang="en-US" sz="4000" b="0" i="0" u="none" strike="noStrike" baseline="0" dirty="0">
                <a:latin typeface="宋体吀"/>
              </a:rPr>
              <a:t>该宇宙模型下红移</a:t>
            </a:r>
            <a:r>
              <a:rPr lang="en-US" altLang="zh-CN" sz="4000" b="0" i="0" u="none" strike="noStrike" baseline="0" dirty="0">
                <a:latin typeface="Times New Roman" panose="02020603050405020304" pitchFamily="18" charset="0"/>
              </a:rPr>
              <a:t>z</a:t>
            </a:r>
            <a:r>
              <a:rPr lang="zh-CN" altLang="en-US" sz="4000" b="0" i="0" u="none" strike="noStrike" baseline="0" dirty="0">
                <a:latin typeface="宋体吀"/>
              </a:rPr>
              <a:t>处的光度距离；</a:t>
            </a:r>
          </a:p>
          <a:p>
            <a:pPr marL="342900" marR="0" indent="-342900" algn="l">
              <a:buFont typeface="+mj-lt"/>
              <a:buAutoNum type="arabicPeriod"/>
            </a:pPr>
            <a:r>
              <a:rPr lang="zh-CN" altLang="en-US" sz="4000" b="0" i="0" u="none" strike="noStrike" baseline="0" dirty="0">
                <a:latin typeface="宋体吀"/>
              </a:rPr>
              <a:t>该宇宙模型下红移</a:t>
            </a:r>
            <a:r>
              <a:rPr lang="en-US" altLang="zh-CN" sz="4000" b="0" i="0" u="none" strike="noStrike" baseline="0" dirty="0">
                <a:latin typeface="Times New Roman" panose="02020603050405020304" pitchFamily="18" charset="0"/>
              </a:rPr>
              <a:t>z</a:t>
            </a:r>
            <a:r>
              <a:rPr lang="zh-CN" altLang="en-US" sz="4000" b="0" i="0" u="none" strike="noStrike" baseline="0" dirty="0">
                <a:latin typeface="宋体吀"/>
              </a:rPr>
              <a:t>处的角直径距离，并计算其极值。</a:t>
            </a:r>
          </a:p>
          <a:p>
            <a:pPr marL="0" indent="0">
              <a:buNone/>
            </a:pPr>
            <a:endParaRPr lang="zh-CN" altLang="en-US" sz="1800" b="0" i="0" u="none" strike="noStrike" baseline="0" dirty="0">
              <a:latin typeface="宋体吀"/>
            </a:endParaRPr>
          </a:p>
        </p:txBody>
      </p:sp>
    </p:spTree>
    <p:extLst>
      <p:ext uri="{BB962C8B-B14F-4D97-AF65-F5344CB8AC3E}">
        <p14:creationId xmlns:p14="http://schemas.microsoft.com/office/powerpoint/2010/main" val="3562517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3173A0-54C0-0B6F-A858-F26B6B6CA779}"/>
                  </a:ext>
                </a:extLst>
              </p:cNvPr>
              <p:cNvSpPr>
                <a:spLocks noGrp="1"/>
              </p:cNvSpPr>
              <p:nvPr>
                <p:ph idx="1"/>
              </p:nvPr>
            </p:nvSpPr>
            <p:spPr>
              <a:xfrm>
                <a:off x="838200" y="228600"/>
                <a:ext cx="10515600" cy="5948363"/>
              </a:xfrm>
            </p:spPr>
            <p:txBody>
              <a:bodyPr/>
              <a:lstStyle/>
              <a:p>
                <a:pPr marL="0" indent="0">
                  <a:buNone/>
                </a:pPr>
                <a:r>
                  <a:rPr kumimoji="0" lang="zh-CN" altLang="en-US" sz="2800" b="0" i="0" u="none" strike="noStrike" kern="1200" cap="none" spc="0" normalizeH="0" baseline="0" noProof="0" dirty="0">
                    <a:ln>
                      <a:noFill/>
                    </a:ln>
                    <a:solidFill>
                      <a:prstClr val="black"/>
                    </a:solidFill>
                    <a:effectLst/>
                    <a:uLnTx/>
                    <a:uFillTx/>
                    <a:latin typeface="宋体吀"/>
                    <a:ea typeface="等线" panose="02010600030101010101" pitchFamily="2" charset="-122"/>
                    <a:cs typeface="+mn-cs"/>
                  </a:rPr>
                  <a:t>将宇宙物质的状态方程 </a:t>
                </a:r>
                <a14:m>
                  <m:oMath xmlns:m="http://schemas.openxmlformats.org/officeDocument/2006/math">
                    <m: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pitchFamily="2" charset="-122"/>
                        <a:cs typeface="+mn-cs"/>
                      </a:rPr>
                      <m:t>𝑝</m:t>
                    </m:r>
                    <m:r>
                      <a:rPr kumimoji="0" lang="en-US" altLang="zh-CN" sz="28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pitchFamily="2" charset="-122"/>
                        <a:cs typeface="+mn-cs"/>
                      </a:rPr>
                      <m:t>=</m:t>
                    </m:r>
                    <m:r>
                      <a:rPr kumimoji="0" lang="en-US" altLang="zh-CN" sz="2800" b="0" i="1" u="none" strike="noStrike" kern="1200" cap="none" spc="0" normalizeH="0" baseline="0" noProof="0" dirty="0" err="1" smtClean="0">
                        <a:ln>
                          <a:noFill/>
                        </a:ln>
                        <a:solidFill>
                          <a:prstClr val="black"/>
                        </a:solidFill>
                        <a:effectLst/>
                        <a:uLnTx/>
                        <a:uFillTx/>
                        <a:latin typeface="Cambria Math" panose="02040503050406030204" pitchFamily="18" charset="0"/>
                        <a:ea typeface="等线" panose="02010600030101010101" pitchFamily="2" charset="-122"/>
                        <a:cs typeface="+mn-cs"/>
                      </a:rPr>
                      <m:t>𝑤</m:t>
                    </m:r>
                    <m:r>
                      <a:rPr kumimoji="0" lang="en-US" altLang="zh-CN" sz="2800" b="0" i="1" u="none" strike="noStrike" kern="1200" cap="none" spc="0" normalizeH="0" baseline="0" noProof="0" dirty="0" err="1" smtClean="0">
                        <a:ln>
                          <a:noFill/>
                        </a:ln>
                        <a:solidFill>
                          <a:prstClr val="black"/>
                        </a:solidFill>
                        <a:effectLst/>
                        <a:uLnTx/>
                        <a:uFillTx/>
                        <a:latin typeface="Cambria Math" panose="02040503050406030204" pitchFamily="18" charset="0"/>
                        <a:ea typeface="等线" panose="02010600030101010101" pitchFamily="2" charset="-122"/>
                        <a:cs typeface="+mn-cs"/>
                      </a:rPr>
                      <m:t>𝜌</m:t>
                    </m:r>
                  </m:oMath>
                </a14:m>
                <a:r>
                  <a:rPr lang="zh-CN" altLang="en-US" dirty="0"/>
                  <a:t> 代入能量守恒方程</a:t>
                </a:r>
                <a:endParaRPr lang="en-US" altLang="zh-CN"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zh-CN" altLang="zh-CN" i="1" smtClean="0">
                              <a:effectLst/>
                              <a:latin typeface="Cambria Math" panose="02040503050406030204" pitchFamily="18" charset="0"/>
                              <a:ea typeface="Cambria Math" panose="02040503050406030204" pitchFamily="18" charset="0"/>
                            </a:rPr>
                          </m:ctrlPr>
                        </m:fPr>
                        <m:num>
                          <m:acc>
                            <m:accPr>
                              <m:chr m:val="˙"/>
                              <m:ctrlPr>
                                <a:rPr lang="zh-CN" altLang="zh-CN" i="1">
                                  <a:effectLst/>
                                  <a:latin typeface="Cambria Math" panose="02040503050406030204" pitchFamily="18" charset="0"/>
                                  <a:ea typeface="Cambria Math" panose="020405030504060302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e>
                          </m:acc>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den>
                      </m:f>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3</m:t>
                          </m:r>
                          <m:acc>
                            <m:accPr>
                              <m:chr m:val="˙"/>
                              <m:ctrlPr>
                                <a:rPr lang="zh-CN" altLang="zh-CN" i="1">
                                  <a:effectLst/>
                                  <a:latin typeface="Cambria Math" panose="02040503050406030204" pitchFamily="18" charset="0"/>
                                  <a:ea typeface="Cambria Math" panose="020405030504060302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acc>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den>
                      </m:f>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𝑝</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)=0</m:t>
                      </m:r>
                    </m:oMath>
                  </m:oMathPara>
                </a14:m>
                <a:endParaRPr lang="en-US" altLang="zh-CN" dirty="0"/>
              </a:p>
              <a:p>
                <a:pPr marL="0" indent="0">
                  <a:buNone/>
                </a:pPr>
                <a:r>
                  <a:rPr lang="zh-CN" altLang="en-US" dirty="0"/>
                  <a:t>得</a:t>
                </a:r>
                <a:endParaRPr lang="en-US" altLang="zh-CN" i="1" dirty="0">
                  <a:effectLst/>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ea typeface="Cambria Math" panose="02040503050406030204" pitchFamily="18" charset="0"/>
                            </a:rPr>
                          </m:ctrlPr>
                        </m:fPr>
                        <m:num>
                          <m:acc>
                            <m:accPr>
                              <m:chr m:val="˙"/>
                              <m:ctrlPr>
                                <a:rPr lang="zh-CN"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cs typeface="Times New Roman" panose="02020603050405020304" pitchFamily="18" charset="0"/>
                                </a:rPr>
                                <m:t>𝜌</m:t>
                              </m:r>
                            </m:e>
                          </m:acc>
                        </m:num>
                        <m:den>
                          <m:r>
                            <a:rPr lang="en-US" altLang="zh-CN" i="1">
                              <a:latin typeface="Cambria Math" panose="02040503050406030204" pitchFamily="18" charset="0"/>
                              <a:cs typeface="Times New Roman" panose="02020603050405020304" pitchFamily="18" charset="0"/>
                            </a:rPr>
                            <m:t>𝜌</m:t>
                          </m:r>
                        </m:den>
                      </m:f>
                      <m:r>
                        <a:rPr lang="en-US" altLang="zh-CN" b="0" i="1" smtClean="0">
                          <a:latin typeface="Cambria Math" panose="02040503050406030204" pitchFamily="18" charset="0"/>
                          <a:cs typeface="Times New Roman" panose="02020603050405020304" pitchFamily="18" charset="0"/>
                        </a:rPr>
                        <m:t>=−3</m:t>
                      </m:r>
                      <m:f>
                        <m:fPr>
                          <m:ctrlPr>
                            <a:rPr lang="zh-CN" altLang="zh-CN" i="1">
                              <a:latin typeface="Cambria Math" panose="02040503050406030204" pitchFamily="18" charset="0"/>
                              <a:ea typeface="Cambria Math" panose="02040503050406030204" pitchFamily="18" charset="0"/>
                            </a:rPr>
                          </m:ctrlPr>
                        </m:fPr>
                        <m:num>
                          <m:acc>
                            <m:accPr>
                              <m:chr m:val="˙"/>
                              <m:ctrlPr>
                                <a:rPr lang="zh-CN"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cs typeface="Times New Roman" panose="02020603050405020304" pitchFamily="18" charset="0"/>
                                </a:rPr>
                                <m:t>𝑎</m:t>
                              </m:r>
                            </m:e>
                          </m:acc>
                        </m:num>
                        <m:den>
                          <m:r>
                            <a:rPr lang="en-US" altLang="zh-CN" i="1">
                              <a:latin typeface="Cambria Math" panose="02040503050406030204" pitchFamily="18" charset="0"/>
                              <a:cs typeface="Times New Roman" panose="02020603050405020304" pitchFamily="18" charset="0"/>
                            </a:rPr>
                            <m:t>𝑎</m:t>
                          </m:r>
                        </m:den>
                      </m:f>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𝑤</m:t>
                      </m:r>
                      <m:r>
                        <a:rPr lang="en-US" altLang="zh-CN" b="0" i="1" smtClean="0">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𝜌</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−3(1+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𝑤</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oMath>
                  </m:oMathPara>
                </a14:m>
                <a:endParaRPr lang="en-US" altLang="zh-CN" dirty="0"/>
              </a:p>
              <a:p>
                <a:pPr marL="0" indent="0">
                  <a:buNone/>
                </a:pPr>
                <a:r>
                  <a:rPr lang="zh-CN" altLang="en-US" dirty="0">
                    <a:solidFill>
                      <a:prstClr val="black"/>
                    </a:solidFill>
                    <a:latin typeface="宋体吀"/>
                  </a:rPr>
                  <a:t>对于平坦宇宙</a:t>
                </a:r>
                <a:r>
                  <a:rPr lang="en-US" altLang="zh-CN" dirty="0">
                    <a:solidFill>
                      <a:prstClr val="black"/>
                    </a:solidFill>
                    <a:latin typeface="宋体吀"/>
                  </a:rPr>
                  <a:t>(k=0)</a:t>
                </a:r>
                <a:r>
                  <a:rPr lang="zh-CN" altLang="en-US" dirty="0">
                    <a:solidFill>
                      <a:prstClr val="black"/>
                    </a:solidFill>
                    <a:latin typeface="宋体吀"/>
                  </a:rPr>
                  <a:t>，</a:t>
                </a:r>
                <a:r>
                  <a:rPr lang="en-US" altLang="zh-CN" dirty="0">
                    <a:solidFill>
                      <a:prstClr val="black"/>
                    </a:solidFill>
                    <a:latin typeface="宋体吀"/>
                  </a:rPr>
                  <a:t>Friedmann</a:t>
                </a:r>
                <a:r>
                  <a:rPr lang="zh-CN" altLang="en-US" dirty="0">
                    <a:solidFill>
                      <a:prstClr val="black"/>
                    </a:solidFill>
                    <a:latin typeface="宋体吀"/>
                  </a:rPr>
                  <a:t>方程</a:t>
                </a:r>
                <a:endParaRPr lang="en-US" altLang="zh-CN" dirty="0">
                  <a:solidFill>
                    <a:prstClr val="black"/>
                  </a:solidFill>
                  <a:latin typeface="宋体吀"/>
                </a:endParaRPr>
              </a:p>
              <a:p>
                <a:pPr marL="0" indent="0">
                  <a:buNone/>
                </a:pPr>
                <a14:m>
                  <m:oMathPara xmlns:m="http://schemas.openxmlformats.org/officeDocument/2006/math">
                    <m:oMathParaPr>
                      <m:jc m:val="centerGroup"/>
                    </m:oMathParaPr>
                    <m:oMath xmlns:m="http://schemas.openxmlformats.org/officeDocument/2006/math">
                      <m:f>
                        <m:fPr>
                          <m:ctrlPr>
                            <a:rPr lang="zh-CN" altLang="zh-CN" i="1" smtClean="0">
                              <a:effectLst/>
                              <a:latin typeface="Cambria Math" panose="02040503050406030204" pitchFamily="18" charset="0"/>
                              <a:ea typeface="Cambria Math" panose="02040503050406030204" pitchFamily="18" charset="0"/>
                            </a:rPr>
                          </m:ctrlPr>
                        </m:fPr>
                        <m:num>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acc>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num>
                        <m:den>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𝑎</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8</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𝐺</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𝜌</m:t>
                      </m:r>
                    </m:oMath>
                  </m:oMathPara>
                </a14:m>
                <a:endParaRPr lang="en-US" altLang="zh-CN" dirty="0">
                  <a:solidFill>
                    <a:prstClr val="black"/>
                  </a:solidFill>
                  <a:latin typeface="宋体吀"/>
                </a:endParaRPr>
              </a:p>
              <a:p>
                <a:pPr marL="0" indent="0">
                  <a:buNone/>
                </a:pPr>
                <a:r>
                  <a:rPr lang="zh-CN" altLang="en-US" dirty="0">
                    <a:solidFill>
                      <a:prstClr val="black"/>
                    </a:solidFill>
                    <a:latin typeface="宋体吀"/>
                  </a:rPr>
                  <a:t>又 </a:t>
                </a:r>
                <a14:m>
                  <m:oMath xmlns:m="http://schemas.openxmlformats.org/officeDocument/2006/math">
                    <m:r>
                      <a:rPr lang="en-US" altLang="zh-CN" b="0" i="1" smtClean="0">
                        <a:solidFill>
                          <a:prstClr val="black"/>
                        </a:solidFill>
                        <a:latin typeface="Cambria Math" panose="02040503050406030204" pitchFamily="18" charset="0"/>
                      </a:rPr>
                      <m:t>𝐻</m:t>
                    </m:r>
                    <m:r>
                      <a:rPr lang="en-US" altLang="zh-CN">
                        <a:solidFill>
                          <a:prstClr val="black"/>
                        </a:solidFill>
                        <a:latin typeface="Cambria Math" panose="02040503050406030204" pitchFamily="18" charset="0"/>
                        <a:ea typeface="Cambria Math" panose="02040503050406030204" pitchFamily="18" charset="0"/>
                      </a:rPr>
                      <m:t>≡</m:t>
                    </m:r>
                    <m:acc>
                      <m:accPr>
                        <m:chr m:val="̇"/>
                        <m:ctrlPr>
                          <a:rPr lang="en-US" altLang="zh-CN" b="0" i="1" smtClean="0">
                            <a:solidFill>
                              <a:prstClr val="black"/>
                            </a:solidFill>
                            <a:latin typeface="Cambria Math" panose="02040503050406030204" pitchFamily="18" charset="0"/>
                            <a:ea typeface="Cambria Math" panose="02040503050406030204" pitchFamily="18" charset="0"/>
                          </a:rPr>
                        </m:ctrlPr>
                      </m:accPr>
                      <m:e>
                        <m:r>
                          <a:rPr lang="en-US" altLang="zh-CN" b="0" i="1" smtClean="0">
                            <a:solidFill>
                              <a:prstClr val="black"/>
                            </a:solidFill>
                            <a:latin typeface="Cambria Math" panose="02040503050406030204" pitchFamily="18" charset="0"/>
                            <a:ea typeface="Cambria Math" panose="02040503050406030204" pitchFamily="18" charset="0"/>
                          </a:rPr>
                          <m:t>𝑎</m:t>
                        </m:r>
                      </m:e>
                    </m:acc>
                    <m:r>
                      <a:rPr lang="en-US" altLang="zh-CN" b="0"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𝑎</m:t>
                    </m:r>
                  </m:oMath>
                </a14:m>
                <a:r>
                  <a:rPr lang="en-US" altLang="zh-CN" dirty="0">
                    <a:solidFill>
                      <a:prstClr val="black"/>
                    </a:solidFill>
                    <a:latin typeface="宋体吀"/>
                  </a:rPr>
                  <a:t>, </a:t>
                </a:r>
                <a:r>
                  <a:rPr lang="zh-CN" altLang="en-US" dirty="0">
                    <a:solidFill>
                      <a:prstClr val="black"/>
                    </a:solidFill>
                    <a:latin typeface="宋体吀"/>
                  </a:rPr>
                  <a:t>故</a:t>
                </a:r>
                <a:endParaRPr lang="en-US" altLang="zh-CN" dirty="0">
                  <a:solidFill>
                    <a:prstClr val="black"/>
                  </a:solidFill>
                  <a:latin typeface="宋体吀"/>
                </a:endParaRPr>
              </a:p>
              <a:p>
                <a:pPr marL="0" indent="0">
                  <a:buNone/>
                </a:pPr>
                <a14:m>
                  <m:oMathPara xmlns:m="http://schemas.openxmlformats.org/officeDocument/2006/math">
                    <m:oMathParaPr>
                      <m:jc m:val="centerGroup"/>
                    </m:oMathParaPr>
                    <m:oMath xmlns:m="http://schemas.openxmlformats.org/officeDocument/2006/math">
                      <m:r>
                        <a:rPr lang="en-US" altLang="zh-CN" i="1">
                          <a:solidFill>
                            <a:prstClr val="black"/>
                          </a:solidFill>
                          <a:latin typeface="Cambria Math" panose="02040503050406030204" pitchFamily="18" charset="0"/>
                        </a:rPr>
                        <m:t>𝐻</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solidFill>
                                <a:prstClr val="black"/>
                              </a:solidFill>
                              <a:latin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𝜌</m:t>
                          </m:r>
                        </m:e>
                        <m:sup>
                          <m:r>
                            <a:rPr lang="en-US" altLang="zh-CN" b="0" i="1" smtClean="0">
                              <a:solidFill>
                                <a:prstClr val="black"/>
                              </a:solidFill>
                              <a:latin typeface="Cambria Math" panose="02040503050406030204" pitchFamily="18" charset="0"/>
                            </a:rPr>
                            <m:t>1/2</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𝑎</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−3(1+</m:t>
                          </m:r>
                          <m:r>
                            <a:rPr lang="en-US" altLang="zh-CN" i="1">
                              <a:latin typeface="Cambria Math" panose="02040503050406030204" pitchFamily="18" charset="0"/>
                              <a:ea typeface="Cambria Math" panose="02040503050406030204" pitchFamily="18" charset="0"/>
                              <a:cs typeface="Times New Roman" panose="02020603050405020304" pitchFamily="18" charset="0"/>
                            </a:rPr>
                            <m:t>𝑤</m:t>
                          </m:r>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𝑧</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3(1+</m:t>
                          </m:r>
                          <m:r>
                            <a:rPr lang="en-US" altLang="zh-CN" i="1">
                              <a:latin typeface="Cambria Math" panose="02040503050406030204" pitchFamily="18" charset="0"/>
                              <a:ea typeface="Cambria Math" panose="02040503050406030204" pitchFamily="18" charset="0"/>
                              <a:cs typeface="Times New Roman" panose="02020603050405020304" pitchFamily="18" charset="0"/>
                            </a:rPr>
                            <m:t>𝑤</m:t>
                          </m:r>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en-US" altLang="zh-CN" dirty="0">
                  <a:solidFill>
                    <a:prstClr val="black"/>
                  </a:solidFill>
                  <a:latin typeface="宋体吀"/>
                </a:endParaRPr>
              </a:p>
              <a:p>
                <a:pPr marL="0" indent="0">
                  <a:buNone/>
                </a:pPr>
                <a:r>
                  <a:rPr lang="zh-CN" altLang="en-US" dirty="0"/>
                  <a:t>当 </a:t>
                </a:r>
                <a14:m>
                  <m:oMath xmlns:m="http://schemas.openxmlformats.org/officeDocument/2006/math">
                    <m:r>
                      <a:rPr lang="en-US" altLang="zh-CN" i="1" dirty="0" smtClean="0">
                        <a:latin typeface="Cambria Math" panose="02040503050406030204" pitchFamily="18" charset="0"/>
                      </a:rPr>
                      <m:t>𝑧</m:t>
                    </m:r>
                    <m:r>
                      <a:rPr lang="en-US" altLang="zh-CN" i="1" dirty="0" smtClean="0">
                        <a:latin typeface="Cambria Math" panose="02040503050406030204" pitchFamily="18" charset="0"/>
                      </a:rPr>
                      <m:t>=0</m:t>
                    </m:r>
                  </m:oMath>
                </a14:m>
                <a:r>
                  <a:rPr lang="en-US" altLang="zh-CN" dirty="0"/>
                  <a:t> </a:t>
                </a:r>
                <a:r>
                  <a:rPr lang="zh-CN" altLang="en-US" dirty="0"/>
                  <a:t>时，</a:t>
                </a:r>
                <a:r>
                  <a:rPr lang="en-US" altLang="zh-CN" dirty="0">
                    <a:solidFill>
                      <a:prstClr val="black"/>
                    </a:solidFill>
                  </a:rPr>
                  <a:t> </a:t>
                </a:r>
                <a14:m>
                  <m:oMath xmlns:m="http://schemas.openxmlformats.org/officeDocument/2006/math">
                    <m:r>
                      <a:rPr lang="en-US" altLang="zh-CN" i="1">
                        <a:solidFill>
                          <a:prstClr val="black"/>
                        </a:solidFill>
                        <a:latin typeface="Cambria Math" panose="02040503050406030204" pitchFamily="18" charset="0"/>
                      </a:rPr>
                      <m:t>𝐻</m:t>
                    </m:r>
                    <m:r>
                      <a:rPr lang="en-US" altLang="zh-CN" b="0" i="1" smtClean="0">
                        <a:solidFill>
                          <a:prstClr val="black"/>
                        </a:solidFill>
                        <a:latin typeface="Cambria Math" panose="02040503050406030204" pitchFamily="18" charset="0"/>
                      </a:rPr>
                      <m:t>=</m:t>
                    </m:r>
                    <m:sSub>
                      <m:sSubPr>
                        <m:ctrlPr>
                          <a:rPr lang="en-US" altLang="zh-CN" b="0" i="1" smtClean="0">
                            <a:solidFill>
                              <a:prstClr val="black"/>
                            </a:solidFill>
                            <a:latin typeface="Cambria Math" panose="02040503050406030204" pitchFamily="18" charset="0"/>
                          </a:rPr>
                        </m:ctrlPr>
                      </m:sSubPr>
                      <m:e>
                        <m:r>
                          <a:rPr lang="en-US" altLang="zh-CN" b="0" i="1" smtClean="0">
                            <a:solidFill>
                              <a:prstClr val="black"/>
                            </a:solidFill>
                            <a:latin typeface="Cambria Math" panose="02040503050406030204" pitchFamily="18" charset="0"/>
                          </a:rPr>
                          <m:t>𝐻</m:t>
                        </m:r>
                      </m:e>
                      <m:sub>
                        <m:r>
                          <a:rPr lang="en-US" altLang="zh-CN" b="0" i="1" smtClean="0">
                            <a:solidFill>
                              <a:prstClr val="black"/>
                            </a:solidFill>
                            <a:latin typeface="Cambria Math" panose="02040503050406030204" pitchFamily="18" charset="0"/>
                          </a:rPr>
                          <m:t>0</m:t>
                        </m:r>
                      </m:sub>
                    </m:sSub>
                  </m:oMath>
                </a14:m>
                <a:r>
                  <a:rPr lang="zh-CN" altLang="en-US" dirty="0"/>
                  <a:t>，因此</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𝐻</m:t>
                      </m:r>
                      <m:d>
                        <m:dPr>
                          <m:ctrlPr>
                            <a:rPr lang="en-US" altLang="zh-CN" b="0" i="1" smtClean="0">
                              <a:solidFill>
                                <a:prstClr val="black"/>
                              </a:solidFill>
                              <a:latin typeface="Cambria Math" panose="02040503050406030204" pitchFamily="18" charset="0"/>
                            </a:rPr>
                          </m:ctrlPr>
                        </m:dPr>
                        <m:e>
                          <m:r>
                            <a:rPr lang="en-US" altLang="zh-CN" b="0" i="1" smtClean="0">
                              <a:solidFill>
                                <a:prstClr val="black"/>
                              </a:solidFill>
                              <a:latin typeface="Cambria Math" panose="02040503050406030204" pitchFamily="18" charset="0"/>
                            </a:rPr>
                            <m:t>𝑧</m:t>
                          </m:r>
                        </m:e>
                      </m:d>
                      <m:r>
                        <a:rPr lang="en-US" altLang="zh-CN" b="0" i="1" smtClean="0">
                          <a:solidFill>
                            <a:prstClr val="black"/>
                          </a:solidFill>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en-US" altLang="zh-CN" i="1">
                                  <a:solidFill>
                                    <a:prstClr val="black"/>
                                  </a:solidFill>
                                  <a:latin typeface="Cambria Math" panose="02040503050406030204" pitchFamily="18" charset="0"/>
                                </a:rPr>
                              </m:ctrlPr>
                            </m:sSubPr>
                            <m:e>
                              <m:r>
                                <a:rPr lang="en-US" altLang="zh-CN" i="1">
                                  <a:solidFill>
                                    <a:prstClr val="black"/>
                                  </a:solidFill>
                                  <a:latin typeface="Cambria Math" panose="02040503050406030204" pitchFamily="18" charset="0"/>
                                </a:rPr>
                                <m:t>𝐻</m:t>
                              </m:r>
                            </m:e>
                            <m:sub>
                              <m:r>
                                <a:rPr lang="en-US" altLang="zh-CN" i="1">
                                  <a:solidFill>
                                    <a:prstClr val="black"/>
                                  </a:solidFill>
                                  <a:latin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cs typeface="Times New Roman" panose="02020603050405020304" pitchFamily="18" charset="0"/>
                            </a:rPr>
                            <m:t>(1+</m:t>
                          </m:r>
                          <m:r>
                            <a:rPr lang="en-US" altLang="zh-CN" i="1">
                              <a:latin typeface="Cambria Math" panose="02040503050406030204" pitchFamily="18" charset="0"/>
                              <a:ea typeface="Cambria Math" panose="02040503050406030204" pitchFamily="18" charset="0"/>
                              <a:cs typeface="Times New Roman" panose="02020603050405020304" pitchFamily="18" charset="0"/>
                            </a:rPr>
                            <m:t>𝑧</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3(1+</m:t>
                          </m:r>
                          <m:r>
                            <a:rPr lang="en-US" altLang="zh-CN" i="1">
                              <a:latin typeface="Cambria Math" panose="02040503050406030204" pitchFamily="18" charset="0"/>
                              <a:ea typeface="Cambria Math" panose="02040503050406030204" pitchFamily="18" charset="0"/>
                              <a:cs typeface="Times New Roman" panose="02020603050405020304" pitchFamily="18" charset="0"/>
                            </a:rPr>
                            <m:t>𝑤</m:t>
                          </m:r>
                          <m:r>
                            <a:rPr lang="en-US" altLang="zh-CN" i="1">
                              <a:latin typeface="Cambria Math" panose="02040503050406030204" pitchFamily="18" charset="0"/>
                              <a:ea typeface="Cambria Math" panose="02040503050406030204" pitchFamily="18" charset="0"/>
                              <a:cs typeface="Times New Roman" panose="02020603050405020304" pitchFamily="18" charset="0"/>
                            </a:rPr>
                            <m:t>)/2</m:t>
                          </m:r>
                        </m:sup>
                      </m:sSup>
                    </m:oMath>
                  </m:oMathPara>
                </a14:m>
                <a:endParaRPr lang="zh-CN" altLang="en-US" dirty="0"/>
              </a:p>
            </p:txBody>
          </p:sp>
        </mc:Choice>
        <mc:Fallback xmlns="">
          <p:sp>
            <p:nvSpPr>
              <p:cNvPr id="3" name="内容占位符 2">
                <a:extLst>
                  <a:ext uri="{FF2B5EF4-FFF2-40B4-BE49-F238E27FC236}">
                    <a16:creationId xmlns:a16="http://schemas.microsoft.com/office/drawing/2014/main" id="{763173A0-54C0-0B6F-A858-F26B6B6CA779}"/>
                  </a:ext>
                </a:extLst>
              </p:cNvPr>
              <p:cNvSpPr>
                <a:spLocks noGrp="1" noRot="1" noChangeAspect="1" noMove="1" noResize="1" noEditPoints="1" noAdjustHandles="1" noChangeArrowheads="1" noChangeShapeType="1" noTextEdit="1"/>
              </p:cNvSpPr>
              <p:nvPr>
                <p:ph idx="1"/>
              </p:nvPr>
            </p:nvSpPr>
            <p:spPr>
              <a:xfrm>
                <a:off x="838200" y="228600"/>
                <a:ext cx="10515600" cy="5948363"/>
              </a:xfrm>
              <a:blipFill>
                <a:blip r:embed="rId2"/>
                <a:stretch>
                  <a:fillRect l="-1217" t="-1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0852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AAA47FF-7185-E3B5-A710-5426EEA020CC}"/>
                  </a:ext>
                </a:extLst>
              </p:cNvPr>
              <p:cNvSpPr>
                <a:spLocks noGrp="1"/>
              </p:cNvSpPr>
              <p:nvPr>
                <p:ph idx="1"/>
              </p:nvPr>
            </p:nvSpPr>
            <p:spPr>
              <a:xfrm>
                <a:off x="838200" y="268942"/>
                <a:ext cx="10515600" cy="5908022"/>
              </a:xfrm>
            </p:spPr>
            <p:txBody>
              <a:bodyPr/>
              <a:lstStyle/>
              <a:p>
                <a:r>
                  <a:rPr lang="zh-CN" altLang="en-US" sz="2800" b="0" i="0" u="none" strike="noStrike" baseline="0" dirty="0">
                    <a:latin typeface="宋体吀"/>
                  </a:rPr>
                  <a:t>共动距离</a:t>
                </a:r>
                <a:endParaRPr lang="en-US" altLang="zh-CN" sz="2800" b="0" i="0" u="none" strike="noStrike" baseline="0" dirty="0">
                  <a:latin typeface="宋体吀"/>
                </a:endParaRPr>
              </a:p>
              <a:p>
                <a:endParaRPr lang="en-US" altLang="zh-CN" dirty="0">
                  <a:latin typeface="宋体吀"/>
                </a:endParaRPr>
              </a:p>
              <a:p>
                <a:pPr marL="0" indent="0">
                  <a:buNone/>
                </a:pPr>
                <a14:m>
                  <m:oMathPara xmlns:m="http://schemas.openxmlformats.org/officeDocument/2006/math">
                    <m:oMathParaPr>
                      <m:jc m:val="centerGroup"/>
                    </m:oMathParaPr>
                    <m:oMath xmlns:m="http://schemas.openxmlformats.org/officeDocument/2006/math">
                      <m:eqArr>
                        <m:eqArrPr>
                          <m:ctrlPr>
                            <a:rPr lang="zh-CN" altLang="zh-CN" i="1" smtClean="0">
                              <a:effectLst/>
                              <a:latin typeface="Cambria Math" panose="02040503050406030204" pitchFamily="18" charset="0"/>
                              <a:ea typeface="Cambria Math" panose="02040503050406030204" pitchFamily="18" charset="0"/>
                            </a:rPr>
                          </m:ctrlPr>
                        </m:eqArrP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𝑐</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𝑐</m:t>
                          </m:r>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up>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e>
                          </m:nary>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𝑐</m:t>
                              </m:r>
                            </m:num>
                            <m:den>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nary>
                            <m:naryPr>
                              <m:limLoc m:val="subSup"/>
                              <m:grow m:val="on"/>
                              <m:ctrlPr>
                                <a:rPr lang="zh-CN" altLang="zh-CN" i="1">
                                  <a:effectLst/>
                                  <a:latin typeface="Cambria Math" panose="02040503050406030204" pitchFamily="18" charset="0"/>
                                  <a:ea typeface="Cambria Math" panose="02040503050406030204" pitchFamily="18" charset="0"/>
                                </a:rPr>
                              </m:ctrlPr>
                            </m:naryPr>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up>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𝑧</m:t>
                              </m:r>
                            </m:sup>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 </m:t>
                              </m:r>
                            </m:e>
                          </m:nary>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e>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&amp;=</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𝑐</m:t>
                              </m:r>
                            </m:num>
                            <m:den>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𝐻</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sub>
                              </m:sSub>
                            </m:den>
                          </m:f>
                          <m:f>
                            <m:fPr>
                              <m:ctrlPr>
                                <a:rPr lang="zh-CN" altLang="zh-CN" i="1">
                                  <a:effectLst/>
                                  <a:latin typeface="Cambria Math" panose="02040503050406030204" pitchFamily="18" charset="0"/>
                                  <a:ea typeface="Cambria Math" panose="02040503050406030204" pitchFamily="18" charset="0"/>
                                </a:rPr>
                              </m:ctrlPr>
                            </m:fPr>
                            <m:num>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2</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den>
                          </m:f>
                          <m:d>
                            <m:dPr>
                              <m:begChr m:val="["/>
                              <m:endChr m:val="]"/>
                              <m:ctrlPr>
                                <a:rPr lang="zh-CN" altLang="zh-CN" i="1">
                                  <a:effectLst/>
                                  <a:latin typeface="Cambria Math" panose="02040503050406030204" pitchFamily="18" charset="0"/>
                                  <a:ea typeface="Cambria Math" panose="020405030504060302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𝑧</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e>
                          </m:d>
                        </m:e>
                      </m:eqArr>
                    </m:oMath>
                  </m:oMathPara>
                </a14:m>
                <a:endParaRPr lang="en-US" altLang="zh-CN" sz="2800" b="0" i="0" u="none" strike="noStrike" baseline="0" dirty="0">
                  <a:latin typeface="宋体吀"/>
                </a:endParaRPr>
              </a:p>
              <a:p>
                <a:r>
                  <a:rPr lang="zh-CN" altLang="en-US" sz="2800" b="0" i="0" u="none" strike="noStrike" baseline="0" dirty="0">
                    <a:latin typeface="宋体吀"/>
                  </a:rPr>
                  <a:t>光度距离</a:t>
                </a:r>
                <a:endParaRPr lang="en-US" altLang="zh-CN" sz="2800" b="0" i="0" u="none" strike="noStrike" baseline="0" dirty="0">
                  <a:latin typeface="宋体吀"/>
                </a:endParaRPr>
              </a:p>
              <a:p>
                <a:pPr marL="0" indent="0">
                  <a:buNone/>
                </a:pPr>
                <a:endParaRPr lang="en-US" altLang="zh-CN" sz="2800" b="0" i="0" u="none" strike="noStrike" baseline="0" dirty="0">
                  <a:latin typeface="宋体吀"/>
                </a:endParaRPr>
              </a:p>
              <a:p>
                <a:pPr marL="0" indent="0">
                  <a:buNone/>
                </a:pPr>
                <a14:m>
                  <m:oMathPara xmlns:m="http://schemas.openxmlformats.org/officeDocument/2006/math">
                    <m:oMathParaPr>
                      <m:jc m:val="centerGroup"/>
                    </m:oMathParaPr>
                    <m:oMath xmlns:m="http://schemas.openxmlformats.org/officeDocument/2006/math">
                      <m:eqArr>
                        <m:eqArrPr>
                          <m:ctrlPr>
                            <a:rPr lang="zh-CN" altLang="zh-CN" i="1">
                              <a:latin typeface="Cambria Math" panose="02040503050406030204" pitchFamily="18" charset="0"/>
                              <a:ea typeface="Cambria Math" panose="02040503050406030204" pitchFamily="18" charset="0"/>
                            </a:rPr>
                          </m:ctrlPr>
                        </m:eqArr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𝐿</m:t>
                              </m:r>
                            </m:sub>
                          </m:sSub>
                          <m:r>
                            <a:rPr lang="en-US" altLang="zh-CN" i="1">
                              <a:latin typeface="Cambria Math" panose="02040503050406030204" pitchFamily="18" charset="0"/>
                              <a:cs typeface="Times New Roman" panose="02020603050405020304" pitchFamily="18" charset="0"/>
                            </a:rPr>
                            <m:t>&amp;=</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𝑧</m:t>
                          </m:r>
                          <m:r>
                            <a:rPr lang="en-US" altLang="zh-CN" b="0" i="1" smtClean="0">
                              <a:latin typeface="Cambria Math" panose="02040503050406030204" pitchFamily="18" charset="0"/>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𝑑</m:t>
                              </m:r>
                            </m:e>
                            <m:sub>
                              <m:r>
                                <a:rPr lang="en-US" altLang="zh-CN" i="1">
                                  <a:latin typeface="Cambria Math" panose="02040503050406030204" pitchFamily="18" charset="0"/>
                                  <a:cs typeface="Times New Roman" panose="02020603050405020304" pitchFamily="18" charset="0"/>
                                </a:rPr>
                                <m:t>𝑐</m:t>
                              </m:r>
                            </m:sub>
                          </m:sSub>
                        </m:e>
                        <m:e>
                          <m:r>
                            <a:rPr lang="en-US" altLang="zh-CN" i="1">
                              <a:latin typeface="Cambria Math" panose="02040503050406030204" pitchFamily="18" charset="0"/>
                              <a:cs typeface="Times New Roman" panose="02020603050405020304" pitchFamily="18" charset="0"/>
                            </a:rPr>
                            <m:t>&amp;=</m:t>
                          </m:r>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𝑐</m:t>
                              </m:r>
                            </m:num>
                            <m:den>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0</m:t>
                                  </m:r>
                                </m:sub>
                              </m:sSub>
                            </m:den>
                          </m:f>
                          <m:f>
                            <m:fPr>
                              <m:ctrlPr>
                                <a:rPr lang="zh-CN"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cs typeface="Times New Roman" panose="02020603050405020304" pitchFamily="18" charset="0"/>
                                </a:rPr>
                                <m:t>2(1+</m:t>
                              </m:r>
                              <m:r>
                                <a:rPr lang="en-US" altLang="zh-CN" b="0" i="1" smtClean="0">
                                  <a:latin typeface="Cambria Math" panose="02040503050406030204" pitchFamily="18" charset="0"/>
                                  <a:cs typeface="Times New Roman" panose="02020603050405020304" pitchFamily="18" charset="0"/>
                                </a:rPr>
                                <m:t>𝑧</m:t>
                              </m:r>
                              <m:r>
                                <a:rPr lang="en-US" altLang="zh-CN" b="0" i="1" smtClean="0">
                                  <a:latin typeface="Cambria Math" panose="02040503050406030204" pitchFamily="18" charset="0"/>
                                  <a:cs typeface="Times New Roman" panose="02020603050405020304" pitchFamily="18" charset="0"/>
                                </a:rPr>
                                <m:t>)</m:t>
                              </m:r>
                            </m:num>
                            <m:den>
                              <m:r>
                                <a:rPr lang="en-US" altLang="zh-CN" i="1">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𝑤</m:t>
                              </m:r>
                              <m:r>
                                <a:rPr lang="en-US" altLang="zh-CN" i="1">
                                  <a:latin typeface="Cambria Math" panose="02040503050406030204" pitchFamily="18" charset="0"/>
                                  <a:cs typeface="Times New Roman" panose="02020603050405020304" pitchFamily="18" charset="0"/>
                                </a:rPr>
                                <m:t>−1)</m:t>
                              </m:r>
                            </m:den>
                          </m:f>
                          <m:d>
                            <m:dPr>
                              <m:begChr m:val="["/>
                              <m:endChr m:val="]"/>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𝑧</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2</m:t>
                                      </m:r>
                                    </m:den>
                                  </m:f>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𝑤</m:t>
                                      </m:r>
                                      <m:r>
                                        <a:rPr lang="en-US" altLang="zh-CN" i="1">
                                          <a:latin typeface="Cambria Math" panose="02040503050406030204" pitchFamily="18" charset="0"/>
                                          <a:cs typeface="Times New Roman" panose="02020603050405020304" pitchFamily="18" charset="0"/>
                                        </a:rPr>
                                        <m:t>+1</m:t>
                                      </m:r>
                                    </m:e>
                                  </m:d>
                                </m:sup>
                              </m:sSup>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e>
                          </m:d>
                        </m:e>
                      </m:eqArr>
                    </m:oMath>
                  </m:oMathPara>
                </a14:m>
                <a:endParaRPr lang="en-US" altLang="zh-CN" sz="2800" b="0" i="0" u="none" strike="noStrike" baseline="0" dirty="0">
                  <a:latin typeface="宋体吀"/>
                </a:endParaRPr>
              </a:p>
            </p:txBody>
          </p:sp>
        </mc:Choice>
        <mc:Fallback xmlns="">
          <p:sp>
            <p:nvSpPr>
              <p:cNvPr id="3" name="内容占位符 2">
                <a:extLst>
                  <a:ext uri="{FF2B5EF4-FFF2-40B4-BE49-F238E27FC236}">
                    <a16:creationId xmlns:a16="http://schemas.microsoft.com/office/drawing/2014/main" id="{4AAA47FF-7185-E3B5-A710-5426EEA020CC}"/>
                  </a:ext>
                </a:extLst>
              </p:cNvPr>
              <p:cNvSpPr>
                <a:spLocks noGrp="1" noRot="1" noChangeAspect="1" noMove="1" noResize="1" noEditPoints="1" noAdjustHandles="1" noChangeArrowheads="1" noChangeShapeType="1" noTextEdit="1"/>
              </p:cNvSpPr>
              <p:nvPr>
                <p:ph idx="1"/>
              </p:nvPr>
            </p:nvSpPr>
            <p:spPr>
              <a:xfrm>
                <a:off x="838200" y="268942"/>
                <a:ext cx="10515600" cy="5908022"/>
              </a:xfrm>
              <a:blipFill>
                <a:blip r:embed="rId2"/>
                <a:stretch>
                  <a:fillRect l="-1043" t="-1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032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50BF5C6-A257-8AAE-DCA4-FB8FD47748E3}"/>
                  </a:ext>
                </a:extLst>
              </p:cNvPr>
              <p:cNvSpPr>
                <a:spLocks noGrp="1"/>
              </p:cNvSpPr>
              <p:nvPr>
                <p:ph idx="1"/>
              </p:nvPr>
            </p:nvSpPr>
            <p:spPr>
              <a:xfrm>
                <a:off x="838200" y="699247"/>
                <a:ext cx="10515600" cy="5477716"/>
              </a:xfrm>
            </p:spPr>
            <p:txBody>
              <a:bodyPr/>
              <a:lstStyle/>
              <a:p>
                <a:r>
                  <a:rPr lang="zh-CN" altLang="en-US" sz="2800" b="0" i="0" u="none" strike="noStrike" baseline="0" dirty="0">
                    <a:latin typeface="宋体吀"/>
                  </a:rPr>
                  <a:t>角直径距离</a:t>
                </a:r>
                <a:endParaRPr lang="en-US" altLang="zh-CN" sz="2800" b="0" i="0" u="none" strike="noStrike" baseline="0" dirty="0">
                  <a:latin typeface="宋体吀"/>
                </a:endParaRPr>
              </a:p>
              <a:p>
                <a:pPr marL="0" indent="0">
                  <a:buNone/>
                </a:pPr>
                <a:endParaRPr lang="en-US" altLang="zh-CN" sz="2800" b="0" i="0" u="none" strike="noStrike" baseline="0" dirty="0">
                  <a:latin typeface="宋体吀"/>
                </a:endParaRPr>
              </a:p>
              <a:p>
                <a:pPr marL="0" indent="0">
                  <a:buNone/>
                </a:pPr>
                <a14:m>
                  <m:oMathPara xmlns:m="http://schemas.openxmlformats.org/officeDocument/2006/math">
                    <m:oMathParaPr>
                      <m:jc m:val="centerGroup"/>
                    </m:oMathParaPr>
                    <m:oMath xmlns:m="http://schemas.openxmlformats.org/officeDocument/2006/math">
                      <m:eqArr>
                        <m:eqArrPr>
                          <m:ctrlPr>
                            <a:rPr lang="zh-CN" altLang="zh-CN" i="1" smtClean="0">
                              <a:latin typeface="Cambria Math" panose="02040503050406030204" pitchFamily="18" charset="0"/>
                              <a:ea typeface="Cambria Math" panose="02040503050406030204" pitchFamily="18" charset="0"/>
                            </a:rPr>
                          </m:ctrlPr>
                        </m:eqArr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𝑑</m:t>
                              </m:r>
                            </m:e>
                            <m:sub>
                              <m:r>
                                <a:rPr lang="en-US" altLang="zh-CN" b="0" i="1" smtClean="0">
                                  <a:latin typeface="Cambria Math" panose="02040503050406030204" pitchFamily="18" charset="0"/>
                                  <a:cs typeface="Times New Roman" panose="02020603050405020304" pitchFamily="18" charset="0"/>
                                </a:rPr>
                                <m:t>𝐴</m:t>
                              </m:r>
                            </m:sub>
                          </m:sSub>
                          <m:r>
                            <a:rPr lang="en-US" altLang="zh-CN" i="1">
                              <a:latin typeface="Cambria Math" panose="02040503050406030204" pitchFamily="18" charset="0"/>
                              <a:cs typeface="Times New Roman" panose="02020603050405020304" pitchFamily="18" charset="0"/>
                            </a:rPr>
                            <m:t>&amp;=</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𝑑</m:t>
                              </m:r>
                            </m:e>
                            <m:sub>
                              <m:r>
                                <a:rPr lang="en-US" altLang="zh-CN" i="1">
                                  <a:latin typeface="Cambria Math" panose="02040503050406030204" pitchFamily="18" charset="0"/>
                                  <a:cs typeface="Times New Roman" panose="02020603050405020304" pitchFamily="18" charset="0"/>
                                </a:rPr>
                                <m:t>𝑐</m:t>
                              </m:r>
                            </m:sub>
                          </m:sSub>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𝑧</m:t>
                          </m:r>
                          <m:r>
                            <a:rPr lang="en-US" altLang="zh-CN" b="0" i="1" smtClean="0">
                              <a:latin typeface="Cambria Math" panose="02040503050406030204" pitchFamily="18" charset="0"/>
                              <a:cs typeface="Times New Roman" panose="02020603050405020304" pitchFamily="18" charset="0"/>
                            </a:rPr>
                            <m:t>)</m:t>
                          </m:r>
                        </m:e>
                        <m:e>
                          <m:r>
                            <a:rPr lang="en-US" altLang="zh-CN" i="1">
                              <a:latin typeface="Cambria Math" panose="02040503050406030204" pitchFamily="18" charset="0"/>
                              <a:cs typeface="Times New Roman" panose="02020603050405020304" pitchFamily="18" charset="0"/>
                            </a:rPr>
                            <m:t>&amp;=</m:t>
                          </m:r>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𝑐</m:t>
                              </m:r>
                            </m:num>
                            <m:den>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𝐻</m:t>
                                  </m:r>
                                </m:e>
                                <m:sub>
                                  <m:r>
                                    <a:rPr lang="en-US" altLang="zh-CN" i="1">
                                      <a:latin typeface="Cambria Math" panose="02040503050406030204" pitchFamily="18" charset="0"/>
                                      <a:cs typeface="Times New Roman" panose="02020603050405020304" pitchFamily="18" charset="0"/>
                                    </a:rPr>
                                    <m:t>0</m:t>
                                  </m:r>
                                </m:sub>
                              </m:sSub>
                            </m:den>
                          </m:f>
                          <m:f>
                            <m:fPr>
                              <m:ctrlPr>
                                <a:rPr lang="zh-CN" altLang="zh-CN" i="1">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cs typeface="Times New Roman" panose="02020603050405020304" pitchFamily="18" charset="0"/>
                                </a:rPr>
                                <m:t>2</m:t>
                              </m:r>
                            </m:num>
                            <m:den>
                              <m:r>
                                <a:rPr lang="en-US" altLang="zh-CN" i="1">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𝑤</m:t>
                              </m:r>
                              <m:r>
                                <a:rPr lang="en-US" altLang="zh-CN" i="1">
                                  <a:latin typeface="Cambria Math" panose="02040503050406030204" pitchFamily="18" charset="0"/>
                                  <a:cs typeface="Times New Roman" panose="02020603050405020304" pitchFamily="18" charset="0"/>
                                </a:rPr>
                                <m:t>−1)(1+</m:t>
                              </m:r>
                              <m:r>
                                <a:rPr lang="en-US" altLang="zh-CN" b="0" i="1" smtClean="0">
                                  <a:latin typeface="Cambria Math" panose="02040503050406030204" pitchFamily="18" charset="0"/>
                                  <a:cs typeface="Times New Roman" panose="02020603050405020304" pitchFamily="18" charset="0"/>
                                </a:rPr>
                                <m:t>𝑧</m:t>
                              </m:r>
                              <m:r>
                                <a:rPr lang="en-US" altLang="zh-CN" b="0" i="1" smtClean="0">
                                  <a:latin typeface="Cambria Math" panose="02040503050406030204" pitchFamily="18" charset="0"/>
                                  <a:cs typeface="Times New Roman" panose="02020603050405020304" pitchFamily="18" charset="0"/>
                                </a:rPr>
                                <m:t>)</m:t>
                              </m:r>
                            </m:den>
                          </m:f>
                          <m:d>
                            <m:dPr>
                              <m:begChr m:val="["/>
                              <m:endChr m:val="]"/>
                              <m:ctrlPr>
                                <a:rPr lang="zh-CN"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cs typeface="Times New Roman" panose="02020603050405020304" pitchFamily="18" charset="0"/>
                                </a:rPr>
                                <m:t>(1+</m:t>
                              </m:r>
                              <m:r>
                                <a:rPr lang="en-US" altLang="zh-CN" i="1">
                                  <a:latin typeface="Cambria Math" panose="02040503050406030204" pitchFamily="18" charset="0"/>
                                  <a:cs typeface="Times New Roman" panose="02020603050405020304" pitchFamily="18" charset="0"/>
                                </a:rPr>
                                <m:t>𝑧</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m:t>
                                  </m:r>
                                  <m:f>
                                    <m:fPr>
                                      <m:ctrlPr>
                                        <a:rPr lang="zh-CN"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cs typeface="Times New Roman" panose="02020603050405020304" pitchFamily="18" charset="0"/>
                                        </a:rPr>
                                        <m:t>1</m:t>
                                      </m:r>
                                    </m:num>
                                    <m:den>
                                      <m:r>
                                        <a:rPr lang="en-US" altLang="zh-CN" i="1">
                                          <a:latin typeface="Cambria Math" panose="02040503050406030204" pitchFamily="18" charset="0"/>
                                          <a:cs typeface="Times New Roman" panose="02020603050405020304" pitchFamily="18" charset="0"/>
                                        </a:rPr>
                                        <m:t>2</m:t>
                                      </m:r>
                                    </m:den>
                                  </m:f>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3</m:t>
                                      </m:r>
                                      <m:r>
                                        <a:rPr lang="en-US" altLang="zh-CN" i="1">
                                          <a:latin typeface="Cambria Math" panose="02040503050406030204" pitchFamily="18" charset="0"/>
                                          <a:cs typeface="Times New Roman" panose="02020603050405020304" pitchFamily="18" charset="0"/>
                                        </a:rPr>
                                        <m:t>𝑤</m:t>
                                      </m:r>
                                      <m:r>
                                        <a:rPr lang="en-US" altLang="zh-CN" i="1">
                                          <a:latin typeface="Cambria Math" panose="02040503050406030204" pitchFamily="18" charset="0"/>
                                          <a:cs typeface="Times New Roman" panose="02020603050405020304" pitchFamily="18" charset="0"/>
                                        </a:rPr>
                                        <m:t>+1</m:t>
                                      </m:r>
                                    </m:e>
                                  </m:d>
                                </m:sup>
                              </m:sSup>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e>
                          </m:d>
                        </m:e>
                      </m:eqArr>
                    </m:oMath>
                  </m:oMathPara>
                </a14:m>
                <a:endParaRPr lang="en-US" altLang="zh-CN" dirty="0"/>
              </a:p>
              <a:p>
                <a:pPr marL="0" indent="0">
                  <a:buNone/>
                </a:pPr>
                <a:r>
                  <a:rPr lang="zh-CN" altLang="en-US" dirty="0"/>
                  <a:t>令 </a:t>
                </a:r>
                <a14:m>
                  <m:oMath xmlns:m="http://schemas.openxmlformats.org/officeDocument/2006/math">
                    <m:f>
                      <m:fPr>
                        <m:ctrlPr>
                          <a:rPr lang="zh-CN" altLang="zh-CN" i="1" smtClean="0">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𝐴</m:t>
                                </m:r>
                              </m:sub>
                            </m:sSub>
                          </m:e>
                        </m:d>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𝑑𝑧</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=0</m:t>
                    </m:r>
                  </m:oMath>
                </a14:m>
                <a:r>
                  <a:rPr lang="zh-CN" altLang="en-US" dirty="0"/>
                  <a:t> 得</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𝑧</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3</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𝑤</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e>
                          </m:d>
                        </m:e>
                        <m:sup>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1+3</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𝑤</m:t>
                              </m:r>
                            </m:den>
                          </m:f>
                        </m:sup>
                      </m:s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𝐴</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𝑚𝑎𝑥</m:t>
                          </m:r>
                        </m:sub>
                      </m:sSub>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𝑑</m:t>
                          </m:r>
                        </m:e>
                        <m:sub>
                          <m:r>
                            <a:rPr lang="en-US" altLang="zh-CN" i="1">
                              <a:latin typeface="Cambria Math" panose="02040503050406030204" pitchFamily="18" charset="0"/>
                              <a:cs typeface="Times New Roman" panose="02020603050405020304" pitchFamily="18" charset="0"/>
                            </a:rPr>
                            <m:t>𝐴</m:t>
                          </m:r>
                        </m:sub>
                      </m:sSub>
                      <m:d>
                        <m:dPr>
                          <m:ctrlPr>
                            <a:rPr lang="en-US" altLang="zh-CN" b="0" i="1" smtClean="0">
                              <a:latin typeface="Cambria Math" panose="02040503050406030204" pitchFamily="18" charset="0"/>
                              <a:cs typeface="Times New Roman" panose="02020603050405020304" pitchFamily="18" charset="0"/>
                            </a:rPr>
                          </m:ctrlPr>
                        </m:dPr>
                        <m:e>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cs typeface="Times New Roman" panose="02020603050405020304" pitchFamily="18" charset="0"/>
                                </a:rPr>
                                <m:t>𝑧</m:t>
                              </m:r>
                            </m:e>
                            <m:sub>
                              <m:r>
                                <a:rPr lang="en-US" altLang="zh-CN" i="1">
                                  <a:latin typeface="Cambria Math" panose="02040503050406030204" pitchFamily="18" charset="0"/>
                                  <a:cs typeface="Times New Roman" panose="02020603050405020304" pitchFamily="18" charset="0"/>
                                </a:rPr>
                                <m:t>𝑚</m:t>
                              </m:r>
                            </m:sub>
                          </m:sSub>
                        </m:e>
                      </m:d>
                      <m:r>
                        <a:rPr lang="en-US" altLang="zh-CN" b="0" i="0"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450BF5C6-A257-8AAE-DCA4-FB8FD47748E3}"/>
                  </a:ext>
                </a:extLst>
              </p:cNvPr>
              <p:cNvSpPr>
                <a:spLocks noGrp="1" noRot="1" noChangeAspect="1" noMove="1" noResize="1" noEditPoints="1" noAdjustHandles="1" noChangeArrowheads="1" noChangeShapeType="1" noTextEdit="1"/>
              </p:cNvSpPr>
              <p:nvPr>
                <p:ph idx="1"/>
              </p:nvPr>
            </p:nvSpPr>
            <p:spPr>
              <a:xfrm>
                <a:off x="838200" y="699247"/>
                <a:ext cx="10515600" cy="5477716"/>
              </a:xfrm>
              <a:blipFill>
                <a:blip r:embed="rId2"/>
                <a:stretch>
                  <a:fillRect l="-1217" t="-2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188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E387C-4430-B228-B2EC-44027FEC2BD7}"/>
              </a:ext>
            </a:extLst>
          </p:cNvPr>
          <p:cNvSpPr>
            <a:spLocks noGrp="1"/>
          </p:cNvSpPr>
          <p:nvPr>
            <p:ph type="title"/>
          </p:nvPr>
        </p:nvSpPr>
        <p:spPr/>
        <p:txBody>
          <a:bodyPr/>
          <a:lstStyle/>
          <a:p>
            <a:r>
              <a:rPr lang="en-US" altLang="zh-CN" dirty="0">
                <a:latin typeface="Times New Roman" panose="02020603050405020304" pitchFamily="18" charset="0"/>
              </a:rPr>
              <a:t>2.</a:t>
            </a:r>
            <a:r>
              <a:rPr lang="zh-CN" altLang="en-US" dirty="0">
                <a:latin typeface="华文楷体o浡渀."/>
              </a:rPr>
              <a:t>奥尔伯斯佯谬</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1E366B-3EC0-5699-27B2-81863F7F09B9}"/>
                  </a:ext>
                </a:extLst>
              </p:cNvPr>
              <p:cNvSpPr>
                <a:spLocks noGrp="1"/>
              </p:cNvSpPr>
              <p:nvPr>
                <p:ph idx="1"/>
              </p:nvPr>
            </p:nvSpPr>
            <p:spPr/>
            <p:txBody>
              <a:bodyPr>
                <a:normAutofit/>
              </a:bodyPr>
              <a:lstStyle/>
              <a:p>
                <a:pPr marR="7790" algn="just"/>
                <a:r>
                  <a:rPr lang="en-US" altLang="zh-CN" sz="2400" b="0" i="0" u="none" strike="noStrike" baseline="0" dirty="0">
                    <a:latin typeface="Times New Roman" panose="02020603050405020304" pitchFamily="18" charset="0"/>
                  </a:rPr>
                  <a:t>(1)</a:t>
                </a:r>
                <a:r>
                  <a:rPr lang="zh-CN" altLang="en-US" sz="2400" b="0" i="0" u="none" strike="noStrike" baseline="0" dirty="0">
                    <a:latin typeface="宋体w体o浡渀."/>
                  </a:rPr>
                  <a:t>假设宇宙是无限的、永恒的和不变的（并且具有欧几里得几何学）。为简单起见，我们还假设所有恒星都与太阳大小相同，并且在空间中均匀分布。试证明视线迟早会在各个方向与恒星相遇。请使用欧几里德几何。</a:t>
                </a:r>
              </a:p>
              <a:p>
                <a:pPr marR="8990" algn="just"/>
                <a:r>
                  <a:rPr lang="en-US" altLang="zh-CN" sz="2400" b="0" i="0" u="none" strike="noStrike" baseline="0" dirty="0">
                    <a:latin typeface="Times New Roman" panose="02020603050405020304" pitchFamily="18" charset="0"/>
                  </a:rPr>
                  <a:t>(2)</a:t>
                </a:r>
                <a:r>
                  <a:rPr lang="zh-CN" altLang="en-US" sz="2400" b="0" i="0" u="none" strike="noStrike" baseline="0" dirty="0">
                    <a:latin typeface="宋体w体o浡渀."/>
                  </a:rPr>
                  <a:t>利用下面一些量：假设宇宙的光度密度为</a:t>
                </a:r>
                <a14:m>
                  <m:oMath xmlns:m="http://schemas.openxmlformats.org/officeDocument/2006/math">
                    <m:r>
                      <a:rPr lang="en-US" altLang="zh-CN" sz="2400" b="0" i="1" u="none" strike="noStrike" baseline="0" dirty="0" smtClean="0">
                        <a:latin typeface="Cambria Math" panose="02040503050406030204" pitchFamily="18" charset="0"/>
                      </a:rPr>
                      <m:t>10</m:t>
                    </m:r>
                    <m:r>
                      <a:rPr lang="en-US" altLang="zh-CN" sz="2400" b="0" i="1" u="none" strike="noStrike" baseline="30000" dirty="0">
                        <a:latin typeface="Cambria Math" panose="02040503050406030204" pitchFamily="18" charset="0"/>
                      </a:rPr>
                      <m:t>8</m:t>
                    </m:r>
                    <m:r>
                      <a:rPr lang="en-US" altLang="zh-CN" sz="2400" b="0" i="1" u="none" strike="noStrike" baseline="0" dirty="0">
                        <a:latin typeface="Cambria Math" panose="02040503050406030204" pitchFamily="18" charset="0"/>
                      </a:rPr>
                      <m:t> </m:t>
                    </m:r>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𝐿</m:t>
                        </m:r>
                      </m:e>
                      <m:sub>
                        <m:r>
                          <a:rPr lang="zh-CN" altLang="en-US" sz="2400" i="1" dirty="0">
                            <a:latin typeface="Cambria Math" panose="02040503050406030204" pitchFamily="18" charset="0"/>
                          </a:rPr>
                          <m:t>⊙</m:t>
                        </m:r>
                      </m:sub>
                    </m:sSub>
                    <m:r>
                      <a:rPr lang="en-US" altLang="zh-CN" sz="2400" b="0" i="1" u="none" strike="noStrike" baseline="0" dirty="0">
                        <a:latin typeface="Cambria Math" panose="02040503050406030204" pitchFamily="18" charset="0"/>
                      </a:rPr>
                      <m:t>/</m:t>
                    </m:r>
                    <m:r>
                      <m:rPr>
                        <m:sty m:val="p"/>
                      </m:rPr>
                      <a:rPr lang="en-US" altLang="zh-CN" sz="2400" b="0" i="0" u="none" strike="noStrike" baseline="0" dirty="0">
                        <a:latin typeface="Cambria Math" panose="02040503050406030204" pitchFamily="18" charset="0"/>
                      </a:rPr>
                      <m:t>Mpc</m:t>
                    </m:r>
                    <m:r>
                      <a:rPr lang="en-US" altLang="zh-CN" sz="2400" b="0" i="1" u="none" strike="noStrike" baseline="30000" dirty="0">
                        <a:latin typeface="Cambria Math" panose="02040503050406030204" pitchFamily="18" charset="0"/>
                      </a:rPr>
                      <m:t>3</m:t>
                    </m:r>
                  </m:oMath>
                </a14:m>
                <a:r>
                  <a:rPr lang="zh-CN" altLang="en-US" sz="2400" b="0" i="0" u="none" strike="noStrike" baseline="0" dirty="0">
                    <a:latin typeface="宋体w体o浡渀."/>
                  </a:rPr>
                  <a:t>（</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𝐿</m:t>
                        </m:r>
                      </m:e>
                      <m:sub>
                        <m:r>
                          <a:rPr lang="zh-CN" altLang="en-US" sz="2400" i="1" dirty="0">
                            <a:latin typeface="Cambria Math" panose="02040503050406030204" pitchFamily="18" charset="0"/>
                          </a:rPr>
                          <m:t>⊙</m:t>
                        </m:r>
                      </m:sub>
                    </m:sSub>
                  </m:oMath>
                </a14:m>
                <a:r>
                  <a:rPr lang="zh-CN" altLang="en-US" sz="2400" b="0" i="0" u="none" strike="noStrike" baseline="0" dirty="0">
                    <a:latin typeface="宋体w体o浡渀."/>
                  </a:rPr>
                  <a:t>为太阳光度，</a:t>
                </a:r>
                <a14:m>
                  <m:oMath xmlns:m="http://schemas.openxmlformats.org/officeDocument/2006/math">
                    <m:r>
                      <m:rPr>
                        <m:sty m:val="p"/>
                      </m:rPr>
                      <a:rPr lang="en-US" altLang="zh-CN" sz="2400" b="0" i="0" u="none" strike="noStrike" baseline="0" dirty="0" smtClean="0">
                        <a:latin typeface="Cambria Math" panose="02040503050406030204" pitchFamily="18" charset="0"/>
                      </a:rPr>
                      <m:t>Mpc</m:t>
                    </m:r>
                    <m:r>
                      <a:rPr lang="en-US" altLang="zh-CN" sz="2400" b="0" i="1" u="none" strike="noStrike" baseline="0" dirty="0">
                        <a:latin typeface="Cambria Math" panose="02040503050406030204" pitchFamily="18" charset="0"/>
                      </a:rPr>
                      <m:t>=106</m:t>
                    </m:r>
                    <m:r>
                      <a:rPr lang="en-US" altLang="zh-CN" sz="2400" b="0" i="0" u="none" strike="noStrike" baseline="30000" dirty="0" smtClean="0">
                        <a:latin typeface="Cambria Math" panose="02040503050406030204" pitchFamily="18" charset="0"/>
                      </a:rPr>
                      <m:t> </m:t>
                    </m:r>
                    <m:r>
                      <m:rPr>
                        <m:sty m:val="p"/>
                      </m:rPr>
                      <a:rPr lang="en-US" altLang="zh-CN" sz="2400" b="0" i="0" u="none" strike="noStrike" baseline="0" dirty="0">
                        <a:latin typeface="Cambria Math" panose="02040503050406030204" pitchFamily="18" charset="0"/>
                      </a:rPr>
                      <m:t>pc</m:t>
                    </m:r>
                    <m:r>
                      <a:rPr lang="en-US" altLang="zh-CN" sz="2400" b="0" i="1" u="none" strike="noStrike" baseline="0" dirty="0">
                        <a:latin typeface="Cambria Math" panose="02040503050406030204" pitchFamily="18" charset="0"/>
                      </a:rPr>
                      <m:t>,1</m:t>
                    </m:r>
                    <m:r>
                      <a:rPr lang="en-US" altLang="zh-CN" sz="2400" b="0" i="0" u="none" strike="noStrike" baseline="0" dirty="0" smtClean="0">
                        <a:latin typeface="Cambria Math" panose="02040503050406030204" pitchFamily="18" charset="0"/>
                      </a:rPr>
                      <m:t> </m:t>
                    </m:r>
                    <m:r>
                      <m:rPr>
                        <m:sty m:val="p"/>
                      </m:rPr>
                      <a:rPr lang="en-US" altLang="zh-CN" sz="2400" b="0" i="0" u="none" strike="noStrike" baseline="0" dirty="0">
                        <a:latin typeface="Cambria Math" panose="02040503050406030204" pitchFamily="18" charset="0"/>
                      </a:rPr>
                      <m:t>pc</m:t>
                    </m:r>
                    <m:r>
                      <a:rPr lang="en-US" altLang="zh-CN" sz="2400" b="0" i="1" u="none" strike="noStrike" baseline="0" dirty="0">
                        <a:latin typeface="Cambria Math" panose="02040503050406030204" pitchFamily="18" charset="0"/>
                      </a:rPr>
                      <m:t>=3.086×1018</m:t>
                    </m:r>
                    <m:r>
                      <m:rPr>
                        <m:sty m:val="p"/>
                      </m:rPr>
                      <a:rPr lang="en-US" altLang="zh-CN" sz="2400" b="0" i="0" u="none" strike="noStrike" baseline="0" dirty="0">
                        <a:latin typeface="Cambria Math" panose="02040503050406030204" pitchFamily="18" charset="0"/>
                      </a:rPr>
                      <m:t>cm</m:t>
                    </m:r>
                  </m:oMath>
                </a14:m>
                <a:r>
                  <a:rPr lang="zh-CN" altLang="en-US" sz="2400" b="0" i="0" u="none" strike="noStrike" baseline="0" dirty="0">
                    <a:latin typeface="宋体w体o浡渀."/>
                  </a:rPr>
                  <a:t>）。根据上述假设，我们有恒星的数量密度 </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𝑛</m:t>
                        </m:r>
                      </m:e>
                      <m:sub>
                        <m:r>
                          <a:rPr lang="zh-CN" altLang="en-US" sz="2400" i="1" dirty="0">
                            <a:latin typeface="Cambria Math" panose="02040503050406030204" pitchFamily="18" charset="0"/>
                          </a:rPr>
                          <m:t>⋆</m:t>
                        </m:r>
                      </m:sub>
                    </m:sSub>
                    <m:r>
                      <a:rPr lang="en-US" altLang="zh-CN" sz="2400" b="0" i="1" u="none" strike="noStrike" baseline="0" dirty="0">
                        <a:latin typeface="Cambria Math" panose="02040503050406030204" pitchFamily="18" charset="0"/>
                      </a:rPr>
                      <m:t>=</m:t>
                    </m:r>
                    <m:sSup>
                      <m:sSupPr>
                        <m:ctrlPr>
                          <a:rPr lang="en-US" altLang="zh-CN" sz="2400" b="0" i="1" u="none" strike="noStrike" baseline="0" dirty="0" smtClean="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8</m:t>
                        </m:r>
                      </m:sup>
                    </m:sSup>
                    <m:r>
                      <a:rPr lang="en-US" altLang="zh-CN" sz="2400" b="0" i="1" dirty="0" smtClean="0">
                        <a:latin typeface="Cambria Math" panose="02040503050406030204" pitchFamily="18" charset="0"/>
                      </a:rPr>
                      <m:t> </m:t>
                    </m:r>
                    <m:sSup>
                      <m:sSupPr>
                        <m:ctrlPr>
                          <a:rPr lang="en-US" altLang="zh-CN" sz="2400" b="0" i="1" dirty="0" smtClean="0">
                            <a:latin typeface="Cambria Math" panose="02040503050406030204" pitchFamily="18" charset="0"/>
                          </a:rPr>
                        </m:ctrlPr>
                      </m:sSupPr>
                      <m:e>
                        <m:r>
                          <m:rPr>
                            <m:sty m:val="p"/>
                          </m:rPr>
                          <a:rPr lang="en-US" altLang="zh-CN" sz="2400" i="0" dirty="0">
                            <a:latin typeface="Cambria Math" panose="02040503050406030204" pitchFamily="18" charset="0"/>
                          </a:rPr>
                          <m:t>Mpc</m:t>
                        </m:r>
                      </m:e>
                      <m:sup>
                        <m:r>
                          <a:rPr lang="zh-CN" altLang="en-US" sz="2400" i="0" dirty="0">
                            <a:latin typeface="Cambria Math" panose="02040503050406030204" pitchFamily="18" charset="0"/>
                          </a:rPr>
                          <m:t>−</m:t>
                        </m:r>
                      </m:sup>
                    </m:sSup>
                    <m:r>
                      <a:rPr lang="en-US" altLang="zh-CN" sz="2400" i="0" dirty="0">
                        <a:latin typeface="Cambria Math" panose="02040503050406030204" pitchFamily="18" charset="0"/>
                      </a:rPr>
                      <m:t>3</m:t>
                    </m:r>
                  </m:oMath>
                </a14:m>
                <a:r>
                  <a:rPr lang="zh-CN" altLang="en-US" sz="2400" b="0" i="0" u="none" strike="noStrike" baseline="0" dirty="0">
                    <a:latin typeface="宋体w体o浡渀."/>
                  </a:rPr>
                  <a:t>。太阳的半径为 </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𝑟</m:t>
                        </m:r>
                      </m:e>
                      <m:sub>
                        <m:r>
                          <a:rPr lang="zh-CN" altLang="en-US" sz="2400" i="1" dirty="0">
                            <a:latin typeface="Cambria Math" panose="02040503050406030204" pitchFamily="18" charset="0"/>
                          </a:rPr>
                          <m:t>⊙</m:t>
                        </m:r>
                      </m:sub>
                    </m:sSub>
                    <m:r>
                      <a:rPr lang="en-US" altLang="zh-CN" sz="2400" b="0" i="1" u="none" strike="noStrike" baseline="0" dirty="0">
                        <a:latin typeface="Cambria Math" panose="02040503050406030204" pitchFamily="18" charset="0"/>
                      </a:rPr>
                      <m:t>=7×</m:t>
                    </m:r>
                    <m:sSup>
                      <m:sSupPr>
                        <m:ctrlPr>
                          <a:rPr lang="en-US" altLang="zh-CN" sz="2400" b="0" i="1" u="none" strike="noStrike" baseline="0" dirty="0" smtClean="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8</m:t>
                        </m:r>
                      </m:sup>
                    </m:sSup>
                    <m:r>
                      <a:rPr lang="en-US" altLang="zh-CN" sz="2400" b="0" i="1" dirty="0" smtClean="0">
                        <a:latin typeface="Cambria Math" panose="02040503050406030204" pitchFamily="18" charset="0"/>
                      </a:rPr>
                      <m:t> </m:t>
                    </m:r>
                    <m:r>
                      <m:rPr>
                        <m:sty m:val="p"/>
                      </m:rPr>
                      <a:rPr lang="en-US" altLang="zh-CN" sz="2400" b="0" i="0" u="none" strike="noStrike" baseline="0" dirty="0">
                        <a:latin typeface="Cambria Math" panose="02040503050406030204" pitchFamily="18" charset="0"/>
                      </a:rPr>
                      <m:t>m</m:t>
                    </m:r>
                  </m:oMath>
                </a14:m>
                <a:r>
                  <a:rPr lang="zh-CN" altLang="en-US" sz="2400" b="0" i="0" u="none" strike="noStrike" baseline="0" dirty="0">
                    <a:latin typeface="宋体w体o浡渀."/>
                  </a:rPr>
                  <a:t>。定义</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𝑟</m:t>
                        </m:r>
                      </m:e>
                      <m:sub>
                        <m:r>
                          <a:rPr lang="en-US" altLang="zh-CN" sz="2400" i="1" dirty="0">
                            <a:latin typeface="Cambria Math" panose="02040503050406030204" pitchFamily="18" charset="0"/>
                          </a:rPr>
                          <m:t>1/2</m:t>
                        </m:r>
                      </m:sub>
                    </m:sSub>
                  </m:oMath>
                </a14:m>
                <a:r>
                  <a:rPr lang="zh-CN" altLang="en-US" sz="2400" b="0" i="0" u="none" strike="noStrike" baseline="0" dirty="0">
                    <a:latin typeface="宋体w体o浡渀."/>
                  </a:rPr>
                  <a:t>，使比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𝑟</m:t>
                        </m:r>
                      </m:e>
                      <m:sub>
                        <m:r>
                          <a:rPr lang="en-US" altLang="zh-CN" sz="2400" i="1" dirty="0">
                            <a:latin typeface="Cambria Math" panose="02040503050406030204" pitchFamily="18" charset="0"/>
                          </a:rPr>
                          <m:t>1/2</m:t>
                        </m:r>
                      </m:sub>
                    </m:sSub>
                  </m:oMath>
                </a14:m>
                <a:r>
                  <a:rPr lang="zh-CN" altLang="en-US" sz="2400" b="0" i="0" u="none" strike="noStrike" baseline="0" dirty="0">
                    <a:latin typeface="宋体w体o浡渀."/>
                  </a:rPr>
                  <a:t>更近的恒星覆盖</a:t>
                </a:r>
                <a:r>
                  <a:rPr lang="en-US" altLang="zh-CN" sz="2400" b="0" i="0" u="none" strike="noStrike" baseline="0" dirty="0">
                    <a:latin typeface="Times New Roman" panose="02020603050405020304" pitchFamily="18" charset="0"/>
                  </a:rPr>
                  <a:t>50%</a:t>
                </a:r>
                <a:r>
                  <a:rPr lang="zh-CN" altLang="en-US" sz="2400" b="0" i="0" u="none" strike="noStrike" baseline="0" dirty="0">
                    <a:latin typeface="宋体w体o浡渀."/>
                  </a:rPr>
                  <a:t>的天空。请计算</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𝑟</m:t>
                        </m:r>
                      </m:e>
                      <m:sub>
                        <m:r>
                          <a:rPr lang="en-US" altLang="zh-CN" sz="2400" i="1" dirty="0">
                            <a:latin typeface="Cambria Math" panose="02040503050406030204" pitchFamily="18" charset="0"/>
                          </a:rPr>
                          <m:t>1/2</m:t>
                        </m:r>
                      </m:sub>
                    </m:sSub>
                    <m:r>
                      <a:rPr lang="en-US" altLang="zh-CN" sz="2400" i="1" dirty="0">
                        <a:latin typeface="Cambria Math" panose="02040503050406030204" pitchFamily="18" charset="0"/>
                      </a:rPr>
                      <m:t> </m:t>
                    </m:r>
                  </m:oMath>
                </a14:m>
                <a:r>
                  <a:rPr lang="zh-CN" altLang="en-US" sz="2400" b="0" i="0" u="none" strike="noStrike" baseline="0" dirty="0">
                    <a:latin typeface="宋体w体o浡渀."/>
                  </a:rPr>
                  <a:t>。</a:t>
                </a:r>
              </a:p>
              <a:p>
                <a:pPr marR="8990" algn="just"/>
                <a:r>
                  <a:rPr lang="en-US" altLang="zh-CN" sz="2400" b="0" i="0" u="none" strike="noStrike" baseline="0" dirty="0">
                    <a:latin typeface="Times New Roman" panose="02020603050405020304" pitchFamily="18" charset="0"/>
                  </a:rPr>
                  <a:t>(3)</a:t>
                </a:r>
                <a:r>
                  <a:rPr lang="zh-CN" altLang="en-US" sz="2400" b="0" i="0" u="none" strike="noStrike" baseline="0" dirty="0">
                    <a:latin typeface="宋体w体o浡渀."/>
                  </a:rPr>
                  <a:t>让我们假设恒星的年龄是有限的：它们都出现在 </a:t>
                </a:r>
                <a14:m>
                  <m:oMath xmlns:m="http://schemas.openxmlformats.org/officeDocument/2006/math">
                    <m:r>
                      <a:rPr lang="en-US" altLang="zh-CN" sz="2400" b="0" i="1" u="none" strike="noStrike" baseline="0" dirty="0" smtClean="0">
                        <a:latin typeface="Cambria Math" panose="02040503050406030204" pitchFamily="18" charset="0"/>
                      </a:rPr>
                      <m:t>𝑡</m:t>
                    </m:r>
                    <m:r>
                      <a:rPr lang="en-US" altLang="zh-CN" sz="2400" b="0" i="1" u="none" strike="noStrike" baseline="0" dirty="0" smtClean="0">
                        <a:latin typeface="Cambria Math" panose="02040503050406030204" pitchFamily="18" charset="0"/>
                      </a:rPr>
                      <m:t>=4.6×</m:t>
                    </m:r>
                    <m:sSup>
                      <m:sSupPr>
                        <m:ctrlPr>
                          <a:rPr lang="en-US" altLang="zh-CN" sz="2400" b="0" i="1" u="none" strike="noStrike" baseline="0" dirty="0" smtClean="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9</m:t>
                        </m:r>
                      </m:sup>
                    </m:sSup>
                  </m:oMath>
                </a14:m>
                <a:r>
                  <a:rPr lang="en-US" altLang="zh-CN" sz="2400" b="0" i="0" u="none" strike="noStrike" baseline="30000" dirty="0">
                    <a:latin typeface="Times New Roman" panose="02020603050405020304" pitchFamily="18" charset="0"/>
                  </a:rPr>
                  <a:t> </a:t>
                </a:r>
                <a:r>
                  <a:rPr lang="zh-CN" altLang="en-US" sz="2400" b="0" i="0" u="none" strike="noStrike" baseline="0" dirty="0">
                    <a:latin typeface="宋体w体o浡渀."/>
                  </a:rPr>
                  <a:t>年之前。它们现在覆盖了天空的多少部分，用</a:t>
                </a:r>
                <a14:m>
                  <m:oMath xmlns:m="http://schemas.openxmlformats.org/officeDocument/2006/math">
                    <m:r>
                      <a:rPr lang="en-US" altLang="zh-CN" sz="2400" b="0" i="1" u="none" strike="noStrike" baseline="0" dirty="0" smtClean="0">
                        <a:latin typeface="Cambria Math" panose="02040503050406030204" pitchFamily="18" charset="0"/>
                      </a:rPr>
                      <m:t>𝑓</m:t>
                    </m:r>
                  </m:oMath>
                </a14:m>
                <a:r>
                  <a:rPr lang="zh-CN" altLang="en-US" sz="2400" b="0" i="0" u="none" strike="noStrike" baseline="0" dirty="0">
                    <a:latin typeface="宋体w体o浡渀."/>
                  </a:rPr>
                  <a:t>表示？宇宙中星光的能量密度是多少，单位为 </a:t>
                </a:r>
                <a:r>
                  <a:rPr lang="en-US" altLang="zh-CN" sz="2400" b="0" i="0" u="none" strike="noStrike" baseline="0" dirty="0">
                    <a:latin typeface="Times New Roman" panose="02020603050405020304" pitchFamily="18" charset="0"/>
                  </a:rPr>
                  <a:t>g/cm</a:t>
                </a:r>
                <a:r>
                  <a:rPr lang="en-US" altLang="zh-CN" sz="2400" b="0" i="0" u="none" strike="noStrike" baseline="30000" dirty="0">
                    <a:latin typeface="Times New Roman" panose="02020603050405020304" pitchFamily="18" charset="0"/>
                  </a:rPr>
                  <a:t>3</a:t>
                </a:r>
                <a:r>
                  <a:rPr lang="zh-CN" altLang="en-US" sz="2400" b="0" i="0" u="none" strike="noStrike" baseline="0" dirty="0">
                    <a:latin typeface="宋体w体o浡渀."/>
                  </a:rPr>
                  <a:t>？（太阳的光度或辐射功率为 </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𝐿</m:t>
                        </m:r>
                      </m:e>
                      <m:sub>
                        <m:r>
                          <a:rPr lang="zh-CN" altLang="en-US" sz="2400" i="1" dirty="0">
                            <a:latin typeface="Cambria Math" panose="02040503050406030204" pitchFamily="18" charset="0"/>
                          </a:rPr>
                          <m:t>⊙</m:t>
                        </m:r>
                      </m:sub>
                    </m:sSub>
                    <m:r>
                      <a:rPr lang="en-US" altLang="zh-CN" sz="2400" b="0" i="1" u="none" strike="noStrike" baseline="0" dirty="0">
                        <a:latin typeface="Cambria Math" panose="02040503050406030204" pitchFamily="18" charset="0"/>
                      </a:rPr>
                      <m:t>=3.826×1033</m:t>
                    </m:r>
                    <m:r>
                      <a:rPr lang="en-US" altLang="zh-CN" sz="2400" b="0" i="1" u="none" strike="noStrike" baseline="30000" dirty="0">
                        <a:latin typeface="Cambria Math" panose="02040503050406030204" pitchFamily="18" charset="0"/>
                      </a:rPr>
                      <m:t> </m:t>
                    </m:r>
                    <m:r>
                      <m:rPr>
                        <m:sty m:val="p"/>
                      </m:rPr>
                      <a:rPr lang="en-US" altLang="zh-CN" sz="2400" b="0" i="0" u="none" strike="noStrike" baseline="0" dirty="0">
                        <a:latin typeface="Cambria Math" panose="02040503050406030204" pitchFamily="18" charset="0"/>
                      </a:rPr>
                      <m:t>erg</m:t>
                    </m:r>
                    <m:r>
                      <a:rPr lang="en-US" altLang="zh-CN" sz="2400" b="0" i="0" u="none" strike="noStrike" baseline="0" dirty="0">
                        <a:latin typeface="Cambria Math" panose="02040503050406030204" pitchFamily="18" charset="0"/>
                      </a:rPr>
                      <m:t>/</m:t>
                    </m:r>
                    <m:r>
                      <m:rPr>
                        <m:sty m:val="p"/>
                      </m:rPr>
                      <a:rPr lang="en-US" altLang="zh-CN" sz="2400" b="0" i="0" u="none" strike="noStrike" baseline="0" dirty="0">
                        <a:latin typeface="Cambria Math" panose="02040503050406030204" pitchFamily="18" charset="0"/>
                      </a:rPr>
                      <m:t>s</m:t>
                    </m:r>
                  </m:oMath>
                </a14:m>
                <a:r>
                  <a:rPr lang="zh-CN" altLang="en-US" sz="2400" b="0" i="0" u="none" strike="noStrike" baseline="0" dirty="0">
                    <a:latin typeface="宋体w体o浡渀."/>
                  </a:rPr>
                  <a:t>）。</a:t>
                </a:r>
              </a:p>
              <a:p>
                <a:pPr marR="17270" algn="just"/>
                <a:r>
                  <a:rPr lang="en-US" altLang="zh-CN" sz="2400" b="0" i="0" u="none" strike="noStrike" baseline="0" dirty="0">
                    <a:latin typeface="Times New Roman" panose="02020603050405020304" pitchFamily="18" charset="0"/>
                  </a:rPr>
                  <a:t>(4)</a:t>
                </a:r>
                <a:r>
                  <a:rPr lang="zh-CN" altLang="en-US" sz="2400" b="0" i="0" u="none" strike="noStrike" baseline="0" dirty="0">
                    <a:latin typeface="宋体w体o浡渀."/>
                  </a:rPr>
                  <a:t>计算星系的 </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𝑟</m:t>
                        </m:r>
                      </m:e>
                      <m:sub>
                        <m:r>
                          <a:rPr lang="en-US" altLang="zh-CN" sz="2400" i="1" dirty="0">
                            <a:latin typeface="Cambria Math" panose="02040503050406030204" pitchFamily="18" charset="0"/>
                          </a:rPr>
                          <m:t>1/2</m:t>
                        </m:r>
                      </m:sub>
                    </m:sSub>
                  </m:oMath>
                </a14:m>
                <a:r>
                  <a:rPr lang="zh-CN" altLang="en-US" sz="2400" b="0" i="0" u="none" strike="noStrike" baseline="0" dirty="0">
                    <a:latin typeface="宋体w体o浡渀."/>
                  </a:rPr>
                  <a:t> 和 </a:t>
                </a:r>
                <a14:m>
                  <m:oMath xmlns:m="http://schemas.openxmlformats.org/officeDocument/2006/math">
                    <m:r>
                      <a:rPr lang="en-US" altLang="zh-CN" sz="2400" b="0" i="1" u="none" strike="noStrike" baseline="0" dirty="0" smtClean="0">
                        <a:latin typeface="Cambria Math" panose="02040503050406030204" pitchFamily="18" charset="0"/>
                      </a:rPr>
                      <m:t>𝑓</m:t>
                    </m:r>
                  </m:oMath>
                </a14:m>
                <a:r>
                  <a:rPr lang="zh-CN" altLang="en-US" sz="2400" b="0" i="0" u="none" strike="noStrike" baseline="0" dirty="0">
                    <a:latin typeface="宋体w体o浡渀."/>
                  </a:rPr>
                  <a:t>，取</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𝑛</m:t>
                        </m:r>
                      </m:e>
                      <m:sub>
                        <m:r>
                          <a:rPr lang="en-US" altLang="zh-CN" sz="2400" i="1" dirty="0">
                            <a:latin typeface="Cambria Math" panose="02040503050406030204" pitchFamily="18" charset="0"/>
                          </a:rPr>
                          <m:t>𝐺</m:t>
                        </m:r>
                      </m:sub>
                    </m:sSub>
                    <m:r>
                      <a:rPr lang="en-US" altLang="zh-CN" sz="2400" b="0" i="1" u="none" strike="noStrike" baseline="0" dirty="0">
                        <a:latin typeface="Cambria Math" panose="02040503050406030204" pitchFamily="18" charset="0"/>
                      </a:rPr>
                      <m:t>=3×</m:t>
                    </m:r>
                    <m:sSup>
                      <m:sSupPr>
                        <m:ctrlPr>
                          <a:rPr lang="en-US" altLang="zh-CN" sz="2400" b="0" i="1" u="none" strike="noStrike" baseline="0" dirty="0" smtClean="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−3</m:t>
                        </m:r>
                      </m:sup>
                    </m:sSup>
                    <m:sSup>
                      <m:sSupPr>
                        <m:ctrlPr>
                          <a:rPr lang="en-US" altLang="zh-CN" sz="2400" b="0" i="1" u="none" strike="noStrike" baseline="0" dirty="0" smtClean="0">
                            <a:latin typeface="Cambria Math" panose="02040503050406030204" pitchFamily="18" charset="0"/>
                          </a:rPr>
                        </m:ctrlPr>
                      </m:sSupPr>
                      <m:e>
                        <m:r>
                          <m:rPr>
                            <m:sty m:val="p"/>
                          </m:rPr>
                          <a:rPr lang="en-US" altLang="zh-CN" sz="2400" i="0" dirty="0">
                            <a:latin typeface="Cambria Math" panose="02040503050406030204" pitchFamily="18" charset="0"/>
                          </a:rPr>
                          <m:t>Mpc</m:t>
                        </m:r>
                      </m:e>
                      <m:sup>
                        <m:r>
                          <a:rPr lang="en-US" altLang="zh-CN" sz="2400" i="0" dirty="0">
                            <a:latin typeface="Cambria Math" panose="02040503050406030204" pitchFamily="18" charset="0"/>
                          </a:rPr>
                          <m:t>−3</m:t>
                        </m:r>
                      </m:sup>
                    </m:sSup>
                    <m:r>
                      <a:rPr lang="en-US" altLang="zh-CN" sz="2400" b="0" i="1" u="none" strike="noStrike" baseline="0" dirty="0">
                        <a:latin typeface="Cambria Math" panose="02040503050406030204" pitchFamily="18" charset="0"/>
                      </a:rPr>
                      <m:t>,</m:t>
                    </m:r>
                    <m:r>
                      <a:rPr lang="en-US" altLang="zh-CN" sz="2400" b="0" i="1" u="none" strike="noStrike" baseline="0" dirty="0" smtClean="0">
                        <a:latin typeface="Cambria Math" panose="02040503050406030204" pitchFamily="18" charset="0"/>
                      </a:rPr>
                      <m:t> </m:t>
                    </m:r>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𝑟</m:t>
                        </m:r>
                      </m:e>
                      <m:sub>
                        <m:r>
                          <a:rPr lang="en-US" altLang="zh-CN" sz="2400" i="1" dirty="0">
                            <a:latin typeface="Cambria Math" panose="02040503050406030204" pitchFamily="18" charset="0"/>
                          </a:rPr>
                          <m:t>𝐺</m:t>
                        </m:r>
                      </m:sub>
                    </m:sSub>
                    <m:r>
                      <a:rPr lang="en-US" altLang="zh-CN" sz="2400" b="0" i="1" u="none" strike="noStrike" baseline="0" dirty="0">
                        <a:latin typeface="Cambria Math" panose="02040503050406030204" pitchFamily="18" charset="0"/>
                      </a:rPr>
                      <m:t>=10</m:t>
                    </m:r>
                    <m:r>
                      <a:rPr lang="en-US" altLang="zh-CN" sz="2400" b="0" i="1" u="none" strike="noStrike" baseline="0" dirty="0" smtClean="0">
                        <a:latin typeface="Cambria Math" panose="02040503050406030204" pitchFamily="18" charset="0"/>
                      </a:rPr>
                      <m:t> </m:t>
                    </m:r>
                    <m:r>
                      <m:rPr>
                        <m:sty m:val="p"/>
                      </m:rPr>
                      <a:rPr lang="en-US" altLang="zh-CN" sz="2400" b="0" i="0" u="none" strike="noStrike" baseline="0" dirty="0">
                        <a:latin typeface="Cambria Math" panose="02040503050406030204" pitchFamily="18" charset="0"/>
                      </a:rPr>
                      <m:t>kpc</m:t>
                    </m:r>
                  </m:oMath>
                </a14:m>
                <a:r>
                  <a:rPr lang="zh-CN" altLang="en-US" sz="2400" b="0" i="0" u="none" strike="noStrike" baseline="0" dirty="0">
                    <a:latin typeface="宋体w体o浡渀."/>
                  </a:rPr>
                  <a:t>和 </a:t>
                </a:r>
                <a14:m>
                  <m:oMath xmlns:m="http://schemas.openxmlformats.org/officeDocument/2006/math">
                    <m:sSub>
                      <m:sSubPr>
                        <m:ctrlPr>
                          <a:rPr lang="en-US" altLang="zh-CN" sz="2400" b="0" i="1" u="none" strike="noStrike" baseline="0" dirty="0" smtClean="0">
                            <a:latin typeface="Cambria Math" panose="02040503050406030204" pitchFamily="18" charset="0"/>
                          </a:rPr>
                        </m:ctrlPr>
                      </m:sSubPr>
                      <m:e>
                        <m:r>
                          <a:rPr lang="en-US" altLang="zh-CN" sz="2400" i="1" dirty="0">
                            <a:latin typeface="Cambria Math" panose="02040503050406030204" pitchFamily="18" charset="0"/>
                          </a:rPr>
                          <m:t>𝑡</m:t>
                        </m:r>
                      </m:e>
                      <m:sub>
                        <m:r>
                          <a:rPr lang="en-US" altLang="zh-CN" sz="2400" i="1" dirty="0">
                            <a:latin typeface="Cambria Math" panose="02040503050406030204" pitchFamily="18" charset="0"/>
                          </a:rPr>
                          <m:t>𝐺</m:t>
                        </m:r>
                      </m:sub>
                    </m:sSub>
                    <m:r>
                      <a:rPr lang="en-US" altLang="zh-CN" sz="2400" b="0" i="1" u="none" strike="noStrike" baseline="0" dirty="0">
                        <a:latin typeface="Cambria Math" panose="02040503050406030204" pitchFamily="18" charset="0"/>
                      </a:rPr>
                      <m:t>=</m:t>
                    </m:r>
                    <m:sSup>
                      <m:sSupPr>
                        <m:ctrlPr>
                          <a:rPr lang="en-US" altLang="zh-CN" sz="2400" b="0" i="1" u="none" strike="noStrike" baseline="0" dirty="0" smtClean="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10</m:t>
                        </m:r>
                      </m:sup>
                    </m:sSup>
                  </m:oMath>
                </a14:m>
                <a:r>
                  <a:rPr lang="zh-CN" altLang="en-US" sz="2400" b="0" i="0" u="none" strike="noStrike" baseline="0" dirty="0">
                    <a:latin typeface="宋体w体o浡渀."/>
                  </a:rPr>
                  <a:t>年。</a:t>
                </a:r>
                <a:endParaRPr lang="en-US" altLang="zh-CN" sz="2400" b="0" i="0" u="none" strike="noStrike" baseline="0" dirty="0">
                  <a:latin typeface="宋体w体o浡渀."/>
                </a:endParaRPr>
              </a:p>
            </p:txBody>
          </p:sp>
        </mc:Choice>
        <mc:Fallback xmlns="">
          <p:sp>
            <p:nvSpPr>
              <p:cNvPr id="3" name="内容占位符 2">
                <a:extLst>
                  <a:ext uri="{FF2B5EF4-FFF2-40B4-BE49-F238E27FC236}">
                    <a16:creationId xmlns:a16="http://schemas.microsoft.com/office/drawing/2014/main" id="{531E366B-3EC0-5699-27B2-81863F7F09B9}"/>
                  </a:ext>
                </a:extLst>
              </p:cNvPr>
              <p:cNvSpPr>
                <a:spLocks noGrp="1" noRot="1" noChangeAspect="1" noMove="1" noResize="1" noEditPoints="1" noAdjustHandles="1" noChangeArrowheads="1" noChangeShapeType="1" noTextEdit="1"/>
              </p:cNvSpPr>
              <p:nvPr>
                <p:ph idx="1"/>
              </p:nvPr>
            </p:nvSpPr>
            <p:spPr>
              <a:blipFill>
                <a:blip r:embed="rId2"/>
                <a:stretch>
                  <a:fillRect l="-812" t="-210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79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6F722FA-76B4-8D7B-7605-96EB2412387A}"/>
                  </a:ext>
                </a:extLst>
              </p:cNvPr>
              <p:cNvSpPr>
                <a:spLocks noGrp="1"/>
              </p:cNvSpPr>
              <p:nvPr>
                <p:ph idx="1"/>
              </p:nvPr>
            </p:nvSpPr>
            <p:spPr>
              <a:xfrm>
                <a:off x="838200" y="461818"/>
                <a:ext cx="10515600" cy="5715145"/>
              </a:xfrm>
            </p:spPr>
            <p:txBody>
              <a:bodyPr>
                <a:normAutofit fontScale="77500" lnSpcReduction="20000"/>
              </a:bodyPr>
              <a:lstStyle/>
              <a:p>
                <a:pPr>
                  <a:lnSpc>
                    <a:spcPct val="120000"/>
                  </a:lnSpc>
                </a:pPr>
                <a:r>
                  <a:rPr lang="en-US" altLang="zh-CN" sz="2800" b="0" i="0" u="none" strike="noStrike" baseline="0" dirty="0">
                    <a:latin typeface="Times New Roman" panose="02020603050405020304" pitchFamily="18" charset="0"/>
                  </a:rPr>
                  <a:t>(1)</a:t>
                </a:r>
                <a:r>
                  <a:rPr lang="zh-CN" altLang="en-US" sz="2800" b="0" i="0" u="none" strike="noStrike" baseline="0" dirty="0">
                    <a:latin typeface="宋体w体o浡渀."/>
                  </a:rPr>
                  <a:t>假设宇宙是无限的、永恒的和不变的（并且具有欧几里得几何学）。为简单起见，我们还假设所有恒星都与太阳大小相同，并且在空间中均匀分布。试证明视线迟早会在各个方向与恒星相遇。请使用欧几里德几何。</a:t>
                </a:r>
                <a:endParaRPr lang="en-US" altLang="zh-CN" sz="2800" b="0" i="0" u="none" strike="noStrike" baseline="0" dirty="0">
                  <a:latin typeface="宋体w体o浡渀."/>
                </a:endParaRPr>
              </a:p>
              <a:p>
                <a:endParaRPr lang="en-US" altLang="zh-CN" sz="2800" b="0" i="0" u="none" strike="noStrike" baseline="0" dirty="0">
                  <a:latin typeface="宋体w体o浡渀."/>
                </a:endParaRPr>
              </a:p>
              <a:p>
                <a:pPr marL="0" indent="0">
                  <a:buNone/>
                </a:pPr>
                <a:r>
                  <a:rPr lang="zh-CN" altLang="en-US" sz="2800" b="0" i="0" u="none" strike="noStrike" baseline="0" dirty="0">
                    <a:latin typeface="宋体w体o浡渀."/>
                  </a:rPr>
                  <a:t>证明：对于欧几里得空间</a:t>
                </a:r>
                <a:r>
                  <a:rPr lang="en-US" altLang="zh-CN" sz="2800" b="0" i="0" u="none" strike="noStrike" baseline="0" dirty="0">
                    <a:latin typeface="宋体w体o浡渀."/>
                  </a:rPr>
                  <a:t>(</a:t>
                </a:r>
                <a:r>
                  <a:rPr lang="en-US" altLang="zh-CN" sz="2800" b="0" i="0" u="none" strike="noStrike" dirty="0">
                    <a:latin typeface="宋体w体o浡渀."/>
                  </a:rPr>
                  <a:t> </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d</m:t>
                    </m:r>
                    <m:r>
                      <a:rPr lang="en-US" altLang="zh-CN" i="1">
                        <a:latin typeface="Cambria Math" panose="02040503050406030204" pitchFamily="18" charset="0"/>
                        <a:cs typeface="Times New Roman" panose="02020603050405020304" pitchFamily="18" charset="0"/>
                      </a:rPr>
                      <m:t>𝑉</m:t>
                    </m:r>
                    <m:r>
                      <a:rPr lang="en-US" altLang="zh-CN">
                        <a:latin typeface="Cambria Math" panose="02040503050406030204" pitchFamily="18" charset="0"/>
                        <a:cs typeface="Times New Roman" panose="02020603050405020304" pitchFamily="18" charset="0"/>
                      </a:rPr>
                      <m:t>=4</m:t>
                    </m:r>
                    <m:r>
                      <a:rPr lang="en-US" altLang="zh-CN" i="1">
                        <a:latin typeface="Cambria Math" panose="02040503050406030204" pitchFamily="18" charset="0"/>
                        <a:cs typeface="Times New Roman" panose="02020603050405020304" pitchFamily="18" charset="0"/>
                      </a:rPr>
                      <m:t>𝜋</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𝑟</m:t>
                        </m:r>
                      </m:e>
                      <m:sup>
                        <m:r>
                          <a:rPr lang="en-US" altLang="zh-CN">
                            <a:latin typeface="Cambria Math" panose="02040503050406030204" pitchFamily="18" charset="0"/>
                            <a:cs typeface="Times New Roman" panose="02020603050405020304" pitchFamily="18" charset="0"/>
                          </a:rPr>
                          <m:t>2</m:t>
                        </m:r>
                      </m:sup>
                    </m:sSup>
                    <m:r>
                      <m:rPr>
                        <m:nor/>
                      </m:rPr>
                      <a:rPr lang="en-US" altLang="zh-CN">
                        <a:latin typeface="Georgia" panose="02040502050405020303" pitchFamily="18" charset="0"/>
                        <a:cs typeface="Times New Roman" panose="02020603050405020304" pitchFamily="18" charset="0"/>
                      </a:rPr>
                      <m:t> </m:t>
                    </m:r>
                    <m:r>
                      <m:rPr>
                        <m:sty m:val="p"/>
                      </m:rPr>
                      <a:rPr lang="en-US" altLang="zh-CN">
                        <a:latin typeface="Cambria Math" panose="02040503050406030204" pitchFamily="18" charset="0"/>
                        <a:cs typeface="Times New Roman" panose="02020603050405020304" pitchFamily="18" charset="0"/>
                      </a:rPr>
                      <m:t>d</m:t>
                    </m:r>
                    <m:r>
                      <a:rPr lang="en-US" altLang="zh-CN" i="1">
                        <a:latin typeface="Cambria Math" panose="02040503050406030204" pitchFamily="18" charset="0"/>
                        <a:cs typeface="Times New Roman" panose="02020603050405020304" pitchFamily="18" charset="0"/>
                      </a:rPr>
                      <m:t>𝑟</m:t>
                    </m:r>
                  </m:oMath>
                </a14:m>
                <a:r>
                  <a:rPr lang="en-US" altLang="zh-CN" dirty="0">
                    <a:latin typeface="宋体w体o浡渀."/>
                  </a:rPr>
                  <a:t>)</a:t>
                </a:r>
                <a:r>
                  <a:rPr lang="zh-CN" altLang="en-US" dirty="0">
                    <a:latin typeface="宋体w体o浡渀."/>
                  </a:rPr>
                  <a:t>，</a:t>
                </a:r>
                <a:r>
                  <a:rPr lang="en-US" altLang="zh-CN" dirty="0"/>
                  <a:t> </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d</m:t>
                    </m:r>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cs typeface="Times New Roman" panose="02020603050405020304" pitchFamily="18" charset="0"/>
                      </a:rPr>
                      <m:t> </m:t>
                    </m:r>
                  </m:oMath>
                </a14:m>
                <a:r>
                  <a:rPr lang="en-US" altLang="zh-CN" dirty="0"/>
                  <a:t>内的恒星数为</a:t>
                </a: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800" smtClean="0">
                          <a:effectLst/>
                          <a:latin typeface="Cambria Math" panose="02040503050406030204" pitchFamily="18" charset="0"/>
                          <a:ea typeface="等线" panose="02010600030101010101" pitchFamily="2" charset="-122"/>
                          <a:cs typeface="Times New Roman" panose="02020603050405020304" pitchFamily="18" charset="0"/>
                        </a:rPr>
                        <m:t>d</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d</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𝑉</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p>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d</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oMath>
                  </m:oMathPara>
                </a14:m>
                <a:endParaRPr lang="en-US" altLang="zh-CN" dirty="0"/>
              </a:p>
              <a:p>
                <a:pPr marL="0" indent="0">
                  <a:buNone/>
                </a:pPr>
                <a:endParaRPr lang="zh-CN" altLang="zh-CN" dirty="0"/>
              </a:p>
              <a:p>
                <a:pPr marL="0" indent="0">
                  <a:buNone/>
                </a:pPr>
                <a:r>
                  <a:rPr lang="zh-CN" altLang="en-US" dirty="0">
                    <a:latin typeface="宋体w体o浡渀."/>
                  </a:rPr>
                  <a:t>若</a:t>
                </a:r>
                <a:r>
                  <a:rPr lang="zh-CN" altLang="en-US" sz="2800" b="0" i="0" u="none" strike="noStrike" baseline="0" dirty="0">
                    <a:latin typeface="宋体w体o浡渀."/>
                  </a:rPr>
                  <a:t>假设所有恒星都与太阳大小相同，则恒星所占据的立体角为</a:t>
                </a:r>
                <a:endParaRPr lang="en-US" altLang="zh-CN" sz="2800" b="0" i="0" u="none" strike="noStrike" baseline="0" dirty="0">
                  <a:latin typeface="宋体w体o浡渀."/>
                </a:endParaRPr>
              </a:p>
              <a:p>
                <a:pPr marL="0" indent="0">
                  <a:buNone/>
                </a:pPr>
                <a:endParaRPr lang="en-US" altLang="zh-CN" dirty="0">
                  <a:latin typeface="宋体w体o浡渀."/>
                </a:endParaRPr>
              </a:p>
              <a:p>
                <a:pPr marL="0" indent="0">
                  <a:buNone/>
                </a:pPr>
                <a:endParaRPr lang="en-US" altLang="zh-CN" sz="2800" b="0" i="0" u="none" strike="noStrike" baseline="0" dirty="0">
                  <a:latin typeface="宋体w体o浡渀."/>
                </a:endParaRPr>
              </a:p>
              <a:p>
                <a:pPr marL="0" indent="0" algn="just">
                  <a:lnSpc>
                    <a:spcPts val="1200"/>
                  </a:lnSpc>
                  <a:spcAft>
                    <a:spcPts val="1200"/>
                  </a:spcAft>
                  <a:buNone/>
                </a:pPr>
                <a14:m>
                  <m:oMathPara xmlns:m="http://schemas.openxmlformats.org/officeDocument/2006/math">
                    <m:oMathParaPr>
                      <m:jc m:val="centerGroup"/>
                    </m:oMathParaPr>
                    <m:oMath xmlns:m="http://schemas.openxmlformats.org/officeDocument/2006/math">
                      <m:r>
                        <m:rPr>
                          <m:sty m:val="p"/>
                        </m:rPr>
                        <a:rPr lang="en-US" altLang="zh-CN" sz="2800" smtClean="0">
                          <a:effectLst/>
                          <a:latin typeface="Cambria Math" panose="02040503050406030204" pitchFamily="18" charset="0"/>
                          <a:ea typeface="等线" panose="02010600030101010101" pitchFamily="2" charset="-122"/>
                          <a:cs typeface="Times New Roman" panose="02020603050405020304" pitchFamily="18" charset="0"/>
                        </a:rPr>
                        <m:t>dΩ</m:t>
                      </m:r>
                      <m:r>
                        <a:rPr lang="en-US" altLang="zh-CN" sz="2800"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sSubSup>
                            <m:sSub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bSup>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d</m:t>
                          </m:r>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b>
                          </m:sSub>
                        </m:num>
                        <m:den>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p>
                        </m:den>
                      </m:f>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=4</m:t>
                      </m:r>
                      <m:sSup>
                        <m:s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e>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p>
                      <m:sSub>
                        <m:sSub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sSubSup>
                        <m:sSubSupPr>
                          <m:ctrlPr>
                            <a:rPr lang="zh-CN" altLang="zh-CN" sz="2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bSup>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d</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oMath>
                  </m:oMathPara>
                </a14:m>
                <a:endParaRPr lang="zh-CN" altLang="zh-CN" sz="2800" dirty="0">
                  <a:effectLst/>
                  <a:latin typeface="Georgia" panose="02040502050405020303" pitchFamily="18" charset="0"/>
                  <a:ea typeface="等线" panose="02010600030101010101" pitchFamily="2" charset="-122"/>
                  <a:cs typeface="Times New Roman" panose="02020603050405020304" pitchFamily="18" charset="0"/>
                </a:endParaRPr>
              </a:p>
              <a:p>
                <a:pPr marL="0" indent="0">
                  <a:buNone/>
                </a:pPr>
                <a:r>
                  <a:rPr lang="zh-CN" altLang="en-US" dirty="0">
                    <a:latin typeface="宋体w体o浡渀."/>
                  </a:rPr>
                  <a:t>积分得：</a:t>
                </a:r>
                <a:r>
                  <a:rPr lang="en-US" altLang="zh-CN" sz="2800" dirty="0">
                    <a:effectLst/>
                    <a:ea typeface="等线" panose="02010600030101010101" pitchFamily="2" charset="-122"/>
                    <a:cs typeface="Times New Roman" panose="02020603050405020304" pitchFamily="18" charset="0"/>
                  </a:rPr>
                  <a:t> </a:t>
                </a:r>
                <a14:m>
                  <m:oMath xmlns:m="http://schemas.openxmlformats.org/officeDocument/2006/math">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d>
                      <m:dPr>
                        <m:ctrlP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d>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oMath>
                </a14:m>
                <a:r>
                  <a:rPr lang="en-US" altLang="zh-CN" sz="2800" dirty="0">
                    <a:effectLst/>
                    <a:ea typeface="等线" panose="02010600030101010101" pitchFamily="2" charset="-122"/>
                    <a:cs typeface="Times New Roman" panose="02020603050405020304" pitchFamily="18" charset="0"/>
                  </a:rPr>
                  <a:t>.</a:t>
                </a:r>
              </a:p>
              <a:p>
                <a:pPr marL="0" indent="0">
                  <a:buNone/>
                </a:pPr>
                <a:endParaRPr lang="en-US" altLang="zh-CN" dirty="0">
                  <a:ea typeface="等线" panose="02010600030101010101" pitchFamily="2" charset="-122"/>
                  <a:cs typeface="Times New Roman" panose="02020603050405020304" pitchFamily="18" charset="0"/>
                </a:endParaRPr>
              </a:p>
              <a:p>
                <a:pPr marL="0" indent="0">
                  <a:buNone/>
                </a:pPr>
                <a:r>
                  <a:rPr lang="zh-CN" altLang="en-US" sz="2800" dirty="0">
                    <a:effectLst/>
                    <a:ea typeface="等线" panose="02010600030101010101" pitchFamily="2" charset="-122"/>
                    <a:cs typeface="Times New Roman" panose="02020603050405020304" pitchFamily="18" charset="0"/>
                  </a:rPr>
                  <a:t>这意味着，当 </a:t>
                </a:r>
                <a14:m>
                  <m:oMath xmlns:m="http://schemas.openxmlformats.org/officeDocument/2006/math">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𝑟</m:t>
                    </m:r>
                    <m:r>
                      <a:rPr lang="en-US" altLang="zh-CN" sz="2800" b="0" i="1" smtClean="0">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800" dirty="0">
                    <a:effectLst/>
                    <a:ea typeface="等线" panose="02010600030101010101" pitchFamily="2" charset="-122"/>
                    <a:cs typeface="Times New Roman" panose="02020603050405020304" pitchFamily="18" charset="0"/>
                  </a:rPr>
                  <a:t> </a:t>
                </a:r>
                <a:r>
                  <a:rPr lang="zh-CN" altLang="en-US" sz="2800" dirty="0">
                    <a:effectLst/>
                    <a:ea typeface="等线" panose="02010600030101010101" pitchFamily="2" charset="-122"/>
                    <a:cs typeface="Times New Roman" panose="02020603050405020304" pitchFamily="18" charset="0"/>
                  </a:rPr>
                  <a:t>时，</a:t>
                </a:r>
                <a:r>
                  <a:rPr lang="en-US" altLang="zh-CN" dirty="0">
                    <a:cs typeface="Times New Roman" panose="02020603050405020304" pitchFamily="18" charset="0"/>
                  </a:rPr>
                  <a:t> </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Ω</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𝑟</m:t>
                        </m:r>
                      </m:e>
                    </m:d>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4</m:t>
                    </m:r>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𝜋</m:t>
                    </m:r>
                  </m:oMath>
                </a14:m>
                <a:r>
                  <a:rPr lang="zh-CN" altLang="en-US" sz="2800" dirty="0">
                    <a:effectLst/>
                    <a:ea typeface="等线" panose="02010600030101010101" pitchFamily="2" charset="-122"/>
                    <a:cs typeface="Times New Roman" panose="02020603050405020304" pitchFamily="18" charset="0"/>
                  </a:rPr>
                  <a:t>，</a:t>
                </a:r>
                <a:r>
                  <a:rPr lang="zh-CN" altLang="en-US" dirty="0">
                    <a:latin typeface="宋体w体o浡渀."/>
                  </a:rPr>
                  <a:t>视线迟早会在各个方向与恒星相遇。</a:t>
                </a:r>
                <a:endParaRPr lang="en-US" altLang="zh-CN" sz="2800" dirty="0">
                  <a:effectLst/>
                  <a:ea typeface="等线"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26F722FA-76B4-8D7B-7605-96EB2412387A}"/>
                  </a:ext>
                </a:extLst>
              </p:cNvPr>
              <p:cNvSpPr>
                <a:spLocks noGrp="1" noRot="1" noChangeAspect="1" noMove="1" noResize="1" noEditPoints="1" noAdjustHandles="1" noChangeArrowheads="1" noChangeShapeType="1" noTextEdit="1"/>
              </p:cNvSpPr>
              <p:nvPr>
                <p:ph idx="1"/>
              </p:nvPr>
            </p:nvSpPr>
            <p:spPr>
              <a:xfrm>
                <a:off x="838200" y="461818"/>
                <a:ext cx="10515600" cy="5715145"/>
              </a:xfrm>
              <a:blipFill>
                <a:blip r:embed="rId2"/>
                <a:stretch>
                  <a:fillRect l="-754" t="-854"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399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C24D0B-79E5-75B6-822F-90B295CDBC9A}"/>
                  </a:ext>
                </a:extLst>
              </p:cNvPr>
              <p:cNvSpPr>
                <a:spLocks noGrp="1"/>
              </p:cNvSpPr>
              <p:nvPr>
                <p:ph idx="1"/>
              </p:nvPr>
            </p:nvSpPr>
            <p:spPr>
              <a:xfrm>
                <a:off x="838200" y="452582"/>
                <a:ext cx="10515600" cy="5724381"/>
              </a:xfrm>
            </p:spPr>
            <p:txBody>
              <a:bodyPr>
                <a:normAutofit fontScale="92500"/>
              </a:bodyPr>
              <a:lstStyle/>
              <a:p>
                <a:r>
                  <a:rPr lang="en-US" altLang="zh-CN" sz="2800" b="0" i="0" u="none" strike="noStrike" baseline="0" dirty="0">
                    <a:latin typeface="Times New Roman" panose="02020603050405020304" pitchFamily="18" charset="0"/>
                  </a:rPr>
                  <a:t>(2)</a:t>
                </a:r>
                <a:r>
                  <a:rPr lang="zh-CN" altLang="en-US" sz="2800" b="0" i="0" u="none" strike="noStrike" baseline="0" dirty="0">
                    <a:latin typeface="宋体w体o浡渀."/>
                  </a:rPr>
                  <a:t>利用下面一些量：假设宇宙的光度密度为</a:t>
                </a:r>
                <a14:m>
                  <m:oMath xmlns:m="http://schemas.openxmlformats.org/officeDocument/2006/math">
                    <m:r>
                      <a:rPr lang="en-US" altLang="zh-CN" sz="2800" b="0" i="1" u="none" strike="noStrike" baseline="0" dirty="0" smtClean="0">
                        <a:latin typeface="Cambria Math" panose="02040503050406030204" pitchFamily="18" charset="0"/>
                      </a:rPr>
                      <m:t>10</m:t>
                    </m:r>
                    <m:r>
                      <a:rPr lang="en-US" altLang="zh-CN" sz="2800" b="0" i="1" u="none" strike="noStrike" baseline="30000" dirty="0">
                        <a:latin typeface="Cambria Math" panose="02040503050406030204" pitchFamily="18" charset="0"/>
                      </a:rPr>
                      <m:t>8</m:t>
                    </m:r>
                    <m:r>
                      <a:rPr lang="en-US" altLang="zh-CN" sz="2800" b="0" i="1" u="none" strike="noStrike" baseline="0" dirty="0">
                        <a:latin typeface="Cambria Math" panose="02040503050406030204" pitchFamily="18" charset="0"/>
                      </a:rPr>
                      <m:t> </m:t>
                    </m:r>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𝐿</m:t>
                        </m:r>
                      </m:e>
                      <m:sub>
                        <m:r>
                          <a:rPr lang="zh-CN" altLang="en-US" sz="2800" i="1" dirty="0">
                            <a:latin typeface="Cambria Math" panose="02040503050406030204" pitchFamily="18" charset="0"/>
                          </a:rPr>
                          <m:t>⊙</m:t>
                        </m:r>
                      </m:sub>
                    </m:sSub>
                    <m:r>
                      <a:rPr lang="en-US" altLang="zh-CN" sz="2800" b="0" i="1" u="none" strike="noStrike" baseline="0" dirty="0">
                        <a:latin typeface="Cambria Math" panose="02040503050406030204" pitchFamily="18" charset="0"/>
                      </a:rPr>
                      <m:t>/</m:t>
                    </m:r>
                    <m:r>
                      <m:rPr>
                        <m:sty m:val="p"/>
                      </m:rPr>
                      <a:rPr lang="en-US" altLang="zh-CN" sz="2800" b="0" i="0" u="none" strike="noStrike" baseline="0" dirty="0">
                        <a:latin typeface="Cambria Math" panose="02040503050406030204" pitchFamily="18" charset="0"/>
                      </a:rPr>
                      <m:t>Mpc</m:t>
                    </m:r>
                    <m:r>
                      <a:rPr lang="en-US" altLang="zh-CN" sz="2800" b="0" i="1" u="none" strike="noStrike" baseline="30000" dirty="0">
                        <a:latin typeface="Cambria Math" panose="02040503050406030204" pitchFamily="18" charset="0"/>
                      </a:rPr>
                      <m:t>3</m:t>
                    </m:r>
                  </m:oMath>
                </a14:m>
                <a:r>
                  <a:rPr lang="zh-CN" altLang="en-US" sz="2800" b="0" i="0" u="none" strike="noStrike" baseline="0" dirty="0">
                    <a:latin typeface="宋体w体o浡渀."/>
                  </a:rPr>
                  <a:t>（</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𝐿</m:t>
                        </m:r>
                      </m:e>
                      <m:sub>
                        <m:r>
                          <a:rPr lang="zh-CN" altLang="en-US" sz="2800" i="1" dirty="0">
                            <a:latin typeface="Cambria Math" panose="02040503050406030204" pitchFamily="18" charset="0"/>
                          </a:rPr>
                          <m:t>⊙</m:t>
                        </m:r>
                      </m:sub>
                    </m:sSub>
                  </m:oMath>
                </a14:m>
                <a:r>
                  <a:rPr lang="zh-CN" altLang="en-US" sz="2800" b="0" i="0" u="none" strike="noStrike" baseline="0" dirty="0">
                    <a:latin typeface="宋体w体o浡渀."/>
                  </a:rPr>
                  <a:t>为太阳光度，</a:t>
                </a:r>
                <a14:m>
                  <m:oMath xmlns:m="http://schemas.openxmlformats.org/officeDocument/2006/math">
                    <m:r>
                      <m:rPr>
                        <m:sty m:val="p"/>
                      </m:rPr>
                      <a:rPr lang="en-US" altLang="zh-CN" sz="2800" b="0" i="0" u="none" strike="noStrike" baseline="0" dirty="0" smtClean="0">
                        <a:latin typeface="Cambria Math" panose="02040503050406030204" pitchFamily="18" charset="0"/>
                      </a:rPr>
                      <m:t>Mpc</m:t>
                    </m:r>
                    <m:r>
                      <a:rPr lang="en-US" altLang="zh-CN" sz="2800" b="0" i="1" u="none" strike="noStrike" baseline="0" dirty="0">
                        <a:latin typeface="Cambria Math" panose="02040503050406030204" pitchFamily="18" charset="0"/>
                      </a:rPr>
                      <m:t>=10</m:t>
                    </m:r>
                    <m:r>
                      <a:rPr lang="en-US" altLang="zh-CN" sz="2800" b="0" i="1" u="none" strike="noStrike" baseline="30000" dirty="0">
                        <a:latin typeface="Cambria Math" panose="02040503050406030204" pitchFamily="18" charset="0"/>
                      </a:rPr>
                      <m:t>6</m:t>
                    </m:r>
                    <m:r>
                      <a:rPr lang="en-US" altLang="zh-CN" sz="2800" b="0" i="0" u="none" strike="noStrike" baseline="30000" dirty="0" smtClean="0">
                        <a:latin typeface="Cambria Math" panose="02040503050406030204" pitchFamily="18" charset="0"/>
                      </a:rPr>
                      <m:t> </m:t>
                    </m:r>
                    <m:r>
                      <m:rPr>
                        <m:sty m:val="p"/>
                      </m:rPr>
                      <a:rPr lang="en-US" altLang="zh-CN" sz="2800" b="0" i="0" u="none" strike="noStrike" baseline="0" dirty="0">
                        <a:latin typeface="Cambria Math" panose="02040503050406030204" pitchFamily="18" charset="0"/>
                      </a:rPr>
                      <m:t>pc</m:t>
                    </m:r>
                    <m:r>
                      <a:rPr lang="en-US" altLang="zh-CN" sz="2800" b="0" i="1" u="none" strike="noStrike" baseline="0" dirty="0">
                        <a:latin typeface="Cambria Math" panose="02040503050406030204" pitchFamily="18" charset="0"/>
                      </a:rPr>
                      <m:t>,1</m:t>
                    </m:r>
                    <m:r>
                      <a:rPr lang="en-US" altLang="zh-CN" sz="2800" b="0" i="0" u="none" strike="noStrike" baseline="0" dirty="0" smtClean="0">
                        <a:latin typeface="Cambria Math" panose="02040503050406030204" pitchFamily="18" charset="0"/>
                      </a:rPr>
                      <m:t> </m:t>
                    </m:r>
                    <m:r>
                      <m:rPr>
                        <m:sty m:val="p"/>
                      </m:rPr>
                      <a:rPr lang="en-US" altLang="zh-CN" sz="2800" b="0" i="0" u="none" strike="noStrike" baseline="0" dirty="0">
                        <a:latin typeface="Cambria Math" panose="02040503050406030204" pitchFamily="18" charset="0"/>
                      </a:rPr>
                      <m:t>pc</m:t>
                    </m:r>
                    <m:r>
                      <a:rPr lang="en-US" altLang="zh-CN" sz="2800" b="0" i="1" u="none" strike="noStrike" baseline="0" dirty="0">
                        <a:latin typeface="Cambria Math" panose="02040503050406030204" pitchFamily="18" charset="0"/>
                      </a:rPr>
                      <m:t>=3.086×10</m:t>
                    </m:r>
                    <m:r>
                      <a:rPr lang="en-US" altLang="zh-CN" sz="2800" b="0" i="1" u="none" strike="noStrike" baseline="30000" dirty="0">
                        <a:latin typeface="Cambria Math" panose="02040503050406030204" pitchFamily="18" charset="0"/>
                      </a:rPr>
                      <m:t>18</m:t>
                    </m:r>
                    <m:r>
                      <m:rPr>
                        <m:sty m:val="p"/>
                      </m:rPr>
                      <a:rPr lang="en-US" altLang="zh-CN" sz="2800" b="0" i="0" u="none" strike="noStrike" baseline="0" dirty="0">
                        <a:latin typeface="Cambria Math" panose="02040503050406030204" pitchFamily="18" charset="0"/>
                      </a:rPr>
                      <m:t>cm</m:t>
                    </m:r>
                  </m:oMath>
                </a14:m>
                <a:r>
                  <a:rPr lang="zh-CN" altLang="en-US" sz="2800" b="0" i="0" u="none" strike="noStrike" baseline="0" dirty="0">
                    <a:latin typeface="宋体w体o浡渀."/>
                  </a:rPr>
                  <a:t>）。根据上述假设，我们有恒星的数量密度 </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𝑛</m:t>
                        </m:r>
                      </m:e>
                      <m:sub>
                        <m:r>
                          <a:rPr lang="zh-CN" altLang="en-US" sz="2800" i="1" dirty="0">
                            <a:latin typeface="Cambria Math" panose="02040503050406030204" pitchFamily="18" charset="0"/>
                          </a:rPr>
                          <m:t>⋆</m:t>
                        </m:r>
                      </m:sub>
                    </m:sSub>
                    <m:r>
                      <a:rPr lang="en-US" altLang="zh-CN" sz="2800" b="0" i="1" u="none" strike="noStrike" baseline="0" dirty="0">
                        <a:latin typeface="Cambria Math" panose="02040503050406030204" pitchFamily="18" charset="0"/>
                      </a:rPr>
                      <m:t>=</m:t>
                    </m:r>
                    <m:sSup>
                      <m:sSupPr>
                        <m:ctrlPr>
                          <a:rPr lang="en-US" altLang="zh-CN" sz="2800" b="0" i="1" u="none" strike="noStrike" baseline="0" dirty="0" smtClean="0">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8</m:t>
                        </m:r>
                      </m:sup>
                    </m:sSup>
                    <m:r>
                      <a:rPr lang="en-US" altLang="zh-CN" sz="2800" b="0" i="1" dirty="0" smtClean="0">
                        <a:latin typeface="Cambria Math" panose="02040503050406030204" pitchFamily="18" charset="0"/>
                      </a:rPr>
                      <m:t> </m:t>
                    </m:r>
                    <m:sSup>
                      <m:sSupPr>
                        <m:ctrlPr>
                          <a:rPr lang="en-US" altLang="zh-CN" sz="2800" b="0" i="1" dirty="0" smtClean="0">
                            <a:latin typeface="Cambria Math" panose="02040503050406030204" pitchFamily="18" charset="0"/>
                          </a:rPr>
                        </m:ctrlPr>
                      </m:sSupPr>
                      <m:e>
                        <m:r>
                          <m:rPr>
                            <m:sty m:val="p"/>
                          </m:rPr>
                          <a:rPr lang="en-US" altLang="zh-CN" sz="2800" i="0" dirty="0">
                            <a:latin typeface="Cambria Math" panose="02040503050406030204" pitchFamily="18" charset="0"/>
                          </a:rPr>
                          <m:t>Mpc</m:t>
                        </m:r>
                      </m:e>
                      <m:sup>
                        <m:r>
                          <a:rPr lang="zh-CN" altLang="en-US" sz="2800" i="0" dirty="0">
                            <a:latin typeface="Cambria Math" panose="02040503050406030204" pitchFamily="18" charset="0"/>
                          </a:rPr>
                          <m:t>−</m:t>
                        </m:r>
                        <m:r>
                          <a:rPr lang="en-US" altLang="zh-CN" dirty="0">
                            <a:latin typeface="Cambria Math" panose="02040503050406030204" pitchFamily="18" charset="0"/>
                          </a:rPr>
                          <m:t>3</m:t>
                        </m:r>
                      </m:sup>
                    </m:sSup>
                  </m:oMath>
                </a14:m>
                <a:r>
                  <a:rPr lang="zh-CN" altLang="en-US" sz="2800" b="0" i="0" u="none" strike="noStrike" baseline="0" dirty="0">
                    <a:latin typeface="宋体w体o浡渀."/>
                  </a:rPr>
                  <a:t>。太阳的半径为 </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i="1" dirty="0">
                            <a:latin typeface="Cambria Math" panose="02040503050406030204" pitchFamily="18" charset="0"/>
                          </a:rPr>
                          <m:t>𝑅</m:t>
                        </m:r>
                      </m:e>
                      <m:sub>
                        <m:r>
                          <a:rPr lang="zh-CN" altLang="en-US" sz="2800" i="1" dirty="0">
                            <a:latin typeface="Cambria Math" panose="02040503050406030204" pitchFamily="18" charset="0"/>
                          </a:rPr>
                          <m:t>⊙</m:t>
                        </m:r>
                      </m:sub>
                    </m:sSub>
                    <m:r>
                      <a:rPr lang="en-US" altLang="zh-CN" sz="2800" b="0" i="1" u="none" strike="noStrike" baseline="0" dirty="0">
                        <a:latin typeface="Cambria Math" panose="02040503050406030204" pitchFamily="18" charset="0"/>
                      </a:rPr>
                      <m:t>=7×</m:t>
                    </m:r>
                    <m:sSup>
                      <m:sSupPr>
                        <m:ctrlPr>
                          <a:rPr lang="en-US" altLang="zh-CN" sz="2800" b="0" i="1" u="none" strike="noStrike" baseline="0" dirty="0" smtClean="0">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8</m:t>
                        </m:r>
                      </m:sup>
                    </m:sSup>
                    <m:r>
                      <a:rPr lang="en-US" altLang="zh-CN" sz="2800" b="0" i="1" dirty="0" smtClean="0">
                        <a:latin typeface="Cambria Math" panose="02040503050406030204" pitchFamily="18" charset="0"/>
                      </a:rPr>
                      <m:t> </m:t>
                    </m:r>
                    <m:r>
                      <m:rPr>
                        <m:sty m:val="p"/>
                      </m:rPr>
                      <a:rPr lang="en-US" altLang="zh-CN" sz="2800" b="0" i="0" u="none" strike="noStrike" baseline="0" dirty="0">
                        <a:latin typeface="Cambria Math" panose="02040503050406030204" pitchFamily="18" charset="0"/>
                      </a:rPr>
                      <m:t>m</m:t>
                    </m:r>
                  </m:oMath>
                </a14:m>
                <a:r>
                  <a:rPr lang="zh-CN" altLang="en-US" sz="2800" b="0" i="0" u="none" strike="noStrike" baseline="0" dirty="0">
                    <a:latin typeface="宋体w体o浡渀."/>
                  </a:rPr>
                  <a:t>。定义</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𝑟</m:t>
                        </m:r>
                      </m:e>
                      <m:sub>
                        <m:r>
                          <a:rPr lang="en-US" altLang="zh-CN" sz="2800" i="1" dirty="0">
                            <a:latin typeface="Cambria Math" panose="02040503050406030204" pitchFamily="18" charset="0"/>
                          </a:rPr>
                          <m:t>1/2</m:t>
                        </m:r>
                      </m:sub>
                    </m:sSub>
                  </m:oMath>
                </a14:m>
                <a:r>
                  <a:rPr lang="zh-CN" altLang="en-US" sz="2800" b="0" i="0" u="none" strike="noStrike" baseline="0" dirty="0">
                    <a:latin typeface="宋体w体o浡渀."/>
                  </a:rPr>
                  <a:t>，使比 </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𝑟</m:t>
                        </m:r>
                      </m:e>
                      <m:sub>
                        <m:r>
                          <a:rPr lang="en-US" altLang="zh-CN" sz="2800" i="1" dirty="0">
                            <a:latin typeface="Cambria Math" panose="02040503050406030204" pitchFamily="18" charset="0"/>
                          </a:rPr>
                          <m:t>1/2</m:t>
                        </m:r>
                      </m:sub>
                    </m:sSub>
                  </m:oMath>
                </a14:m>
                <a:r>
                  <a:rPr lang="zh-CN" altLang="en-US" sz="2800" b="0" i="0" u="none" strike="noStrike" baseline="0" dirty="0">
                    <a:latin typeface="宋体w体o浡渀."/>
                  </a:rPr>
                  <a:t>更近的恒星覆盖</a:t>
                </a:r>
                <a:r>
                  <a:rPr lang="en-US" altLang="zh-CN" sz="2800" b="0" i="0" u="none" strike="noStrike" baseline="0" dirty="0">
                    <a:latin typeface="Times New Roman" panose="02020603050405020304" pitchFamily="18" charset="0"/>
                  </a:rPr>
                  <a:t>50%</a:t>
                </a:r>
                <a:r>
                  <a:rPr lang="zh-CN" altLang="en-US" sz="2800" b="0" i="0" u="none" strike="noStrike" baseline="0" dirty="0">
                    <a:latin typeface="宋体w体o浡渀."/>
                  </a:rPr>
                  <a:t>的天空。请计算</a:t>
                </a:r>
                <a14:m>
                  <m:oMath xmlns:m="http://schemas.openxmlformats.org/officeDocument/2006/math">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𝑟</m:t>
                        </m:r>
                      </m:e>
                      <m:sub>
                        <m:r>
                          <a:rPr lang="en-US" altLang="zh-CN" sz="2800" i="1" dirty="0">
                            <a:latin typeface="Cambria Math" panose="02040503050406030204" pitchFamily="18" charset="0"/>
                          </a:rPr>
                          <m:t>1/2</m:t>
                        </m:r>
                      </m:sub>
                    </m:sSub>
                    <m:r>
                      <a:rPr lang="en-US" altLang="zh-CN" sz="2800" i="1" dirty="0">
                        <a:latin typeface="Cambria Math" panose="02040503050406030204" pitchFamily="18" charset="0"/>
                      </a:rPr>
                      <m:t> </m:t>
                    </m:r>
                  </m:oMath>
                </a14:m>
                <a:r>
                  <a:rPr lang="zh-CN" altLang="en-US" sz="2800" b="0" i="0" u="none" strike="noStrike" baseline="0" dirty="0">
                    <a:latin typeface="宋体w体o浡渀."/>
                  </a:rPr>
                  <a:t>。</a:t>
                </a:r>
              </a:p>
              <a:p>
                <a:r>
                  <a:rPr lang="zh-CN" altLang="en-US" dirty="0"/>
                  <a:t>由</a:t>
                </a:r>
                <a:r>
                  <a:rPr lang="en-US" altLang="zh-CN" dirty="0"/>
                  <a:t>(1)</a:t>
                </a:r>
                <a:r>
                  <a:rPr lang="zh-CN" altLang="en-US" dirty="0"/>
                  <a:t>知：</a:t>
                </a:r>
                <a:r>
                  <a:rPr lang="en-US" altLang="zh-CN" sz="2800" dirty="0">
                    <a:effectLst/>
                    <a:ea typeface="等线" panose="02010600030101010101" pitchFamily="2" charset="-122"/>
                    <a:cs typeface="Times New Roman" panose="02020603050405020304" pitchFamily="18" charset="0"/>
                  </a:rPr>
                  <a:t> </a:t>
                </a:r>
                <a14:m>
                  <m:oMath xmlns:m="http://schemas.openxmlformats.org/officeDocument/2006/math">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d>
                      <m:dPr>
                        <m:ctrlP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ctrlPr>
                      </m:d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d>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p>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oMath>
                </a14:m>
                <a:r>
                  <a:rPr lang="zh-CN" altLang="en-US" dirty="0"/>
                  <a:t>。当</a:t>
                </a:r>
                <a:r>
                  <a:rPr lang="zh-CN" altLang="en-US" dirty="0">
                    <a:latin typeface="宋体w体o浡渀."/>
                  </a:rPr>
                  <a:t>恒星覆盖</a:t>
                </a:r>
                <a:r>
                  <a:rPr lang="en-US" altLang="zh-CN" dirty="0">
                    <a:latin typeface="Times New Roman" panose="02020603050405020304" pitchFamily="18" charset="0"/>
                  </a:rPr>
                  <a:t>50%</a:t>
                </a:r>
                <a:r>
                  <a:rPr lang="zh-CN" altLang="en-US" dirty="0">
                    <a:latin typeface="宋体w体o浡渀."/>
                  </a:rPr>
                  <a:t>的天空时，</a:t>
                </a:r>
                <a:r>
                  <a:rPr lang="en-US" altLang="zh-CN" dirty="0">
                    <a:cs typeface="Times New Roman" panose="02020603050405020304" pitchFamily="18" charset="0"/>
                  </a:rPr>
                  <a:t> </a:t>
                </a:r>
                <a14:m>
                  <m:oMath xmlns:m="http://schemas.openxmlformats.org/officeDocument/2006/math">
                    <m:r>
                      <m:rPr>
                        <m:sty m:val="p"/>
                      </m:rPr>
                      <a:rPr lang="en-US" altLang="zh-CN">
                        <a:latin typeface="Cambria Math" panose="02040503050406030204" pitchFamily="18" charset="0"/>
                        <a:cs typeface="Times New Roman" panose="02020603050405020304" pitchFamily="18" charset="0"/>
                      </a:rPr>
                      <m:t>Ω</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2</m:t>
                    </m:r>
                    <m:r>
                      <a:rPr lang="zh-CN" altLang="en-US" b="0" i="1" smtClean="0">
                        <a:latin typeface="Cambria Math" panose="02040503050406030204" pitchFamily="18" charset="0"/>
                        <a:cs typeface="Times New Roman" panose="02020603050405020304" pitchFamily="18" charset="0"/>
                      </a:rPr>
                      <m:t>𝜋</m:t>
                    </m:r>
                  </m:oMath>
                </a14:m>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smtClean="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=4</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e>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p>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bSup>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1/2</m:t>
                          </m:r>
                        </m:sub>
                      </m:sSub>
                    </m:oMath>
                  </m:oMathPara>
                </a14:m>
                <a:endParaRPr lang="en-US" altLang="zh-CN" dirty="0"/>
              </a:p>
              <a:p>
                <a:pPr marL="0" indent="0">
                  <a:buNone/>
                </a:pPr>
                <a:r>
                  <a:rPr lang="zh-CN" altLang="en-US" dirty="0"/>
                  <a:t>代入数值</a:t>
                </a: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1/2</m:t>
                          </m:r>
                        </m:sub>
                      </m:s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Sub>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ub>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2</m:t>
                              </m:r>
                            </m:sup>
                          </m:sSubSup>
                        </m:den>
                      </m:f>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=9.</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66</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2800" b="0" i="0" smtClean="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i="1">
                          <a:latin typeface="Cambria Math" panose="02040503050406030204" pitchFamily="18" charset="0"/>
                          <a:ea typeface="等线" panose="02010600030101010101" pitchFamily="2" charset="-122"/>
                          <a:cs typeface="Times New Roman" panose="02020603050405020304" pitchFamily="18" charset="0"/>
                        </a:rPr>
                        <m:t>c</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m:t>
                      </m:r>
                      <m:r>
                        <a:rPr lang="en-US" altLang="zh-CN" sz="2800" b="0" i="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(3.13</m:t>
                      </m:r>
                      <m:r>
                        <a:rPr lang="en-US" altLang="zh-CN" i="1">
                          <a:latin typeface="Cambria Math" panose="02040503050406030204" pitchFamily="18" charset="0"/>
                          <a:cs typeface="Times New Roman" panose="02020603050405020304" pitchFamily="18" charset="0"/>
                        </a:rPr>
                        <m:t>×</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10</m:t>
                          </m:r>
                        </m:e>
                        <m:sup>
                          <m:r>
                            <a:rPr lang="en-US" altLang="zh-CN" b="0" i="1" smtClean="0">
                              <a:latin typeface="Cambria Math" panose="02040503050406030204" pitchFamily="18" charset="0"/>
                              <a:cs typeface="Times New Roman" panose="02020603050405020304" pitchFamily="18" charset="0"/>
                            </a:rPr>
                            <m:t>18</m:t>
                          </m:r>
                        </m:sup>
                      </m:sSup>
                      <m:r>
                        <a:rPr lang="en-US" altLang="zh-CN">
                          <a:latin typeface="Cambria Math" panose="02040503050406030204" pitchFamily="18" charset="0"/>
                          <a:cs typeface="Times New Roman" panose="02020603050405020304" pitchFamily="18" charset="0"/>
                        </a:rPr>
                        <m:t> </m:t>
                      </m:r>
                      <m:r>
                        <m:rPr>
                          <m:sty m:val="p"/>
                        </m:rPr>
                        <a:rPr lang="en-US" altLang="zh-CN" b="0" i="0" smtClean="0">
                          <a:latin typeface="Cambria Math" panose="02040503050406030204" pitchFamily="18" charset="0"/>
                          <a:cs typeface="Times New Roman" panose="02020603050405020304" pitchFamily="18" charset="0"/>
                        </a:rPr>
                        <m:t>Mpc</m:t>
                      </m:r>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A8C24D0B-79E5-75B6-822F-90B295CDBC9A}"/>
                  </a:ext>
                </a:extLst>
              </p:cNvPr>
              <p:cNvSpPr>
                <a:spLocks noGrp="1" noRot="1" noChangeAspect="1" noMove="1" noResize="1" noEditPoints="1" noAdjustHandles="1" noChangeArrowheads="1" noChangeShapeType="1" noTextEdit="1"/>
              </p:cNvSpPr>
              <p:nvPr>
                <p:ph idx="1"/>
              </p:nvPr>
            </p:nvSpPr>
            <p:spPr>
              <a:xfrm>
                <a:off x="838200" y="452582"/>
                <a:ext cx="10515600" cy="5724381"/>
              </a:xfrm>
              <a:blipFill>
                <a:blip r:embed="rId2"/>
                <a:stretch>
                  <a:fillRect l="-1043" t="-1597"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133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41812D-1D17-8F65-75FB-7CEEDA287293}"/>
                  </a:ext>
                </a:extLst>
              </p:cNvPr>
              <p:cNvSpPr>
                <a:spLocks noGrp="1"/>
              </p:cNvSpPr>
              <p:nvPr>
                <p:ph idx="1"/>
              </p:nvPr>
            </p:nvSpPr>
            <p:spPr>
              <a:xfrm>
                <a:off x="838200" y="360218"/>
                <a:ext cx="10515600" cy="6269182"/>
              </a:xfrm>
            </p:spPr>
            <p:txBody>
              <a:bodyPr>
                <a:normAutofit/>
              </a:bodyPr>
              <a:lstStyle/>
              <a:p>
                <a:r>
                  <a:rPr lang="en-US" altLang="zh-CN" sz="2800" b="0" i="0" u="none" strike="noStrike" baseline="0" dirty="0">
                    <a:latin typeface="Times New Roman" panose="02020603050405020304" pitchFamily="18" charset="0"/>
                  </a:rPr>
                  <a:t>(3)</a:t>
                </a:r>
                <a:r>
                  <a:rPr lang="zh-CN" altLang="en-US" sz="2800" b="0" i="0" u="none" strike="noStrike" baseline="0" dirty="0">
                    <a:latin typeface="宋体w体o浡渀."/>
                  </a:rPr>
                  <a:t>让我们假设恒星的年龄是有限的：它们都出现在 </a:t>
                </a:r>
                <a14:m>
                  <m:oMath xmlns:m="http://schemas.openxmlformats.org/officeDocument/2006/math">
                    <m:r>
                      <a:rPr lang="en-US" altLang="zh-CN" sz="2800" b="0" i="1" u="none" strike="noStrike" baseline="0" dirty="0" smtClean="0">
                        <a:latin typeface="Cambria Math" panose="02040503050406030204" pitchFamily="18" charset="0"/>
                      </a:rPr>
                      <m:t>𝑡</m:t>
                    </m:r>
                    <m:r>
                      <a:rPr lang="en-US" altLang="zh-CN" sz="2800" b="0" i="1" u="none" strike="noStrike" baseline="0" dirty="0" smtClean="0">
                        <a:latin typeface="Cambria Math" panose="02040503050406030204" pitchFamily="18" charset="0"/>
                      </a:rPr>
                      <m:t>=4.6×</m:t>
                    </m:r>
                    <m:sSup>
                      <m:sSupPr>
                        <m:ctrlPr>
                          <a:rPr lang="en-US" altLang="zh-CN" sz="2800" b="0" i="1" u="none" strike="noStrike" baseline="0" dirty="0" smtClean="0">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9</m:t>
                        </m:r>
                      </m:sup>
                    </m:sSup>
                  </m:oMath>
                </a14:m>
                <a:r>
                  <a:rPr lang="en-US" altLang="zh-CN" sz="2800" b="0" i="0" u="none" strike="noStrike" baseline="30000" dirty="0">
                    <a:latin typeface="Times New Roman" panose="02020603050405020304" pitchFamily="18" charset="0"/>
                  </a:rPr>
                  <a:t> </a:t>
                </a:r>
                <a:r>
                  <a:rPr lang="zh-CN" altLang="en-US" sz="2800" b="0" i="0" u="none" strike="noStrike" baseline="0" dirty="0">
                    <a:latin typeface="宋体w体o浡渀."/>
                  </a:rPr>
                  <a:t>年之前。它们现在覆盖了天空的多少部分，用</a:t>
                </a:r>
                <a14:m>
                  <m:oMath xmlns:m="http://schemas.openxmlformats.org/officeDocument/2006/math">
                    <m:r>
                      <a:rPr lang="en-US" altLang="zh-CN" sz="2800" b="0" i="1" u="none" strike="noStrike" baseline="0" dirty="0" smtClean="0">
                        <a:latin typeface="Cambria Math" panose="02040503050406030204" pitchFamily="18" charset="0"/>
                      </a:rPr>
                      <m:t>𝑓</m:t>
                    </m:r>
                  </m:oMath>
                </a14:m>
                <a:r>
                  <a:rPr lang="zh-CN" altLang="en-US" sz="2800" b="0" i="0" u="none" strike="noStrike" baseline="0" dirty="0">
                    <a:latin typeface="宋体w体o浡渀."/>
                  </a:rPr>
                  <a:t>表示？宇宙中星光的能量密度是多少，单位为 </a:t>
                </a:r>
                <a:r>
                  <a:rPr lang="en-US" altLang="zh-CN" sz="2800" b="0" i="0" u="none" strike="noStrike" baseline="0" dirty="0">
                    <a:latin typeface="Times New Roman" panose="02020603050405020304" pitchFamily="18" charset="0"/>
                  </a:rPr>
                  <a:t>g/cm</a:t>
                </a:r>
                <a:r>
                  <a:rPr lang="en-US" altLang="zh-CN" sz="2800" b="0" i="0" u="none" strike="noStrike" baseline="30000" dirty="0">
                    <a:latin typeface="Times New Roman" panose="02020603050405020304" pitchFamily="18" charset="0"/>
                  </a:rPr>
                  <a:t>3</a:t>
                </a:r>
                <a:r>
                  <a:rPr lang="zh-CN" altLang="en-US" sz="2800" b="0" i="0" u="none" strike="noStrike" baseline="0" dirty="0">
                    <a:latin typeface="宋体w体o浡渀."/>
                  </a:rPr>
                  <a:t>？（太阳的光度或辐射功率为 </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𝐿</m:t>
                        </m:r>
                      </m:e>
                      <m:sub>
                        <m:r>
                          <a:rPr lang="zh-CN" altLang="en-US" sz="2800" i="1" dirty="0">
                            <a:latin typeface="Cambria Math" panose="02040503050406030204" pitchFamily="18" charset="0"/>
                          </a:rPr>
                          <m:t>⊙</m:t>
                        </m:r>
                      </m:sub>
                    </m:sSub>
                    <m:r>
                      <a:rPr lang="en-US" altLang="zh-CN" sz="2800" b="0" i="1" u="none" strike="noStrike" baseline="0" dirty="0">
                        <a:latin typeface="Cambria Math" panose="02040503050406030204" pitchFamily="18" charset="0"/>
                      </a:rPr>
                      <m:t>=3.826×1033</m:t>
                    </m:r>
                    <m:r>
                      <a:rPr lang="en-US" altLang="zh-CN" sz="2800" b="0" i="1" u="none" strike="noStrike" baseline="30000" dirty="0">
                        <a:latin typeface="Cambria Math" panose="02040503050406030204" pitchFamily="18" charset="0"/>
                      </a:rPr>
                      <m:t> </m:t>
                    </m:r>
                    <m:r>
                      <m:rPr>
                        <m:sty m:val="p"/>
                      </m:rPr>
                      <a:rPr lang="en-US" altLang="zh-CN" sz="2800" b="0" i="0" u="none" strike="noStrike" baseline="0" dirty="0">
                        <a:latin typeface="Cambria Math" panose="02040503050406030204" pitchFamily="18" charset="0"/>
                      </a:rPr>
                      <m:t>erg</m:t>
                    </m:r>
                    <m:r>
                      <a:rPr lang="en-US" altLang="zh-CN" sz="2800" b="0" i="0" u="none" strike="noStrike" baseline="0" dirty="0">
                        <a:latin typeface="Cambria Math" panose="02040503050406030204" pitchFamily="18" charset="0"/>
                      </a:rPr>
                      <m:t>/</m:t>
                    </m:r>
                    <m:r>
                      <m:rPr>
                        <m:sty m:val="p"/>
                      </m:rPr>
                      <a:rPr lang="en-US" altLang="zh-CN" sz="2800" b="0" i="0" u="none" strike="noStrike" baseline="0" dirty="0">
                        <a:latin typeface="Cambria Math" panose="02040503050406030204" pitchFamily="18" charset="0"/>
                      </a:rPr>
                      <m:t>s</m:t>
                    </m:r>
                  </m:oMath>
                </a14:m>
                <a:r>
                  <a:rPr lang="zh-CN" altLang="en-US" sz="2800" b="0" i="0" u="none" strike="noStrike" baseline="0" dirty="0">
                    <a:latin typeface="宋体w体o浡渀."/>
                  </a:rPr>
                  <a:t>）</a:t>
                </a:r>
                <a:endParaRPr lang="en-US" altLang="zh-CN" sz="2800" b="0" i="0" u="none" strike="noStrike" baseline="0" dirty="0">
                  <a:latin typeface="宋体w体o浡渀."/>
                </a:endParaRPr>
              </a:p>
              <a:p>
                <a:r>
                  <a:rPr lang="zh-CN" altLang="en-US" dirty="0">
                    <a:latin typeface="宋体w体o浡渀."/>
                  </a:rPr>
                  <a:t>若</a:t>
                </a:r>
                <a:r>
                  <a:rPr lang="zh-CN" altLang="en-US" sz="2800" b="0" i="0" u="none" strike="noStrike" baseline="0" dirty="0">
                    <a:latin typeface="宋体w体o浡渀."/>
                  </a:rPr>
                  <a:t>恒星都出现在</a:t>
                </a:r>
                <a14:m>
                  <m:oMath xmlns:m="http://schemas.openxmlformats.org/officeDocument/2006/math">
                    <m:r>
                      <a:rPr lang="en-US" altLang="zh-CN" sz="2800" b="0" i="1" u="none" strike="noStrike" baseline="0" dirty="0" smtClean="0">
                        <a:latin typeface="Cambria Math" panose="02040503050406030204" pitchFamily="18" charset="0"/>
                      </a:rPr>
                      <m:t>𝑡</m:t>
                    </m:r>
                    <m:r>
                      <a:rPr lang="en-US" altLang="zh-CN" sz="2800" b="0" i="1" u="none" strike="noStrike" baseline="0" dirty="0" smtClean="0">
                        <a:latin typeface="Cambria Math" panose="02040503050406030204" pitchFamily="18" charset="0"/>
                      </a:rPr>
                      <m:t>=4.6×</m:t>
                    </m:r>
                    <m:sSup>
                      <m:sSupPr>
                        <m:ctrlPr>
                          <a:rPr lang="en-US" altLang="zh-CN" sz="2800" b="0" i="1" u="none" strike="noStrike" baseline="0" dirty="0" smtClean="0">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9</m:t>
                        </m:r>
                      </m:sup>
                    </m:sSup>
                  </m:oMath>
                </a14:m>
                <a:r>
                  <a:rPr lang="en-US" altLang="zh-CN" sz="2800" b="0" i="0" u="none" strike="noStrike" baseline="30000" dirty="0">
                    <a:latin typeface="Times New Roman" panose="02020603050405020304" pitchFamily="18" charset="0"/>
                  </a:rPr>
                  <a:t> </a:t>
                </a:r>
                <a:r>
                  <a:rPr lang="zh-CN" altLang="en-US" sz="2800" b="0" i="0" u="none" strike="noStrike" baseline="0" dirty="0">
                    <a:latin typeface="宋体w体o浡渀."/>
                  </a:rPr>
                  <a:t>年之前，</a:t>
                </a:r>
                <a:r>
                  <a:rPr lang="zh-CN" altLang="en-US" dirty="0">
                    <a:latin typeface="宋体w体o浡渀."/>
                  </a:rPr>
                  <a:t>则自恒星诞生起，光子传播的最远距离为</a:t>
                </a:r>
                <a:endParaRPr lang="en-US" altLang="zh-CN" dirty="0">
                  <a:latin typeface="宋体w体o浡渀."/>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m:rPr>
                              <m:sty m:val="p"/>
                            </m:rPr>
                            <a:rPr lang="en-US" altLang="zh-CN" b="0" i="0" smtClean="0">
                              <a:latin typeface="Cambria Math" panose="02040503050406030204" pitchFamily="18" charset="0"/>
                            </a:rPr>
                            <m:t>max</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𝑐𝑡</m:t>
                      </m:r>
                      <m:r>
                        <a:rPr lang="en-US" altLang="zh-CN" b="0" i="1" smtClean="0">
                          <a:latin typeface="Cambria Math" panose="02040503050406030204" pitchFamily="18" charset="0"/>
                        </a:rPr>
                        <m:t>=4.3×</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27</m:t>
                          </m:r>
                        </m:sup>
                      </m:sSup>
                      <m:r>
                        <a:rPr lang="en-US" altLang="zh-CN" b="0" i="1" smtClean="0">
                          <a:latin typeface="Cambria Math" panose="02040503050406030204" pitchFamily="18" charset="0"/>
                          <a:ea typeface="Cambria Math" panose="02040503050406030204" pitchFamily="18" charset="0"/>
                        </a:rPr>
                        <m:t> </m:t>
                      </m:r>
                      <m:r>
                        <m:rPr>
                          <m:sty m:val="p"/>
                        </m:rPr>
                        <a:rPr lang="en-US" altLang="zh-CN" b="0" i="0" smtClean="0">
                          <a:latin typeface="Cambria Math" panose="02040503050406030204" pitchFamily="18" charset="0"/>
                          <a:ea typeface="Cambria Math" panose="02040503050406030204" pitchFamily="18" charset="0"/>
                        </a:rPr>
                        <m:t>cm</m:t>
                      </m:r>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𝑓</m:t>
                      </m:r>
                      <m: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smtClean="0">
                              <a:effectLst/>
                              <a:latin typeface="Cambria Math" panose="02040503050406030204" pitchFamily="18" charset="0"/>
                              <a:ea typeface="Cambria Math" panose="02040503050406030204" pitchFamily="18" charset="0"/>
                            </a:rPr>
                          </m:ctrlPr>
                        </m:fPr>
                        <m:num>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Ω</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4</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den>
                      </m:f>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t>
                      </m:r>
                      <m:f>
                        <m:fPr>
                          <m:ctrlPr>
                            <a:rPr lang="en-US" altLang="zh-CN" sz="2800" i="1" smtClean="0">
                              <a:effectLst/>
                              <a:latin typeface="Cambria Math" panose="02040503050406030204" pitchFamily="18" charset="0"/>
                              <a:ea typeface="等线" panose="02010600030101010101" pitchFamily="2" charset="-122"/>
                              <a:cs typeface="Times New Roman" panose="02020603050405020304" pitchFamily="18" charset="0"/>
                            </a:rPr>
                          </m:ctrlPr>
                        </m:fPr>
                        <m:num>
                          <m:sSub>
                            <m:sSubPr>
                              <m:ctrlPr>
                                <a:rPr lang="en-US" altLang="zh-CN" i="1">
                                  <a:latin typeface="Cambria Math" panose="02040503050406030204" pitchFamily="18" charset="0"/>
                                </a:rPr>
                              </m:ctrlPr>
                            </m:sSubPr>
                            <m:e>
                              <m:r>
                                <a:rPr lang="en-US" altLang="zh-CN" i="1">
                                  <a:solidFill>
                                    <a:prstClr val="black"/>
                                  </a:solidFill>
                                  <a:latin typeface="Cambria Math" panose="02040503050406030204" pitchFamily="18" charset="0"/>
                                  <a:cs typeface="Times New Roman" panose="02020603050405020304" pitchFamily="18" charset="0"/>
                                </a:rPr>
                                <m:t>4</m:t>
                              </m:r>
                              <m:sSup>
                                <m:sSupPr>
                                  <m:ctrlPr>
                                    <a:rPr lang="zh-CN" altLang="zh-CN" i="1">
                                      <a:solidFill>
                                        <a:prstClr val="black"/>
                                      </a:solidFill>
                                      <a:latin typeface="Cambria Math" panose="02040503050406030204" pitchFamily="18" charset="0"/>
                                      <a:ea typeface="Cambria Math" panose="02040503050406030204" pitchFamily="18" charset="0"/>
                                    </a:rPr>
                                  </m:ctrlPr>
                                </m:sSupPr>
                                <m:e>
                                  <m:r>
                                    <a:rPr lang="en-US" altLang="zh-CN" i="1">
                                      <a:solidFill>
                                        <a:prstClr val="black"/>
                                      </a:solidFill>
                                      <a:latin typeface="Cambria Math" panose="02040503050406030204" pitchFamily="18" charset="0"/>
                                      <a:cs typeface="Times New Roman" panose="02020603050405020304" pitchFamily="18" charset="0"/>
                                    </a:rPr>
                                    <m:t>𝜋</m:t>
                                  </m:r>
                                </m:e>
                                <m:sup>
                                  <m:r>
                                    <a:rPr lang="en-US" altLang="zh-CN" i="1">
                                      <a:solidFill>
                                        <a:prstClr val="black"/>
                                      </a:solidFill>
                                      <a:latin typeface="Cambria Math" panose="02040503050406030204" pitchFamily="18" charset="0"/>
                                      <a:cs typeface="Times New Roman" panose="02020603050405020304" pitchFamily="18" charset="0"/>
                                    </a:rPr>
                                    <m:t>2</m:t>
                                  </m:r>
                                </m:sup>
                              </m:sSup>
                              <m:sSub>
                                <m:sSubPr>
                                  <m:ctrlPr>
                                    <a:rPr lang="zh-CN" altLang="zh-CN" i="1">
                                      <a:solidFill>
                                        <a:prstClr val="black"/>
                                      </a:solidFill>
                                      <a:latin typeface="Cambria Math" panose="02040503050406030204" pitchFamily="18" charset="0"/>
                                      <a:ea typeface="Cambria Math" panose="02040503050406030204" pitchFamily="18" charset="0"/>
                                    </a:rPr>
                                  </m:ctrlPr>
                                </m:sSubPr>
                                <m:e>
                                  <m:r>
                                    <a:rPr lang="en-US" altLang="zh-CN" i="1">
                                      <a:solidFill>
                                        <a:prstClr val="black"/>
                                      </a:solidFill>
                                      <a:latin typeface="Cambria Math" panose="02040503050406030204" pitchFamily="18" charset="0"/>
                                      <a:cs typeface="Times New Roman" panose="02020603050405020304" pitchFamily="18" charset="0"/>
                                    </a:rPr>
                                    <m:t>𝑛</m:t>
                                  </m:r>
                                </m:e>
                                <m:sub>
                                  <m:r>
                                    <a:rPr lang="en-US" altLang="zh-CN" i="1">
                                      <a:solidFill>
                                        <a:prstClr val="black"/>
                                      </a:solidFill>
                                      <a:latin typeface="Cambria Math" panose="02040503050406030204" pitchFamily="18" charset="0"/>
                                      <a:cs typeface="Times New Roman" panose="02020603050405020304" pitchFamily="18" charset="0"/>
                                    </a:rPr>
                                    <m:t>∗</m:t>
                                  </m:r>
                                </m:sub>
                              </m:sSub>
                              <m:sSubSup>
                                <m:sSubSupPr>
                                  <m:ctrlPr>
                                    <a:rPr lang="zh-CN" altLang="zh-CN" i="1">
                                      <a:solidFill>
                                        <a:prstClr val="black"/>
                                      </a:solidFill>
                                      <a:latin typeface="Cambria Math" panose="02040503050406030204" pitchFamily="18" charset="0"/>
                                      <a:ea typeface="Cambria Math" panose="02040503050406030204" pitchFamily="18" charset="0"/>
                                    </a:rPr>
                                  </m:ctrlPr>
                                </m:sSubSupPr>
                                <m:e>
                                  <m:r>
                                    <a:rPr lang="en-US" altLang="zh-CN" i="1">
                                      <a:solidFill>
                                        <a:prstClr val="black"/>
                                      </a:solidFill>
                                      <a:latin typeface="Cambria Math" panose="02040503050406030204" pitchFamily="18" charset="0"/>
                                      <a:cs typeface="Times New Roman" panose="02020603050405020304" pitchFamily="18" charset="0"/>
                                    </a:rPr>
                                    <m:t>𝑅</m:t>
                                  </m:r>
                                </m:e>
                                <m:sub>
                                  <m:r>
                                    <a:rPr lang="en-US" altLang="zh-CN" i="1">
                                      <a:solidFill>
                                        <a:prstClr val="black"/>
                                      </a:solidFill>
                                      <a:latin typeface="Cambria Math" panose="02040503050406030204" pitchFamily="18" charset="0"/>
                                      <a:cs typeface="Times New Roman" panose="02020603050405020304" pitchFamily="18" charset="0"/>
                                    </a:rPr>
                                    <m:t>⊙</m:t>
                                  </m:r>
                                </m:sub>
                                <m:sup>
                                  <m:r>
                                    <a:rPr lang="en-US" altLang="zh-CN" i="1">
                                      <a:solidFill>
                                        <a:prstClr val="black"/>
                                      </a:solidFill>
                                      <a:latin typeface="Cambria Math" panose="02040503050406030204" pitchFamily="18" charset="0"/>
                                      <a:cs typeface="Times New Roman" panose="02020603050405020304" pitchFamily="18" charset="0"/>
                                    </a:rPr>
                                    <m:t>2</m:t>
                                  </m:r>
                                </m:sup>
                              </m:sSubSup>
                              <m:r>
                                <a:rPr lang="en-US" altLang="zh-CN" i="1">
                                  <a:latin typeface="Cambria Math" panose="02040503050406030204" pitchFamily="18" charset="0"/>
                                </a:rPr>
                                <m:t>𝑑</m:t>
                              </m:r>
                            </m:e>
                            <m:sub>
                              <m:r>
                                <m:rPr>
                                  <m:sty m:val="p"/>
                                </m:rPr>
                                <a:rPr lang="en-US" altLang="zh-CN">
                                  <a:latin typeface="Cambria Math" panose="02040503050406030204" pitchFamily="18" charset="0"/>
                                </a:rPr>
                                <m:t>max</m:t>
                              </m:r>
                            </m:sub>
                          </m:sSub>
                        </m:num>
                        <m:den>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4</m:t>
                          </m:r>
                          <m:r>
                            <a:rPr lang="zh-CN" altLang="en-US" sz="2800" b="0" i="1" smtClean="0">
                              <a:effectLst/>
                              <a:latin typeface="Cambria Math" panose="02040503050406030204" pitchFamily="18" charset="0"/>
                              <a:ea typeface="等线" panose="02010600030101010101" pitchFamily="2" charset="-122"/>
                              <a:cs typeface="Times New Roman" panose="02020603050405020304" pitchFamily="18" charset="0"/>
                            </a:rPr>
                            <m:t>𝜋</m:t>
                          </m:r>
                        </m:den>
                      </m:f>
                    </m:oMath>
                  </m:oMathPara>
                </a14:m>
                <a:endParaRPr lang="en-US" altLang="zh-CN" dirty="0"/>
              </a:p>
              <a:p>
                <a:pPr marL="0" indent="0">
                  <a:buNone/>
                </a:pPr>
                <a:r>
                  <a:rPr lang="zh-CN" altLang="en-US" dirty="0"/>
                  <a:t>代入数值</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Times New Roman" panose="02020603050405020304" pitchFamily="18" charset="0"/>
                        </a:rPr>
                        <m:t>𝑓</m:t>
                      </m:r>
                      <m:r>
                        <a:rPr lang="en-US" altLang="zh-CN" i="1">
                          <a:latin typeface="Cambria Math" panose="02040503050406030204" pitchFamily="18" charset="0"/>
                          <a:cs typeface="Times New Roman" panose="02020603050405020304" pitchFamily="18" charset="0"/>
                        </a:rPr>
                        <m:t>∼2.25×</m:t>
                      </m:r>
                      <m:sSup>
                        <m:sSupPr>
                          <m:ctrlPr>
                            <a:rPr lang="zh-CN"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cs typeface="Times New Roman" panose="02020603050405020304" pitchFamily="18" charset="0"/>
                            </a:rPr>
                            <m:t>10</m:t>
                          </m:r>
                        </m:e>
                        <m:sup>
                          <m:r>
                            <a:rPr lang="en-US" altLang="zh-CN" i="1">
                              <a:latin typeface="Cambria Math" panose="02040503050406030204" pitchFamily="18" charset="0"/>
                              <a:cs typeface="Times New Roman" panose="02020603050405020304" pitchFamily="18" charset="0"/>
                            </a:rPr>
                            <m:t>−16</m:t>
                          </m:r>
                        </m:sup>
                      </m:sSup>
                    </m:oMath>
                  </m:oMathPara>
                </a14:m>
                <a:endParaRPr lang="en-US" altLang="zh-CN" dirty="0"/>
              </a:p>
              <a:p>
                <a:pPr marL="0" indent="0">
                  <a:buNone/>
                </a:pPr>
                <a:r>
                  <a:rPr lang="zh-CN" altLang="en-US" dirty="0"/>
                  <a:t>能量密度</a:t>
                </a:r>
                <a:endParaRPr lang="en-US" altLang="zh-CN" dirty="0"/>
              </a:p>
              <a:p>
                <a:pPr marL="0" indent="0">
                  <a:buNone/>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𝜖</m:t>
                      </m:r>
                      <m:r>
                        <a:rPr lang="en-US" altLang="zh-CN" b="0" i="1" smtClean="0">
                          <a:latin typeface="Cambria Math" panose="02040503050406030204" pitchFamily="18" charset="0"/>
                        </a:rPr>
                        <m:t>=</m:t>
                      </m:r>
                      <m:sSub>
                        <m:sSubPr>
                          <m:ctrlPr>
                            <a:rPr lang="en-US" altLang="zh-CN" i="1" dirty="0">
                              <a:latin typeface="Cambria Math" panose="02040503050406030204" pitchFamily="18" charset="0"/>
                            </a:rPr>
                          </m:ctrlPr>
                        </m:sSub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𝑛</m:t>
                              </m:r>
                            </m:e>
                            <m:sub>
                              <m:r>
                                <a:rPr lang="zh-CN" altLang="en-US" i="1" dirty="0">
                                  <a:latin typeface="Cambria Math" panose="02040503050406030204" pitchFamily="18" charset="0"/>
                                </a:rPr>
                                <m:t>⋆</m:t>
                              </m:r>
                            </m:sub>
                          </m:sSub>
                          <m:r>
                            <a:rPr lang="en-US" altLang="zh-CN" i="1" dirty="0">
                              <a:latin typeface="Cambria Math" panose="02040503050406030204" pitchFamily="18" charset="0"/>
                            </a:rPr>
                            <m:t>𝐿</m:t>
                          </m:r>
                        </m:e>
                        <m:sub>
                          <m:r>
                            <a:rPr lang="zh-CN" altLang="en-US" i="1" dirty="0">
                              <a:latin typeface="Cambria Math" panose="02040503050406030204" pitchFamily="18" charset="0"/>
                            </a:rPr>
                            <m:t>⊙</m:t>
                          </m:r>
                        </m:sub>
                      </m:s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=1.89×</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10</m:t>
                          </m:r>
                        </m:e>
                        <m:sup>
                          <m:r>
                            <a:rPr lang="en-US" altLang="zh-CN" b="0" i="1" dirty="0" smtClean="0">
                              <a:latin typeface="Cambria Math" panose="02040503050406030204" pitchFamily="18" charset="0"/>
                              <a:ea typeface="Cambria Math" panose="02040503050406030204" pitchFamily="18" charset="0"/>
                            </a:rPr>
                            <m:t>−15</m:t>
                          </m:r>
                        </m:sup>
                      </m:sSup>
                      <m:r>
                        <a:rPr lang="en-US" altLang="zh-CN" b="0" i="1" dirty="0" smtClean="0">
                          <a:latin typeface="Cambria Math" panose="02040503050406030204" pitchFamily="18" charset="0"/>
                          <a:ea typeface="Cambria Math" panose="02040503050406030204" pitchFamily="18" charset="0"/>
                        </a:rPr>
                        <m:t> </m:t>
                      </m:r>
                      <m:r>
                        <m:rPr>
                          <m:sty m:val="p"/>
                        </m:rPr>
                        <a:rPr lang="en-US" altLang="zh-CN" b="0" i="0" dirty="0" smtClean="0">
                          <a:latin typeface="Cambria Math" panose="02040503050406030204" pitchFamily="18" charset="0"/>
                          <a:ea typeface="Cambria Math" panose="02040503050406030204" pitchFamily="18" charset="0"/>
                        </a:rPr>
                        <m:t>erg</m:t>
                      </m:r>
                      <m:r>
                        <a:rPr lang="en-US" altLang="zh-CN" b="0" i="0" dirty="0" smtClean="0">
                          <a:latin typeface="Cambria Math" panose="02040503050406030204" pitchFamily="18" charset="0"/>
                          <a:ea typeface="Cambria Math" panose="02040503050406030204" pitchFamily="18" charset="0"/>
                        </a:rPr>
                        <m:t> </m:t>
                      </m:r>
                      <m:sSup>
                        <m:sSupPr>
                          <m:ctrlPr>
                            <a:rPr lang="en-US" altLang="zh-CN" b="0" i="1" dirty="0" smtClean="0">
                              <a:latin typeface="Cambria Math" panose="02040503050406030204" pitchFamily="18" charset="0"/>
                              <a:ea typeface="Cambria Math" panose="02040503050406030204" pitchFamily="18" charset="0"/>
                            </a:rPr>
                          </m:ctrlPr>
                        </m:sSupPr>
                        <m:e>
                          <m:r>
                            <m:rPr>
                              <m:sty m:val="p"/>
                            </m:rPr>
                            <a:rPr lang="en-US" altLang="zh-CN" b="0" i="0" dirty="0" smtClean="0">
                              <a:latin typeface="Cambria Math" panose="02040503050406030204" pitchFamily="18" charset="0"/>
                              <a:ea typeface="Cambria Math" panose="02040503050406030204" pitchFamily="18" charset="0"/>
                            </a:rPr>
                            <m:t>cm</m:t>
                          </m:r>
                        </m:e>
                        <m:sup>
                          <m:r>
                            <a:rPr lang="en-US" altLang="zh-CN" b="0" i="0" dirty="0" smtClean="0">
                              <a:latin typeface="Cambria Math" panose="02040503050406030204" pitchFamily="18" charset="0"/>
                              <a:ea typeface="Cambria Math" panose="02040503050406030204" pitchFamily="18" charset="0"/>
                            </a:rPr>
                            <m:t>−3</m:t>
                          </m:r>
                        </m:sup>
                      </m:sSup>
                      <m:r>
                        <a:rPr lang="en-US" altLang="zh-CN" b="0" i="1" dirty="0" smtClean="0">
                          <a:latin typeface="Cambria Math" panose="02040503050406030204" pitchFamily="18" charset="0"/>
                          <a:ea typeface="Cambria Math" panose="02040503050406030204" pitchFamily="18" charset="0"/>
                        </a:rPr>
                        <m:t>~2.1</m:t>
                      </m:r>
                      <m:r>
                        <a:rPr lang="en-US" altLang="zh-CN" i="1" dirty="0">
                          <a:latin typeface="Cambria Math" panose="02040503050406030204" pitchFamily="18" charset="0"/>
                          <a:ea typeface="Cambria Math" panose="02040503050406030204" pitchFamily="18" charset="0"/>
                        </a:rPr>
                        <m:t>×</m:t>
                      </m:r>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10</m:t>
                          </m:r>
                        </m:e>
                        <m:sup>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36</m:t>
                          </m:r>
                        </m:sup>
                      </m:sSup>
                      <m:r>
                        <a:rPr lang="en-US" altLang="zh-CN" i="1" dirty="0">
                          <a:latin typeface="Cambria Math" panose="02040503050406030204" pitchFamily="18" charset="0"/>
                          <a:ea typeface="Cambria Math" panose="02040503050406030204" pitchFamily="18" charset="0"/>
                        </a:rPr>
                        <m:t> </m:t>
                      </m:r>
                      <m:r>
                        <m:rPr>
                          <m:sty m:val="p"/>
                        </m:rPr>
                        <a:rPr lang="en-US" altLang="zh-CN" dirty="0">
                          <a:latin typeface="Cambria Math" panose="02040503050406030204" pitchFamily="18" charset="0"/>
                          <a:ea typeface="Cambria Math" panose="02040503050406030204" pitchFamily="18" charset="0"/>
                        </a:rPr>
                        <m:t>g</m:t>
                      </m:r>
                      <m:r>
                        <a:rPr lang="en-US" altLang="zh-CN" dirty="0">
                          <a:latin typeface="Cambria Math" panose="02040503050406030204" pitchFamily="18" charset="0"/>
                          <a:ea typeface="Cambria Math" panose="02040503050406030204" pitchFamily="18" charset="0"/>
                        </a:rPr>
                        <m:t> </m:t>
                      </m:r>
                      <m:sSup>
                        <m:sSupPr>
                          <m:ctrlPr>
                            <a:rPr lang="en-US" altLang="zh-CN" i="1" dirty="0">
                              <a:latin typeface="Cambria Math" panose="02040503050406030204" pitchFamily="18" charset="0"/>
                              <a:ea typeface="Cambria Math" panose="02040503050406030204" pitchFamily="18" charset="0"/>
                            </a:rPr>
                          </m:ctrlPr>
                        </m:sSupPr>
                        <m:e>
                          <m:r>
                            <m:rPr>
                              <m:sty m:val="p"/>
                            </m:rPr>
                            <a:rPr lang="en-US" altLang="zh-CN" dirty="0">
                              <a:latin typeface="Cambria Math" panose="02040503050406030204" pitchFamily="18" charset="0"/>
                              <a:ea typeface="Cambria Math" panose="02040503050406030204" pitchFamily="18" charset="0"/>
                            </a:rPr>
                            <m:t>cm</m:t>
                          </m:r>
                        </m:e>
                        <m:sup>
                          <m:r>
                            <a:rPr lang="en-US" altLang="zh-CN" dirty="0">
                              <a:latin typeface="Cambria Math" panose="02040503050406030204" pitchFamily="18" charset="0"/>
                              <a:ea typeface="Cambria Math" panose="02040503050406030204" pitchFamily="18" charset="0"/>
                            </a:rPr>
                            <m:t>−3</m:t>
                          </m:r>
                        </m:sup>
                      </m:sSup>
                    </m:oMath>
                  </m:oMathPara>
                </a14:m>
                <a:endParaRPr lang="zh-CN" altLang="en-US" dirty="0"/>
              </a:p>
            </p:txBody>
          </p:sp>
        </mc:Choice>
        <mc:Fallback xmlns="">
          <p:sp>
            <p:nvSpPr>
              <p:cNvPr id="3" name="内容占位符 2">
                <a:extLst>
                  <a:ext uri="{FF2B5EF4-FFF2-40B4-BE49-F238E27FC236}">
                    <a16:creationId xmlns:a16="http://schemas.microsoft.com/office/drawing/2014/main" id="{A241812D-1D17-8F65-75FB-7CEEDA287293}"/>
                  </a:ext>
                </a:extLst>
              </p:cNvPr>
              <p:cNvSpPr>
                <a:spLocks noGrp="1" noRot="1" noChangeAspect="1" noMove="1" noResize="1" noEditPoints="1" noAdjustHandles="1" noChangeArrowheads="1" noChangeShapeType="1" noTextEdit="1"/>
              </p:cNvSpPr>
              <p:nvPr>
                <p:ph idx="1"/>
              </p:nvPr>
            </p:nvSpPr>
            <p:spPr>
              <a:xfrm>
                <a:off x="838200" y="360218"/>
                <a:ext cx="10515600" cy="6269182"/>
              </a:xfrm>
              <a:blipFill>
                <a:blip r:embed="rId2"/>
                <a:stretch>
                  <a:fillRect l="-1217" t="-17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256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3D1CC5-A42E-91D6-9FB8-A24946E40A7C}"/>
                  </a:ext>
                </a:extLst>
              </p:cNvPr>
              <p:cNvSpPr>
                <a:spLocks noGrp="1"/>
              </p:cNvSpPr>
              <p:nvPr>
                <p:ph idx="1"/>
              </p:nvPr>
            </p:nvSpPr>
            <p:spPr>
              <a:xfrm>
                <a:off x="838200" y="480291"/>
                <a:ext cx="10515600" cy="5696672"/>
              </a:xfrm>
            </p:spPr>
            <p:txBody>
              <a:bodyPr/>
              <a:lstStyle/>
              <a:p>
                <a:r>
                  <a:rPr lang="en-US" altLang="zh-CN" sz="2800" b="0" i="0" u="none" strike="noStrike" baseline="0" dirty="0">
                    <a:latin typeface="Times New Roman" panose="02020603050405020304" pitchFamily="18" charset="0"/>
                  </a:rPr>
                  <a:t>(4)</a:t>
                </a:r>
                <a:r>
                  <a:rPr lang="zh-CN" altLang="en-US" sz="2800" b="0" i="0" u="none" strike="noStrike" baseline="0" dirty="0">
                    <a:latin typeface="宋体w体o浡渀."/>
                  </a:rPr>
                  <a:t>计算星系的 </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𝑟</m:t>
                        </m:r>
                      </m:e>
                      <m:sub>
                        <m:r>
                          <a:rPr lang="en-US" altLang="zh-CN" sz="2800" i="1" dirty="0">
                            <a:latin typeface="Cambria Math" panose="02040503050406030204" pitchFamily="18" charset="0"/>
                          </a:rPr>
                          <m:t>1/2</m:t>
                        </m:r>
                      </m:sub>
                    </m:sSub>
                  </m:oMath>
                </a14:m>
                <a:r>
                  <a:rPr lang="zh-CN" altLang="en-US" sz="2800" b="0" i="0" u="none" strike="noStrike" baseline="0" dirty="0">
                    <a:latin typeface="宋体w体o浡渀."/>
                  </a:rPr>
                  <a:t> 和 </a:t>
                </a:r>
                <a14:m>
                  <m:oMath xmlns:m="http://schemas.openxmlformats.org/officeDocument/2006/math">
                    <m:r>
                      <a:rPr lang="en-US" altLang="zh-CN" sz="2800" b="0" i="1" u="none" strike="noStrike" baseline="0" dirty="0" smtClean="0">
                        <a:latin typeface="Cambria Math" panose="02040503050406030204" pitchFamily="18" charset="0"/>
                      </a:rPr>
                      <m:t>𝑓</m:t>
                    </m:r>
                  </m:oMath>
                </a14:m>
                <a:r>
                  <a:rPr lang="zh-CN" altLang="en-US" sz="2800" b="0" i="0" u="none" strike="noStrike" baseline="0" dirty="0">
                    <a:latin typeface="宋体w体o浡渀."/>
                  </a:rPr>
                  <a:t>，取</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𝑛</m:t>
                        </m:r>
                      </m:e>
                      <m:sub>
                        <m:r>
                          <a:rPr lang="en-US" altLang="zh-CN" sz="2800" i="1" dirty="0">
                            <a:latin typeface="Cambria Math" panose="02040503050406030204" pitchFamily="18" charset="0"/>
                          </a:rPr>
                          <m:t>𝐺</m:t>
                        </m:r>
                      </m:sub>
                    </m:sSub>
                    <m:r>
                      <a:rPr lang="en-US" altLang="zh-CN" sz="2800" b="0" i="1" u="none" strike="noStrike" baseline="0" dirty="0">
                        <a:latin typeface="Cambria Math" panose="02040503050406030204" pitchFamily="18" charset="0"/>
                      </a:rPr>
                      <m:t>=3×</m:t>
                    </m:r>
                    <m:sSup>
                      <m:sSupPr>
                        <m:ctrlPr>
                          <a:rPr lang="en-US" altLang="zh-CN" sz="2800" b="0" i="1" u="none" strike="noStrike" baseline="0" dirty="0" smtClean="0">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−3</m:t>
                        </m:r>
                      </m:sup>
                    </m:sSup>
                    <m:sSup>
                      <m:sSupPr>
                        <m:ctrlPr>
                          <a:rPr lang="en-US" altLang="zh-CN" sz="2800" b="0" i="1" u="none" strike="noStrike" baseline="0" dirty="0" smtClean="0">
                            <a:latin typeface="Cambria Math" panose="02040503050406030204" pitchFamily="18" charset="0"/>
                          </a:rPr>
                        </m:ctrlPr>
                      </m:sSupPr>
                      <m:e>
                        <m:r>
                          <m:rPr>
                            <m:sty m:val="p"/>
                          </m:rPr>
                          <a:rPr lang="en-US" altLang="zh-CN" sz="2800" i="0" dirty="0">
                            <a:latin typeface="Cambria Math" panose="02040503050406030204" pitchFamily="18" charset="0"/>
                          </a:rPr>
                          <m:t>Mpc</m:t>
                        </m:r>
                      </m:e>
                      <m:sup>
                        <m:r>
                          <a:rPr lang="en-US" altLang="zh-CN" sz="2800" i="0" dirty="0">
                            <a:latin typeface="Cambria Math" panose="02040503050406030204" pitchFamily="18" charset="0"/>
                          </a:rPr>
                          <m:t>−3</m:t>
                        </m:r>
                      </m:sup>
                    </m:sSup>
                    <m:r>
                      <a:rPr lang="en-US" altLang="zh-CN" sz="2800" b="0" i="1" u="none" strike="noStrike" baseline="0" dirty="0">
                        <a:latin typeface="Cambria Math" panose="02040503050406030204" pitchFamily="18" charset="0"/>
                      </a:rPr>
                      <m:t>,</m:t>
                    </m:r>
                    <m:r>
                      <a:rPr lang="en-US" altLang="zh-CN" sz="2800" b="0" i="1" u="none" strike="noStrike" baseline="0" dirty="0" smtClean="0">
                        <a:latin typeface="Cambria Math" panose="02040503050406030204" pitchFamily="18" charset="0"/>
                      </a:rPr>
                      <m:t> </m:t>
                    </m:r>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𝑟</m:t>
                        </m:r>
                      </m:e>
                      <m:sub>
                        <m:r>
                          <a:rPr lang="en-US" altLang="zh-CN" sz="2800" i="1" dirty="0">
                            <a:latin typeface="Cambria Math" panose="02040503050406030204" pitchFamily="18" charset="0"/>
                          </a:rPr>
                          <m:t>𝐺</m:t>
                        </m:r>
                      </m:sub>
                    </m:sSub>
                    <m:r>
                      <a:rPr lang="en-US" altLang="zh-CN" sz="2800" b="0" i="1" u="none" strike="noStrike" baseline="0" dirty="0">
                        <a:latin typeface="Cambria Math" panose="02040503050406030204" pitchFamily="18" charset="0"/>
                      </a:rPr>
                      <m:t>=10</m:t>
                    </m:r>
                    <m:r>
                      <a:rPr lang="en-US" altLang="zh-CN" sz="2800" b="0" i="1" u="none" strike="noStrike" baseline="0" dirty="0" smtClean="0">
                        <a:latin typeface="Cambria Math" panose="02040503050406030204" pitchFamily="18" charset="0"/>
                      </a:rPr>
                      <m:t> </m:t>
                    </m:r>
                    <m:r>
                      <m:rPr>
                        <m:sty m:val="p"/>
                      </m:rPr>
                      <a:rPr lang="en-US" altLang="zh-CN" sz="2800" b="0" i="0" u="none" strike="noStrike" baseline="0" dirty="0">
                        <a:latin typeface="Cambria Math" panose="02040503050406030204" pitchFamily="18" charset="0"/>
                      </a:rPr>
                      <m:t>kpc</m:t>
                    </m:r>
                  </m:oMath>
                </a14:m>
                <a:r>
                  <a:rPr lang="zh-CN" altLang="en-US" sz="2800" b="0" i="0" u="none" strike="noStrike" baseline="0" dirty="0">
                    <a:latin typeface="宋体w体o浡渀."/>
                  </a:rPr>
                  <a:t>和 </a:t>
                </a:r>
                <a14:m>
                  <m:oMath xmlns:m="http://schemas.openxmlformats.org/officeDocument/2006/math">
                    <m:sSub>
                      <m:sSubPr>
                        <m:ctrlPr>
                          <a:rPr lang="en-US" altLang="zh-CN" sz="2800" b="0" i="1" u="none" strike="noStrike" baseline="0" dirty="0" smtClean="0">
                            <a:latin typeface="Cambria Math" panose="02040503050406030204" pitchFamily="18" charset="0"/>
                          </a:rPr>
                        </m:ctrlPr>
                      </m:sSubPr>
                      <m:e>
                        <m:r>
                          <a:rPr lang="en-US" altLang="zh-CN" sz="2800" i="1" dirty="0">
                            <a:latin typeface="Cambria Math" panose="02040503050406030204" pitchFamily="18" charset="0"/>
                          </a:rPr>
                          <m:t>𝑡</m:t>
                        </m:r>
                      </m:e>
                      <m:sub>
                        <m:r>
                          <a:rPr lang="en-US" altLang="zh-CN" sz="2800" i="1" dirty="0">
                            <a:latin typeface="Cambria Math" panose="02040503050406030204" pitchFamily="18" charset="0"/>
                          </a:rPr>
                          <m:t>𝐺</m:t>
                        </m:r>
                      </m:sub>
                    </m:sSub>
                    <m:r>
                      <a:rPr lang="en-US" altLang="zh-CN" sz="2800" b="0" i="1" u="none" strike="noStrike" baseline="0" dirty="0">
                        <a:latin typeface="Cambria Math" panose="02040503050406030204" pitchFamily="18" charset="0"/>
                      </a:rPr>
                      <m:t>=</m:t>
                    </m:r>
                    <m:sSup>
                      <m:sSupPr>
                        <m:ctrlPr>
                          <a:rPr lang="en-US" altLang="zh-CN" sz="2800" b="0" i="1" u="none" strike="noStrike" baseline="0" dirty="0" smtClean="0">
                            <a:latin typeface="Cambria Math" panose="02040503050406030204" pitchFamily="18" charset="0"/>
                          </a:rPr>
                        </m:ctrlPr>
                      </m:sSupPr>
                      <m:e>
                        <m:r>
                          <a:rPr lang="en-US" altLang="zh-CN" sz="2800" i="1" dirty="0">
                            <a:latin typeface="Cambria Math" panose="02040503050406030204" pitchFamily="18" charset="0"/>
                          </a:rPr>
                          <m:t>10</m:t>
                        </m:r>
                      </m:e>
                      <m:sup>
                        <m:r>
                          <a:rPr lang="en-US" altLang="zh-CN" sz="2800" i="1" dirty="0">
                            <a:latin typeface="Cambria Math" panose="02040503050406030204" pitchFamily="18" charset="0"/>
                          </a:rPr>
                          <m:t>10</m:t>
                        </m:r>
                      </m:sup>
                    </m:sSup>
                  </m:oMath>
                </a14:m>
                <a:r>
                  <a:rPr lang="zh-CN" altLang="en-US" sz="2800" b="0" i="0" u="none" strike="noStrike" baseline="0" dirty="0">
                    <a:latin typeface="宋体w体o浡渀."/>
                  </a:rPr>
                  <a:t>年</a:t>
                </a:r>
                <a:endParaRPr lang="en-US" altLang="zh-CN" sz="2800" b="0" i="0" u="none" strike="noStrike" baseline="0" dirty="0">
                  <a:latin typeface="宋体w体o浡渀."/>
                </a:endParaRPr>
              </a:p>
              <a:p>
                <a:pPr marL="0" indent="0">
                  <a:buNone/>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zh-CN" i="1" smtClean="0">
                              <a:effectLst/>
                              <a:latin typeface="Cambria Math" panose="02040503050406030204" pitchFamily="18" charset="0"/>
                              <a:ea typeface="Cambria Math" panose="02040503050406030204" pitchFamily="18" charset="0"/>
                            </a:rPr>
                          </m:ctrlPr>
                        </m:mPr>
                        <m:m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1/2,</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Sub>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rPr>
                                </m:ctrlPr>
                              </m:fPr>
                              <m:num>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1</m:t>
                                </m:r>
                              </m:num>
                              <m:den>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Sub>
                                <m:sSubSup>
                                  <m:sSubSupPr>
                                    <m:ctrlPr>
                                      <a:rPr lang="zh-CN" altLang="zh-CN" i="1">
                                        <a:effectLst/>
                                        <a:latin typeface="Cambria Math" panose="02040503050406030204" pitchFamily="18" charset="0"/>
                                        <a:ea typeface="Cambria Math" panose="02040503050406030204" pitchFamily="18" charset="0"/>
                                      </a:rPr>
                                    </m:ctrlPr>
                                  </m:sSubSupPr>
                                  <m:e>
                                    <m:r>
                                      <a:rPr lang="en-US" altLang="zh-CN" b="0" i="1" smtClean="0">
                                        <a:effectLst/>
                                        <a:latin typeface="Cambria Math" panose="02040503050406030204" pitchFamily="18" charset="0"/>
                                        <a:ea typeface="Cambria Math" panose="02040503050406030204" pitchFamily="18" charset="0"/>
                                      </a:rPr>
                                      <m:t>𝑟</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bSup>
                              </m:den>
                            </m:f>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=1.63×</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b="0" i="0" smtClean="0">
                                    <a:effectLst/>
                                    <a:latin typeface="Cambria Math" panose="02040503050406030204" pitchFamily="18" charset="0"/>
                                    <a:ea typeface="等线" panose="02010600030101010101" pitchFamily="2" charset="-122"/>
                                    <a:cs typeface="Times New Roman" panose="02020603050405020304" pitchFamily="18" charset="0"/>
                                  </a:rPr>
                                  <m:t>30</m:t>
                                </m:r>
                              </m:sup>
                            </m:sSup>
                            <m:r>
                              <m:rPr>
                                <m:nor/>
                              </m:rPr>
                              <a:rPr lang="en-US" altLang="zh-CN" sz="2800">
                                <a:effectLst/>
                                <a:latin typeface="Georgia" panose="02040502050405020303" pitchFamily="18" charset="0"/>
                                <a:ea typeface="等线" panose="02010600030101010101" pitchFamily="2" charset="-122"/>
                                <a:cs typeface="Times New Roman" panose="02020603050405020304" pitchFamily="18" charset="0"/>
                              </a:rPr>
                              <m:t> </m:t>
                            </m:r>
                            <m:r>
                              <m:rPr>
                                <m:sty m:val="p"/>
                              </m:rPr>
                              <a:rPr lang="en-US" altLang="zh-CN" sz="2800" b="0" i="0" smtClean="0">
                                <a:effectLst/>
                                <a:latin typeface="Cambria Math" panose="02040503050406030204" pitchFamily="18" charset="0"/>
                                <a:ea typeface="等线" panose="02010600030101010101" pitchFamily="2" charset="-122"/>
                                <a:cs typeface="Times New Roman" panose="02020603050405020304" pitchFamily="18" charset="0"/>
                              </a:rPr>
                              <m:t>c</m:t>
                            </m:r>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m</m:t>
                            </m:r>
                          </m:e>
                        </m:mr>
                        <m:mr>
                          <m:e>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𝑓</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Sub>
                            <m:r>
                              <a:rPr lang="en-US" altLang="zh-CN" sz="2800" b="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𝜋</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𝑛</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Sub>
                            <m:sSubSup>
                              <m:sSubSupPr>
                                <m:ctrlPr>
                                  <a:rPr lang="zh-CN" altLang="zh-CN" i="1">
                                    <a:effectLst/>
                                    <a:latin typeface="Cambria Math" panose="02040503050406030204" pitchFamily="18" charset="0"/>
                                    <a:ea typeface="Cambria Math" panose="02040503050406030204" pitchFamily="18" charset="0"/>
                                  </a:rPr>
                                </m:ctrlPr>
                              </m:sSubSupPr>
                              <m:e>
                                <m:r>
                                  <a:rPr lang="en-US" altLang="zh-CN" b="0" i="1" smtClean="0">
                                    <a:effectLst/>
                                    <a:latin typeface="Cambria Math" panose="02040503050406030204" pitchFamily="18" charset="0"/>
                                    <a:ea typeface="Cambria Math" panose="02040503050406030204" pitchFamily="18" charset="0"/>
                                  </a:rPr>
                                  <m:t>𝑟</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up>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𝑐</m:t>
                            </m:r>
                            <m:sSub>
                              <m:sSubPr>
                                <m:ctrlPr>
                                  <a:rPr lang="zh-CN" altLang="zh-CN" i="1">
                                    <a:effectLst/>
                                    <a:latin typeface="Cambria Math" panose="02040503050406030204" pitchFamily="18" charset="0"/>
                                    <a:ea typeface="Cambria Math" panose="02040503050406030204" pitchFamily="18" charset="0"/>
                                  </a:rPr>
                                </m:ctrlPr>
                              </m:sSubPr>
                              <m:e>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𝑡</m:t>
                                </m:r>
                              </m:e>
                              <m:sub>
                                <m:r>
                                  <m:rPr>
                                    <m:sty m:val="p"/>
                                  </m:rPr>
                                  <a:rPr lang="en-US" altLang="zh-CN" sz="2800">
                                    <a:effectLst/>
                                    <a:latin typeface="Cambria Math" panose="02040503050406030204" pitchFamily="18" charset="0"/>
                                    <a:ea typeface="等线" panose="02010600030101010101" pitchFamily="2" charset="-122"/>
                                    <a:cs typeface="Times New Roman" panose="02020603050405020304" pitchFamily="18" charset="0"/>
                                  </a:rPr>
                                  <m:t>G</m:t>
                                </m:r>
                              </m:sub>
                            </m:sSub>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=2.89×</m:t>
                            </m:r>
                            <m:sSup>
                              <m:sSupPr>
                                <m:ctrlPr>
                                  <a:rPr lang="zh-CN" altLang="zh-CN" i="1">
                                    <a:effectLst/>
                                    <a:latin typeface="Cambria Math" panose="02040503050406030204" pitchFamily="18" charset="0"/>
                                    <a:ea typeface="Cambria Math" panose="02040503050406030204" pitchFamily="18" charset="0"/>
                                  </a:rPr>
                                </m:ctrlPr>
                              </m:sSupPr>
                              <m:e>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10</m:t>
                                </m:r>
                              </m:e>
                              <m:sup>
                                <m:r>
                                  <a:rPr lang="en-US" altLang="zh-CN" sz="2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2800">
                                    <a:effectLst/>
                                    <a:latin typeface="Cambria Math" panose="02040503050406030204" pitchFamily="18" charset="0"/>
                                    <a:ea typeface="等线" panose="02010600030101010101" pitchFamily="2" charset="-122"/>
                                    <a:cs typeface="Times New Roman" panose="02020603050405020304" pitchFamily="18" charset="0"/>
                                  </a:rPr>
                                  <m:t>3</m:t>
                                </m:r>
                              </m:sup>
                            </m:sSup>
                          </m:e>
                        </m:mr>
                      </m:m>
                    </m:oMath>
                  </m:oMathPara>
                </a14:m>
                <a:endParaRPr lang="zh-CN" altLang="en-US" dirty="0"/>
              </a:p>
            </p:txBody>
          </p:sp>
        </mc:Choice>
        <mc:Fallback xmlns="">
          <p:sp>
            <p:nvSpPr>
              <p:cNvPr id="3" name="内容占位符 2">
                <a:extLst>
                  <a:ext uri="{FF2B5EF4-FFF2-40B4-BE49-F238E27FC236}">
                    <a16:creationId xmlns:a16="http://schemas.microsoft.com/office/drawing/2014/main" id="{FF3D1CC5-A42E-91D6-9FB8-A24946E40A7C}"/>
                  </a:ext>
                </a:extLst>
              </p:cNvPr>
              <p:cNvSpPr>
                <a:spLocks noGrp="1" noRot="1" noChangeAspect="1" noMove="1" noResize="1" noEditPoints="1" noAdjustHandles="1" noChangeArrowheads="1" noChangeShapeType="1" noTextEdit="1"/>
              </p:cNvSpPr>
              <p:nvPr>
                <p:ph idx="1"/>
              </p:nvPr>
            </p:nvSpPr>
            <p:spPr>
              <a:xfrm>
                <a:off x="838200" y="480291"/>
                <a:ext cx="10515600" cy="5696672"/>
              </a:xfrm>
              <a:blipFill>
                <a:blip r:embed="rId2"/>
                <a:stretch>
                  <a:fillRect l="-1043" t="-18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41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A081-47A7-26BA-B994-F4D8CD0BD6A8}"/>
              </a:ext>
            </a:extLst>
          </p:cNvPr>
          <p:cNvSpPr>
            <a:spLocks noGrp="1"/>
          </p:cNvSpPr>
          <p:nvPr>
            <p:ph type="title"/>
          </p:nvPr>
        </p:nvSpPr>
        <p:spPr/>
        <p:txBody>
          <a:bodyPr/>
          <a:lstStyle/>
          <a:p>
            <a:r>
              <a:rPr lang="en-US" altLang="zh-CN" dirty="0"/>
              <a:t>Homework 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91177C7-DF5F-5712-2B59-25C25FF17664}"/>
                  </a:ext>
                </a:extLst>
              </p:cNvPr>
              <p:cNvSpPr>
                <a:spLocks noGrp="1"/>
              </p:cNvSpPr>
              <p:nvPr>
                <p:ph idx="1"/>
              </p:nvPr>
            </p:nvSpPr>
            <p:spPr>
              <a:xfrm>
                <a:off x="838200" y="1502353"/>
                <a:ext cx="10515600" cy="4710188"/>
              </a:xfrm>
            </p:spPr>
            <p:txBody>
              <a:bodyPr>
                <a:normAutofit/>
              </a:bodyPr>
              <a:lstStyle/>
              <a:p>
                <a:pPr marL="0" indent="0">
                  <a:buNone/>
                </a:pPr>
                <a:r>
                  <a:rPr lang="zh-CN" altLang="en-US" sz="3200" dirty="0"/>
                  <a:t>经典造父变星的周期</a:t>
                </a:r>
                <a:r>
                  <a:rPr lang="en-US" altLang="zh-CN" sz="3200" dirty="0"/>
                  <a:t>-</a:t>
                </a:r>
                <a:r>
                  <a:rPr lang="zh-CN" altLang="en-US" sz="3200" dirty="0"/>
                  <a:t>光度关系为 </a:t>
                </a:r>
                <a14:m>
                  <m:oMath xmlns:m="http://schemas.openxmlformats.org/officeDocument/2006/math">
                    <m:r>
                      <m:rPr>
                        <m:sty m:val="p"/>
                      </m:rPr>
                      <a:rPr lang="en-US" altLang="zh-CN" sz="3200" i="1" dirty="0" smtClean="0">
                        <a:latin typeface="Cambria Math" panose="02040503050406030204" pitchFamily="18" charset="0"/>
                      </a:rPr>
                      <m:t>log</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rPr>
                      <m:t>𝐿</m:t>
                    </m:r>
                    <m:r>
                      <a:rPr lang="en-US" altLang="zh-CN" sz="3200" i="1" dirty="0" smtClean="0">
                        <a:latin typeface="Cambria Math" panose="02040503050406030204" pitchFamily="18" charset="0"/>
                      </a:rPr>
                      <m:t> / </m:t>
                    </m:r>
                    <m:sSub>
                      <m:sSubPr>
                        <m:ctrlPr>
                          <a:rPr lang="en-US" altLang="zh-CN" sz="3200" i="1" dirty="0" smtClean="0">
                            <a:latin typeface="Cambria Math" panose="02040503050406030204" pitchFamily="18" charset="0"/>
                          </a:rPr>
                        </m:ctrlPr>
                      </m:sSubPr>
                      <m:e>
                        <m:r>
                          <a:rPr lang="en-US" altLang="zh-CN" sz="3200" i="1" dirty="0">
                            <a:latin typeface="Cambria Math" panose="02040503050406030204" pitchFamily="18" charset="0"/>
                          </a:rPr>
                          <m:t>𝐿</m:t>
                        </m:r>
                      </m:e>
                      <m:sub>
                        <m:r>
                          <a:rPr lang="en-US" altLang="zh-CN" sz="3200" i="1">
                            <a:latin typeface="Cambria Math" panose="02040503050406030204" pitchFamily="18" charset="0"/>
                          </a:rPr>
                          <m:t>⊙</m:t>
                        </m:r>
                      </m:sub>
                    </m:sSub>
                    <m:r>
                      <a:rPr lang="en-US" altLang="zh-CN" sz="3200" i="1" dirty="0" smtClean="0">
                        <a:latin typeface="Cambria Math" panose="02040503050406030204" pitchFamily="18" charset="0"/>
                      </a:rPr>
                      <m:t>)= 1.15×</m:t>
                    </m:r>
                    <m:r>
                      <m:rPr>
                        <m:sty m:val="p"/>
                      </m:rPr>
                      <a:rPr lang="en-US" altLang="zh-CN" sz="3200" i="1" dirty="0" smtClean="0">
                        <a:latin typeface="Cambria Math" panose="02040503050406030204" pitchFamily="18" charset="0"/>
                      </a:rPr>
                      <m:t>log</m:t>
                    </m:r>
                    <m:r>
                      <a:rPr lang="en-US" altLang="zh-CN" sz="3200" i="1" dirty="0" smtClean="0">
                        <a:latin typeface="Cambria Math" panose="02040503050406030204" pitchFamily="18" charset="0"/>
                      </a:rPr>
                      <m:t>⁡( </m:t>
                    </m:r>
                    <m:r>
                      <a:rPr lang="en-US" altLang="zh-CN" sz="3200" i="1" dirty="0" smtClean="0">
                        <a:latin typeface="Cambria Math" panose="02040503050406030204" pitchFamily="18" charset="0"/>
                      </a:rPr>
                      <m:t>𝑃</m:t>
                    </m:r>
                    <m:r>
                      <a:rPr lang="en-US" altLang="zh-CN" sz="3200" i="1" dirty="0" smtClean="0">
                        <a:latin typeface="Cambria Math" panose="02040503050406030204" pitchFamily="18" charset="0"/>
                      </a:rPr>
                      <m:t> / 1 </m:t>
                    </m:r>
                    <m:r>
                      <m:rPr>
                        <m:sty m:val="p"/>
                      </m:rPr>
                      <a:rPr lang="en-US" altLang="zh-CN" sz="3200" i="0" dirty="0" smtClean="0">
                        <a:latin typeface="Cambria Math" panose="02040503050406030204" pitchFamily="18" charset="0"/>
                      </a:rPr>
                      <m:t>day</m:t>
                    </m:r>
                    <m:r>
                      <a:rPr lang="en-US" altLang="zh-CN" sz="3200" i="1" dirty="0" smtClean="0">
                        <a:latin typeface="Cambria Math" panose="02040503050406030204" pitchFamily="18" charset="0"/>
                      </a:rPr>
                      <m:t> ) + 2.47</m:t>
                    </m:r>
                  </m:oMath>
                </a14:m>
                <a:r>
                  <a:rPr lang="zh-CN" altLang="en-US" sz="3200" dirty="0"/>
                  <a:t>。</a:t>
                </a:r>
                <a:endParaRPr lang="en-US" altLang="zh-CN" sz="3200" dirty="0"/>
              </a:p>
              <a:p>
                <a:pPr marL="457200" indent="-457200">
                  <a:buAutoNum type="arabicParenBoth"/>
                </a:pPr>
                <a:r>
                  <a:rPr lang="zh-CN" altLang="en-US" sz="3200" dirty="0"/>
                  <a:t>使用该公式和太阳的绝对星等（</a:t>
                </a:r>
                <a:r>
                  <a:rPr lang="en-US" altLang="zh-CN" sz="3200" dirty="0"/>
                  <a:t>+4.83</a:t>
                </a:r>
                <a:r>
                  <a:rPr lang="zh-CN" altLang="en-US" sz="3200" dirty="0"/>
                  <a:t>）推导出绝对星等 </a:t>
                </a:r>
                <a14:m>
                  <m:oMath xmlns:m="http://schemas.openxmlformats.org/officeDocument/2006/math">
                    <m:sSub>
                      <m:sSubPr>
                        <m:ctrlPr>
                          <a:rPr lang="en-US" altLang="zh-CN" sz="3200" i="1" dirty="0" smtClean="0">
                            <a:latin typeface="Cambria Math" panose="02040503050406030204" pitchFamily="18" charset="0"/>
                          </a:rPr>
                        </m:ctrlPr>
                      </m:sSubPr>
                      <m:e>
                        <m:r>
                          <a:rPr lang="en-US" altLang="zh-CN" sz="3200" i="1" dirty="0">
                            <a:latin typeface="Cambria Math" panose="02040503050406030204" pitchFamily="18" charset="0"/>
                          </a:rPr>
                          <m:t>𝑀</m:t>
                        </m:r>
                      </m:e>
                      <m:sub>
                        <m:r>
                          <a:rPr lang="en-US" altLang="zh-CN" sz="3200" i="1" dirty="0">
                            <a:latin typeface="Cambria Math" panose="02040503050406030204" pitchFamily="18" charset="0"/>
                          </a:rPr>
                          <m:t>𝑉</m:t>
                        </m:r>
                      </m:sub>
                    </m:sSub>
                  </m:oMath>
                </a14:m>
                <a:r>
                  <a:rPr lang="en-US" altLang="zh-CN" sz="3200" dirty="0"/>
                  <a:t> </a:t>
                </a:r>
                <a:r>
                  <a:rPr lang="zh-CN" altLang="en-US" sz="3200" dirty="0"/>
                  <a:t>与造父变星的周期 </a:t>
                </a:r>
                <a14:m>
                  <m:oMath xmlns:m="http://schemas.openxmlformats.org/officeDocument/2006/math">
                    <m:r>
                      <a:rPr lang="en-US" altLang="zh-CN" sz="3200" i="1" dirty="0" smtClean="0">
                        <a:latin typeface="Cambria Math" panose="02040503050406030204" pitchFamily="18" charset="0"/>
                      </a:rPr>
                      <m:t>𝑃</m:t>
                    </m:r>
                  </m:oMath>
                </a14:m>
                <a:r>
                  <a:rPr lang="en-US" altLang="zh-CN" sz="3200" dirty="0"/>
                  <a:t> </a:t>
                </a:r>
                <a:r>
                  <a:rPr lang="zh-CN" altLang="en-US" sz="3200" dirty="0"/>
                  <a:t>之间的关系。</a:t>
                </a:r>
                <a:endParaRPr lang="en-US" altLang="zh-CN" sz="3200" dirty="0"/>
              </a:p>
              <a:p>
                <a:pPr marL="457200" indent="-457200">
                  <a:buAutoNum type="arabicParenBoth"/>
                </a:pPr>
                <a:r>
                  <a:rPr lang="zh-CN" altLang="en-US" sz="3200" dirty="0"/>
                  <a:t>推导距离（以</a:t>
                </a:r>
                <a:r>
                  <a:rPr lang="en-US" altLang="zh-CN" sz="3200" dirty="0"/>
                  <a:t>pc</a:t>
                </a:r>
                <a:r>
                  <a:rPr lang="zh-CN" altLang="en-US" sz="3200" dirty="0"/>
                  <a:t>为单位）与视星等 </a:t>
                </a:r>
                <a14:m>
                  <m:oMath xmlns:m="http://schemas.openxmlformats.org/officeDocument/2006/math">
                    <m:sSub>
                      <m:sSubPr>
                        <m:ctrlPr>
                          <a:rPr lang="en-US" altLang="zh-CN" sz="3200" i="1" dirty="0" smtClean="0">
                            <a:latin typeface="Cambria Math" panose="02040503050406030204" pitchFamily="18" charset="0"/>
                          </a:rPr>
                        </m:ctrlPr>
                      </m:sSubPr>
                      <m:e>
                        <m:r>
                          <a:rPr lang="en-US" altLang="zh-CN" sz="3200" i="1" dirty="0">
                            <a:latin typeface="Cambria Math" panose="02040503050406030204" pitchFamily="18" charset="0"/>
                          </a:rPr>
                          <m:t>𝑚</m:t>
                        </m:r>
                      </m:e>
                      <m:sub>
                        <m:r>
                          <m:rPr>
                            <m:sty m:val="p"/>
                          </m:rPr>
                          <a:rPr lang="en-US" altLang="zh-CN" sz="3200" i="0" dirty="0">
                            <a:latin typeface="Cambria Math" panose="02040503050406030204" pitchFamily="18" charset="0"/>
                          </a:rPr>
                          <m:t>v</m:t>
                        </m:r>
                      </m:sub>
                    </m:sSub>
                  </m:oMath>
                </a14:m>
                <a:r>
                  <a:rPr lang="zh-CN" altLang="en-US" sz="3200" dirty="0"/>
                  <a:t> 和周期 </a:t>
                </a:r>
                <a14:m>
                  <m:oMath xmlns:m="http://schemas.openxmlformats.org/officeDocument/2006/math">
                    <m:r>
                      <a:rPr lang="en-US" altLang="zh-CN" sz="3200" i="1" dirty="0" smtClean="0">
                        <a:latin typeface="Cambria Math" panose="02040503050406030204" pitchFamily="18" charset="0"/>
                      </a:rPr>
                      <m:t>𝑃</m:t>
                    </m:r>
                  </m:oMath>
                </a14:m>
                <a:r>
                  <a:rPr lang="en-US" altLang="zh-CN" sz="3200" dirty="0"/>
                  <a:t> </a:t>
                </a:r>
                <a:r>
                  <a:rPr lang="zh-CN" altLang="en-US" sz="3200" dirty="0"/>
                  <a:t>之间的关系。</a:t>
                </a:r>
                <a:endParaRPr lang="en-US" altLang="zh-CN" sz="3200" dirty="0"/>
              </a:p>
              <a:p>
                <a:pPr marL="457200" indent="-457200">
                  <a:buAutoNum type="arabicParenBoth"/>
                </a:pPr>
                <a:r>
                  <a:rPr lang="zh-CN" altLang="en-US" sz="3200" dirty="0"/>
                  <a:t>北极星的视星等为 </a:t>
                </a:r>
                <a14:m>
                  <m:oMath xmlns:m="http://schemas.openxmlformats.org/officeDocument/2006/math">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𝑚</m:t>
                        </m:r>
                      </m:e>
                      <m:sub>
                        <m:r>
                          <m:rPr>
                            <m:sty m:val="p"/>
                          </m:rPr>
                          <a:rPr lang="en-US" altLang="zh-CN" sz="3200" dirty="0">
                            <a:latin typeface="Cambria Math" panose="02040503050406030204" pitchFamily="18" charset="0"/>
                          </a:rPr>
                          <m:t>v</m:t>
                        </m:r>
                      </m:sub>
                    </m:sSub>
                    <m:r>
                      <a:rPr lang="en-US" altLang="zh-CN" sz="3200" i="1" dirty="0" smtClean="0">
                        <a:latin typeface="Cambria Math" panose="02040503050406030204" pitchFamily="18" charset="0"/>
                      </a:rPr>
                      <m:t>= 2.3</m:t>
                    </m:r>
                  </m:oMath>
                </a14:m>
                <a:r>
                  <a:rPr lang="zh-CN" altLang="en-US" sz="3200" dirty="0"/>
                  <a:t>，它还是一颗周期为</a:t>
                </a:r>
                <a:r>
                  <a:rPr lang="en-US" altLang="zh-CN" sz="3200" dirty="0"/>
                  <a:t>13</a:t>
                </a:r>
                <a:r>
                  <a:rPr lang="zh-CN" altLang="en-US" sz="3200" dirty="0"/>
                  <a:t>天的造父变星。求北极星的绝对星等与距离（以</a:t>
                </a:r>
                <a:r>
                  <a:rPr lang="en-US" altLang="zh-CN" sz="3200" dirty="0"/>
                  <a:t>pc</a:t>
                </a:r>
                <a:r>
                  <a:rPr lang="zh-CN" altLang="en-US" sz="3200" dirty="0"/>
                  <a:t>为单位）？</a:t>
                </a:r>
              </a:p>
            </p:txBody>
          </p:sp>
        </mc:Choice>
        <mc:Fallback xmlns="">
          <p:sp>
            <p:nvSpPr>
              <p:cNvPr id="3" name="内容占位符 2">
                <a:extLst>
                  <a:ext uri="{FF2B5EF4-FFF2-40B4-BE49-F238E27FC236}">
                    <a16:creationId xmlns:a16="http://schemas.microsoft.com/office/drawing/2014/main" id="{591177C7-DF5F-5712-2B59-25C25FF17664}"/>
                  </a:ext>
                </a:extLst>
              </p:cNvPr>
              <p:cNvSpPr>
                <a:spLocks noGrp="1" noRot="1" noChangeAspect="1" noMove="1" noResize="1" noEditPoints="1" noAdjustHandles="1" noChangeArrowheads="1" noChangeShapeType="1" noTextEdit="1"/>
              </p:cNvSpPr>
              <p:nvPr>
                <p:ph idx="1"/>
              </p:nvPr>
            </p:nvSpPr>
            <p:spPr>
              <a:xfrm>
                <a:off x="838200" y="1502353"/>
                <a:ext cx="10515600" cy="4710188"/>
              </a:xfrm>
              <a:blipFill>
                <a:blip r:embed="rId2"/>
                <a:stretch>
                  <a:fillRect l="-1507" t="-2458"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48259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4315</TotalTime>
  <Words>3402</Words>
  <Application>Microsoft Office PowerPoint</Application>
  <PresentationFormat>宽屏</PresentationFormat>
  <Paragraphs>255</Paragraphs>
  <Slides>39</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等线</vt:lpstr>
      <vt:lpstr>等线 Light</vt:lpstr>
      <vt:lpstr>华文楷体o浡渀.</vt:lpstr>
      <vt:lpstr>宋体</vt:lpstr>
      <vt:lpstr>宋体w体o浡渀.</vt:lpstr>
      <vt:lpstr>宋体吀</vt:lpstr>
      <vt:lpstr>Arial</vt:lpstr>
      <vt:lpstr>Cambria Math</vt:lpstr>
      <vt:lpstr>Georgia</vt:lpstr>
      <vt:lpstr>Times New Roman</vt:lpstr>
      <vt:lpstr>Office 主题​​</vt:lpstr>
      <vt:lpstr>习题课</vt:lpstr>
      <vt:lpstr>Homework 1</vt:lpstr>
      <vt:lpstr>PowerPoint 演示文稿</vt:lpstr>
      <vt:lpstr>2.奥尔伯斯佯谬</vt:lpstr>
      <vt:lpstr>PowerPoint 演示文稿</vt:lpstr>
      <vt:lpstr>PowerPoint 演示文稿</vt:lpstr>
      <vt:lpstr>PowerPoint 演示文稿</vt:lpstr>
      <vt:lpstr>PowerPoint 演示文稿</vt:lpstr>
      <vt:lpstr>Homework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 3</vt:lpstr>
      <vt:lpstr>PowerPoint 演示文稿</vt:lpstr>
      <vt:lpstr>PowerPoint 演示文稿</vt:lpstr>
      <vt:lpstr>PowerPoint 演示文稿</vt:lpstr>
      <vt:lpstr>PowerPoint 演示文稿</vt:lpstr>
      <vt:lpstr>PowerPoint 演示文稿</vt:lpstr>
      <vt:lpstr>第三章作业</vt:lpstr>
      <vt:lpstr>PowerPoint 演示文稿</vt:lpstr>
      <vt:lpstr>PowerPoint 演示文稿</vt:lpstr>
      <vt:lpstr>第四章作业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第五章作业</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习题课1</dc:title>
  <dc:creator>Zhao Zhenyin</dc:creator>
  <cp:lastModifiedBy>Chitsin Yin</cp:lastModifiedBy>
  <cp:revision>20</cp:revision>
  <dcterms:created xsi:type="dcterms:W3CDTF">2023-04-27T08:51:12Z</dcterms:created>
  <dcterms:modified xsi:type="dcterms:W3CDTF">2024-06-02T08:30:43Z</dcterms:modified>
</cp:coreProperties>
</file>