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78" r:id="rId6"/>
    <p:sldId id="267" r:id="rId7"/>
    <p:sldId id="268" r:id="rId8"/>
    <p:sldId id="274" r:id="rId9"/>
    <p:sldId id="275" r:id="rId10"/>
    <p:sldId id="272" r:id="rId11"/>
    <p:sldId id="276" r:id="rId1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424952F5-2C81-4A94-ACF3-F6D15CAEA905}">
          <p14:sldIdLst>
            <p14:sldId id="256"/>
            <p14:sldId id="258"/>
          </p14:sldIdLst>
        </p14:section>
        <p14:section name="单物质成分" id="{2B278E86-C1C6-45DE-9B60-0C928764C633}">
          <p14:sldIdLst>
            <p14:sldId id="260"/>
            <p14:sldId id="261"/>
          </p14:sldIdLst>
        </p14:section>
        <p14:section name="两种成分" id="{6254669E-FC97-4B64-B7B6-3EEF93AF529F}">
          <p14:sldIdLst>
            <p14:sldId id="278"/>
            <p14:sldId id="267"/>
            <p14:sldId id="268"/>
            <p14:sldId id="274"/>
            <p14:sldId id="275"/>
            <p14:sldId id="272"/>
          </p14:sldIdLst>
        </p14:section>
        <p14:section name="ΛCDM" id="{EF616C2F-F8E1-40F5-845C-CF1E8A3771F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34081" y="1237233"/>
            <a:ext cx="3916045" cy="309245"/>
          </a:xfrm>
          <a:custGeom>
            <a:avLst/>
            <a:gdLst/>
            <a:ahLst/>
            <a:cxnLst/>
            <a:rect l="l" t="t" r="r" b="b"/>
            <a:pathLst>
              <a:path w="3916045" h="309244">
                <a:moveTo>
                  <a:pt x="3915600" y="0"/>
                </a:moveTo>
                <a:lnTo>
                  <a:pt x="0" y="0"/>
                </a:lnTo>
                <a:lnTo>
                  <a:pt x="0" y="309232"/>
                </a:lnTo>
                <a:lnTo>
                  <a:pt x="3915600" y="309232"/>
                </a:lnTo>
                <a:lnTo>
                  <a:pt x="3915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3545" y="364616"/>
            <a:ext cx="575690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9356" y="260984"/>
            <a:ext cx="114528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8413"/>
            <a:ext cx="7677784" cy="252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101" y="1853006"/>
            <a:ext cx="762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solutions</a:t>
            </a:r>
            <a:r>
              <a:rPr sz="4000" spc="-5" dirty="0">
                <a:latin typeface="Times New Roman"/>
                <a:cs typeface="Times New Roman"/>
              </a:rPr>
              <a:t> of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Friedmann</a:t>
            </a:r>
            <a:r>
              <a:rPr sz="4000" spc="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Universe</a:t>
            </a:r>
            <a:endParaRPr sz="4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9">
                <a:extLst>
                  <a:ext uri="{FF2B5EF4-FFF2-40B4-BE49-F238E27FC236}">
                    <a16:creationId xmlns:a16="http://schemas.microsoft.com/office/drawing/2014/main" id="{0CFA584A-20A5-44D2-AC14-918CE03EB2BB}"/>
                  </a:ext>
                </a:extLst>
              </p:cNvPr>
              <p:cNvSpPr txBox="1"/>
              <p:nvPr/>
            </p:nvSpPr>
            <p:spPr>
              <a:xfrm>
                <a:off x="762101" y="3028950"/>
                <a:ext cx="6857899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10" dirty="0">
                    <a:solidFill>
                      <a:srgbClr val="2415F7"/>
                    </a:solidFill>
                    <a:latin typeface="SimSun"/>
                    <a:cs typeface="SimSun"/>
                  </a:rPr>
                  <a:t>尺度因子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𝒂</m:t>
                    </m:r>
                    <m:r>
                      <a:rPr lang="en-US" altLang="zh-CN" sz="2400" b="1" i="1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400" b="1" i="1" spc="5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𝒕</m:t>
                    </m:r>
                    <m:r>
                      <a:rPr lang="en-US" altLang="zh-CN" sz="2400" b="1" i="1" spc="5" dirty="0">
                        <a:solidFill>
                          <a:srgbClr val="2415F7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sz="2400" spc="10" dirty="0">
                    <a:solidFill>
                      <a:srgbClr val="2415F7"/>
                    </a:solidFill>
                    <a:latin typeface="SimSun"/>
                    <a:cs typeface="SimSun"/>
                  </a:rPr>
                  <a:t>随时间的演</a:t>
                </a:r>
                <a:r>
                  <a:rPr sz="2400" dirty="0">
                    <a:solidFill>
                      <a:srgbClr val="2415F7"/>
                    </a:solidFill>
                    <a:latin typeface="SimSun"/>
                    <a:cs typeface="SimSun"/>
                  </a:rPr>
                  <a:t>化</a:t>
                </a:r>
                <a:r>
                  <a:rPr sz="2400" spc="-600" dirty="0">
                    <a:solidFill>
                      <a:srgbClr val="2415F7"/>
                    </a:solidFill>
                    <a:latin typeface="SimSun"/>
                    <a:cs typeface="SimSun"/>
                  </a:rPr>
                  <a:t> </a:t>
                </a:r>
                <a:r>
                  <a:rPr sz="2400" spc="10" dirty="0">
                    <a:solidFill>
                      <a:srgbClr val="2415F7"/>
                    </a:solidFill>
                    <a:latin typeface="SimSun"/>
                    <a:cs typeface="SimSun"/>
                  </a:rPr>
                  <a:t>，即宇宙膨胀历史！</a:t>
                </a:r>
                <a:endParaRPr sz="24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3" name="object 19">
                <a:extLst>
                  <a:ext uri="{FF2B5EF4-FFF2-40B4-BE49-F238E27FC236}">
                    <a16:creationId xmlns:a16="http://schemas.microsoft.com/office/drawing/2014/main" id="{0CFA584A-20A5-44D2-AC14-918CE03E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1" y="3028950"/>
                <a:ext cx="6857899" cy="382156"/>
              </a:xfrm>
              <a:prstGeom prst="rect">
                <a:avLst/>
              </a:prstGeom>
              <a:blipFill>
                <a:blip r:embed="rId2"/>
                <a:stretch>
                  <a:fillRect l="-2489" t="-26984" b="-4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0" y="254660"/>
            <a:ext cx="213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Sitter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Universe</a:t>
            </a:r>
            <a:r>
              <a:rPr sz="1800" spc="-20" dirty="0">
                <a:latin typeface="Times New Roman"/>
                <a:cs typeface="Times New Roman"/>
              </a:rPr>
              <a:t> (Vacuum-dominated)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96973"/>
            <a:ext cx="3946334" cy="1597812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7A482FA0-7B3D-461F-961A-9D3BEAA60D61}"/>
              </a:ext>
            </a:extLst>
          </p:cNvPr>
          <p:cNvSpPr txBox="1"/>
          <p:nvPr/>
        </p:nvSpPr>
        <p:spPr>
          <a:xfrm>
            <a:off x="1694180" y="281535"/>
            <a:ext cx="5755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-5" dirty="0">
                <a:latin typeface="Times New Roman"/>
                <a:cs typeface="Times New Roman"/>
              </a:rPr>
              <a:t>宇宙常数</a:t>
            </a:r>
            <a:r>
              <a:rPr lang="en-US" altLang="zh-CN" sz="3200" b="1" spc="-5" dirty="0">
                <a:latin typeface="Times New Roman"/>
                <a:cs typeface="Times New Roman"/>
              </a:rPr>
              <a:t>-</a:t>
            </a:r>
            <a:r>
              <a:rPr lang="zh-CN" altLang="en-US" sz="3200" b="1" spc="-5" dirty="0">
                <a:latin typeface="Times New Roman"/>
                <a:cs typeface="Times New Roman"/>
              </a:rPr>
              <a:t>曲率 宇宙</a:t>
            </a:r>
            <a:endParaRPr sz="3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1072B-616B-4B9D-9CD6-AAA21FE8FDAD}"/>
                  </a:ext>
                </a:extLst>
              </p:cNvPr>
              <p:cNvSpPr txBox="1"/>
              <p:nvPr/>
            </p:nvSpPr>
            <p:spPr>
              <a:xfrm>
                <a:off x="152400" y="960662"/>
                <a:ext cx="3657600" cy="64812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61072B-616B-4B9D-9CD6-AAA21FE8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60662"/>
                <a:ext cx="365760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CAB368-8F21-495F-AB9E-378EA69EAA35}"/>
                  </a:ext>
                </a:extLst>
              </p:cNvPr>
              <p:cNvSpPr txBox="1"/>
              <p:nvPr/>
            </p:nvSpPr>
            <p:spPr>
              <a:xfrm>
                <a:off x="3886200" y="808686"/>
                <a:ext cx="3810000" cy="889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依旧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个自由变量，固定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dirty="0"/>
                  <a:t>分类讨论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CAB368-8F21-495F-AB9E-378EA69EA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08686"/>
                <a:ext cx="3810000" cy="889731"/>
              </a:xfrm>
              <a:prstGeom prst="rect">
                <a:avLst/>
              </a:prstGeom>
              <a:blipFill>
                <a:blip r:embed="rId4"/>
                <a:stretch>
                  <a:fillRect l="-1440" b="-10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A732B67-21A7-4408-B81F-9391103C8B0A}"/>
                  </a:ext>
                </a:extLst>
              </p:cNvPr>
              <p:cNvSpPr txBox="1"/>
              <p:nvPr/>
            </p:nvSpPr>
            <p:spPr>
              <a:xfrm>
                <a:off x="0" y="1637818"/>
                <a:ext cx="1905000" cy="81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A732B67-21A7-4408-B81F-9391103C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7818"/>
                <a:ext cx="1905000" cy="819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3">
            <a:extLst>
              <a:ext uri="{FF2B5EF4-FFF2-40B4-BE49-F238E27FC236}">
                <a16:creationId xmlns:a16="http://schemas.microsoft.com/office/drawing/2014/main" id="{956FED64-25C1-4587-8F8B-1548879A12E8}"/>
              </a:ext>
            </a:extLst>
          </p:cNvPr>
          <p:cNvPicPr/>
          <p:nvPr/>
        </p:nvPicPr>
        <p:blipFill rotWithShape="1">
          <a:blip r:embed="rId6" cstate="print"/>
          <a:srcRect r="68869"/>
          <a:stretch/>
        </p:blipFill>
        <p:spPr>
          <a:xfrm>
            <a:off x="762000" y="294971"/>
            <a:ext cx="1143000" cy="513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30A35-2006-4612-8347-E0F15805C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0845" y="2114550"/>
            <a:ext cx="4671419" cy="2531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983481-A44E-4EE6-9C21-C8B18BFED32E}"/>
                  </a:ext>
                </a:extLst>
              </p:cNvPr>
              <p:cNvSpPr txBox="1"/>
              <p:nvPr/>
            </p:nvSpPr>
            <p:spPr>
              <a:xfrm>
                <a:off x="4752813" y="2389322"/>
                <a:ext cx="1186928" cy="403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绘制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983481-A44E-4EE6-9C21-C8B18BFE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13" y="2389322"/>
                <a:ext cx="1186928" cy="403572"/>
              </a:xfrm>
              <a:prstGeom prst="rect">
                <a:avLst/>
              </a:prstGeom>
              <a:blipFill>
                <a:blip r:embed="rId8"/>
                <a:stretch>
                  <a:fillRect l="-1546" r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21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320421"/>
            <a:ext cx="2463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ΛCDM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Universe</a:t>
            </a:r>
            <a:endParaRPr sz="28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0"/>
              <p:cNvSpPr txBox="1"/>
              <p:nvPr/>
            </p:nvSpPr>
            <p:spPr>
              <a:xfrm>
                <a:off x="5880186" y="1059127"/>
                <a:ext cx="2539286" cy="2952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1800" spc="-5" dirty="0">
                    <a:latin typeface="SimSun"/>
                    <a:cs typeface="SimSun"/>
                  </a:rPr>
                  <a:t>忽略辐射成分，固定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50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86" y="1059127"/>
                <a:ext cx="2539286" cy="295274"/>
              </a:xfrm>
              <a:prstGeom prst="rect">
                <a:avLst/>
              </a:prstGeom>
              <a:blipFill>
                <a:blip r:embed="rId2"/>
                <a:stretch>
                  <a:fillRect l="-5288" t="-25000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C0979B-E099-4F2A-80BA-1EA81C5B50D6}"/>
                  </a:ext>
                </a:extLst>
              </p:cNvPr>
              <p:cNvSpPr txBox="1"/>
              <p:nvPr/>
            </p:nvSpPr>
            <p:spPr>
              <a:xfrm>
                <a:off x="289405" y="858670"/>
                <a:ext cx="5454209" cy="64812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SimSun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SimSun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SimSun"/>
                                </a:rPr>
                                <m:t>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SimSun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C0979B-E099-4F2A-80BA-1EA81C5B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5" y="858670"/>
                <a:ext cx="5454209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1CE6DE3-9F46-4637-98D7-3A12206872C5}"/>
                  </a:ext>
                </a:extLst>
              </p:cNvPr>
              <p:cNvSpPr txBox="1"/>
              <p:nvPr/>
            </p:nvSpPr>
            <p:spPr>
              <a:xfrm>
                <a:off x="289405" y="1658866"/>
                <a:ext cx="5215309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Λ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SimSun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SimSu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Λ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SimSun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SimSun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1CE6DE3-9F46-4637-98D7-3A1220687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5" y="1658866"/>
                <a:ext cx="5215309" cy="379656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形 54">
            <a:extLst>
              <a:ext uri="{FF2B5EF4-FFF2-40B4-BE49-F238E27FC236}">
                <a16:creationId xmlns:a16="http://schemas.microsoft.com/office/drawing/2014/main" id="{696773F1-7695-41D8-A348-804AB0D8D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328" y="2271340"/>
            <a:ext cx="4648200" cy="2872483"/>
          </a:xfrm>
          <a:prstGeom prst="rect">
            <a:avLst/>
          </a:prstGeom>
        </p:spPr>
      </p:pic>
      <p:sp>
        <p:nvSpPr>
          <p:cNvPr id="56" name="object 50">
            <a:extLst>
              <a:ext uri="{FF2B5EF4-FFF2-40B4-BE49-F238E27FC236}">
                <a16:creationId xmlns:a16="http://schemas.microsoft.com/office/drawing/2014/main" id="{EDC41D3C-75A5-474E-A36D-88BAACA966A6}"/>
              </a:ext>
            </a:extLst>
          </p:cNvPr>
          <p:cNvSpPr txBox="1"/>
          <p:nvPr/>
        </p:nvSpPr>
        <p:spPr>
          <a:xfrm>
            <a:off x="5880186" y="1658866"/>
            <a:ext cx="23234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SimSun"/>
                <a:cs typeface="SimSun"/>
              </a:rPr>
              <a:t>容易直接数值求解</a:t>
            </a:r>
            <a:endParaRPr sz="1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757" y="242442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辐射主导转化为物质主导</a:t>
            </a:r>
            <a:endParaRPr sz="2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57724"/>
            <a:ext cx="4572000" cy="247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36600" y="939546"/>
                <a:ext cx="6578600" cy="2929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1800" dirty="0">
                    <a:latin typeface="SimSun"/>
                    <a:cs typeface="SimSun"/>
                  </a:rPr>
                  <a:t>观测得到：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0.3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≫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  <m:t>𝑟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，由于它们的演化规律为</a:t>
                </a:r>
                <a:r>
                  <a:rPr lang="en-US" altLang="zh-CN" sz="1800" dirty="0">
                    <a:latin typeface="SimSun"/>
                    <a:cs typeface="SimSun"/>
                  </a:rPr>
                  <a:t>:</a:t>
                </a:r>
                <a:endParaRPr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939546"/>
                <a:ext cx="6578600" cy="292901"/>
              </a:xfrm>
              <a:prstGeom prst="rect">
                <a:avLst/>
              </a:prstGeom>
              <a:blipFill>
                <a:blip r:embed="rId3"/>
                <a:stretch>
                  <a:fillRect l="-1854" t="-27083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781800" y="1791028"/>
                <a:ext cx="1981200" cy="44307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cs typeface="Times New Roman"/>
                        </a:rPr>
                        <m:t>𝑧</m:t>
                      </m:r>
                      <m:r>
                        <a:rPr lang="zh-CN" altLang="en-US" sz="2775" i="1" baseline="-21021" dirty="0">
                          <a:latin typeface="Cambria Math" panose="02040503050406030204" pitchFamily="18" charset="0"/>
                          <a:cs typeface="Times New Roman"/>
                        </a:rPr>
                        <m:t>𝑒𝑞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/>
                        </a:rPr>
                        <m:t>=3614</m:t>
                      </m:r>
                    </m:oMath>
                  </m:oMathPara>
                </a14:m>
                <a:endParaRPr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791028"/>
                <a:ext cx="1981200" cy="443070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59B2A4-E41E-471F-80EF-F84E0E1027E0}"/>
                  </a:ext>
                </a:extLst>
              </p:cNvPr>
              <p:cNvSpPr txBox="1"/>
              <p:nvPr/>
            </p:nvSpPr>
            <p:spPr>
              <a:xfrm>
                <a:off x="2241103" y="1317366"/>
                <a:ext cx="4737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59B2A4-E41E-471F-80EF-F84E0E10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03" y="1317366"/>
                <a:ext cx="473773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2360AB-5A9E-45FE-9D2A-F55207E3E79B}"/>
                  </a:ext>
                </a:extLst>
              </p:cNvPr>
              <p:cNvSpPr txBox="1"/>
              <p:nvPr/>
            </p:nvSpPr>
            <p:spPr>
              <a:xfrm>
                <a:off x="736600" y="1879535"/>
                <a:ext cx="422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曾经必然存在某一时刻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zh-CN" altLang="en-US" sz="1800" i="1" baseline="-21021" dirty="0">
                        <a:latin typeface="Cambria Math" panose="02040503050406030204" pitchFamily="18" charset="0"/>
                        <a:cs typeface="Times New Roman"/>
                      </a:rPr>
                      <m:t>𝑒𝑞</m:t>
                    </m:r>
                  </m:oMath>
                </a14:m>
                <a:r>
                  <a:rPr lang="zh-CN" altLang="en-US" dirty="0"/>
                  <a:t>物质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辐射相等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2360AB-5A9E-45FE-9D2A-F55207E3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879535"/>
                <a:ext cx="4228017" cy="369332"/>
              </a:xfrm>
              <a:prstGeom prst="rect">
                <a:avLst/>
              </a:prstGeom>
              <a:blipFill>
                <a:blip r:embed="rId6"/>
                <a:stretch>
                  <a:fillRect l="-1299" t="-13115" r="-57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3F71EA-A450-4DC9-984B-8E79DD115B7E}"/>
                  </a:ext>
                </a:extLst>
              </p:cNvPr>
              <p:cNvSpPr txBox="1"/>
              <p:nvPr/>
            </p:nvSpPr>
            <p:spPr>
              <a:xfrm>
                <a:off x="4995921" y="1802937"/>
                <a:ext cx="1557402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𝑒𝑞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SimSu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SimSu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3F71EA-A450-4DC9-984B-8E79DD11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21" y="1802937"/>
                <a:ext cx="1557402" cy="525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BA7CB34-D2E9-4569-AB17-CBA2B937EE7A}"/>
              </a:ext>
            </a:extLst>
          </p:cNvPr>
          <p:cNvSpPr txBox="1"/>
          <p:nvPr/>
        </p:nvSpPr>
        <p:spPr>
          <a:xfrm>
            <a:off x="4641086" y="320411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不同成分按照不同幂律随红移演化，必然有某些成分占主导的时期！</a:t>
            </a:r>
          </a:p>
        </p:txBody>
      </p:sp>
      <p:pic>
        <p:nvPicPr>
          <p:cNvPr id="26" name="object 2">
            <a:extLst>
              <a:ext uri="{FF2B5EF4-FFF2-40B4-BE49-F238E27FC236}">
                <a16:creationId xmlns:a16="http://schemas.microsoft.com/office/drawing/2014/main" id="{0F75B69F-1679-4905-BCC3-5E1A01194F96}"/>
              </a:ext>
            </a:extLst>
          </p:cNvPr>
          <p:cNvPicPr/>
          <p:nvPr/>
        </p:nvPicPr>
        <p:blipFill rotWithShape="1">
          <a:blip r:embed="rId8" cstate="print"/>
          <a:srcRect b="2326"/>
          <a:stretch/>
        </p:blipFill>
        <p:spPr>
          <a:xfrm>
            <a:off x="1066800" y="2634559"/>
            <a:ext cx="3352800" cy="2513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2C31BE52-E3E9-4409-AC42-7A364CC1183B}"/>
              </a:ext>
            </a:extLst>
          </p:cNvPr>
          <p:cNvSpPr txBox="1">
            <a:spLocks/>
          </p:cNvSpPr>
          <p:nvPr/>
        </p:nvSpPr>
        <p:spPr>
          <a:xfrm>
            <a:off x="2613054" y="250166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zh-CN" altLang="en-US" sz="2800" b="1" kern="0" spc="5" dirty="0">
                <a:solidFill>
                  <a:sysClr val="windowText" lastClr="000000"/>
                </a:solidFill>
              </a:rPr>
              <a:t>单一成分宇宙</a:t>
            </a:r>
            <a:endParaRPr lang="zh-CN" altLang="en-US" sz="2800" b="1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A43311-F66E-4C60-A3F9-5F32A7A1B27A}"/>
                  </a:ext>
                </a:extLst>
              </p:cNvPr>
              <p:cNvSpPr txBox="1"/>
              <p:nvPr/>
            </p:nvSpPr>
            <p:spPr>
              <a:xfrm>
                <a:off x="152400" y="1159247"/>
                <a:ext cx="4081527" cy="657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A43311-F66E-4C60-A3F9-5F32A7A1B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59247"/>
                <a:ext cx="4081527" cy="657809"/>
              </a:xfrm>
              <a:prstGeom prst="rect">
                <a:avLst/>
              </a:prstGeom>
              <a:blipFill>
                <a:blip r:embed="rId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DCE523-79B2-42FB-8850-D4D6FF904ECB}"/>
                  </a:ext>
                </a:extLst>
              </p:cNvPr>
              <p:cNvSpPr txBox="1"/>
              <p:nvPr/>
            </p:nvSpPr>
            <p:spPr>
              <a:xfrm>
                <a:off x="4495800" y="1164088"/>
                <a:ext cx="4484310" cy="64812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DCE523-79B2-42FB-8850-D4D6FF90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164088"/>
                <a:ext cx="4484310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5EB60C5-CE7A-4B44-AA07-F7540DAE448E}"/>
              </a:ext>
            </a:extLst>
          </p:cNvPr>
          <p:cNvSpPr txBox="1"/>
          <p:nvPr/>
        </p:nvSpPr>
        <p:spPr>
          <a:xfrm>
            <a:off x="401867" y="702286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、对于物质、辐射，平坦宇宙中：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18CC49-8AE0-4333-BA6F-42D13A75DB77}"/>
                  </a:ext>
                </a:extLst>
              </p:cNvPr>
              <p:cNvSpPr txBox="1"/>
              <p:nvPr/>
            </p:nvSpPr>
            <p:spPr>
              <a:xfrm>
                <a:off x="76200" y="1934750"/>
                <a:ext cx="8610600" cy="86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818CC49-8AE0-4333-BA6F-42D13A75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34750"/>
                <a:ext cx="8610600" cy="86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E43675-7619-405E-8139-05CC1BCC7471}"/>
                  </a:ext>
                </a:extLst>
              </p:cNvPr>
              <p:cNvSpPr txBox="1"/>
              <p:nvPr/>
            </p:nvSpPr>
            <p:spPr>
              <a:xfrm>
                <a:off x="2895600" y="2730140"/>
                <a:ext cx="2226912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E43675-7619-405E-8139-05CC1BCC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30140"/>
                <a:ext cx="2226912" cy="659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95F0C9AC-4EDD-458B-9531-E50668A30BD8}"/>
              </a:ext>
            </a:extLst>
          </p:cNvPr>
          <p:cNvSpPr txBox="1"/>
          <p:nvPr/>
        </p:nvSpPr>
        <p:spPr>
          <a:xfrm>
            <a:off x="348451" y="288552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得到单一成分宇宙的年龄：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C96088-8A7E-4C8B-B382-428C29A735A2}"/>
                  </a:ext>
                </a:extLst>
              </p:cNvPr>
              <p:cNvSpPr txBox="1"/>
              <p:nvPr/>
            </p:nvSpPr>
            <p:spPr>
              <a:xfrm>
                <a:off x="348451" y="3406697"/>
                <a:ext cx="2138919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辐射主导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C96088-8A7E-4C8B-B382-428C29A7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" y="3406697"/>
                <a:ext cx="2138919" cy="484876"/>
              </a:xfrm>
              <a:prstGeom prst="rect">
                <a:avLst/>
              </a:prstGeom>
              <a:blipFill>
                <a:blip r:embed="rId6"/>
                <a:stretch>
                  <a:fillRect l="-2279" r="-2564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07A51-B41A-4096-A1C9-4E6ACC0DBAD5}"/>
                  </a:ext>
                </a:extLst>
              </p:cNvPr>
              <p:cNvSpPr txBox="1"/>
              <p:nvPr/>
            </p:nvSpPr>
            <p:spPr>
              <a:xfrm>
                <a:off x="348451" y="4117253"/>
                <a:ext cx="1937549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207A51-B41A-4096-A1C9-4E6ACC0D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" y="4117253"/>
                <a:ext cx="1937549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354F35-FF65-4803-893B-7E46D7F61941}"/>
                  </a:ext>
                </a:extLst>
              </p:cNvPr>
              <p:cNvSpPr txBox="1"/>
              <p:nvPr/>
            </p:nvSpPr>
            <p:spPr>
              <a:xfrm>
                <a:off x="2057400" y="4080332"/>
                <a:ext cx="1676400" cy="68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354F35-FF65-4803-893B-7E46D7F61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80332"/>
                <a:ext cx="1676400" cy="6836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B14A20-B6D5-45BF-B6BB-F180D45E0B2F}"/>
                  </a:ext>
                </a:extLst>
              </p:cNvPr>
              <p:cNvSpPr txBox="1"/>
              <p:nvPr/>
            </p:nvSpPr>
            <p:spPr>
              <a:xfrm>
                <a:off x="4572000" y="3410731"/>
                <a:ext cx="383791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物质主导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sz="1600" dirty="0">
                    <a:latin typeface="Times New Roman"/>
                    <a:cs typeface="Times New Roman"/>
                  </a:rPr>
                  <a:t>也就是 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Einstein-de</a:t>
                </a:r>
                <a:r>
                  <a:rPr lang="en-US" altLang="zh-CN" sz="1600" spc="-4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1600" spc="-5" dirty="0">
                    <a:latin typeface="Times New Roman"/>
                    <a:cs typeface="Times New Roman"/>
                  </a:rPr>
                  <a:t>Sitter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 Universe</a:t>
                </a:r>
                <a:r>
                  <a:rPr lang="en-US" altLang="zh-CN" sz="1600" spc="-3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(SCDM)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B14A20-B6D5-45BF-B6BB-F180D45E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10731"/>
                <a:ext cx="3837910" cy="615553"/>
              </a:xfrm>
              <a:prstGeom prst="rect">
                <a:avLst/>
              </a:prstGeom>
              <a:blipFill>
                <a:blip r:embed="rId9"/>
                <a:stretch>
                  <a:fillRect l="-1270" t="-9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90D57B-9117-47BE-88D5-2DBAB22B9EBD}"/>
                  </a:ext>
                </a:extLst>
              </p:cNvPr>
              <p:cNvSpPr txBox="1"/>
              <p:nvPr/>
            </p:nvSpPr>
            <p:spPr>
              <a:xfrm>
                <a:off x="4572000" y="4117252"/>
                <a:ext cx="1937549" cy="495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A90D57B-9117-47BE-88D5-2DBAB22B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17252"/>
                <a:ext cx="1937549" cy="495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9494576-E5FE-4C6A-9BF3-B77E852DAF2F}"/>
                  </a:ext>
                </a:extLst>
              </p:cNvPr>
              <p:cNvSpPr txBox="1"/>
              <p:nvPr/>
            </p:nvSpPr>
            <p:spPr>
              <a:xfrm>
                <a:off x="6324600" y="4080332"/>
                <a:ext cx="1676400" cy="68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9494576-E5FE-4C6A-9BF3-B77E852D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80332"/>
                <a:ext cx="1676400" cy="6836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41497779-C091-445F-ACF4-50E643A4B7F1}"/>
              </a:ext>
            </a:extLst>
          </p:cNvPr>
          <p:cNvSpPr txBox="1"/>
          <p:nvPr/>
        </p:nvSpPr>
        <p:spPr>
          <a:xfrm>
            <a:off x="3108809" y="470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减速膨胀的宇宙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5083" y="1571857"/>
            <a:ext cx="301909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lso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referred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Milne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54933" y="2391666"/>
            <a:ext cx="14227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均匀膨胀解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6FBC47B-7C37-44B5-A403-6217C4171880}"/>
              </a:ext>
            </a:extLst>
          </p:cNvPr>
          <p:cNvSpPr txBox="1"/>
          <p:nvPr/>
        </p:nvSpPr>
        <p:spPr>
          <a:xfrm>
            <a:off x="383137" y="1208103"/>
            <a:ext cx="451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、曲率主导的宇宙</a:t>
            </a:r>
            <a:r>
              <a:rPr lang="en-US" altLang="zh-CN" dirty="0">
                <a:latin typeface="Times New Roman"/>
                <a:cs typeface="Times New Roman"/>
              </a:rPr>
              <a:t>(The </a:t>
            </a:r>
            <a:r>
              <a:rPr lang="en-US" altLang="zh-CN" sz="1800" dirty="0">
                <a:latin typeface="Times New Roman"/>
                <a:cs typeface="Times New Roman"/>
              </a:rPr>
              <a:t>Empty</a:t>
            </a:r>
            <a:r>
              <a:rPr lang="en-US" altLang="zh-CN" sz="1800" spc="-25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Universe)</a:t>
            </a:r>
            <a:r>
              <a:rPr lang="zh-CN" altLang="en-US" dirty="0">
                <a:latin typeface="Times New Roman"/>
                <a:cs typeface="Times New Roman"/>
              </a:rPr>
              <a:t>：</a:t>
            </a:r>
          </a:p>
        </p:txBody>
      </p:sp>
      <p:sp>
        <p:nvSpPr>
          <p:cNvPr id="52" name="object 2">
            <a:extLst>
              <a:ext uri="{FF2B5EF4-FFF2-40B4-BE49-F238E27FC236}">
                <a16:creationId xmlns:a16="http://schemas.microsoft.com/office/drawing/2014/main" id="{51E36C8E-ABBF-40D5-882D-249FB1F372BC}"/>
              </a:ext>
            </a:extLst>
          </p:cNvPr>
          <p:cNvSpPr txBox="1">
            <a:spLocks/>
          </p:cNvSpPr>
          <p:nvPr/>
        </p:nvSpPr>
        <p:spPr>
          <a:xfrm>
            <a:off x="2613054" y="250166"/>
            <a:ext cx="3948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zh-CN" altLang="en-US" sz="2800" b="1" kern="0" spc="5" dirty="0">
                <a:solidFill>
                  <a:sysClr val="windowText" lastClr="000000"/>
                </a:solidFill>
              </a:rPr>
              <a:t>单一成分宇宙</a:t>
            </a:r>
            <a:endParaRPr lang="zh-CN" altLang="en-US" sz="2800" b="1" kern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0986088-7C4A-4576-B6BC-4F7D5AE9084A}"/>
                  </a:ext>
                </a:extLst>
              </p:cNvPr>
              <p:cNvSpPr txBox="1"/>
              <p:nvPr/>
            </p:nvSpPr>
            <p:spPr>
              <a:xfrm>
                <a:off x="4628259" y="1528638"/>
                <a:ext cx="2896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𝑟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0986088-7C4A-4576-B6BC-4F7D5AE90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259" y="1528638"/>
                <a:ext cx="28967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960199-8646-4985-B616-8498C21CE06D}"/>
                  </a:ext>
                </a:extLst>
              </p:cNvPr>
              <p:cNvSpPr txBox="1"/>
              <p:nvPr/>
            </p:nvSpPr>
            <p:spPr>
              <a:xfrm>
                <a:off x="533400" y="2054721"/>
                <a:ext cx="1612139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960199-8646-4985-B616-8498C21C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4721"/>
                <a:ext cx="1612139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8D9CF7-9EEB-4A57-94F1-3F64806CC68A}"/>
                  </a:ext>
                </a:extLst>
              </p:cNvPr>
              <p:cNvSpPr txBox="1"/>
              <p:nvPr/>
            </p:nvSpPr>
            <p:spPr>
              <a:xfrm>
                <a:off x="533400" y="2800350"/>
                <a:ext cx="3962400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universe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B8D9CF7-9EEB-4A57-94F1-3F64806C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00350"/>
                <a:ext cx="3962400" cy="374783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00BC606-B9A1-408C-8057-5D90F77EFA3A}"/>
                  </a:ext>
                </a:extLst>
              </p:cNvPr>
              <p:cNvSpPr txBox="1"/>
              <p:nvPr/>
            </p:nvSpPr>
            <p:spPr>
              <a:xfrm>
                <a:off x="4590724" y="2228234"/>
                <a:ext cx="1481322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00BC606-B9A1-408C-8057-5D90F77E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24" y="2228234"/>
                <a:ext cx="1481322" cy="637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9A87C8-0F96-4514-AA78-59B70DE10D99}"/>
                  </a:ext>
                </a:extLst>
              </p:cNvPr>
              <p:cNvSpPr txBox="1"/>
              <p:nvPr/>
            </p:nvSpPr>
            <p:spPr>
              <a:xfrm>
                <a:off x="6030586" y="2224455"/>
                <a:ext cx="1374015" cy="68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9A87C8-0F96-4514-AA78-59B70DE1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586" y="2224455"/>
                <a:ext cx="1374015" cy="683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5306CBA-3ECB-42AD-B6CB-FA3E892CF1F5}"/>
              </a:ext>
            </a:extLst>
          </p:cNvPr>
          <p:cNvSpPr txBox="1"/>
          <p:nvPr/>
        </p:nvSpPr>
        <p:spPr>
          <a:xfrm>
            <a:off x="383137" y="3279342"/>
            <a:ext cx="449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、暗能量主导的宇宙</a:t>
            </a:r>
            <a:r>
              <a:rPr lang="en-US" altLang="zh-CN" dirty="0">
                <a:latin typeface="Times New Roman"/>
                <a:cs typeface="Times New Roman"/>
              </a:rPr>
              <a:t>(</a:t>
            </a:r>
            <a:r>
              <a:rPr lang="en-US" altLang="zh-CN" sz="1800" dirty="0">
                <a:latin typeface="Times New Roman"/>
                <a:cs typeface="Times New Roman"/>
              </a:rPr>
              <a:t>de</a:t>
            </a:r>
            <a:r>
              <a:rPr lang="en-US" altLang="zh-CN" sz="1800" spc="-10" dirty="0"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latin typeface="Times New Roman"/>
                <a:cs typeface="Times New Roman"/>
              </a:rPr>
              <a:t>Sitter</a:t>
            </a:r>
            <a:r>
              <a:rPr lang="en-US" altLang="zh-CN" sz="1800" spc="5" dirty="0"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Universe</a:t>
            </a:r>
            <a:r>
              <a:rPr lang="en-US" altLang="zh-CN" dirty="0">
                <a:latin typeface="Times New Roman"/>
                <a:cs typeface="Times New Roman"/>
              </a:rPr>
              <a:t>)</a:t>
            </a:r>
            <a:r>
              <a:rPr lang="zh-CN" altLang="en-US" dirty="0">
                <a:latin typeface="Times New Roman"/>
                <a:cs typeface="Times New Roman"/>
              </a:rPr>
              <a:t>：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B29FE06-2B0E-4689-925B-AD32CF954414}"/>
              </a:ext>
            </a:extLst>
          </p:cNvPr>
          <p:cNvSpPr txBox="1"/>
          <p:nvPr/>
        </p:nvSpPr>
        <p:spPr>
          <a:xfrm>
            <a:off x="762001" y="3813424"/>
            <a:ext cx="3048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600" spc="-5" dirty="0">
                <a:latin typeface="Times New Roman"/>
                <a:cs typeface="Times New Roman"/>
              </a:rPr>
              <a:t>在后续</a:t>
            </a:r>
            <a:r>
              <a:rPr lang="en-US" altLang="zh-CN" sz="1600" dirty="0">
                <a:latin typeface="Times New Roman"/>
                <a:cs typeface="Times New Roman"/>
              </a:rPr>
              <a:t>de</a:t>
            </a:r>
            <a:r>
              <a:rPr lang="en-US" altLang="zh-CN" sz="1600" spc="-10" dirty="0">
                <a:latin typeface="Times New Roman"/>
                <a:cs typeface="Times New Roman"/>
              </a:rPr>
              <a:t> </a:t>
            </a:r>
            <a:r>
              <a:rPr lang="en-US" altLang="zh-CN" sz="1600" spc="-5" dirty="0">
                <a:latin typeface="Times New Roman"/>
                <a:cs typeface="Times New Roman"/>
              </a:rPr>
              <a:t>Sitter</a:t>
            </a:r>
            <a:r>
              <a:rPr lang="en-US" altLang="zh-CN" sz="1600" spc="5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Universe</a:t>
            </a:r>
            <a:r>
              <a:rPr lang="en-US" altLang="zh-CN" sz="1600" spc="-20" dirty="0">
                <a:latin typeface="Times New Roman"/>
                <a:cs typeface="Times New Roman"/>
              </a:rPr>
              <a:t> </a:t>
            </a:r>
            <a:r>
              <a:rPr lang="zh-CN" altLang="en-US" sz="1600" spc="-20" dirty="0">
                <a:latin typeface="Times New Roman"/>
                <a:cs typeface="Times New Roman"/>
              </a:rPr>
              <a:t>的求解中，作为曲率为</a:t>
            </a:r>
            <a:r>
              <a:rPr lang="en-US" altLang="zh-CN" sz="1600" spc="-20" dirty="0">
                <a:latin typeface="Times New Roman"/>
                <a:cs typeface="Times New Roman"/>
              </a:rPr>
              <a:t>0</a:t>
            </a:r>
            <a:r>
              <a:rPr lang="zh-CN" altLang="en-US" sz="1600" spc="-20" dirty="0">
                <a:latin typeface="Times New Roman"/>
                <a:cs typeface="Times New Roman"/>
              </a:rPr>
              <a:t>的特例讨论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9" y="151436"/>
            <a:ext cx="4524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-5" dirty="0">
                <a:latin typeface="Times New Roman"/>
                <a:cs typeface="Times New Roman"/>
              </a:rPr>
              <a:t>物质</a:t>
            </a:r>
            <a:r>
              <a:rPr lang="en-US" altLang="zh-CN" sz="3200" b="1" spc="-5" dirty="0">
                <a:latin typeface="Times New Roman"/>
                <a:cs typeface="Times New Roman"/>
              </a:rPr>
              <a:t>-</a:t>
            </a:r>
            <a:r>
              <a:rPr lang="zh-CN" altLang="en-US" sz="3200" b="1" spc="-5" dirty="0">
                <a:latin typeface="Times New Roman"/>
                <a:cs typeface="Times New Roman"/>
              </a:rPr>
              <a:t>曲率 宇宙</a:t>
            </a:r>
            <a:endParaRPr sz="3200" b="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CED176-361A-497D-8EB8-36545D308747}"/>
                  </a:ext>
                </a:extLst>
              </p:cNvPr>
              <p:cNvSpPr txBox="1"/>
              <p:nvPr/>
            </p:nvSpPr>
            <p:spPr>
              <a:xfrm>
                <a:off x="7391400" y="366787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𝑟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CED176-361A-497D-8EB8-36545D30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6787"/>
                <a:ext cx="2209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E50D44-8278-4515-A105-FF78E510FE01}"/>
                  </a:ext>
                </a:extLst>
              </p:cNvPr>
              <p:cNvSpPr txBox="1"/>
              <p:nvPr/>
            </p:nvSpPr>
            <p:spPr>
              <a:xfrm>
                <a:off x="4391125" y="88451"/>
                <a:ext cx="3297686" cy="64812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E50D44-8278-4515-A105-FF78E510F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25" y="88451"/>
                <a:ext cx="3297686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7263E-EB8B-4DA0-8EAB-477EDB3F35E9}"/>
                  </a:ext>
                </a:extLst>
              </p:cNvPr>
              <p:cNvSpPr txBox="1"/>
              <p:nvPr/>
            </p:nvSpPr>
            <p:spPr>
              <a:xfrm>
                <a:off x="304800" y="2028256"/>
                <a:ext cx="4004404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r>
                  <a:rPr lang="zh-CN" altLang="en-US" b="1" dirty="0"/>
                  <a:t>、</a:t>
                </a:r>
                <a:r>
                  <a:rPr lang="en-US" altLang="zh-CN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SimSun"/>
                      </a:rPr>
                      <m:t>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, Open Cold</a:t>
                </a:r>
                <a:r>
                  <a:rPr lang="en-US" altLang="zh-CN" spc="-5" dirty="0">
                    <a:latin typeface="Times New Roman"/>
                    <a:cs typeface="Times New Roman"/>
                  </a:rPr>
                  <a:t> Dark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 Matter</a:t>
                </a:r>
                <a:r>
                  <a:rPr lang="en-US" altLang="zh-CN" spc="-5" dirty="0">
                    <a:latin typeface="Times New Roman"/>
                    <a:cs typeface="Times New Roman"/>
                  </a:rPr>
                  <a:t> (OCDM)</a:t>
                </a:r>
                <a:r>
                  <a:rPr lang="zh-CN" altLang="en-US" b="1" dirty="0"/>
                  <a:t>：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7263E-EB8B-4DA0-8EAB-477EDB3F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28256"/>
                <a:ext cx="4004404" cy="768287"/>
              </a:xfrm>
              <a:prstGeom prst="rect">
                <a:avLst/>
              </a:prstGeom>
              <a:blipFill>
                <a:blip r:embed="rId4"/>
                <a:stretch>
                  <a:fillRect l="-1218" r="-4110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8C999C16-E0FA-457B-BCBB-A131C8D73BA6}"/>
              </a:ext>
            </a:extLst>
          </p:cNvPr>
          <p:cNvSpPr txBox="1"/>
          <p:nvPr/>
        </p:nvSpPr>
        <p:spPr>
          <a:xfrm>
            <a:off x="4114800" y="211551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B25412-3C0C-4848-94A0-7903AC7A3BCE}"/>
                  </a:ext>
                </a:extLst>
              </p:cNvPr>
              <p:cNvSpPr txBox="1"/>
              <p:nvPr/>
            </p:nvSpPr>
            <p:spPr>
              <a:xfrm>
                <a:off x="304800" y="2949088"/>
                <a:ext cx="3657601" cy="81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B25412-3C0C-4848-94A0-7903AC7A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49088"/>
                <a:ext cx="3657601" cy="813492"/>
              </a:xfrm>
              <a:prstGeom prst="rect">
                <a:avLst/>
              </a:prstGeom>
              <a:blipFill>
                <a:blip r:embed="rId5"/>
                <a:stretch>
                  <a:fillRect t="-6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E6D6B2-5F62-49A7-80AC-5C1D3F22862F}"/>
                  </a:ext>
                </a:extLst>
              </p:cNvPr>
              <p:cNvSpPr txBox="1"/>
              <p:nvPr/>
            </p:nvSpPr>
            <p:spPr>
              <a:xfrm>
                <a:off x="309219" y="3891911"/>
                <a:ext cx="4119634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r>
                  <a:rPr lang="zh-CN" altLang="en-US" b="1" dirty="0"/>
                  <a:t>、</a:t>
                </a:r>
                <a:r>
                  <a:rPr lang="en-US" altLang="zh-CN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SimSun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SimSun"/>
                      </a:rPr>
                      <m:t>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cs typeface="SimSun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SimSun"/>
                      </a:rPr>
                      <m:t>0</m:t>
                    </m:r>
                  </m:oMath>
                </a14:m>
                <a:r>
                  <a:rPr lang="en-US" altLang="zh-CN" dirty="0">
                    <a:latin typeface="Times New Roman"/>
                    <a:cs typeface="Times New Roman"/>
                  </a:rPr>
                  <a:t>, The</a:t>
                </a:r>
                <a:r>
                  <a:rPr lang="en-US" altLang="zh-CN" spc="-4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Closed</a:t>
                </a:r>
                <a:r>
                  <a:rPr lang="en-US" altLang="zh-CN" spc="-3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Universe </a:t>
                </a:r>
                <a:r>
                  <a:rPr lang="zh-CN" altLang="en-US" b="1" dirty="0"/>
                  <a:t>：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E6D6B2-5F62-49A7-80AC-5C1D3F22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19" y="3891911"/>
                <a:ext cx="4119634" cy="768287"/>
              </a:xfrm>
              <a:prstGeom prst="rect">
                <a:avLst/>
              </a:prstGeom>
              <a:blipFill>
                <a:blip r:embed="rId6"/>
                <a:stretch>
                  <a:fillRect l="-1331" r="-592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1CBEC50E-8DA8-4BEC-B69B-7E7CA7FDE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006" y="2647950"/>
            <a:ext cx="4510994" cy="24955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733F954-C63E-437F-8C34-DCADECF10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1550" y="1276350"/>
            <a:ext cx="4442450" cy="140512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FE114D0-31B5-4625-AE7F-159C809E12EB}"/>
              </a:ext>
            </a:extLst>
          </p:cNvPr>
          <p:cNvSpPr txBox="1"/>
          <p:nvPr/>
        </p:nvSpPr>
        <p:spPr>
          <a:xfrm>
            <a:off x="304800" y="4715745"/>
            <a:ext cx="2402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/>
                <a:cs typeface="Times New Roman"/>
              </a:rPr>
              <a:t>公式不变，取不同的</a:t>
            </a:r>
            <a:r>
              <a:rPr lang="en-US" altLang="zh-CN" dirty="0">
                <a:latin typeface="Times New Roman"/>
                <a:cs typeface="Times New Roman"/>
              </a:rPr>
              <a:t>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979DF7-E8E2-4B15-B27F-0D326FEB66C4}"/>
                  </a:ext>
                </a:extLst>
              </p:cNvPr>
              <p:cNvSpPr txBox="1"/>
              <p:nvPr/>
            </p:nvSpPr>
            <p:spPr>
              <a:xfrm>
                <a:off x="144887" y="680085"/>
                <a:ext cx="36576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SimSun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SimSu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SimSun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SimSun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SimSun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⟺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979DF7-E8E2-4B15-B27F-0D326FE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7" y="680085"/>
                <a:ext cx="3657600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2EBC13-2ED4-4E16-B159-B10A55A939E6}"/>
                  </a:ext>
                </a:extLst>
              </p:cNvPr>
              <p:cNvSpPr txBox="1"/>
              <p:nvPr/>
            </p:nvSpPr>
            <p:spPr>
              <a:xfrm>
                <a:off x="3930113" y="834521"/>
                <a:ext cx="5029200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三个变量，固定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1600" dirty="0"/>
                  <a:t>则其余两者一一对应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2EBC13-2ED4-4E16-B159-B10A55A9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13" y="834521"/>
                <a:ext cx="5029200" cy="343427"/>
              </a:xfrm>
              <a:prstGeom prst="rect">
                <a:avLst/>
              </a:prstGeom>
              <a:blipFill>
                <a:blip r:embed="rId10"/>
                <a:stretch>
                  <a:fillRect l="-485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D59A3F-56B2-4613-9CFA-78ECB1A5A1A8}"/>
                  </a:ext>
                </a:extLst>
              </p:cNvPr>
              <p:cNvSpPr txBox="1"/>
              <p:nvPr/>
            </p:nvSpPr>
            <p:spPr>
              <a:xfrm>
                <a:off x="304800" y="1359706"/>
                <a:ext cx="3733800" cy="589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这里</m:t>
                    </m:r>
                  </m:oMath>
                </a14:m>
                <a:r>
                  <a:rPr lang="zh-CN" altLang="en-US" sz="1600" dirty="0"/>
                  <a:t>选取</a:t>
                </a:r>
                <a:r>
                  <a:rPr lang="zh-CN" altLang="en-US" sz="1600" dirty="0">
                    <a:solidFill>
                      <a:srgbClr val="00B050"/>
                    </a:solidFill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zh-CN" altLang="en-US" sz="1600" dirty="0"/>
                  <a:t>的思路数值求解，下一页解析求解采用固定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的思路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D59A3F-56B2-4613-9CFA-78ECB1A5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59706"/>
                <a:ext cx="3733800" cy="589649"/>
              </a:xfrm>
              <a:prstGeom prst="rect">
                <a:avLst/>
              </a:prstGeom>
              <a:blipFill>
                <a:blip r:embed="rId11"/>
                <a:stretch>
                  <a:fillRect l="-653" t="-5155" b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6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6" y="274320"/>
            <a:ext cx="4597816" cy="7955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8511" y="203016"/>
            <a:ext cx="903732" cy="2579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5659" y="525807"/>
            <a:ext cx="2560561" cy="4975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988" y="1499616"/>
            <a:ext cx="6427594" cy="438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18293" y="1504649"/>
            <a:ext cx="1795399" cy="347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2340" y="2117706"/>
            <a:ext cx="1657278" cy="17961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16423" y="684276"/>
            <a:ext cx="812800" cy="132715"/>
            <a:chOff x="4916423" y="684276"/>
            <a:chExt cx="812800" cy="132715"/>
          </a:xfrm>
        </p:grpSpPr>
        <p:sp>
          <p:nvSpPr>
            <p:cNvPr id="9" name="object 9"/>
            <p:cNvSpPr/>
            <p:nvPr/>
          </p:nvSpPr>
          <p:spPr>
            <a:xfrm>
              <a:off x="4929377" y="697230"/>
              <a:ext cx="786765" cy="106680"/>
            </a:xfrm>
            <a:custGeom>
              <a:avLst/>
              <a:gdLst/>
              <a:ahLst/>
              <a:cxnLst/>
              <a:rect l="l" t="t" r="r" b="b"/>
              <a:pathLst>
                <a:path w="786764" h="106679">
                  <a:moveTo>
                    <a:pt x="733044" y="0"/>
                  </a:moveTo>
                  <a:lnTo>
                    <a:pt x="733044" y="26670"/>
                  </a:lnTo>
                  <a:lnTo>
                    <a:pt x="0" y="26670"/>
                  </a:lnTo>
                  <a:lnTo>
                    <a:pt x="0" y="80010"/>
                  </a:lnTo>
                  <a:lnTo>
                    <a:pt x="733044" y="80010"/>
                  </a:lnTo>
                  <a:lnTo>
                    <a:pt x="733044" y="106680"/>
                  </a:lnTo>
                  <a:lnTo>
                    <a:pt x="786384" y="53340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9377" y="697230"/>
              <a:ext cx="786765" cy="106680"/>
            </a:xfrm>
            <a:custGeom>
              <a:avLst/>
              <a:gdLst/>
              <a:ahLst/>
              <a:cxnLst/>
              <a:rect l="l" t="t" r="r" b="b"/>
              <a:pathLst>
                <a:path w="786764" h="106679">
                  <a:moveTo>
                    <a:pt x="0" y="26670"/>
                  </a:moveTo>
                  <a:lnTo>
                    <a:pt x="733044" y="26670"/>
                  </a:lnTo>
                  <a:lnTo>
                    <a:pt x="733044" y="0"/>
                  </a:lnTo>
                  <a:lnTo>
                    <a:pt x="786384" y="53340"/>
                  </a:lnTo>
                  <a:lnTo>
                    <a:pt x="733044" y="106680"/>
                  </a:lnTo>
                  <a:lnTo>
                    <a:pt x="733044" y="80010"/>
                  </a:lnTo>
                  <a:lnTo>
                    <a:pt x="0" y="80010"/>
                  </a:lnTo>
                  <a:lnTo>
                    <a:pt x="0" y="26670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89191" y="899160"/>
            <a:ext cx="71755" cy="508000"/>
            <a:chOff x="6489191" y="899160"/>
            <a:chExt cx="71755" cy="508000"/>
          </a:xfrm>
        </p:grpSpPr>
        <p:sp>
          <p:nvSpPr>
            <p:cNvPr id="12" name="object 12"/>
            <p:cNvSpPr/>
            <p:nvPr/>
          </p:nvSpPr>
          <p:spPr>
            <a:xfrm>
              <a:off x="6502145" y="912114"/>
              <a:ext cx="45720" cy="481965"/>
            </a:xfrm>
            <a:custGeom>
              <a:avLst/>
              <a:gdLst/>
              <a:ahLst/>
              <a:cxnLst/>
              <a:rect l="l" t="t" r="r" b="b"/>
              <a:pathLst>
                <a:path w="45720" h="481965">
                  <a:moveTo>
                    <a:pt x="34289" y="0"/>
                  </a:moveTo>
                  <a:lnTo>
                    <a:pt x="11429" y="0"/>
                  </a:lnTo>
                  <a:lnTo>
                    <a:pt x="11429" y="458724"/>
                  </a:lnTo>
                  <a:lnTo>
                    <a:pt x="0" y="458724"/>
                  </a:lnTo>
                  <a:lnTo>
                    <a:pt x="22859" y="481584"/>
                  </a:lnTo>
                  <a:lnTo>
                    <a:pt x="45720" y="458724"/>
                  </a:lnTo>
                  <a:lnTo>
                    <a:pt x="34289" y="458724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2145" y="912114"/>
              <a:ext cx="45720" cy="481965"/>
            </a:xfrm>
            <a:custGeom>
              <a:avLst/>
              <a:gdLst/>
              <a:ahLst/>
              <a:cxnLst/>
              <a:rect l="l" t="t" r="r" b="b"/>
              <a:pathLst>
                <a:path w="45720" h="481965">
                  <a:moveTo>
                    <a:pt x="0" y="458724"/>
                  </a:moveTo>
                  <a:lnTo>
                    <a:pt x="11429" y="458724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458724"/>
                  </a:lnTo>
                  <a:lnTo>
                    <a:pt x="45720" y="458724"/>
                  </a:lnTo>
                  <a:lnTo>
                    <a:pt x="22859" y="481584"/>
                  </a:lnTo>
                  <a:lnTo>
                    <a:pt x="0" y="458724"/>
                  </a:lnTo>
                  <a:close/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2965" y="2047978"/>
            <a:ext cx="1027465" cy="2263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736" y="2523853"/>
            <a:ext cx="7098162" cy="53094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87657" y="4397884"/>
            <a:ext cx="1428115" cy="0"/>
          </a:xfrm>
          <a:custGeom>
            <a:avLst/>
            <a:gdLst/>
            <a:ahLst/>
            <a:cxnLst/>
            <a:rect l="l" t="t" r="r" b="b"/>
            <a:pathLst>
              <a:path w="1428114">
                <a:moveTo>
                  <a:pt x="0" y="0"/>
                </a:moveTo>
                <a:lnTo>
                  <a:pt x="1427794" y="0"/>
                </a:lnTo>
              </a:path>
            </a:pathLst>
          </a:custGeom>
          <a:ln w="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0080" y="4509301"/>
            <a:ext cx="933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3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3409" y="4312117"/>
            <a:ext cx="3467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25" spc="284" baseline="-24691" dirty="0">
                <a:latin typeface="Times New Roman"/>
                <a:cs typeface="Times New Roman"/>
              </a:rPr>
              <a:t>)</a:t>
            </a:r>
            <a:r>
              <a:rPr sz="800" spc="150" dirty="0">
                <a:latin typeface="Times New Roman"/>
                <a:cs typeface="Times New Roman"/>
              </a:rPr>
              <a:t>3</a:t>
            </a:r>
            <a:r>
              <a:rPr sz="800" spc="70" dirty="0">
                <a:latin typeface="Times New Roman"/>
                <a:cs typeface="Times New Roman"/>
              </a:rPr>
              <a:t>/</a:t>
            </a:r>
            <a:r>
              <a:rPr sz="800" spc="-105" dirty="0">
                <a:latin typeface="Times New Roman"/>
                <a:cs typeface="Times New Roman"/>
              </a:rPr>
              <a:t> </a:t>
            </a:r>
            <a:r>
              <a:rPr sz="800" spc="1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9188" y="4237502"/>
            <a:ext cx="107442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204" dirty="0">
                <a:latin typeface="Times New Roman"/>
                <a:cs typeface="Times New Roman"/>
              </a:rPr>
              <a:t>(sinh</a:t>
            </a:r>
            <a:r>
              <a:rPr sz="1500" spc="204" dirty="0">
                <a:latin typeface="Symbol"/>
                <a:cs typeface="Symbol"/>
              </a:rPr>
              <a:t>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350" spc="285" dirty="0">
                <a:latin typeface="Symbol"/>
                <a:cs typeface="Symbol"/>
              </a:rPr>
              <a:t></a:t>
            </a:r>
            <a:r>
              <a:rPr sz="1500" spc="285" dirty="0">
                <a:latin typeface="Symbol"/>
                <a:cs typeface="Symbol"/>
              </a:rPr>
              <a:t></a:t>
            </a:r>
            <a:r>
              <a:rPr sz="1350" spc="285" dirty="0">
                <a:latin typeface="Times New Roman"/>
                <a:cs typeface="Times New Roman"/>
              </a:rPr>
              <a:t>)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5108" y="3996080"/>
            <a:ext cx="13843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0" dirty="0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0474" y="4143516"/>
            <a:ext cx="37846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350" spc="335" dirty="0">
                <a:latin typeface="Symbol"/>
                <a:cs typeface="Symbol"/>
              </a:rPr>
              <a:t></a:t>
            </a:r>
            <a:r>
              <a:rPr sz="1200" i="1" spc="502" baseline="-24305" dirty="0">
                <a:latin typeface="Times New Roman"/>
                <a:cs typeface="Times New Roman"/>
              </a:rPr>
              <a:t>M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8959" y="4509301"/>
            <a:ext cx="13843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0" dirty="0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9145" y="4390583"/>
            <a:ext cx="10020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40" dirty="0">
                <a:latin typeface="Times New Roman"/>
                <a:cs typeface="Times New Roman"/>
              </a:rPr>
              <a:t>2</a:t>
            </a:r>
            <a:r>
              <a:rPr sz="1350" i="1" spc="340" dirty="0">
                <a:latin typeface="Times New Roman"/>
                <a:cs typeface="Times New Roman"/>
              </a:rPr>
              <a:t>H</a:t>
            </a:r>
            <a:r>
              <a:rPr sz="1350" i="1" spc="450" dirty="0">
                <a:latin typeface="Times New Roman"/>
                <a:cs typeface="Times New Roman"/>
              </a:rPr>
              <a:t> </a:t>
            </a:r>
            <a:r>
              <a:rPr sz="1350" spc="325" dirty="0">
                <a:latin typeface="Times New Roman"/>
                <a:cs typeface="Times New Roman"/>
              </a:rPr>
              <a:t>(1</a:t>
            </a:r>
            <a:r>
              <a:rPr sz="1350" spc="325" dirty="0">
                <a:latin typeface="Symbol"/>
                <a:cs typeface="Symbol"/>
              </a:rPr>
              <a:t>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349" y="4254142"/>
            <a:ext cx="2851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i="1" spc="135" dirty="0">
                <a:latin typeface="Times New Roman"/>
                <a:cs typeface="Times New Roman"/>
              </a:rPr>
              <a:t>t</a:t>
            </a:r>
            <a:r>
              <a:rPr sz="1350" i="1" spc="95" dirty="0">
                <a:latin typeface="Times New Roman"/>
                <a:cs typeface="Times New Roman"/>
              </a:rPr>
              <a:t> </a:t>
            </a:r>
            <a:r>
              <a:rPr sz="1350" spc="270" dirty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7532" y="3629939"/>
            <a:ext cx="2057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75" dirty="0">
                <a:latin typeface="Symbol"/>
                <a:cs typeface="Symbol"/>
              </a:rPr>
              <a:t>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049" y="3723925"/>
            <a:ext cx="29597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49375" algn="l"/>
                <a:tab pos="1795145" algn="l"/>
              </a:tabLst>
            </a:pPr>
            <a:r>
              <a:rPr sz="1350" i="1" spc="210" dirty="0">
                <a:latin typeface="Times New Roman"/>
                <a:cs typeface="Times New Roman"/>
              </a:rPr>
              <a:t>a</a:t>
            </a:r>
            <a:r>
              <a:rPr sz="1350" spc="210" dirty="0">
                <a:latin typeface="Times New Roman"/>
                <a:cs typeface="Times New Roman"/>
              </a:rPr>
              <a:t>(</a:t>
            </a:r>
            <a:r>
              <a:rPr sz="1350" i="1" spc="210" dirty="0">
                <a:latin typeface="Times New Roman"/>
                <a:cs typeface="Times New Roman"/>
              </a:rPr>
              <a:t>t</a:t>
            </a:r>
            <a:r>
              <a:rPr sz="1350" spc="210" dirty="0">
                <a:latin typeface="Times New Roman"/>
                <a:cs typeface="Times New Roman"/>
              </a:rPr>
              <a:t>)</a:t>
            </a:r>
            <a:r>
              <a:rPr sz="1350" spc="85" dirty="0">
                <a:latin typeface="Times New Roman"/>
                <a:cs typeface="Times New Roman"/>
              </a:rPr>
              <a:t> </a:t>
            </a:r>
            <a:r>
              <a:rPr sz="1350" spc="270" dirty="0">
                <a:latin typeface="Symbol"/>
                <a:cs typeface="Symbol"/>
              </a:rPr>
              <a:t></a:t>
            </a:r>
            <a:r>
              <a:rPr sz="1350" spc="80" dirty="0">
                <a:latin typeface="Times New Roman"/>
                <a:cs typeface="Times New Roman"/>
              </a:rPr>
              <a:t> </a:t>
            </a:r>
            <a:r>
              <a:rPr sz="1350" i="1" spc="175" dirty="0">
                <a:latin typeface="Times New Roman"/>
                <a:cs typeface="Times New Roman"/>
              </a:rPr>
              <a:t>a</a:t>
            </a:r>
            <a:r>
              <a:rPr sz="1200" spc="262" baseline="-24305" dirty="0">
                <a:latin typeface="Times New Roman"/>
                <a:cs typeface="Times New Roman"/>
              </a:rPr>
              <a:t>0</a:t>
            </a:r>
            <a:r>
              <a:rPr sz="1200" u="sng" spc="262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i="1" u="sng" spc="330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r>
              <a:rPr sz="1350" spc="215" dirty="0">
                <a:latin typeface="Times New Roman"/>
                <a:cs typeface="Times New Roman"/>
              </a:rPr>
              <a:t>(cosh</a:t>
            </a:r>
            <a:r>
              <a:rPr sz="1500" spc="215" dirty="0">
                <a:latin typeface="Symbol"/>
                <a:cs typeface="Symbol"/>
              </a:rPr>
              <a:t>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350" spc="185" dirty="0">
                <a:latin typeface="Symbol"/>
                <a:cs typeface="Symbol"/>
              </a:rPr>
              <a:t></a:t>
            </a:r>
            <a:r>
              <a:rPr sz="1350" spc="185" dirty="0">
                <a:latin typeface="Times New Roman"/>
                <a:cs typeface="Times New Roman"/>
              </a:rPr>
              <a:t>1);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3033" y="3877003"/>
            <a:ext cx="9258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34390" algn="l"/>
              </a:tabLst>
            </a:pPr>
            <a:r>
              <a:rPr sz="1350" spc="235" dirty="0">
                <a:latin typeface="Times New Roman"/>
                <a:cs typeface="Times New Roman"/>
              </a:rPr>
              <a:t>2</a:t>
            </a:r>
            <a:r>
              <a:rPr sz="1350" dirty="0">
                <a:latin typeface="Times New Roman"/>
                <a:cs typeface="Times New Roman"/>
              </a:rPr>
              <a:t>(</a:t>
            </a:r>
            <a:r>
              <a:rPr sz="1350" spc="380" dirty="0">
                <a:latin typeface="Times New Roman"/>
                <a:cs typeface="Times New Roman"/>
              </a:rPr>
              <a:t>1</a:t>
            </a:r>
            <a:r>
              <a:rPr sz="1350" spc="545" dirty="0">
                <a:latin typeface="Symbol"/>
                <a:cs typeface="Symbol"/>
              </a:rPr>
              <a:t></a:t>
            </a:r>
            <a:r>
              <a:rPr sz="1350" spc="375" dirty="0">
                <a:latin typeface="Symbol"/>
                <a:cs typeface="Symbol"/>
              </a:rPr>
              <a:t>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160" dirty="0">
                <a:latin typeface="Times New Roman"/>
                <a:cs typeface="Times New Roman"/>
              </a:rPr>
              <a:t>)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0174" y="340659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>
                <a:moveTo>
                  <a:pt x="0" y="0"/>
                </a:moveTo>
                <a:lnTo>
                  <a:pt x="684500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4240" y="3406598"/>
            <a:ext cx="681355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275" y="0"/>
                </a:lnTo>
              </a:path>
            </a:pathLst>
          </a:custGeom>
          <a:ln w="7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48484" y="3398920"/>
            <a:ext cx="166878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44955" algn="l"/>
              </a:tabLst>
            </a:pPr>
            <a:r>
              <a:rPr sz="1300" spc="220" dirty="0">
                <a:latin typeface="Times New Roman"/>
                <a:cs typeface="Times New Roman"/>
              </a:rPr>
              <a:t>2	2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2275" y="3094272"/>
            <a:ext cx="70993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spc="172" baseline="-25641" dirty="0">
                <a:latin typeface="Times New Roman"/>
                <a:cs typeface="Times New Roman"/>
              </a:rPr>
              <a:t>e</a:t>
            </a:r>
            <a:r>
              <a:rPr sz="800" spc="114" dirty="0">
                <a:latin typeface="Symbol"/>
                <a:cs typeface="Symbol"/>
              </a:rPr>
              <a:t></a:t>
            </a:r>
            <a:r>
              <a:rPr sz="800" spc="290" dirty="0">
                <a:latin typeface="Times New Roman"/>
                <a:cs typeface="Times New Roman"/>
              </a:rPr>
              <a:t> </a:t>
            </a:r>
            <a:r>
              <a:rPr sz="1950" spc="359" baseline="-25641" dirty="0">
                <a:latin typeface="Symbol"/>
                <a:cs typeface="Symbol"/>
              </a:rPr>
              <a:t></a:t>
            </a:r>
            <a:r>
              <a:rPr sz="1950" spc="-104" baseline="-25641" dirty="0">
                <a:latin typeface="Times New Roman"/>
                <a:cs typeface="Times New Roman"/>
              </a:rPr>
              <a:t> </a:t>
            </a:r>
            <a:r>
              <a:rPr sz="1950" i="1" spc="217" baseline="-25641" dirty="0">
                <a:latin typeface="Times New Roman"/>
                <a:cs typeface="Times New Roman"/>
              </a:rPr>
              <a:t>e</a:t>
            </a:r>
            <a:r>
              <a:rPr sz="750" spc="145" dirty="0">
                <a:latin typeface="Symbol"/>
                <a:cs typeface="Symbol"/>
              </a:rPr>
              <a:t></a:t>
            </a:r>
            <a:r>
              <a:rPr sz="800" spc="145" dirty="0">
                <a:latin typeface="Symbol"/>
                <a:cs typeface="Symbol"/>
              </a:rPr>
              <a:t>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8934" y="3255237"/>
            <a:ext cx="228663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06220" algn="l"/>
              </a:tabLst>
            </a:pPr>
            <a:r>
              <a:rPr sz="1300" spc="170" dirty="0">
                <a:latin typeface="Times New Roman"/>
                <a:cs typeface="Times New Roman"/>
              </a:rPr>
              <a:t>c</a:t>
            </a:r>
            <a:r>
              <a:rPr sz="1300" spc="200" dirty="0">
                <a:latin typeface="Times New Roman"/>
                <a:cs typeface="Times New Roman"/>
              </a:rPr>
              <a:t>o</a:t>
            </a:r>
            <a:r>
              <a:rPr sz="1300" spc="160" dirty="0">
                <a:latin typeface="Times New Roman"/>
                <a:cs typeface="Times New Roman"/>
              </a:rPr>
              <a:t>s</a:t>
            </a:r>
            <a:r>
              <a:rPr sz="1300" spc="280" dirty="0">
                <a:latin typeface="Times New Roman"/>
                <a:cs typeface="Times New Roman"/>
              </a:rPr>
              <a:t>h</a:t>
            </a:r>
            <a:r>
              <a:rPr sz="1400" spc="204" dirty="0">
                <a:latin typeface="Symbol"/>
                <a:cs typeface="Symbol"/>
              </a:rPr>
              <a:t>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300" spc="24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110" dirty="0">
                <a:latin typeface="Times New Roman"/>
                <a:cs typeface="Times New Roman"/>
              </a:rPr>
              <a:t>,</a:t>
            </a:r>
            <a:r>
              <a:rPr sz="1300" spc="-175" dirty="0">
                <a:latin typeface="Times New Roman"/>
                <a:cs typeface="Times New Roman"/>
              </a:rPr>
              <a:t> </a:t>
            </a:r>
            <a:r>
              <a:rPr sz="1300" spc="160" dirty="0">
                <a:latin typeface="Times New Roman"/>
                <a:cs typeface="Times New Roman"/>
              </a:rPr>
              <a:t>s</a:t>
            </a:r>
            <a:r>
              <a:rPr sz="1300" spc="120" dirty="0">
                <a:latin typeface="Times New Roman"/>
                <a:cs typeface="Times New Roman"/>
              </a:rPr>
              <a:t>i</a:t>
            </a:r>
            <a:r>
              <a:rPr sz="1300" spc="200" dirty="0">
                <a:latin typeface="Times New Roman"/>
                <a:cs typeface="Times New Roman"/>
              </a:rPr>
              <a:t>n</a:t>
            </a:r>
            <a:r>
              <a:rPr sz="1300" spc="280" dirty="0">
                <a:latin typeface="Times New Roman"/>
                <a:cs typeface="Times New Roman"/>
              </a:rPr>
              <a:t>h</a:t>
            </a:r>
            <a:r>
              <a:rPr sz="1400" spc="204" dirty="0">
                <a:latin typeface="Symbol"/>
                <a:cs typeface="Symbol"/>
              </a:rPr>
              <a:t>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300" spc="240" dirty="0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6267" y="3094272"/>
            <a:ext cx="70612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spc="165" baseline="-25641" dirty="0">
                <a:latin typeface="Times New Roman"/>
                <a:cs typeface="Times New Roman"/>
              </a:rPr>
              <a:t>e</a:t>
            </a:r>
            <a:r>
              <a:rPr sz="800" spc="120" dirty="0">
                <a:latin typeface="Symbol"/>
                <a:cs typeface="Symbol"/>
              </a:rPr>
              <a:t></a:t>
            </a:r>
            <a:r>
              <a:rPr sz="800" dirty="0">
                <a:latin typeface="Times New Roman"/>
                <a:cs typeface="Times New Roman"/>
              </a:rPr>
              <a:t>  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1950" spc="359" baseline="-25641" dirty="0">
                <a:latin typeface="Symbol"/>
                <a:cs typeface="Symbol"/>
              </a:rPr>
              <a:t></a:t>
            </a:r>
            <a:r>
              <a:rPr sz="1950" spc="-127" baseline="-25641" dirty="0">
                <a:latin typeface="Times New Roman"/>
                <a:cs typeface="Times New Roman"/>
              </a:rPr>
              <a:t> </a:t>
            </a:r>
            <a:r>
              <a:rPr sz="1950" i="1" spc="359" baseline="-25641" dirty="0">
                <a:latin typeface="Times New Roman"/>
                <a:cs typeface="Times New Roman"/>
              </a:rPr>
              <a:t>e</a:t>
            </a:r>
            <a:r>
              <a:rPr sz="750" spc="85" dirty="0">
                <a:latin typeface="Symbol"/>
                <a:cs typeface="Symbol"/>
              </a:rPr>
              <a:t></a:t>
            </a:r>
            <a:r>
              <a:rPr sz="800" spc="120" dirty="0">
                <a:latin typeface="Symbol"/>
                <a:cs typeface="Symbol"/>
              </a:rPr>
              <a:t>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3583" y="4006198"/>
            <a:ext cx="10001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55" dirty="0">
                <a:latin typeface="SimSun"/>
                <a:cs typeface="SimSun"/>
              </a:rPr>
              <a:t>当</a:t>
            </a:r>
            <a:r>
              <a:rPr sz="1550" spc="155" dirty="0">
                <a:latin typeface="Times New Roman"/>
                <a:cs typeface="Times New Roman"/>
              </a:rPr>
              <a:t>t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590" dirty="0">
                <a:latin typeface="Symbol"/>
                <a:cs typeface="Symbol"/>
              </a:rPr>
              <a:t>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395" dirty="0">
                <a:latin typeface="Symbol"/>
                <a:cs typeface="Symbol"/>
              </a:rPr>
              <a:t>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2950" y="3881147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3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1276" y="3683739"/>
            <a:ext cx="3486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25" spc="300" baseline="-24691" dirty="0">
                <a:latin typeface="Times New Roman"/>
                <a:cs typeface="Times New Roman"/>
              </a:rPr>
              <a:t>)</a:t>
            </a:r>
            <a:r>
              <a:rPr sz="800" spc="150" dirty="0">
                <a:latin typeface="Times New Roman"/>
                <a:cs typeface="Times New Roman"/>
              </a:rPr>
              <a:t>3</a:t>
            </a:r>
            <a:r>
              <a:rPr sz="800" spc="70" dirty="0">
                <a:latin typeface="Times New Roman"/>
                <a:cs typeface="Times New Roman"/>
              </a:rPr>
              <a:t>/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13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6058" y="3881147"/>
            <a:ext cx="1384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0" dirty="0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0172" y="3514587"/>
            <a:ext cx="2057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80" dirty="0">
                <a:latin typeface="Symbol"/>
                <a:cs typeface="Symbol"/>
              </a:rPr>
              <a:t>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6764" y="3625352"/>
            <a:ext cx="21399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86180" algn="l"/>
                <a:tab pos="1887855" algn="l"/>
              </a:tabLst>
            </a:pPr>
            <a:r>
              <a:rPr sz="1350" i="1" spc="135" dirty="0">
                <a:latin typeface="Times New Roman"/>
                <a:cs typeface="Times New Roman"/>
              </a:rPr>
              <a:t>t</a:t>
            </a:r>
            <a:r>
              <a:rPr sz="1350" i="1" spc="155" dirty="0">
                <a:latin typeface="Times New Roman"/>
                <a:cs typeface="Times New Roman"/>
              </a:rPr>
              <a:t> </a:t>
            </a:r>
            <a:r>
              <a:rPr sz="1350" spc="490" dirty="0">
                <a:latin typeface="Symbol"/>
                <a:cs typeface="Symbol"/>
              </a:rPr>
              <a:t></a:t>
            </a:r>
            <a:r>
              <a:rPr sz="2025" u="sng" spc="735" baseline="2057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i="1" u="sng" spc="330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r>
              <a:rPr sz="1350" i="1" spc="135" dirty="0">
                <a:latin typeface="Times New Roman"/>
                <a:cs typeface="Times New Roman"/>
              </a:rPr>
              <a:t>e</a:t>
            </a:r>
            <a:r>
              <a:rPr sz="1275" spc="202" baseline="39215" dirty="0">
                <a:latin typeface="Symbol"/>
                <a:cs typeface="Symbol"/>
              </a:rPr>
              <a:t></a:t>
            </a:r>
            <a:endParaRPr sz="1275" baseline="39215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30422" y="3762294"/>
            <a:ext cx="100647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40" dirty="0">
                <a:latin typeface="Times New Roman"/>
                <a:cs typeface="Times New Roman"/>
              </a:rPr>
              <a:t>4</a:t>
            </a:r>
            <a:r>
              <a:rPr sz="1350" i="1" spc="340" dirty="0">
                <a:latin typeface="Times New Roman"/>
                <a:cs typeface="Times New Roman"/>
              </a:rPr>
              <a:t>H</a:t>
            </a:r>
            <a:r>
              <a:rPr sz="1350" i="1" spc="465" dirty="0">
                <a:latin typeface="Times New Roman"/>
                <a:cs typeface="Times New Roman"/>
              </a:rPr>
              <a:t> </a:t>
            </a:r>
            <a:r>
              <a:rPr sz="1350" spc="330" dirty="0">
                <a:latin typeface="Times New Roman"/>
                <a:cs typeface="Times New Roman"/>
              </a:rPr>
              <a:t>(1</a:t>
            </a:r>
            <a:r>
              <a:rPr sz="1350" spc="330" dirty="0">
                <a:latin typeface="Symbol"/>
                <a:cs typeface="Symbol"/>
              </a:rPr>
              <a:t>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53801" y="4405908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5">
                <a:moveTo>
                  <a:pt x="0" y="0"/>
                </a:moveTo>
                <a:lnTo>
                  <a:pt x="900663" y="0"/>
                </a:lnTo>
              </a:path>
            </a:pathLst>
          </a:custGeom>
          <a:ln w="8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250804" y="4381224"/>
            <a:ext cx="92075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45" dirty="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7452" y="4157947"/>
            <a:ext cx="37084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50" spc="325" dirty="0">
                <a:latin typeface="Symbol"/>
                <a:cs typeface="Symbol"/>
              </a:rPr>
              <a:t></a:t>
            </a:r>
            <a:r>
              <a:rPr sz="1125" i="1" spc="487" baseline="-25925" dirty="0">
                <a:latin typeface="Times New Roman"/>
                <a:cs typeface="Times New Roman"/>
              </a:rPr>
              <a:t>M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32325" y="4381224"/>
            <a:ext cx="13589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spc="240" dirty="0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0214" y="4514387"/>
            <a:ext cx="13589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i="1" spc="240" dirty="0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2664" y="4189270"/>
            <a:ext cx="67119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25" spc="135" baseline="-24691" dirty="0">
                <a:latin typeface="Times New Roman"/>
                <a:cs typeface="Times New Roman"/>
              </a:rPr>
              <a:t>)</a:t>
            </a:r>
            <a:r>
              <a:rPr sz="750" spc="120" dirty="0">
                <a:latin typeface="Times New Roman"/>
                <a:cs typeface="Times New Roman"/>
              </a:rPr>
              <a:t>1</a:t>
            </a:r>
            <a:r>
              <a:rPr sz="750" spc="80" dirty="0">
                <a:latin typeface="Times New Roman"/>
                <a:cs typeface="Times New Roman"/>
              </a:rPr>
              <a:t>/</a:t>
            </a:r>
            <a:r>
              <a:rPr sz="750" spc="-95" dirty="0">
                <a:latin typeface="Times New Roman"/>
                <a:cs typeface="Times New Roman"/>
              </a:rPr>
              <a:t> </a:t>
            </a:r>
            <a:r>
              <a:rPr sz="750" spc="145" dirty="0">
                <a:latin typeface="Times New Roman"/>
                <a:cs typeface="Times New Roman"/>
              </a:rPr>
              <a:t>2</a:t>
            </a:r>
            <a:r>
              <a:rPr sz="750" spc="80" dirty="0">
                <a:latin typeface="Times New Roman"/>
                <a:cs typeface="Times New Roman"/>
              </a:rPr>
              <a:t> </a:t>
            </a:r>
            <a:r>
              <a:rPr sz="2025" i="1" spc="480" baseline="-24691" dirty="0">
                <a:latin typeface="Times New Roman"/>
                <a:cs typeface="Times New Roman"/>
              </a:rPr>
              <a:t>H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-30" baseline="-24691" dirty="0">
                <a:latin typeface="Times New Roman"/>
                <a:cs typeface="Times New Roman"/>
              </a:rPr>
              <a:t> </a:t>
            </a:r>
            <a:r>
              <a:rPr sz="2025" i="1" spc="187" baseline="-24691" dirty="0">
                <a:latin typeface="Times New Roman"/>
                <a:cs typeface="Times New Roman"/>
              </a:rPr>
              <a:t>t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6735" y="4265654"/>
            <a:ext cx="809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195" dirty="0">
                <a:latin typeface="Times New Roman"/>
                <a:cs typeface="Times New Roman"/>
              </a:rPr>
              <a:t>a</a:t>
            </a:r>
            <a:r>
              <a:rPr sz="1350" spc="195" dirty="0">
                <a:latin typeface="Times New Roman"/>
                <a:cs typeface="Times New Roman"/>
              </a:rPr>
              <a:t>(</a:t>
            </a:r>
            <a:r>
              <a:rPr sz="1350" i="1" spc="195" dirty="0">
                <a:latin typeface="Times New Roman"/>
                <a:cs typeface="Times New Roman"/>
              </a:rPr>
              <a:t>t</a:t>
            </a:r>
            <a:r>
              <a:rPr sz="1350" spc="195" dirty="0">
                <a:latin typeface="Times New Roman"/>
                <a:cs typeface="Times New Roman"/>
              </a:rPr>
              <a:t>)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440" dirty="0">
                <a:latin typeface="Symbol"/>
                <a:cs typeface="Symbol"/>
              </a:rPr>
              <a:t>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i="1" spc="225" dirty="0">
                <a:latin typeface="Times New Roman"/>
                <a:cs typeface="Times New Roman"/>
              </a:rPr>
              <a:t>a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1312" y="4265654"/>
            <a:ext cx="112204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350" i="1" spc="120" dirty="0">
                <a:latin typeface="Times New Roman"/>
                <a:cs typeface="Times New Roman"/>
              </a:rPr>
              <a:t>e</a:t>
            </a:r>
            <a:r>
              <a:rPr sz="1275" spc="165" baseline="39215" dirty="0">
                <a:latin typeface="Symbol"/>
                <a:cs typeface="Symbol"/>
              </a:rPr>
              <a:t></a:t>
            </a:r>
            <a:r>
              <a:rPr sz="1275" baseline="39215" dirty="0">
                <a:latin typeface="Times New Roman"/>
                <a:cs typeface="Times New Roman"/>
              </a:rPr>
              <a:t>  </a:t>
            </a:r>
            <a:r>
              <a:rPr sz="1275" spc="7" baseline="39215" dirty="0">
                <a:latin typeface="Times New Roman"/>
                <a:cs typeface="Times New Roman"/>
              </a:rPr>
              <a:t> </a:t>
            </a:r>
            <a:r>
              <a:rPr sz="1350" spc="440" dirty="0">
                <a:latin typeface="Symbol"/>
                <a:cs typeface="Symbol"/>
              </a:rPr>
              <a:t>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(</a:t>
            </a:r>
            <a:r>
              <a:rPr sz="1350" spc="355" dirty="0">
                <a:latin typeface="Times New Roman"/>
                <a:cs typeface="Times New Roman"/>
              </a:rPr>
              <a:t>1</a:t>
            </a:r>
            <a:r>
              <a:rPr sz="1350" spc="245" dirty="0">
                <a:latin typeface="Symbol"/>
                <a:cs typeface="Symbol"/>
              </a:rPr>
              <a:t></a:t>
            </a:r>
            <a:r>
              <a:rPr sz="1350" spc="-75" dirty="0">
                <a:latin typeface="Times New Roman"/>
                <a:cs typeface="Times New Roman"/>
              </a:rPr>
              <a:t> </a:t>
            </a:r>
            <a:r>
              <a:rPr sz="1350" spc="345" dirty="0">
                <a:latin typeface="Symbol"/>
                <a:cs typeface="Symbol"/>
              </a:rPr>
              <a:t>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92379" y="4398815"/>
            <a:ext cx="109156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76630" algn="l"/>
              </a:tabLst>
            </a:pPr>
            <a:r>
              <a:rPr sz="1125" spc="217" baseline="51851" dirty="0">
                <a:latin typeface="Times New Roman"/>
                <a:cs typeface="Times New Roman"/>
              </a:rPr>
              <a:t>0</a:t>
            </a:r>
            <a:r>
              <a:rPr sz="1125" spc="562" baseline="51851" dirty="0">
                <a:latin typeface="Times New Roman"/>
                <a:cs typeface="Times New Roman"/>
              </a:rPr>
              <a:t> </a:t>
            </a:r>
            <a:r>
              <a:rPr sz="1350" spc="280" dirty="0">
                <a:latin typeface="Times New Roman"/>
                <a:cs typeface="Times New Roman"/>
              </a:rPr>
              <a:t>4(1</a:t>
            </a:r>
            <a:r>
              <a:rPr sz="1350" spc="280" dirty="0">
                <a:latin typeface="Symbol"/>
                <a:cs typeface="Symbol"/>
              </a:rPr>
              <a:t></a:t>
            </a:r>
            <a:r>
              <a:rPr sz="1350" spc="280" dirty="0">
                <a:latin typeface="Times New Roman"/>
                <a:cs typeface="Times New Roman"/>
              </a:rPr>
              <a:t>	</a:t>
            </a:r>
            <a:r>
              <a:rPr sz="1350" spc="14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09131" y="4735779"/>
            <a:ext cx="173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expand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forever!!!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5D9880-9353-4594-A1B9-EEC0B0ED724C}"/>
              </a:ext>
            </a:extLst>
          </p:cNvPr>
          <p:cNvSpPr txBox="1"/>
          <p:nvPr/>
        </p:nvSpPr>
        <p:spPr>
          <a:xfrm>
            <a:off x="7010400" y="44481"/>
            <a:ext cx="2125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OCDM </a:t>
            </a:r>
            <a:r>
              <a:rPr lang="zh-CN" altLang="en-US"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解析求解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92" y="224041"/>
            <a:ext cx="375572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kern="1200" spc="-5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The Closed Universe</a:t>
            </a:r>
            <a:r>
              <a:rPr lang="en-US" sz="2000" b="1" kern="1200" spc="-5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zh-CN" altLang="en-US" sz="2000" b="1" kern="1200" spc="-5" dirty="0">
                <a:solidFill>
                  <a:srgbClr val="C00000"/>
                </a:solidFill>
                <a:latin typeface="Times New Roman"/>
                <a:ea typeface="+mn-ea"/>
                <a:cs typeface="Times New Roman"/>
              </a:rPr>
              <a:t>解析求解</a:t>
            </a:r>
            <a:endParaRPr sz="2000" b="1" kern="1200" spc="-5" dirty="0">
              <a:solidFill>
                <a:srgbClr val="C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004" y="809815"/>
            <a:ext cx="6733796" cy="5296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spcBef>
                <a:spcPts val="130"/>
              </a:spcBef>
              <a:tabLst>
                <a:tab pos="3280410" algn="l"/>
                <a:tab pos="4389755" algn="l"/>
              </a:tabLst>
            </a:pPr>
            <a:r>
              <a:rPr sz="2050" spc="690" dirty="0">
                <a:latin typeface="Symbol"/>
                <a:cs typeface="Symbol"/>
              </a:rPr>
              <a:t></a:t>
            </a:r>
            <a:r>
              <a:rPr sz="1800" i="1" spc="405" baseline="-25462" dirty="0">
                <a:latin typeface="Times New Roman"/>
                <a:cs typeface="Times New Roman"/>
              </a:rPr>
              <a:t>R</a:t>
            </a:r>
            <a:r>
              <a:rPr sz="1800" i="1" baseline="-25462" dirty="0">
                <a:latin typeface="Times New Roman"/>
                <a:cs typeface="Times New Roman"/>
              </a:rPr>
              <a:t>  </a:t>
            </a:r>
            <a:r>
              <a:rPr sz="1800" i="1" spc="44" baseline="-25462" dirty="0">
                <a:latin typeface="Times New Roman"/>
                <a:cs typeface="Times New Roman"/>
              </a:rPr>
              <a:t> </a:t>
            </a:r>
            <a:r>
              <a:rPr sz="2050" spc="434" dirty="0">
                <a:latin typeface="Symbol"/>
                <a:cs typeface="Symbol"/>
              </a:rPr>
              <a:t>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650" dirty="0">
                <a:latin typeface="Symbol"/>
                <a:cs typeface="Symbol"/>
              </a:rPr>
              <a:t></a:t>
            </a:r>
            <a:r>
              <a:rPr sz="1800" spc="457" baseline="-25462" dirty="0">
                <a:latin typeface="Symbol"/>
                <a:cs typeface="Symbol"/>
              </a:rPr>
              <a:t></a:t>
            </a:r>
            <a:r>
              <a:rPr sz="1800" baseline="-25462" dirty="0">
                <a:latin typeface="Times New Roman"/>
                <a:cs typeface="Times New Roman"/>
              </a:rPr>
              <a:t>  </a:t>
            </a:r>
            <a:r>
              <a:rPr sz="1800" spc="44" baseline="-25462" dirty="0">
                <a:latin typeface="Times New Roman"/>
                <a:cs typeface="Times New Roman"/>
              </a:rPr>
              <a:t> </a:t>
            </a:r>
            <a:r>
              <a:rPr sz="2050" spc="434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305" dirty="0">
                <a:latin typeface="Times New Roman"/>
                <a:cs typeface="Times New Roman"/>
              </a:rPr>
              <a:t>0</a:t>
            </a:r>
            <a:r>
              <a:rPr sz="2050" spc="195" dirty="0">
                <a:latin typeface="Times New Roman"/>
                <a:cs typeface="Times New Roman"/>
              </a:rPr>
              <a:t>,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spc="675" dirty="0">
                <a:latin typeface="Symbol"/>
                <a:cs typeface="Symbol"/>
              </a:rPr>
              <a:t></a:t>
            </a:r>
            <a:r>
              <a:rPr sz="1800" i="1" spc="555" baseline="-25462" dirty="0">
                <a:latin typeface="Times New Roman"/>
                <a:cs typeface="Times New Roman"/>
              </a:rPr>
              <a:t>M</a:t>
            </a:r>
            <a:r>
              <a:rPr sz="1800" i="1" baseline="-25462" dirty="0">
                <a:latin typeface="Times New Roman"/>
                <a:cs typeface="Times New Roman"/>
              </a:rPr>
              <a:t>  </a:t>
            </a:r>
            <a:r>
              <a:rPr sz="1800" i="1" spc="89" baseline="-25462" dirty="0">
                <a:latin typeface="Times New Roman"/>
                <a:cs typeface="Times New Roman"/>
              </a:rPr>
              <a:t> </a:t>
            </a:r>
            <a:r>
              <a:rPr sz="2050" spc="434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655" dirty="0">
                <a:latin typeface="Symbol"/>
                <a:cs typeface="Symbol"/>
              </a:rPr>
              <a:t></a:t>
            </a:r>
            <a:r>
              <a:rPr sz="1800" i="1" spc="292" baseline="-25462" dirty="0">
                <a:latin typeface="Times New Roman"/>
                <a:cs typeface="Times New Roman"/>
              </a:rPr>
              <a:t>k</a:t>
            </a:r>
            <a:r>
              <a:rPr sz="1800" i="1" baseline="-25462" dirty="0">
                <a:latin typeface="Times New Roman"/>
                <a:cs typeface="Times New Roman"/>
              </a:rPr>
              <a:t>	</a:t>
            </a:r>
            <a:r>
              <a:rPr sz="2050" spc="434" dirty="0">
                <a:latin typeface="Symbol"/>
                <a:cs typeface="Symbol"/>
              </a:rPr>
              <a:t>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1</a:t>
            </a:r>
            <a:r>
              <a:rPr sz="2050" spc="195" dirty="0">
                <a:latin typeface="Times New Roman"/>
                <a:cs typeface="Times New Roman"/>
              </a:rPr>
              <a:t>,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spc="675" dirty="0">
                <a:latin typeface="Symbol"/>
                <a:cs typeface="Symbol"/>
              </a:rPr>
              <a:t></a:t>
            </a:r>
            <a:r>
              <a:rPr sz="1800" i="1" spc="555" baseline="-25462" dirty="0">
                <a:latin typeface="Times New Roman"/>
                <a:cs typeface="Times New Roman"/>
              </a:rPr>
              <a:t>M</a:t>
            </a:r>
            <a:r>
              <a:rPr sz="1800" i="1" baseline="-25462" dirty="0">
                <a:latin typeface="Times New Roman"/>
                <a:cs typeface="Times New Roman"/>
              </a:rPr>
              <a:t>	</a:t>
            </a:r>
            <a:r>
              <a:rPr sz="2050" spc="434" dirty="0">
                <a:latin typeface="Symbol"/>
                <a:cs typeface="Symbol"/>
              </a:rPr>
              <a:t>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1</a:t>
            </a:r>
            <a:r>
              <a:rPr sz="2050" spc="195" dirty="0">
                <a:latin typeface="Times New Roman"/>
                <a:cs typeface="Times New Roman"/>
              </a:rPr>
              <a:t>,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Symbol"/>
                <a:cs typeface="Symbol"/>
              </a:rPr>
              <a:t></a:t>
            </a:r>
            <a:r>
              <a:rPr sz="1800" i="1" spc="292" baseline="-25462" dirty="0">
                <a:latin typeface="Times New Roman"/>
                <a:cs typeface="Times New Roman"/>
              </a:rPr>
              <a:t>k</a:t>
            </a:r>
            <a:r>
              <a:rPr lang="en-US" altLang="zh-CN" sz="1800" spc="434" dirty="0">
                <a:latin typeface="Symbol"/>
                <a:cs typeface="Symbol"/>
              </a:rPr>
              <a:t></a:t>
            </a:r>
            <a:r>
              <a:rPr lang="en-US" altLang="zh-CN" sz="1800" spc="45" dirty="0">
                <a:latin typeface="Times New Roman"/>
                <a:cs typeface="Times New Roman"/>
              </a:rPr>
              <a:t> </a:t>
            </a:r>
            <a:r>
              <a:rPr lang="en-US" altLang="zh-CN" sz="1800" spc="305" dirty="0">
                <a:latin typeface="Times New Roman"/>
                <a:cs typeface="Times New Roman"/>
              </a:rPr>
              <a:t>0</a:t>
            </a:r>
            <a:r>
              <a:rPr lang="en-US" altLang="zh-CN" sz="1800" spc="195" dirty="0">
                <a:latin typeface="Times New Roman"/>
                <a:cs typeface="Times New Roman"/>
              </a:rPr>
              <a:t>,</a:t>
            </a:r>
            <a:r>
              <a:rPr lang="en-US" altLang="zh-CN" sz="1800" spc="-180" dirty="0">
                <a:latin typeface="Times New Roman"/>
                <a:cs typeface="Times New Roman"/>
              </a:rPr>
              <a:t> </a:t>
            </a:r>
            <a:r>
              <a:rPr lang="en-US" altLang="zh-CN" sz="1800" i="1" spc="350" dirty="0">
                <a:latin typeface="Times New Roman"/>
                <a:cs typeface="Times New Roman"/>
              </a:rPr>
              <a:t>k</a:t>
            </a:r>
            <a:r>
              <a:rPr lang="en-US" altLang="zh-CN" sz="1800" i="1" dirty="0">
                <a:latin typeface="Times New Roman"/>
                <a:cs typeface="Times New Roman"/>
              </a:rPr>
              <a:t> </a:t>
            </a:r>
            <a:r>
              <a:rPr lang="en-US" altLang="zh-CN" sz="1800" i="1" spc="-235" dirty="0">
                <a:latin typeface="Times New Roman"/>
                <a:cs typeface="Times New Roman"/>
              </a:rPr>
              <a:t> </a:t>
            </a:r>
            <a:r>
              <a:rPr lang="en-US" altLang="zh-CN" sz="1800" spc="434" dirty="0">
                <a:latin typeface="Symbol"/>
                <a:cs typeface="Symbol"/>
              </a:rPr>
              <a:t></a:t>
            </a:r>
            <a:r>
              <a:rPr lang="en-US" altLang="zh-CN" sz="1800" spc="-210" dirty="0">
                <a:latin typeface="Times New Roman"/>
                <a:cs typeface="Times New Roman"/>
              </a:rPr>
              <a:t> </a:t>
            </a:r>
            <a:r>
              <a:rPr lang="en-US" altLang="zh-CN" sz="1800" spc="395" dirty="0">
                <a:latin typeface="Times New Roman"/>
                <a:cs typeface="Times New Roman"/>
              </a:rPr>
              <a:t>1</a:t>
            </a:r>
            <a:endParaRPr lang="en-US" altLang="zh-CN" sz="18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280410" algn="l"/>
                <a:tab pos="4389755" algn="l"/>
              </a:tabLst>
            </a:pPr>
            <a:endParaRPr sz="1800" baseline="-25462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21788" y="1685556"/>
            <a:ext cx="1189355" cy="0"/>
          </a:xfrm>
          <a:custGeom>
            <a:avLst/>
            <a:gdLst/>
            <a:ahLst/>
            <a:cxnLst/>
            <a:rect l="l" t="t" r="r" b="b"/>
            <a:pathLst>
              <a:path w="1189354">
                <a:moveTo>
                  <a:pt x="0" y="0"/>
                </a:moveTo>
                <a:lnTo>
                  <a:pt x="1188936" y="0"/>
                </a:lnTo>
              </a:path>
            </a:pathLst>
          </a:custGeom>
          <a:ln w="10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8243" y="2346753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841" y="0"/>
                </a:lnTo>
              </a:path>
            </a:pathLst>
          </a:custGeom>
          <a:ln w="10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7268" y="1656989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8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4461" y="2493846"/>
            <a:ext cx="1130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8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20" y="1504148"/>
            <a:ext cx="93853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270" dirty="0">
                <a:latin typeface="Times New Roman"/>
                <a:cs typeface="Times New Roman"/>
              </a:rPr>
              <a:t>a</a:t>
            </a:r>
            <a:r>
              <a:rPr sz="1750" spc="270" dirty="0">
                <a:latin typeface="Times New Roman"/>
                <a:cs typeface="Times New Roman"/>
              </a:rPr>
              <a:t>(</a:t>
            </a:r>
            <a:r>
              <a:rPr sz="1750" i="1" spc="270" dirty="0">
                <a:latin typeface="Times New Roman"/>
                <a:cs typeface="Times New Roman"/>
              </a:rPr>
              <a:t>t</a:t>
            </a:r>
            <a:r>
              <a:rPr sz="1750" spc="270" dirty="0">
                <a:latin typeface="Times New Roman"/>
                <a:cs typeface="Times New Roman"/>
              </a:rPr>
              <a:t>)</a:t>
            </a:r>
            <a:r>
              <a:rPr sz="1750" spc="55" dirty="0">
                <a:latin typeface="Times New Roman"/>
                <a:cs typeface="Times New Roman"/>
              </a:rPr>
              <a:t> </a:t>
            </a:r>
            <a:r>
              <a:rPr sz="1750" spc="345" dirty="0">
                <a:latin typeface="Symbol"/>
                <a:cs typeface="Symbol"/>
              </a:rPr>
              <a:t>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i="1" spc="315" dirty="0">
                <a:latin typeface="Times New Roman"/>
                <a:cs typeface="Times New Roman"/>
              </a:rPr>
              <a:t>a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4395" y="1482634"/>
            <a:ext cx="118808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254" dirty="0">
                <a:latin typeface="Times New Roman"/>
                <a:cs typeface="Times New Roman"/>
              </a:rPr>
              <a:t>(cos</a:t>
            </a:r>
            <a:r>
              <a:rPr sz="1950" spc="254" dirty="0">
                <a:latin typeface="Symbol"/>
                <a:cs typeface="Symbol"/>
              </a:rPr>
              <a:t>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750" spc="265" dirty="0">
                <a:latin typeface="Symbol"/>
                <a:cs typeface="Symbol"/>
              </a:rPr>
              <a:t></a:t>
            </a:r>
            <a:r>
              <a:rPr sz="1750" spc="265" dirty="0">
                <a:latin typeface="Times New Roman"/>
                <a:cs typeface="Times New Roman"/>
              </a:rPr>
              <a:t>1)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9400" y="2143831"/>
            <a:ext cx="12255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35" dirty="0">
                <a:latin typeface="Times New Roman"/>
                <a:cs typeface="Times New Roman"/>
              </a:rPr>
              <a:t>(</a:t>
            </a:r>
            <a:r>
              <a:rPr sz="1950" spc="254" dirty="0">
                <a:latin typeface="Symbol"/>
                <a:cs typeface="Symbol"/>
              </a:rPr>
              <a:t>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750" spc="345" dirty="0">
                <a:latin typeface="Symbol"/>
                <a:cs typeface="Symbol"/>
              </a:rPr>
              <a:t>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spc="210" dirty="0">
                <a:latin typeface="Times New Roman"/>
                <a:cs typeface="Times New Roman"/>
              </a:rPr>
              <a:t>si</a:t>
            </a:r>
            <a:r>
              <a:rPr sz="1750" spc="405" dirty="0">
                <a:latin typeface="Times New Roman"/>
                <a:cs typeface="Times New Roman"/>
              </a:rPr>
              <a:t>n</a:t>
            </a:r>
            <a:r>
              <a:rPr sz="1950" spc="434" dirty="0">
                <a:latin typeface="Symbol"/>
                <a:cs typeface="Symbol"/>
              </a:rPr>
              <a:t></a:t>
            </a:r>
            <a:r>
              <a:rPr sz="1750" spc="204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5591" y="1361726"/>
            <a:ext cx="4654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spc="440" dirty="0">
                <a:latin typeface="Symbol"/>
                <a:cs typeface="Symbol"/>
              </a:rPr>
              <a:t></a:t>
            </a:r>
            <a:r>
              <a:rPr sz="1500" i="1" spc="660" baseline="-25000" dirty="0">
                <a:latin typeface="Times New Roman"/>
                <a:cs typeface="Times New Roman"/>
              </a:rPr>
              <a:t>M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9273" y="1833109"/>
            <a:ext cx="1714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i="1" spc="310" dirty="0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8019" y="1679804"/>
            <a:ext cx="118427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69975" algn="l"/>
              </a:tabLst>
            </a:pPr>
            <a:r>
              <a:rPr sz="1750" spc="300" dirty="0">
                <a:latin typeface="Times New Roman"/>
                <a:cs typeface="Times New Roman"/>
              </a:rPr>
              <a:t>2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spc="484" dirty="0">
                <a:latin typeface="Times New Roman"/>
                <a:cs typeface="Times New Roman"/>
              </a:rPr>
              <a:t>1</a:t>
            </a:r>
            <a:r>
              <a:rPr sz="1750" spc="695" dirty="0">
                <a:latin typeface="Symbol"/>
                <a:cs typeface="Symbol"/>
              </a:rPr>
              <a:t></a:t>
            </a:r>
            <a:r>
              <a:rPr sz="1750" spc="480" dirty="0">
                <a:latin typeface="Symbol"/>
                <a:cs typeface="Symbol"/>
              </a:rPr>
              <a:t>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204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0393" y="2493846"/>
            <a:ext cx="17145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i="1" spc="310" dirty="0">
                <a:latin typeface="Times New Roman"/>
                <a:cs typeface="Times New Roman"/>
              </a:rPr>
              <a:t>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6285" y="2022922"/>
            <a:ext cx="46545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spc="440" dirty="0">
                <a:latin typeface="Symbol"/>
                <a:cs typeface="Symbol"/>
              </a:rPr>
              <a:t></a:t>
            </a:r>
            <a:r>
              <a:rPr sz="1500" i="1" spc="660" baseline="-25000" dirty="0">
                <a:latin typeface="Times New Roman"/>
                <a:cs typeface="Times New Roman"/>
              </a:rPr>
              <a:t>M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4474" y="2341004"/>
            <a:ext cx="880744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2130" algn="l"/>
              </a:tabLst>
            </a:pPr>
            <a:r>
              <a:rPr sz="1750" spc="409" dirty="0">
                <a:latin typeface="Times New Roman"/>
                <a:cs typeface="Times New Roman"/>
              </a:rPr>
              <a:t>2</a:t>
            </a:r>
            <a:r>
              <a:rPr sz="1750" i="1" spc="450" dirty="0">
                <a:latin typeface="Times New Roman"/>
                <a:cs typeface="Times New Roman"/>
              </a:rPr>
              <a:t>H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1750" spc="220" dirty="0">
                <a:latin typeface="Times New Roman"/>
                <a:cs typeface="Times New Roman"/>
              </a:rPr>
              <a:t>(</a:t>
            </a:r>
            <a:r>
              <a:rPr sz="1750" spc="480" dirty="0">
                <a:latin typeface="Symbol"/>
                <a:cs typeface="Symbol"/>
              </a:rPr>
              <a:t>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8438" y="2239984"/>
            <a:ext cx="73279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spc="712" baseline="-25396" dirty="0">
                <a:latin typeface="Symbol"/>
                <a:cs typeface="Symbol"/>
              </a:rPr>
              <a:t></a:t>
            </a:r>
            <a:r>
              <a:rPr sz="2625" spc="172" baseline="-25396" dirty="0">
                <a:latin typeface="Times New Roman"/>
                <a:cs typeface="Times New Roman"/>
              </a:rPr>
              <a:t>1</a:t>
            </a:r>
            <a:r>
              <a:rPr sz="2625" spc="352" baseline="-25396" dirty="0">
                <a:latin typeface="Times New Roman"/>
                <a:cs typeface="Times New Roman"/>
              </a:rPr>
              <a:t>)</a:t>
            </a:r>
            <a:r>
              <a:rPr sz="1000" spc="210" dirty="0">
                <a:latin typeface="Times New Roman"/>
                <a:cs typeface="Times New Roman"/>
              </a:rPr>
              <a:t>3</a:t>
            </a:r>
            <a:r>
              <a:rPr sz="1000" spc="100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18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859" y="2165345"/>
            <a:ext cx="36004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175" dirty="0">
                <a:latin typeface="Times New Roman"/>
                <a:cs typeface="Times New Roman"/>
              </a:rPr>
              <a:t>t</a:t>
            </a:r>
            <a:r>
              <a:rPr sz="1750" i="1" spc="140" dirty="0">
                <a:latin typeface="Times New Roman"/>
                <a:cs typeface="Times New Roman"/>
              </a:rPr>
              <a:t> </a:t>
            </a:r>
            <a:r>
              <a:rPr sz="1750" spc="34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F58873E1-813E-49CE-B292-5B3AEF024A01}"/>
              </a:ext>
            </a:extLst>
          </p:cNvPr>
          <p:cNvSpPr txBox="1">
            <a:spLocks/>
          </p:cNvSpPr>
          <p:nvPr/>
        </p:nvSpPr>
        <p:spPr>
          <a:xfrm>
            <a:off x="462642" y="2896500"/>
            <a:ext cx="5083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SimSun"/>
                <a:ea typeface="+mj-ea"/>
                <a:cs typeface="SimSu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>
                <a:latin typeface="Times New Roman"/>
                <a:cs typeface="Times New Roman"/>
              </a:rPr>
              <a:t>a(t)</a:t>
            </a:r>
            <a:r>
              <a:rPr lang="en-US" sz="1800" kern="0" spc="-5">
                <a:latin typeface="Times New Roman"/>
                <a:cs typeface="Times New Roman"/>
              </a:rPr>
              <a:t> starts</a:t>
            </a:r>
            <a:r>
              <a:rPr lang="en-US" sz="1800" kern="0" spc="-15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from</a:t>
            </a:r>
            <a:r>
              <a:rPr lang="en-US" sz="1800" kern="0" spc="-5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0,</a:t>
            </a:r>
            <a:r>
              <a:rPr lang="en-US" sz="1800" kern="0" spc="-10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and reaches</a:t>
            </a:r>
            <a:r>
              <a:rPr lang="en-US" sz="1800" kern="0" spc="-20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a</a:t>
            </a:r>
            <a:r>
              <a:rPr lang="en-US" sz="1800" kern="0" spc="-5">
                <a:latin typeface="Times New Roman"/>
                <a:cs typeface="Times New Roman"/>
              </a:rPr>
              <a:t> maximum</a:t>
            </a:r>
            <a:r>
              <a:rPr lang="en-US" sz="1800" kern="0" spc="5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value</a:t>
            </a:r>
            <a:r>
              <a:rPr lang="en-US" sz="1800" kern="0" spc="-20">
                <a:latin typeface="Times New Roman"/>
                <a:cs typeface="Times New Roman"/>
              </a:rPr>
              <a:t> </a:t>
            </a:r>
            <a:r>
              <a:rPr lang="en-US" sz="1800" kern="0">
                <a:latin typeface="Times New Roman"/>
                <a:cs typeface="Times New Roman"/>
              </a:rPr>
              <a:t>at</a:t>
            </a:r>
            <a:r>
              <a:rPr lang="en-US" sz="1800" kern="0" spc="25">
                <a:latin typeface="Times New Roman"/>
                <a:cs typeface="Times New Roman"/>
              </a:rPr>
              <a:t> </a:t>
            </a:r>
            <a:r>
              <a:rPr lang="en-US" sz="1800" kern="0" spc="-5">
                <a:latin typeface="Times New Roman"/>
                <a:cs typeface="Times New Roman"/>
              </a:rPr>
              <a:t>η=π</a:t>
            </a:r>
            <a:endParaRPr lang="en-US" sz="1800" kern="0">
              <a:latin typeface="Times New Roman"/>
              <a:cs typeface="Times New Roman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7F10DFBF-ECD8-40B7-8F9F-B03DC8AB2344}"/>
              </a:ext>
            </a:extLst>
          </p:cNvPr>
          <p:cNvSpPr/>
          <p:nvPr/>
        </p:nvSpPr>
        <p:spPr>
          <a:xfrm>
            <a:off x="3566010" y="3500002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334" y="0"/>
                </a:lnTo>
              </a:path>
            </a:pathLst>
          </a:custGeom>
          <a:ln w="9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DD682E66-501E-4813-9F49-C1ECB9AB0223}"/>
              </a:ext>
            </a:extLst>
          </p:cNvPr>
          <p:cNvSpPr txBox="1"/>
          <p:nvPr/>
        </p:nvSpPr>
        <p:spPr>
          <a:xfrm>
            <a:off x="2750635" y="3473918"/>
            <a:ext cx="27559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220" dirty="0">
                <a:latin typeface="Times New Roman"/>
                <a:cs typeface="Times New Roman"/>
              </a:rPr>
              <a:t>m</a:t>
            </a:r>
            <a:r>
              <a:rPr sz="850" spc="125" dirty="0">
                <a:latin typeface="Times New Roman"/>
                <a:cs typeface="Times New Roman"/>
              </a:rPr>
              <a:t>a</a:t>
            </a:r>
            <a:r>
              <a:rPr sz="850" spc="15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030E7E8C-968E-4E14-B759-6C9400877FA1}"/>
              </a:ext>
            </a:extLst>
          </p:cNvPr>
          <p:cNvSpPr txBox="1"/>
          <p:nvPr/>
        </p:nvSpPr>
        <p:spPr>
          <a:xfrm>
            <a:off x="3771615" y="3622617"/>
            <a:ext cx="14859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i="1" spc="254" dirty="0">
                <a:latin typeface="Times New Roman"/>
                <a:cs typeface="Times New Roman"/>
              </a:rPr>
              <a:t>M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C1544412-AC4A-4999-BC8E-79E9404024CB}"/>
              </a:ext>
            </a:extLst>
          </p:cNvPr>
          <p:cNvSpPr txBox="1"/>
          <p:nvPr/>
        </p:nvSpPr>
        <p:spPr>
          <a:xfrm>
            <a:off x="3690614" y="3224187"/>
            <a:ext cx="4064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365" dirty="0">
                <a:latin typeface="Symbol"/>
                <a:cs typeface="Symbol"/>
              </a:rPr>
              <a:t></a:t>
            </a:r>
            <a:r>
              <a:rPr sz="1275" i="1" spc="547" baseline="-26143" dirty="0">
                <a:latin typeface="Times New Roman"/>
                <a:cs typeface="Times New Roman"/>
              </a:rPr>
              <a:t>M</a:t>
            </a:r>
            <a:endParaRPr sz="1275" baseline="-26143">
              <a:latin typeface="Times New Roman"/>
              <a:cs typeface="Times New Roman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7934E3C-BC59-44E3-BEF6-FF6329D55549}"/>
              </a:ext>
            </a:extLst>
          </p:cNvPr>
          <p:cNvSpPr txBox="1"/>
          <p:nvPr/>
        </p:nvSpPr>
        <p:spPr>
          <a:xfrm>
            <a:off x="2624492" y="3344466"/>
            <a:ext cx="81978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</a:tabLst>
            </a:pPr>
            <a:r>
              <a:rPr sz="1500" i="1" spc="250" dirty="0">
                <a:latin typeface="Times New Roman"/>
                <a:cs typeface="Times New Roman"/>
              </a:rPr>
              <a:t>a	</a:t>
            </a:r>
            <a:r>
              <a:rPr sz="1500" spc="275" dirty="0">
                <a:latin typeface="Symbol"/>
                <a:cs typeface="Symbol"/>
              </a:rPr>
              <a:t>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i="1" spc="250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BF9EA569-D056-4F4A-8986-A2300F1CC491}"/>
              </a:ext>
            </a:extLst>
          </p:cNvPr>
          <p:cNvSpPr txBox="1"/>
          <p:nvPr/>
        </p:nvSpPr>
        <p:spPr>
          <a:xfrm>
            <a:off x="3389756" y="3393657"/>
            <a:ext cx="4222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50" spc="150" dirty="0">
                <a:latin typeface="Times New Roman"/>
                <a:cs typeface="Times New Roman"/>
              </a:rPr>
              <a:t>0</a:t>
            </a:r>
            <a:r>
              <a:rPr sz="850" spc="320" dirty="0">
                <a:latin typeface="Times New Roman"/>
                <a:cs typeface="Times New Roman"/>
              </a:rPr>
              <a:t> </a:t>
            </a:r>
            <a:r>
              <a:rPr sz="2250" spc="577" baseline="-29629" dirty="0">
                <a:latin typeface="Symbol"/>
                <a:cs typeface="Symbol"/>
              </a:rPr>
              <a:t></a:t>
            </a:r>
            <a:endParaRPr sz="2250" baseline="-29629">
              <a:latin typeface="Symbol"/>
              <a:cs typeface="Symbo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DDB3735D-AF46-4A5D-A45E-0408C4D5F1C5}"/>
              </a:ext>
            </a:extLst>
          </p:cNvPr>
          <p:cNvSpPr txBox="1"/>
          <p:nvPr/>
        </p:nvSpPr>
        <p:spPr>
          <a:xfrm>
            <a:off x="3987346" y="3493556"/>
            <a:ext cx="3079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390" dirty="0">
                <a:latin typeface="Symbol"/>
                <a:cs typeface="Symbol"/>
              </a:rPr>
              <a:t></a:t>
            </a:r>
            <a:r>
              <a:rPr sz="1500" spc="2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38B3D0DA-9504-4813-86CA-6CF08C5E3FF6}"/>
              </a:ext>
            </a:extLst>
          </p:cNvPr>
          <p:cNvSpPr txBox="1"/>
          <p:nvPr/>
        </p:nvSpPr>
        <p:spPr>
          <a:xfrm>
            <a:off x="462510" y="3900621"/>
            <a:ext cx="238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universe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A0A05634-3E15-4824-AEB4-2E0DE0BA249B}"/>
              </a:ext>
            </a:extLst>
          </p:cNvPr>
          <p:cNvSpPr/>
          <p:nvPr/>
        </p:nvSpPr>
        <p:spPr>
          <a:xfrm>
            <a:off x="3021983" y="4541283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8942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012514D8-C971-4992-BD7A-CFC581CD2DE4}"/>
              </a:ext>
            </a:extLst>
          </p:cNvPr>
          <p:cNvSpPr/>
          <p:nvPr/>
        </p:nvSpPr>
        <p:spPr>
          <a:xfrm>
            <a:off x="3583284" y="4541283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4">
                <a:moveTo>
                  <a:pt x="0" y="0"/>
                </a:moveTo>
                <a:lnTo>
                  <a:pt x="1218421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043BF941-40D8-40B7-B173-96CC5DF9C281}"/>
              </a:ext>
            </a:extLst>
          </p:cNvPr>
          <p:cNvSpPr txBox="1"/>
          <p:nvPr/>
        </p:nvSpPr>
        <p:spPr>
          <a:xfrm>
            <a:off x="2415343" y="4513952"/>
            <a:ext cx="29845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220" dirty="0">
                <a:latin typeface="Times New Roman"/>
                <a:cs typeface="Times New Roman"/>
              </a:rPr>
              <a:t>m</a:t>
            </a:r>
            <a:r>
              <a:rPr sz="950" spc="130" dirty="0">
                <a:latin typeface="Times New Roman"/>
                <a:cs typeface="Times New Roman"/>
              </a:rPr>
              <a:t>a</a:t>
            </a:r>
            <a:r>
              <a:rPr sz="950" spc="15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731FB8BB-1B94-4076-AA44-84A048DA9309}"/>
              </a:ext>
            </a:extLst>
          </p:cNvPr>
          <p:cNvSpPr txBox="1"/>
          <p:nvPr/>
        </p:nvSpPr>
        <p:spPr>
          <a:xfrm>
            <a:off x="3398307" y="4676521"/>
            <a:ext cx="10604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5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DB8E8103-AF6D-4B79-A981-737E3937D647}"/>
              </a:ext>
            </a:extLst>
          </p:cNvPr>
          <p:cNvSpPr txBox="1"/>
          <p:nvPr/>
        </p:nvSpPr>
        <p:spPr>
          <a:xfrm>
            <a:off x="3193953" y="4241798"/>
            <a:ext cx="16510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9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22455E48-DF4C-467C-975E-3C9F67C1D887}"/>
              </a:ext>
            </a:extLst>
          </p:cNvPr>
          <p:cNvSpPr txBox="1"/>
          <p:nvPr/>
        </p:nvSpPr>
        <p:spPr>
          <a:xfrm>
            <a:off x="3904996" y="4676521"/>
            <a:ext cx="1600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260" dirty="0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74E6FF4B-1220-44CF-A7F6-2D1C865B2E9E}"/>
              </a:ext>
            </a:extLst>
          </p:cNvPr>
          <p:cNvSpPr txBox="1"/>
          <p:nvPr/>
        </p:nvSpPr>
        <p:spPr>
          <a:xfrm>
            <a:off x="3867225" y="4221557"/>
            <a:ext cx="58420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spc="325" dirty="0">
                <a:latin typeface="Symbol"/>
                <a:cs typeface="Symbol"/>
              </a:rPr>
              <a:t></a:t>
            </a:r>
            <a:r>
              <a:rPr sz="1600" spc="325" dirty="0">
                <a:latin typeface="Symbol"/>
                <a:cs typeface="Symbol"/>
              </a:rPr>
              <a:t></a:t>
            </a:r>
            <a:r>
              <a:rPr sz="1425" i="1" spc="487" baseline="-23391" dirty="0">
                <a:latin typeface="Times New Roman"/>
                <a:cs typeface="Times New Roman"/>
              </a:rPr>
              <a:t>M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F3117BE4-AC09-41FA-8EEA-2826858E3AA1}"/>
              </a:ext>
            </a:extLst>
          </p:cNvPr>
          <p:cNvSpPr txBox="1"/>
          <p:nvPr/>
        </p:nvSpPr>
        <p:spPr>
          <a:xfrm>
            <a:off x="3026735" y="4535428"/>
            <a:ext cx="8921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8960" algn="l"/>
              </a:tabLst>
            </a:pPr>
            <a:r>
              <a:rPr sz="1600" spc="390" dirty="0">
                <a:latin typeface="Times New Roman"/>
                <a:cs typeface="Times New Roman"/>
              </a:rPr>
              <a:t>2</a:t>
            </a:r>
            <a:r>
              <a:rPr sz="1600" i="1" spc="425" dirty="0">
                <a:latin typeface="Times New Roman"/>
                <a:cs typeface="Times New Roman"/>
              </a:rPr>
              <a:t>H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spc="220" dirty="0">
                <a:latin typeface="Times New Roman"/>
                <a:cs typeface="Times New Roman"/>
              </a:rPr>
              <a:t>(</a:t>
            </a:r>
            <a:r>
              <a:rPr sz="1600" spc="455" dirty="0">
                <a:latin typeface="Symbol"/>
                <a:cs typeface="Symbol"/>
              </a:rPr>
              <a:t>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CB4029BB-493A-417A-A325-1F47F3931930}"/>
              </a:ext>
            </a:extLst>
          </p:cNvPr>
          <p:cNvSpPr txBox="1"/>
          <p:nvPr/>
        </p:nvSpPr>
        <p:spPr>
          <a:xfrm>
            <a:off x="4114800" y="4442173"/>
            <a:ext cx="68453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00" spc="675" baseline="-26041" dirty="0">
                <a:latin typeface="Symbol"/>
                <a:cs typeface="Symbol"/>
              </a:rPr>
              <a:t></a:t>
            </a:r>
            <a:r>
              <a:rPr sz="2400" spc="172" baseline="-26041" dirty="0">
                <a:latin typeface="Times New Roman"/>
                <a:cs typeface="Times New Roman"/>
              </a:rPr>
              <a:t>1</a:t>
            </a:r>
            <a:r>
              <a:rPr sz="2400" spc="345" baseline="-26041" dirty="0">
                <a:latin typeface="Times New Roman"/>
                <a:cs typeface="Times New Roman"/>
              </a:rPr>
              <a:t>)</a:t>
            </a:r>
            <a:r>
              <a:rPr sz="950" spc="180" dirty="0">
                <a:latin typeface="Times New Roman"/>
                <a:cs typeface="Times New Roman"/>
              </a:rPr>
              <a:t>3</a:t>
            </a:r>
            <a:r>
              <a:rPr sz="950" spc="85" dirty="0">
                <a:latin typeface="Times New Roman"/>
                <a:cs typeface="Times New Roman"/>
              </a:rPr>
              <a:t>/</a:t>
            </a:r>
            <a:r>
              <a:rPr sz="950" spc="-120" dirty="0">
                <a:latin typeface="Times New Roman"/>
                <a:cs typeface="Times New Roman"/>
              </a:rPr>
              <a:t> </a:t>
            </a:r>
            <a:r>
              <a:rPr sz="950" spc="15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68EF7581-7CEA-484D-BDE8-63543FDDBEDB}"/>
              </a:ext>
            </a:extLst>
          </p:cNvPr>
          <p:cNvSpPr txBox="1"/>
          <p:nvPr/>
        </p:nvSpPr>
        <p:spPr>
          <a:xfrm>
            <a:off x="2332582" y="4372861"/>
            <a:ext cx="63436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7995" algn="l"/>
              </a:tabLst>
            </a:pPr>
            <a:r>
              <a:rPr sz="1600" i="1" spc="165" dirty="0">
                <a:latin typeface="Times New Roman"/>
                <a:cs typeface="Times New Roman"/>
              </a:rPr>
              <a:t>t	</a:t>
            </a:r>
            <a:r>
              <a:rPr sz="1600" spc="325" dirty="0">
                <a:latin typeface="Symbol"/>
                <a:cs typeface="Symbol"/>
              </a:rPr>
              <a:t></a:t>
            </a:r>
            <a:endParaRPr sz="160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80" y="281535"/>
            <a:ext cx="5755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-5" dirty="0">
                <a:latin typeface="Times New Roman"/>
                <a:cs typeface="Times New Roman"/>
              </a:rPr>
              <a:t>宇宙常数</a:t>
            </a:r>
            <a:r>
              <a:rPr lang="en-US" altLang="zh-CN" sz="3200" b="1" spc="-5" dirty="0">
                <a:latin typeface="Times New Roman"/>
                <a:cs typeface="Times New Roman"/>
              </a:rPr>
              <a:t>-</a:t>
            </a:r>
            <a:r>
              <a:rPr lang="zh-CN" altLang="en-US" sz="3200" b="1" spc="-5" dirty="0">
                <a:latin typeface="Times New Roman"/>
                <a:cs typeface="Times New Roman"/>
              </a:rPr>
              <a:t>物质 宇宙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08221"/>
            <a:ext cx="6990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Universe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cosmological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have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974" y="1719523"/>
            <a:ext cx="3094659" cy="1105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005045"/>
            <a:ext cx="7135306" cy="2058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98" y="123444"/>
            <a:ext cx="7174943" cy="16214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79" y="2280014"/>
            <a:ext cx="6420485" cy="847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450" y="3464888"/>
            <a:ext cx="8235680" cy="300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5140" y="4080015"/>
            <a:ext cx="4214837" cy="559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749</Words>
  <Application>Microsoft Office PowerPoint</Application>
  <PresentationFormat>全屏显示(16:9)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SimSun</vt:lpstr>
      <vt:lpstr>Arial</vt:lpstr>
      <vt:lpstr>Calibri</vt:lpstr>
      <vt:lpstr>Cambria Math</vt:lpstr>
      <vt:lpstr>Symbol</vt:lpstr>
      <vt:lpstr>Times New Roman</vt:lpstr>
      <vt:lpstr>Office Theme</vt:lpstr>
      <vt:lpstr>The solutions of Friedmann Universe</vt:lpstr>
      <vt:lpstr>辐射主导转化为物质主导</vt:lpstr>
      <vt:lpstr>PowerPoint 演示文稿</vt:lpstr>
      <vt:lpstr>PowerPoint 演示文稿</vt:lpstr>
      <vt:lpstr>物质-曲率 宇宙</vt:lpstr>
      <vt:lpstr>PowerPoint 演示文稿</vt:lpstr>
      <vt:lpstr>The Closed Universe 解析求解</vt:lpstr>
      <vt:lpstr>PowerPoint 演示文稿</vt:lpstr>
      <vt:lpstr>PowerPoint 演示文稿</vt:lpstr>
      <vt:lpstr>de Sitter Universe (Vacuum-dominated)</vt:lpstr>
      <vt:lpstr>ΛCDM 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solutions of Friedmann Universe</dc:title>
  <dc:creator>wfy</dc:creator>
  <cp:lastModifiedBy>Chitsin Yin</cp:lastModifiedBy>
  <cp:revision>27</cp:revision>
  <dcterms:created xsi:type="dcterms:W3CDTF">2024-05-24T03:41:47Z</dcterms:created>
  <dcterms:modified xsi:type="dcterms:W3CDTF">2024-05-28T06:01:52Z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</Properties>
</file>