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304" r:id="rId4"/>
    <p:sldId id="312" r:id="rId5"/>
    <p:sldId id="307" r:id="rId6"/>
    <p:sldId id="309" r:id="rId7"/>
    <p:sldId id="282" r:id="rId8"/>
    <p:sldId id="286" r:id="rId9"/>
    <p:sldId id="289" r:id="rId10"/>
    <p:sldId id="291" r:id="rId11"/>
    <p:sldId id="315" r:id="rId12"/>
    <p:sldId id="317" r:id="rId13"/>
    <p:sldId id="320" r:id="rId14"/>
    <p:sldId id="267" r:id="rId15"/>
    <p:sldId id="257" r:id="rId16"/>
    <p:sldId id="258" r:id="rId17"/>
    <p:sldId id="260" r:id="rId18"/>
    <p:sldId id="261" r:id="rId19"/>
    <p:sldId id="262" r:id="rId20"/>
    <p:sldId id="263" r:id="rId21"/>
    <p:sldId id="264" r:id="rId22"/>
    <p:sldId id="265" r:id="rId2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0D232D-37CD-4CE3-ABBB-A68B274FE7EF}">
          <p14:sldIdLst>
            <p14:sldId id="256"/>
          </p14:sldIdLst>
        </p14:section>
        <p14:section name="inflation" id="{27A776F9-37C1-4A46-82EB-4BC4A9064C63}">
          <p14:sldIdLst>
            <p14:sldId id="268"/>
          </p14:sldIdLst>
        </p14:section>
        <p14:section name="热平衡与退耦" id="{6DA32A90-0B24-41C6-88F4-E874E462A0FB}">
          <p14:sldIdLst>
            <p14:sldId id="304"/>
            <p14:sldId id="312"/>
            <p14:sldId id="307"/>
            <p14:sldId id="309"/>
          </p14:sldIdLst>
        </p14:section>
        <p14:section name="原初核合成" id="{0921986F-FAD5-4AB9-AF6E-67819D912DE2}">
          <p14:sldIdLst>
            <p14:sldId id="282"/>
            <p14:sldId id="286"/>
            <p14:sldId id="289"/>
            <p14:sldId id="291"/>
          </p14:sldIdLst>
        </p14:section>
        <p14:section name="原子复合与CMB" id="{5510C9C9-E6A8-48ED-A14A-214C1848CBF6}">
          <p14:sldIdLst>
            <p14:sldId id="315"/>
            <p14:sldId id="317"/>
            <p14:sldId id="320"/>
          </p14:sldIdLst>
        </p14:section>
        <p14:section name="宇宙早期历史" id="{D4507445-DC13-423B-A3D7-82EAEBE878E1}">
          <p14:sldIdLst>
            <p14:sldId id="267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2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824CD-B1EF-4A92-A412-EE8B66CBAC8C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7936F-1438-4935-9431-876A69E91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2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936F-1438-4935-9431-876A69E910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7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7936F-1438-4935-9431-876A69E910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1604" y="16510"/>
            <a:ext cx="29444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7312" y="1765363"/>
            <a:ext cx="6412230" cy="312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29.png"/><Relationship Id="rId10" Type="http://schemas.openxmlformats.org/officeDocument/2006/relationships/image" Target="../media/image2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50.png"/><Relationship Id="rId9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8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13" y="141859"/>
            <a:ext cx="627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The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thermal</a:t>
            </a:r>
            <a:r>
              <a:rPr sz="3600" b="1" dirty="0">
                <a:latin typeface="Times New Roman"/>
                <a:cs typeface="Times New Roman"/>
              </a:rPr>
              <a:t> history </a:t>
            </a:r>
            <a:r>
              <a:rPr sz="3600" b="1" spc="-5" dirty="0">
                <a:latin typeface="Times New Roman"/>
                <a:cs typeface="Times New Roman"/>
              </a:rPr>
              <a:t>of</a:t>
            </a:r>
            <a:r>
              <a:rPr sz="3600" b="1" spc="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Universe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216050"/>
            <a:ext cx="3643629" cy="2581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5" dirty="0">
                <a:latin typeface="SimSun"/>
                <a:cs typeface="SimSun"/>
              </a:rPr>
              <a:t>宇宙的创生与演化</a:t>
            </a:r>
            <a:endParaRPr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5" dirty="0">
                <a:latin typeface="SimSun"/>
                <a:cs typeface="SimSun"/>
              </a:rPr>
              <a:t>大爆炸核合成</a:t>
            </a:r>
            <a:endParaRPr sz="2800" dirty="0">
              <a:latin typeface="SimSun"/>
              <a:cs typeface="SimSu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5" dirty="0">
                <a:latin typeface="SimSun"/>
                <a:cs typeface="SimSun"/>
              </a:rPr>
              <a:t>退耦</a:t>
            </a:r>
            <a:r>
              <a:rPr sz="2800" b="1" spc="-5" dirty="0">
                <a:latin typeface="Times New Roman"/>
                <a:cs typeface="Times New Roman"/>
              </a:rPr>
              <a:t>De</a:t>
            </a:r>
            <a:r>
              <a:rPr sz="2800" b="1" spc="-2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o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ple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5" dirty="0">
                <a:latin typeface="SimSun"/>
                <a:cs typeface="SimSun"/>
              </a:rPr>
              <a:t>再复合</a:t>
            </a:r>
            <a:r>
              <a:rPr sz="2800" b="1" spc="-60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spc="-2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om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in</a:t>
            </a:r>
            <a:r>
              <a:rPr sz="2800" b="1" spc="5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ti</a:t>
            </a:r>
            <a:r>
              <a:rPr sz="2800" b="1" spc="5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CMB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5" y="1132332"/>
            <a:ext cx="4718304" cy="35676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947" y="1208317"/>
            <a:ext cx="294425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spc="-5" dirty="0">
                <a:latin typeface="SimSun"/>
                <a:cs typeface="SimSun"/>
              </a:rPr>
              <a:t>同样的，有</a:t>
            </a:r>
            <a:r>
              <a:rPr lang="en-US" altLang="zh-CN" sz="2000" spc="-5" dirty="0" err="1">
                <a:latin typeface="SimSun"/>
                <a:cs typeface="SimSun"/>
              </a:rPr>
              <a:t>Saha</a:t>
            </a:r>
            <a:r>
              <a:rPr lang="en-US" altLang="zh-CN" sz="2000" spc="-5" dirty="0">
                <a:latin typeface="SimSun"/>
                <a:cs typeface="SimSun"/>
              </a:rPr>
              <a:t> Eq.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AD456F0-8444-4D92-9C3E-6328A30F1B77}"/>
              </a:ext>
            </a:extLst>
          </p:cNvPr>
          <p:cNvSpPr txBox="1">
            <a:spLocks/>
          </p:cNvSpPr>
          <p:nvPr/>
        </p:nvSpPr>
        <p:spPr>
          <a:xfrm>
            <a:off x="521652" y="326202"/>
            <a:ext cx="19485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400" b="1" kern="0" dirty="0">
                <a:latin typeface="SimSun"/>
                <a:cs typeface="SimSun"/>
              </a:rPr>
              <a:t>1.</a:t>
            </a:r>
            <a:r>
              <a:rPr lang="zh-CN" altLang="en-US" sz="2400" b="1" kern="0" dirty="0">
                <a:latin typeface="SimSun"/>
                <a:cs typeface="SimSun"/>
              </a:rPr>
              <a:t>氘的合成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FC1BCF-D2BF-473C-A17D-8601267F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2511"/>
            <a:ext cx="1905000" cy="392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6B8BC607-937D-4A5D-A728-C56AB2E11629}"/>
                  </a:ext>
                </a:extLst>
              </p:cNvPr>
              <p:cNvSpPr txBox="1"/>
              <p:nvPr/>
            </p:nvSpPr>
            <p:spPr>
              <a:xfrm>
                <a:off x="2362992" y="798944"/>
                <a:ext cx="3744507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2000" dirty="0">
                    <a:latin typeface="SimSun"/>
                    <a:cs typeface="SimSun"/>
                  </a:rPr>
                  <a:t>氘Ｄ的结合能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cs typeface="SimSun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225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6B8BC607-937D-4A5D-A728-C56AB2E1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92" y="798944"/>
                <a:ext cx="3744507" cy="320601"/>
              </a:xfrm>
              <a:prstGeom prst="rect">
                <a:avLst/>
              </a:prstGeom>
              <a:blipFill>
                <a:blip r:embed="rId3"/>
                <a:stretch>
                  <a:fillRect l="-3909" t="-24528" b="-49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EA3B17-F9A5-47CA-B39C-C5F6040D45B9}"/>
                  </a:ext>
                </a:extLst>
              </p:cNvPr>
              <p:cNvSpPr txBox="1"/>
              <p:nvPr/>
            </p:nvSpPr>
            <p:spPr>
              <a:xfrm>
                <a:off x="5943600" y="913209"/>
                <a:ext cx="2939075" cy="9006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dirty="0"/>
                  <a:t>非相对论气体：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1EA3B17-F9A5-47CA-B39C-C5F6040D4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3209"/>
                <a:ext cx="2939075" cy="900631"/>
              </a:xfrm>
              <a:prstGeom prst="rect">
                <a:avLst/>
              </a:prstGeom>
              <a:blipFill>
                <a:blip r:embed="rId4"/>
                <a:stretch>
                  <a:fillRect t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2C26B8-BCAD-48B0-9B2A-0257A1AD48A6}"/>
                  </a:ext>
                </a:extLst>
              </p:cNvPr>
              <p:cNvSpPr txBox="1"/>
              <p:nvPr/>
            </p:nvSpPr>
            <p:spPr>
              <a:xfrm>
                <a:off x="1721703" y="1568257"/>
                <a:ext cx="3429000" cy="79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2C26B8-BCAD-48B0-9B2A-0257A1AD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03" y="1568257"/>
                <a:ext cx="3429000" cy="792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06101FE-2F8E-466F-9F9B-E4A4CE0C7E65}"/>
              </a:ext>
            </a:extLst>
          </p:cNvPr>
          <p:cNvSpPr txBox="1"/>
          <p:nvPr/>
        </p:nvSpPr>
        <p:spPr>
          <a:xfrm>
            <a:off x="2362200" y="416173"/>
            <a:ext cx="230832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发生在中微子退耦之后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171DAB0-80AE-4421-9319-590E920693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01" y="2665519"/>
                <a:ext cx="4575999" cy="8438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 sz="4000" b="0" i="0">
                    <a:solidFill>
                      <a:schemeClr val="tx1"/>
                    </a:solidFill>
                    <a:latin typeface="Times New Roman"/>
                    <a:ea typeface="+mj-ea"/>
                    <a:cs typeface="Times New Roman"/>
                  </a:defRPr>
                </a:lvl1pPr>
              </a:lstStyle>
              <a:p>
                <a:pPr marL="12700">
                  <a:spcBef>
                    <a:spcPts val="100"/>
                  </a:spcBef>
                </a:pPr>
                <a:r>
                  <a:rPr lang="zh-CN" altLang="en-US" sz="1800" kern="0" dirty="0">
                    <a:latin typeface="SimSun"/>
                    <a:cs typeface="SimSun"/>
                  </a:rPr>
                  <a:t>求解上述方程，存在温</a:t>
                </a:r>
                <a:r>
                  <a:rPr lang="zh-CN" altLang="en-US" sz="1800" kern="0" spc="-5" dirty="0">
                    <a:latin typeface="SimSun"/>
                    <a:cs typeface="SimSun"/>
                  </a:rPr>
                  <a:t>度</a:t>
                </a:r>
                <a14:m>
                  <m:oMath xmlns:m="http://schemas.openxmlformats.org/officeDocument/2006/math">
                    <m:r>
                      <a:rPr lang="zh-CN" altLang="en-US" sz="1800" i="1" kern="0" spc="-5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kern="0" spc="-7" baseline="-20833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800" kern="0" spc="-5" dirty="0"/>
                  <a:t>,</a:t>
                </a:r>
                <a:r>
                  <a:rPr lang="zh-CN" altLang="en-US" sz="1800" kern="0" dirty="0"/>
                  <a:t> </a:t>
                </a:r>
                <a:r>
                  <a:rPr lang="zh-CN" altLang="en-US" sz="1800" kern="0" spc="545" dirty="0">
                    <a:latin typeface="SimSun"/>
                    <a:cs typeface="SimSun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1800" i="1" kern="0" spc="-5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kern="0" spc="-5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800" i="1" kern="0" spc="-5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kern="0" spc="-7" baseline="-20833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800" i="1" kern="0" spc="300" baseline="-20833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kern="0" dirty="0"/>
                  <a:t>, D</a:t>
                </a:r>
                <a:r>
                  <a:rPr lang="en-US" altLang="zh-CN" sz="1800" kern="0" spc="15" dirty="0"/>
                  <a:t> </a:t>
                </a:r>
                <a:r>
                  <a:rPr lang="zh-CN" altLang="en-US" sz="1800" kern="0" spc="-5" dirty="0">
                    <a:latin typeface="SimSun"/>
                    <a:cs typeface="SimSun"/>
                  </a:rPr>
                  <a:t>丰度很低，</a:t>
                </a:r>
                <a:r>
                  <a:rPr lang="zh-CN" altLang="en-US" sz="1800" kern="0" dirty="0">
                    <a:latin typeface="SimSun"/>
                    <a:cs typeface="SimSun"/>
                  </a:rPr>
                  <a:t>当</a:t>
                </a:r>
                <a:r>
                  <a:rPr lang="zh-CN" altLang="en-US" sz="1800" kern="0" spc="-645" dirty="0">
                    <a:latin typeface="SimSun"/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kern="0" spc="-5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kern="0" spc="-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800" i="1" kern="0" spc="-5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1800" i="1" kern="0" spc="-7" baseline="-20833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800" kern="0" spc="-5" dirty="0"/>
                  <a:t>, </a:t>
                </a:r>
                <a:r>
                  <a:rPr lang="en-US" altLang="zh-CN" sz="1800" kern="0" dirty="0"/>
                  <a:t>D</a:t>
                </a:r>
                <a:r>
                  <a:rPr lang="en-US" altLang="zh-CN" sz="1800" kern="0" spc="-60" dirty="0"/>
                  <a:t> </a:t>
                </a:r>
                <a:r>
                  <a:rPr lang="zh-CN" altLang="en-US" sz="1800" kern="0" dirty="0">
                    <a:latin typeface="SimSun"/>
                    <a:cs typeface="SimSun"/>
                  </a:rPr>
                  <a:t>丰度占主导。计算表明当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ar-AE" sz="1800" i="1" ker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ar-AE" altLang="zh-CN" sz="1800" i="1" ker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800" i="1" ker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1800" i="1" ker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ar-AE" altLang="zh-CN" sz="1800" i="1" ker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altLang="zh-CN" sz="1800" i="1" ker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800" kern="0" dirty="0"/>
                  <a:t>, </a:t>
                </a:r>
                <a14:m>
                  <m:oMath xmlns:m="http://schemas.openxmlformats.org/officeDocument/2006/math">
                    <m:r>
                      <a:rPr lang="zh-CN" altLang="en-US" sz="1800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min, </a:t>
                </a:r>
                <a:r>
                  <a:rPr lang="zh-CN" altLang="en-US" sz="18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zh-CN" altLang="en-US" sz="18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ar-AE" altLang="zh-CN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ar-AE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ar-AE" altLang="zh-CN" sz="1800" i="1" kern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ar-AE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ar-AE" sz="180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ar-AE" sz="1800" kern="0" dirty="0">
                    <a:latin typeface="SimSun"/>
                    <a:cs typeface="SimSun"/>
                  </a:rPr>
                  <a:t>，</a:t>
                </a:r>
                <a:r>
                  <a:rPr lang="zh-CN" altLang="en-US" sz="1800" kern="0" dirty="0">
                    <a:latin typeface="SimSun"/>
                    <a:cs typeface="SimSun"/>
                  </a:rPr>
                  <a:t>且</a:t>
                </a:r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8171DAB0-80AE-4421-9319-590E92069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1" y="2665519"/>
                <a:ext cx="4575999" cy="843821"/>
              </a:xfrm>
              <a:prstGeom prst="rect">
                <a:avLst/>
              </a:prstGeom>
              <a:blipFill>
                <a:blip r:embed="rId6"/>
                <a:stretch>
                  <a:fillRect l="-2929" t="-9353" r="-799" b="-16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AAB9365-D9CF-4391-9654-999117F0ED21}"/>
                  </a:ext>
                </a:extLst>
              </p:cNvPr>
              <p:cNvSpPr txBox="1"/>
              <p:nvPr/>
            </p:nvSpPr>
            <p:spPr>
              <a:xfrm>
                <a:off x="958012" y="3594128"/>
                <a:ext cx="3024353" cy="682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04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AAB9365-D9CF-4391-9654-999117F0E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12" y="3594128"/>
                <a:ext cx="3024353" cy="682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284378F-1E10-4446-A23A-4FC3A54C5653}"/>
                  </a:ext>
                </a:extLst>
              </p:cNvPr>
              <p:cNvSpPr txBox="1"/>
              <p:nvPr/>
            </p:nvSpPr>
            <p:spPr>
              <a:xfrm>
                <a:off x="491947" y="4375897"/>
                <a:ext cx="3962399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SimSun"/>
                    <a:cs typeface="SimSun"/>
                  </a:rPr>
                  <a:t>这时核合成开始</a:t>
                </a:r>
                <a:r>
                  <a:rPr lang="en-US" dirty="0">
                    <a:latin typeface="SimSun"/>
                    <a:cs typeface="SimSun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 spc="-10" dirty="0" smtClean="0">
                        <a:latin typeface="Cambria Math" panose="02040503050406030204" pitchFamily="18" charset="0"/>
                        <a:cs typeface="Times New Roman"/>
                      </a:rPr>
                      <m:t>𝑁</m:t>
                    </m:r>
                    <m:r>
                      <a:rPr lang="zh-CN" altLang="en-US" i="1" baseline="-20833" dirty="0"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dirty="0">
                    <a:latin typeface="SimSun"/>
                    <a:cs typeface="SimSun"/>
                  </a:rPr>
                  <a:t>为中微子种类数。</a:t>
                </a:r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284378F-1E10-4446-A23A-4FC3A54C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7" y="4375897"/>
                <a:ext cx="3962399" cy="289823"/>
              </a:xfrm>
              <a:prstGeom prst="rect">
                <a:avLst/>
              </a:prstGeom>
              <a:blipFill>
                <a:blip r:embed="rId8"/>
                <a:stretch>
                  <a:fillRect l="-2769" t="-27660" r="-769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BF0A62E5-B433-47E1-B05F-C163B9F0FB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2008211"/>
            <a:ext cx="3645453" cy="31124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1737" y="133350"/>
            <a:ext cx="1660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0" dirty="0">
                <a:latin typeface="SimSun"/>
                <a:cs typeface="SimSun"/>
              </a:rPr>
              <a:t>原子复合</a:t>
            </a:r>
            <a:endParaRPr sz="3200" b="1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3D2950-07FC-4E67-8B28-39930AF8F689}"/>
                  </a:ext>
                </a:extLst>
              </p:cNvPr>
              <p:cNvSpPr txBox="1"/>
              <p:nvPr/>
            </p:nvSpPr>
            <p:spPr>
              <a:xfrm>
                <a:off x="228600" y="742950"/>
                <a:ext cx="3940506" cy="1141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800" spc="-5" dirty="0">
                    <a:latin typeface="SimSun"/>
                    <a:cs typeface="SimSun"/>
                  </a:rPr>
                  <a:t>宇宙原初元素</a:t>
                </a:r>
                <a:r>
                  <a:rPr lang="zh-CN" altLang="en-US" sz="1800" spc="-680" dirty="0">
                    <a:latin typeface="SimSun"/>
                    <a:cs typeface="SimSun"/>
                  </a:rPr>
                  <a:t> </a:t>
                </a:r>
                <a:r>
                  <a:rPr lang="en-US" altLang="zh-CN" sz="1800" spc="-5" dirty="0">
                    <a:latin typeface="Times New Roman"/>
                    <a:cs typeface="Times New Roman"/>
                  </a:rPr>
                  <a:t>H</a:t>
                </a:r>
                <a:r>
                  <a:rPr lang="en-US" altLang="zh-CN" sz="1800" spc="5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及</a:t>
                </a:r>
                <a:r>
                  <a:rPr lang="zh-CN" altLang="en-US" sz="1800" spc="-695" dirty="0">
                    <a:latin typeface="SimSun"/>
                    <a:cs typeface="SimSun"/>
                  </a:rPr>
                  <a:t> </a:t>
                </a:r>
                <a:r>
                  <a:rPr lang="en-US" altLang="zh-CN" sz="1800" spc="-10" dirty="0">
                    <a:latin typeface="Times New Roman"/>
                    <a:cs typeface="Times New Roman"/>
                  </a:rPr>
                  <a:t>H</a:t>
                </a:r>
                <a:r>
                  <a:rPr lang="en-US" altLang="zh-CN" sz="1800" spc="-5" dirty="0">
                    <a:latin typeface="Times New Roman"/>
                    <a:cs typeface="Times New Roman"/>
                  </a:rPr>
                  <a:t>e</a:t>
                </a:r>
                <a:r>
                  <a:rPr lang="en-US" altLang="zh-CN" sz="1800" spc="-229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为主</a:t>
                </a:r>
                <a:r>
                  <a:rPr lang="en-US" altLang="zh-CN" sz="1800" spc="-5" dirty="0">
                    <a:latin typeface="Times New Roman"/>
                    <a:cs typeface="Times New Roman"/>
                  </a:rPr>
                  <a:t>,</a:t>
                </a:r>
                <a:r>
                  <a:rPr lang="zh-CN" altLang="en-US" sz="1800" spc="5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复合过程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zh-CN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只考虑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复合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反应</a:t>
                </a:r>
                <a:r>
                  <a:rPr lang="en-US" altLang="zh-CN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3D2950-07FC-4E67-8B28-39930AF8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42950"/>
                <a:ext cx="3940506" cy="1141466"/>
              </a:xfrm>
              <a:prstGeom prst="rect">
                <a:avLst/>
              </a:prstGeom>
              <a:blipFill>
                <a:blip r:embed="rId2"/>
                <a:stretch>
                  <a:fillRect l="-3715" t="-8021" r="-929" b="-1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1B51EB4-3D1D-4D96-A408-E19014B3F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939951"/>
                <a:ext cx="4648200" cy="59734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 sz="4000" b="0" i="0">
                    <a:solidFill>
                      <a:schemeClr val="tx1"/>
                    </a:solidFill>
                    <a:latin typeface="Times New Roman"/>
                    <a:ea typeface="+mj-ea"/>
                    <a:cs typeface="Times New Roman"/>
                  </a:defRPr>
                </a:lvl1pPr>
              </a:lstStyle>
              <a:p>
                <a:pPr marL="63500" marR="30480" indent="-26034">
                  <a:lnSpc>
                    <a:spcPct val="110100"/>
                  </a:lnSpc>
                  <a:spcBef>
                    <a:spcPts val="100"/>
                  </a:spcBef>
                  <a:tabLst>
                    <a:tab pos="2453640" algn="l"/>
                  </a:tabLst>
                </a:pPr>
                <a14:m>
                  <m:oMath xmlns:m="http://schemas.openxmlformats.org/officeDocument/2006/math">
                    <m:r>
                      <a:rPr lang="zh-CN" altLang="en-US" sz="1800" i="1" kern="0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800" i="1" kern="0" spc="-55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~ </m:t>
                    </m:r>
                    <m:sSup>
                      <m:sSupPr>
                        <m:ctrlPr>
                          <a:rPr lang="zh-CN" altLang="en-US" sz="1800" i="1" kern="0" spc="-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 kern="0" spc="-5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1800" i="1" kern="0" spc="-5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sz="1800" i="1" kern="0" baseline="2430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 kern="0" spc="-292" baseline="24305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kern="0" spc="-5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1800" kern="0" spc="-5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sz="1800" b="0" i="1" kern="0" spc="-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kern="0" spc="-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b="0" i="1" kern="0" spc="-5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latin typeface="SimSun"/>
                    <a:cs typeface="SimSun"/>
                  </a:rPr>
                  <a:t>, </a:t>
                </a:r>
                <a:r>
                  <a:rPr lang="zh-CN" altLang="en-US" sz="1800" kern="0" dirty="0">
                    <a:latin typeface="SimSun"/>
                    <a:cs typeface="SimSun"/>
                  </a:rPr>
                  <a:t>质子、电子和氢原子的热力学平衡统计分布满足</a:t>
                </a:r>
                <a:r>
                  <a:rPr lang="zh-CN" altLang="en-US" sz="1800" kern="0" dirty="0">
                    <a:solidFill>
                      <a:srgbClr val="FF0000"/>
                    </a:solidFill>
                    <a:latin typeface="SimSun"/>
                    <a:cs typeface="SimSun"/>
                  </a:rPr>
                  <a:t>非相对论</a:t>
                </a:r>
                <a:r>
                  <a:rPr lang="en-US" altLang="zh-CN" sz="1800" kern="0" dirty="0">
                    <a:solidFill>
                      <a:srgbClr val="FF0000"/>
                    </a:solidFill>
                  </a:rPr>
                  <a:t>Boltz</a:t>
                </a:r>
                <a:r>
                  <a:rPr lang="en-US" altLang="zh-CN" sz="1800" kern="0" spc="-15" dirty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sz="1800" kern="0" dirty="0">
                    <a:solidFill>
                      <a:srgbClr val="FF0000"/>
                    </a:solidFill>
                  </a:rPr>
                  <a:t>ann</a:t>
                </a:r>
                <a:r>
                  <a:rPr lang="zh-CN" altLang="en-US" sz="1800" kern="0" spc="-1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800" kern="0" dirty="0">
                    <a:solidFill>
                      <a:srgbClr val="FF0000"/>
                    </a:solidFill>
                    <a:latin typeface="SimSun"/>
                    <a:cs typeface="SimSun"/>
                  </a:rPr>
                  <a:t>分布</a:t>
                </a:r>
              </a:p>
            </p:txBody>
          </p:sp>
        </mc:Choice>
        <mc:Fallback xmlns="">
          <p:sp>
            <p:nvSpPr>
              <p:cNvPr id="10" name="object 2">
                <a:extLst>
                  <a:ext uri="{FF2B5EF4-FFF2-40B4-BE49-F238E27FC236}">
                    <a16:creationId xmlns:a16="http://schemas.microsoft.com/office/drawing/2014/main" id="{F1B51EB4-3D1D-4D96-A408-E19014B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9951"/>
                <a:ext cx="4648200" cy="597343"/>
              </a:xfrm>
              <a:prstGeom prst="rect">
                <a:avLst/>
              </a:prstGeom>
              <a:blipFill>
                <a:blip r:embed="rId3"/>
                <a:stretch>
                  <a:fillRect l="-1837" t="-13265" r="-1969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373B3F-7FBC-4BEA-AF7A-8EDF871691EF}"/>
                  </a:ext>
                </a:extLst>
              </p:cNvPr>
              <p:cNvSpPr txBox="1"/>
              <p:nvPr/>
            </p:nvSpPr>
            <p:spPr>
              <a:xfrm>
                <a:off x="351010" y="2537294"/>
                <a:ext cx="3818096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373B3F-7FBC-4BEA-AF7A-8EDF8716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10" y="2537294"/>
                <a:ext cx="3818096" cy="1073884"/>
              </a:xfrm>
              <a:prstGeom prst="rect">
                <a:avLst/>
              </a:prstGeom>
              <a:blipFill>
                <a:blip r:embed="rId4"/>
                <a:stretch>
                  <a:fillRect b="-5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EA8EFF-6E83-4A07-A4C4-12CFE254703D}"/>
                  </a:ext>
                </a:extLst>
              </p:cNvPr>
              <p:cNvSpPr txBox="1"/>
              <p:nvPr/>
            </p:nvSpPr>
            <p:spPr>
              <a:xfrm>
                <a:off x="228600" y="3714750"/>
                <a:ext cx="32431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平衡态反应两端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化学势相等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假设宇宙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电中性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引入氢原子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结合能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eV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EA8EFF-6E83-4A07-A4C4-12CFE2547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14750"/>
                <a:ext cx="3243196" cy="1200329"/>
              </a:xfrm>
              <a:prstGeom prst="rect">
                <a:avLst/>
              </a:prstGeom>
              <a:blipFill>
                <a:blip r:embed="rId5"/>
                <a:stretch>
                  <a:fillRect l="-1316" t="-4061" r="-1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1F91CF7-8A06-4F52-9656-4E09B8547A7A}"/>
                  </a:ext>
                </a:extLst>
              </p:cNvPr>
              <p:cNvSpPr txBox="1"/>
              <p:nvPr/>
            </p:nvSpPr>
            <p:spPr>
              <a:xfrm>
                <a:off x="3487315" y="3693622"/>
                <a:ext cx="137396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1F91CF7-8A06-4F52-9656-4E09B8547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15" y="3693622"/>
                <a:ext cx="1373966" cy="298415"/>
              </a:xfrm>
              <a:prstGeom prst="rect">
                <a:avLst/>
              </a:prstGeom>
              <a:blipFill>
                <a:blip r:embed="rId6"/>
                <a:stretch>
                  <a:fillRect l="-3556" r="-1778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68265A-2A38-48D8-A5DA-0BEED2DA0EB6}"/>
                  </a:ext>
                </a:extLst>
              </p:cNvPr>
              <p:cNvSpPr txBox="1"/>
              <p:nvPr/>
            </p:nvSpPr>
            <p:spPr>
              <a:xfrm>
                <a:off x="3487315" y="3992037"/>
                <a:ext cx="8437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D68265A-2A38-48D8-A5DA-0BEED2DA0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15" y="3992037"/>
                <a:ext cx="843757" cy="298415"/>
              </a:xfrm>
              <a:prstGeom prst="rect">
                <a:avLst/>
              </a:prstGeom>
              <a:blipFill>
                <a:blip r:embed="rId7"/>
                <a:stretch>
                  <a:fillRect l="-3623" r="-1449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714807-EAF7-4515-87EF-4D22179D0981}"/>
                  </a:ext>
                </a:extLst>
              </p:cNvPr>
              <p:cNvSpPr txBox="1"/>
              <p:nvPr/>
            </p:nvSpPr>
            <p:spPr>
              <a:xfrm>
                <a:off x="2742306" y="4495708"/>
                <a:ext cx="213449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714807-EAF7-4515-87EF-4D22179D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306" y="4495708"/>
                <a:ext cx="2134494" cy="298415"/>
              </a:xfrm>
              <a:prstGeom prst="rect">
                <a:avLst/>
              </a:prstGeom>
              <a:blipFill>
                <a:blip r:embed="rId8"/>
                <a:stretch>
                  <a:fillRect l="-1143" r="-286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2">
            <a:extLst>
              <a:ext uri="{FF2B5EF4-FFF2-40B4-BE49-F238E27FC236}">
                <a16:creationId xmlns:a16="http://schemas.microsoft.com/office/drawing/2014/main" id="{694EE7B4-54EC-41BD-9834-DE9352731CE6}"/>
              </a:ext>
            </a:extLst>
          </p:cNvPr>
          <p:cNvSpPr txBox="1"/>
          <p:nvPr/>
        </p:nvSpPr>
        <p:spPr>
          <a:xfrm>
            <a:off x="5257800" y="819150"/>
            <a:ext cx="1549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B050"/>
                </a:solidFill>
                <a:latin typeface="SimSun"/>
                <a:cs typeface="SimSun"/>
              </a:rPr>
              <a:t>定义电离度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1D6469B-0462-4FF3-8CC3-30DD2E563BD2}"/>
                  </a:ext>
                </a:extLst>
              </p:cNvPr>
              <p:cNvSpPr txBox="1"/>
              <p:nvPr/>
            </p:nvSpPr>
            <p:spPr>
              <a:xfrm>
                <a:off x="6807200" y="819150"/>
                <a:ext cx="1725435" cy="480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1D6469B-0462-4FF3-8CC3-30DD2E563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819150"/>
                <a:ext cx="1725435" cy="480388"/>
              </a:xfrm>
              <a:prstGeom prst="rect">
                <a:avLst/>
              </a:prstGeom>
              <a:blipFill>
                <a:blip r:embed="rId9"/>
                <a:stretch>
                  <a:fillRect l="-3887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593C3FC4-06AA-4820-8976-C692FD0036E2}"/>
              </a:ext>
            </a:extLst>
          </p:cNvPr>
          <p:cNvSpPr txBox="1"/>
          <p:nvPr/>
        </p:nvSpPr>
        <p:spPr>
          <a:xfrm>
            <a:off x="5225512" y="1389029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spc="-5" dirty="0">
                <a:latin typeface="Times New Roman"/>
                <a:cs typeface="Times New Roman"/>
              </a:rPr>
              <a:t>化学势相等给出</a:t>
            </a:r>
            <a:r>
              <a:rPr lang="en-US" altLang="zh-CN" b="0" spc="-5" dirty="0" err="1">
                <a:latin typeface="Times New Roman"/>
                <a:cs typeface="Times New Roman"/>
              </a:rPr>
              <a:t>Saha</a:t>
            </a:r>
            <a:r>
              <a:rPr lang="en-US" altLang="zh-CN" b="0" spc="-5" dirty="0">
                <a:latin typeface="Times New Roman"/>
                <a:cs typeface="Times New Roman"/>
              </a:rPr>
              <a:t> E</a:t>
            </a:r>
            <a:r>
              <a:rPr lang="en-US" altLang="zh-CN" spc="-5" dirty="0">
                <a:latin typeface="Times New Roman"/>
                <a:cs typeface="Times New Roman"/>
              </a:rPr>
              <a:t>q.</a:t>
            </a:r>
            <a:endParaRPr lang="en-US" altLang="zh-CN" b="0" dirty="0">
              <a:latin typeface="Cambria Math" panose="020405030504060302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EDEA6B3-5DB8-40F9-8E52-F983005CA821}"/>
              </a:ext>
            </a:extLst>
          </p:cNvPr>
          <p:cNvCxnSpPr>
            <a:cxnSpLocks/>
          </p:cNvCxnSpPr>
          <p:nvPr/>
        </p:nvCxnSpPr>
        <p:spPr>
          <a:xfrm>
            <a:off x="5029200" y="74295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C42DDFC6-3C4E-438D-A223-AE3380D3F3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97" y="-587"/>
            <a:ext cx="2324100" cy="725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E99CDE-2795-4A1D-A370-35FB09031B57}"/>
                  </a:ext>
                </a:extLst>
              </p:cNvPr>
              <p:cNvSpPr txBox="1"/>
              <p:nvPr/>
            </p:nvSpPr>
            <p:spPr>
              <a:xfrm>
                <a:off x="5197120" y="1780237"/>
                <a:ext cx="3718281" cy="7816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E99CDE-2795-4A1D-A370-35FB09031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120" y="1780237"/>
                <a:ext cx="3718281" cy="7816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908D618-1209-4E4E-AB46-6E45A65035AA}"/>
                  </a:ext>
                </a:extLst>
              </p:cNvPr>
              <p:cNvSpPr txBox="1"/>
              <p:nvPr/>
            </p:nvSpPr>
            <p:spPr>
              <a:xfrm>
                <a:off x="5257800" y="2813205"/>
                <a:ext cx="28193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SimSun"/>
                    <a:cs typeface="SimSun"/>
                  </a:rPr>
                  <a:t>重子数密</a:t>
                </a:r>
                <a:r>
                  <a:rPr lang="zh-CN" altLang="en-US" sz="1800" spc="585" dirty="0">
                    <a:latin typeface="SimSun"/>
                    <a:cs typeface="SimSun"/>
                  </a:rPr>
                  <a:t>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可用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光子密度的比值表示：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908D618-1209-4E4E-AB46-6E45A6503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813205"/>
                <a:ext cx="2819399" cy="646331"/>
              </a:xfrm>
              <a:prstGeom prst="rect">
                <a:avLst/>
              </a:prstGeom>
              <a:blipFill>
                <a:blip r:embed="rId12"/>
                <a:stretch>
                  <a:fillRect l="-1948" t="-6542" r="-1732" b="-10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952ACED-007F-4BA6-A4A1-33DC5B18641B}"/>
                  </a:ext>
                </a:extLst>
              </p:cNvPr>
              <p:cNvSpPr txBox="1"/>
              <p:nvPr/>
            </p:nvSpPr>
            <p:spPr>
              <a:xfrm>
                <a:off x="5181601" y="3355238"/>
                <a:ext cx="2776604" cy="636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952ACED-007F-4BA6-A4A1-33DC5B186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3355238"/>
                <a:ext cx="2776604" cy="6368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CBFC2BB-2E6C-4E64-ACAB-CA796AC17B18}"/>
                  </a:ext>
                </a:extLst>
              </p:cNvPr>
              <p:cNvSpPr txBox="1"/>
              <p:nvPr/>
            </p:nvSpPr>
            <p:spPr>
              <a:xfrm>
                <a:off x="6635212" y="4794123"/>
                <a:ext cx="25036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的计算见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David Tong P91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CBFC2BB-2E6C-4E64-ACAB-CA796A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12" y="4794123"/>
                <a:ext cx="2503612" cy="338554"/>
              </a:xfrm>
              <a:prstGeom prst="rect">
                <a:avLst/>
              </a:prstGeom>
              <a:blipFill>
                <a:blip r:embed="rId14"/>
                <a:stretch>
                  <a:fillRect t="-7143" r="-487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0F3F3488-3897-42A4-9977-B67F9131CD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33647" y="4003185"/>
            <a:ext cx="2603129" cy="642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20103" y="355101"/>
            <a:ext cx="35446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  <a:cs typeface="SimSun"/>
              </a:rPr>
              <a:t>得到用于数值计算的</a:t>
            </a:r>
            <a:r>
              <a:rPr lang="en-US" altLang="zh-CN" sz="2000" dirty="0" err="1">
                <a:latin typeface="SimSun"/>
                <a:cs typeface="SimSun"/>
              </a:rPr>
              <a:t>Saha</a:t>
            </a:r>
            <a:r>
              <a:rPr lang="en-US" altLang="zh-CN" sz="2000" dirty="0">
                <a:latin typeface="SimSun"/>
                <a:cs typeface="SimSun"/>
              </a:rPr>
              <a:t> Eq.</a:t>
            </a:r>
            <a:endParaRPr sz="20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425423B-C54B-4A90-89B4-DF2271FCBC56}"/>
                  </a:ext>
                </a:extLst>
              </p:cNvPr>
              <p:cNvSpPr txBox="1"/>
              <p:nvPr/>
            </p:nvSpPr>
            <p:spPr>
              <a:xfrm>
                <a:off x="152400" y="742290"/>
                <a:ext cx="3505200" cy="801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425423B-C54B-4A90-89B4-DF2271FC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42290"/>
                <a:ext cx="3505200" cy="801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3">
                <a:extLst>
                  <a:ext uri="{FF2B5EF4-FFF2-40B4-BE49-F238E27FC236}">
                    <a16:creationId xmlns:a16="http://schemas.microsoft.com/office/drawing/2014/main" id="{C5E41690-3174-4416-B059-F6047A62996F}"/>
                  </a:ext>
                </a:extLst>
              </p:cNvPr>
              <p:cNvSpPr txBox="1"/>
              <p:nvPr/>
            </p:nvSpPr>
            <p:spPr>
              <a:xfrm>
                <a:off x="504826" y="4273134"/>
                <a:ext cx="3048000" cy="57964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zh-CN" altLang="en-US" dirty="0">
                    <a:latin typeface="SimSun"/>
                    <a:cs typeface="SimSun"/>
                  </a:rPr>
                  <a:t>平衡态假设下，数值计算得到复合温度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eV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𝐵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SimSun"/>
                          </a:rPr>
                          <m:t>𝐻</m:t>
                        </m:r>
                      </m:sub>
                    </m:sSub>
                  </m:oMath>
                </a14:m>
                <a:endParaRPr lang="zh-CN" altLang="en-US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5" name="object 3">
                <a:extLst>
                  <a:ext uri="{FF2B5EF4-FFF2-40B4-BE49-F238E27FC236}">
                    <a16:creationId xmlns:a16="http://schemas.microsoft.com/office/drawing/2014/main" id="{C5E41690-3174-4416-B059-F6047A62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6" y="4273134"/>
                <a:ext cx="3048000" cy="579646"/>
              </a:xfrm>
              <a:prstGeom prst="rect">
                <a:avLst/>
              </a:prstGeom>
              <a:blipFill>
                <a:blip r:embed="rId4"/>
                <a:stretch>
                  <a:fillRect l="-4400" t="-11579" r="-3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D2E2A472-071C-4E1F-80A4-436DA36D88E9}"/>
              </a:ext>
            </a:extLst>
          </p:cNvPr>
          <p:cNvSpPr txBox="1"/>
          <p:nvPr/>
        </p:nvSpPr>
        <p:spPr>
          <a:xfrm>
            <a:off x="4343400" y="32191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1600" dirty="0">
                <a:latin typeface="SimSun"/>
                <a:cs typeface="SimSun"/>
              </a:rPr>
              <a:t>以上计算的假设：</a:t>
            </a:r>
          </a:p>
          <a:p>
            <a:pPr marL="12700" marR="91440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altLang="zh-CN" sz="1600" dirty="0" err="1">
                <a:latin typeface="Times New Roman"/>
                <a:cs typeface="Times New Roman"/>
              </a:rPr>
              <a:t>Saha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zh-CN" altLang="en-US" sz="1600" dirty="0">
                <a:latin typeface="SimSun"/>
                <a:cs typeface="SimSun"/>
              </a:rPr>
              <a:t>公式只考虑了自由电子直接复合到基态</a:t>
            </a:r>
            <a:r>
              <a:rPr lang="en-US" altLang="zh-CN" sz="1600" dirty="0">
                <a:latin typeface="SimSun"/>
                <a:cs typeface="SimSun"/>
              </a:rPr>
              <a:t>,</a:t>
            </a:r>
            <a:r>
              <a:rPr lang="zh-CN" altLang="en-US" sz="1600" spc="-10" dirty="0">
                <a:latin typeface="SimSun"/>
                <a:cs typeface="SimSun"/>
              </a:rPr>
              <a:t>以</a:t>
            </a:r>
            <a:r>
              <a:rPr lang="zh-CN" altLang="en-US" sz="1600" dirty="0">
                <a:latin typeface="SimSun"/>
                <a:cs typeface="SimSun"/>
              </a:rPr>
              <a:t>及氢原子从基态直接电离</a:t>
            </a:r>
            <a:r>
              <a:rPr lang="zh-CN" altLang="en-US" sz="1600" spc="-10" dirty="0">
                <a:latin typeface="SimSun"/>
                <a:cs typeface="SimSun"/>
              </a:rPr>
              <a:t>的</a:t>
            </a:r>
            <a:r>
              <a:rPr lang="zh-CN" altLang="en-US" sz="1600" dirty="0">
                <a:latin typeface="SimSun"/>
                <a:cs typeface="SimSun"/>
              </a:rPr>
              <a:t>过程。</a:t>
            </a:r>
            <a:endParaRPr lang="en-US" altLang="zh-CN" sz="1600" dirty="0">
              <a:latin typeface="SimSun"/>
              <a:cs typeface="SimSun"/>
            </a:endParaRPr>
          </a:p>
          <a:p>
            <a:pPr marL="12700" marR="91440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zh-CN" altLang="en-US" sz="1600" dirty="0">
                <a:latin typeface="SimSun"/>
                <a:cs typeface="SimSun"/>
              </a:rPr>
              <a:t>未考虑氦对电离过程的影响。</a:t>
            </a:r>
            <a:endParaRPr lang="en-US" altLang="zh-CN" sz="1600" dirty="0">
              <a:latin typeface="SimSun"/>
              <a:cs typeface="SimSun"/>
            </a:endParaRPr>
          </a:p>
          <a:p>
            <a:pPr marL="12700" marR="91440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zh-CN" altLang="en-US" sz="1600" dirty="0">
                <a:latin typeface="SimSun"/>
                <a:cs typeface="SimSun"/>
              </a:rPr>
              <a:t>未考虑后续偏离平衡态情形</a:t>
            </a:r>
          </a:p>
        </p:txBody>
      </p:sp>
      <p:pic>
        <p:nvPicPr>
          <p:cNvPr id="58" name="object 3">
            <a:extLst>
              <a:ext uri="{FF2B5EF4-FFF2-40B4-BE49-F238E27FC236}">
                <a16:creationId xmlns:a16="http://schemas.microsoft.com/office/drawing/2014/main" id="{012FEA4A-9866-4359-B7EA-131DC537C96A}"/>
              </a:ext>
            </a:extLst>
          </p:cNvPr>
          <p:cNvPicPr/>
          <p:nvPr/>
        </p:nvPicPr>
        <p:blipFill rotWithShape="1">
          <a:blip r:embed="rId5" cstate="print"/>
          <a:srcRect l="7848" r="13676"/>
          <a:stretch/>
        </p:blipFill>
        <p:spPr>
          <a:xfrm>
            <a:off x="4343400" y="1784008"/>
            <a:ext cx="3697637" cy="2710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2">
                <a:extLst>
                  <a:ext uri="{FF2B5EF4-FFF2-40B4-BE49-F238E27FC236}">
                    <a16:creationId xmlns:a16="http://schemas.microsoft.com/office/drawing/2014/main" id="{99C33ADA-C844-4F0B-BA43-B12B299F5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43400" y="4562537"/>
                <a:ext cx="3124200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</a:defRPr>
                </a:lvl1pPr>
              </a:lstStyle>
              <a:p>
                <a:pPr marL="12700">
                  <a:spcBef>
                    <a:spcPts val="100"/>
                  </a:spcBef>
                </a:pPr>
                <a:r>
                  <a:rPr lang="zh-CN" altLang="en-US" sz="1600" kern="0" dirty="0">
                    <a:solidFill>
                      <a:sysClr val="windowText" lastClr="000000"/>
                    </a:solidFill>
                    <a:latin typeface="SimSun"/>
                    <a:cs typeface="SimSun"/>
                  </a:rPr>
                  <a:t>考虑到非热平衡过程</a:t>
                </a:r>
                <a:r>
                  <a:rPr lang="en-US" altLang="zh-CN" sz="1600" kern="0" dirty="0">
                    <a:solidFill>
                      <a:sysClr val="windowText" lastClr="000000"/>
                    </a:solidFill>
                    <a:latin typeface="SimSun"/>
                    <a:cs typeface="SimSun"/>
                  </a:rPr>
                  <a:t>,</a:t>
                </a:r>
                <a:r>
                  <a:rPr lang="zh-CN" altLang="en-US" sz="1600" kern="0" dirty="0">
                    <a:solidFill>
                      <a:sysClr val="windowText" lastClr="000000"/>
                    </a:solidFill>
                    <a:latin typeface="SimSun"/>
                    <a:cs typeface="SimSun"/>
                  </a:rPr>
                  <a:t>剩余</a:t>
                </a:r>
                <a14:m>
                  <m:oMath xmlns:m="http://schemas.openxmlformats.org/officeDocument/2006/math">
                    <m:r>
                      <a:rPr lang="en-US" altLang="zh-CN" sz="16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SimSun"/>
                      </a:rPr>
                      <m:t>𝑥</m:t>
                    </m:r>
                    <m:r>
                      <a:rPr lang="en-US" altLang="zh-CN" sz="16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</m:t>
                    </m:r>
                    <m:sSup>
                      <m:sSupPr>
                        <m:ctrlPr>
                          <a:rPr lang="en-US" altLang="zh-CN" sz="16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pPr>
                      <m:e>
                        <m:r>
                          <a:rPr lang="en-US" altLang="zh-CN" sz="16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</m:e>
                      <m:sup>
                        <m:r>
                          <a:rPr lang="en-US" altLang="zh-CN" sz="16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−</m:t>
                        </m:r>
                        <m:r>
                          <a:rPr lang="en-US" altLang="zh-CN" sz="16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1600" kern="0" dirty="0">
                  <a:solidFill>
                    <a:sysClr val="windowText" lastClr="000000"/>
                  </a:solidFill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59" name="object 2">
                <a:extLst>
                  <a:ext uri="{FF2B5EF4-FFF2-40B4-BE49-F238E27FC236}">
                    <a16:creationId xmlns:a16="http://schemas.microsoft.com/office/drawing/2014/main" id="{99C33ADA-C844-4F0B-BA43-B12B299F5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562537"/>
                <a:ext cx="3124200" cy="259045"/>
              </a:xfrm>
              <a:prstGeom prst="rect">
                <a:avLst/>
              </a:prstGeom>
              <a:blipFill>
                <a:blip r:embed="rId7"/>
                <a:stretch>
                  <a:fillRect l="-3711" t="-20930" b="-4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形 2">
            <a:extLst>
              <a:ext uri="{FF2B5EF4-FFF2-40B4-BE49-F238E27FC236}">
                <a16:creationId xmlns:a16="http://schemas.microsoft.com/office/drawing/2014/main" id="{D6E87C39-FD6C-4317-BCD2-CE1535339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607" y="1733550"/>
            <a:ext cx="3992425" cy="2464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42500"/>
            <a:ext cx="37338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n"/>
              <a:tabLst>
                <a:tab pos="354965" algn="l"/>
                <a:tab pos="355600" algn="l"/>
              </a:tabLst>
            </a:pPr>
            <a:r>
              <a:rPr sz="2400" b="1" spc="10" dirty="0">
                <a:latin typeface="SimSun"/>
              </a:rPr>
              <a:t>微波背景辐射CMB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035289"/>
            <a:ext cx="8382000" cy="79791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3970" marR="5080" indent="-1905">
              <a:lnSpc>
                <a:spcPct val="90000"/>
              </a:lnSpc>
              <a:spcBef>
                <a:spcPts val="390"/>
              </a:spcBef>
            </a:pPr>
            <a:r>
              <a:rPr lang="zh-CN" altLang="en-US" dirty="0">
                <a:latin typeface="SimSun"/>
                <a:cs typeface="SimSun"/>
              </a:rPr>
              <a:t>当自由电子足够多，即</a:t>
            </a:r>
            <a:r>
              <a:rPr lang="zh-CN" altLang="en-US" dirty="0">
                <a:solidFill>
                  <a:schemeClr val="accent6"/>
                </a:solidFill>
                <a:latin typeface="SimSun"/>
                <a:cs typeface="SimSun"/>
              </a:rPr>
              <a:t>电离度足够大</a:t>
            </a:r>
            <a:r>
              <a:rPr lang="zh-CN" altLang="en-US" dirty="0">
                <a:latin typeface="SimSun"/>
                <a:cs typeface="SimSun"/>
              </a:rPr>
              <a:t>时，散射足够频繁，光子不能自由逃逸，宇宙处于</a:t>
            </a:r>
            <a:r>
              <a:rPr lang="zh-CN" altLang="en-US" dirty="0">
                <a:solidFill>
                  <a:schemeClr val="accent1"/>
                </a:solidFill>
                <a:latin typeface="SimSun"/>
                <a:cs typeface="SimSun"/>
              </a:rPr>
              <a:t>不透明状态</a:t>
            </a:r>
            <a:r>
              <a:rPr lang="zh-CN" altLang="en-US" dirty="0">
                <a:latin typeface="SimSun"/>
                <a:cs typeface="SimSun"/>
              </a:rPr>
              <a:t>。当复合发生后，电离度剧烈下降，</a:t>
            </a:r>
            <a:r>
              <a:rPr lang="zh-CN" altLang="en-US" sz="1800" spc="-5" dirty="0">
                <a:latin typeface="SimSun"/>
                <a:cs typeface="SimSun"/>
              </a:rPr>
              <a:t>辐射与物质退耦，宇宙背景光子与自由电子发生最后一次散射，</a:t>
            </a:r>
            <a:r>
              <a:rPr lang="zh-CN" altLang="en-US" sz="1800" dirty="0">
                <a:latin typeface="SimSun"/>
                <a:cs typeface="SimSun"/>
              </a:rPr>
              <a:t>此后在空间中自由传播，</a:t>
            </a:r>
            <a:r>
              <a:rPr lang="zh-CN" altLang="en-US" sz="1800" dirty="0">
                <a:solidFill>
                  <a:schemeClr val="accent1"/>
                </a:solidFill>
                <a:latin typeface="SimSun"/>
                <a:cs typeface="SimSun"/>
              </a:rPr>
              <a:t>宇宙变得透明</a:t>
            </a:r>
            <a:r>
              <a:rPr lang="zh-CN" altLang="en-US" sz="1800" dirty="0">
                <a:latin typeface="SimSun"/>
                <a:cs typeface="SimSun"/>
              </a:rPr>
              <a:t>。</a:t>
            </a:r>
            <a:endParaRPr lang="en-US" altLang="zh-CN" sz="18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0C8F0D-62D3-4131-9FBA-EA103FEDCAB5}"/>
                  </a:ext>
                </a:extLst>
              </p:cNvPr>
              <p:cNvSpPr txBox="1"/>
              <p:nvPr/>
            </p:nvSpPr>
            <p:spPr>
              <a:xfrm>
                <a:off x="3885612" y="185135"/>
                <a:ext cx="22795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latin typeface="SimSun"/>
                    <a:cs typeface="SimSun"/>
                  </a:rPr>
                  <a:t>光子与自由电子散射</a:t>
                </a:r>
                <a:r>
                  <a:rPr lang="en-US" altLang="zh-CN" dirty="0">
                    <a:latin typeface="SimSun"/>
                    <a:cs typeface="SimSun"/>
                  </a:rPr>
                  <a:t>:</a:t>
                </a:r>
                <a:endParaRPr lang="zh-CN" altLang="en-US" dirty="0">
                  <a:latin typeface="SimSun"/>
                  <a:cs typeface="SimSu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0C8F0D-62D3-4131-9FBA-EA103FED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12" y="185135"/>
                <a:ext cx="2279535" cy="553998"/>
              </a:xfrm>
              <a:prstGeom prst="rect">
                <a:avLst/>
              </a:prstGeom>
              <a:blipFill>
                <a:blip r:embed="rId2"/>
                <a:stretch>
                  <a:fillRect l="-6150" t="-14286" r="-2406" b="-10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2F026686-3568-4586-A4E0-4AC823D529D4}"/>
              </a:ext>
            </a:extLst>
          </p:cNvPr>
          <p:cNvSpPr txBox="1"/>
          <p:nvPr/>
        </p:nvSpPr>
        <p:spPr>
          <a:xfrm>
            <a:off x="228600" y="1962150"/>
            <a:ext cx="2829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spc="10" dirty="0">
                <a:latin typeface="SimSun"/>
                <a:cs typeface="SimSun"/>
              </a:rPr>
              <a:t>最后散射截面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BE3A6D-9313-43A6-80F8-D75FB0A07293}"/>
                  </a:ext>
                </a:extLst>
              </p:cNvPr>
              <p:cNvSpPr txBox="1"/>
              <p:nvPr/>
            </p:nvSpPr>
            <p:spPr>
              <a:xfrm>
                <a:off x="380412" y="3459552"/>
                <a:ext cx="236220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ABE3A6D-9313-43A6-80F8-D75FB0A0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2" y="3459552"/>
                <a:ext cx="2362200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985921-84A2-49A0-991B-FFCD411B6601}"/>
                  </a:ext>
                </a:extLst>
              </p:cNvPr>
              <p:cNvSpPr txBox="1"/>
              <p:nvPr/>
            </p:nvSpPr>
            <p:spPr>
              <a:xfrm>
                <a:off x="380412" y="4269430"/>
                <a:ext cx="28297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SimSun"/>
                    <a:cs typeface="SimSun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SimSun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SimSun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SimSun"/>
                    <a:cs typeface="SimSun"/>
                  </a:rPr>
                  <a:t>为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Tho</a:t>
                </a:r>
                <a:r>
                  <a:rPr lang="en-US" altLang="zh-CN" sz="1600" spc="-25" dirty="0">
                    <a:latin typeface="Times New Roman"/>
                    <a:cs typeface="Times New Roman"/>
                  </a:rPr>
                  <a:t>m</a:t>
                </a:r>
                <a:r>
                  <a:rPr lang="en-US" altLang="zh-CN" sz="1600" spc="-5" dirty="0">
                    <a:latin typeface="Times New Roman"/>
                    <a:cs typeface="Times New Roman"/>
                  </a:rPr>
                  <a:t>son </a:t>
                </a:r>
                <a:r>
                  <a:rPr lang="zh-CN" altLang="en-US" sz="1600" dirty="0">
                    <a:latin typeface="SimSun"/>
                    <a:cs typeface="SimSun"/>
                  </a:rPr>
                  <a:t>散射截面。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985921-84A2-49A0-991B-FFCD411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2" y="4269430"/>
                <a:ext cx="2829732" cy="338554"/>
              </a:xfrm>
              <a:prstGeom prst="rect">
                <a:avLst/>
              </a:prstGeom>
              <a:blipFill>
                <a:blip r:embed="rId4"/>
                <a:stretch>
                  <a:fillRect l="-1075" t="-8929" r="-838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17B0C37C-B705-400F-A1C0-D798D28A612F}"/>
              </a:ext>
            </a:extLst>
          </p:cNvPr>
          <p:cNvSpPr txBox="1"/>
          <p:nvPr/>
        </p:nvSpPr>
        <p:spPr>
          <a:xfrm>
            <a:off x="304800" y="2552765"/>
            <a:ext cx="5334000" cy="90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60"/>
              </a:spcBef>
            </a:pPr>
            <a:r>
              <a:rPr lang="zh-CN" altLang="en-US" sz="1800" dirty="0">
                <a:latin typeface="SimSun"/>
                <a:cs typeface="SimSun"/>
              </a:rPr>
              <a:t>从红</a:t>
            </a:r>
            <a:r>
              <a:rPr lang="zh-CN" altLang="en-US" sz="1800" spc="10" dirty="0">
                <a:latin typeface="SimSun"/>
                <a:cs typeface="SimSun"/>
              </a:rPr>
              <a:t>移</a:t>
            </a:r>
            <a:r>
              <a:rPr lang="en-US" altLang="zh-CN" sz="1800" dirty="0">
                <a:latin typeface="Times New Roman"/>
                <a:cs typeface="Times New Roman"/>
              </a:rPr>
              <a:t>z</a:t>
            </a:r>
            <a:r>
              <a:rPr lang="zh-CN" altLang="en-US" sz="1800" dirty="0">
                <a:latin typeface="SimSun"/>
                <a:cs typeface="SimSun"/>
              </a:rPr>
              <a:t>出发出的光子到达观测者的途中所经历的光深定义为（直观上理解为光子从红移</a:t>
            </a:r>
            <a:r>
              <a:rPr lang="en-US" altLang="zh-CN" sz="1800" spc="5" dirty="0">
                <a:latin typeface="Times New Roman"/>
                <a:cs typeface="Times New Roman"/>
              </a:rPr>
              <a:t>z</a:t>
            </a:r>
            <a:r>
              <a:rPr lang="zh-CN" altLang="en-US" sz="1800" dirty="0">
                <a:latin typeface="SimSun"/>
                <a:cs typeface="SimSun"/>
              </a:rPr>
              <a:t>处至观测者的途中，所可能碰到的自由电子数）：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1897"/>
          <a:stretch/>
        </p:blipFill>
        <p:spPr>
          <a:xfrm>
            <a:off x="2157984" y="169584"/>
            <a:ext cx="6986016" cy="49729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D30036-565E-416A-AFB8-4C37F5C8F409}"/>
              </a:ext>
            </a:extLst>
          </p:cNvPr>
          <p:cNvSpPr txBox="1"/>
          <p:nvPr/>
        </p:nvSpPr>
        <p:spPr>
          <a:xfrm>
            <a:off x="-76200" y="234091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</a:rPr>
              <a:t>宇宙极早期历史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712034" y="209550"/>
                <a:ext cx="4307586" cy="5668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3600" dirty="0"/>
                  <a:t>The</a:t>
                </a:r>
                <a:r>
                  <a:rPr sz="3600" spc="-25" dirty="0"/>
                  <a:t> </a:t>
                </a:r>
                <a:r>
                  <a:rPr sz="3600" dirty="0"/>
                  <a:t>Big</a:t>
                </a:r>
                <a:r>
                  <a:rPr sz="3600" spc="-25" dirty="0"/>
                  <a:t> </a:t>
                </a:r>
                <a:r>
                  <a:rPr sz="3600" dirty="0"/>
                  <a:t>Bang:</a:t>
                </a:r>
                <a:r>
                  <a:rPr sz="3600" spc="-20" dirty="0"/>
                  <a:t> 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sz="3600" spc="-25" dirty="0"/>
                  <a:t> </a:t>
                </a:r>
                <a:r>
                  <a:rPr sz="3600" spc="-5" dirty="0"/>
                  <a:t>s</a:t>
                </a:r>
                <a:endParaRPr sz="360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12034" y="209550"/>
                <a:ext cx="4307586" cy="566822"/>
              </a:xfrm>
              <a:prstGeom prst="rect">
                <a:avLst/>
              </a:prstGeom>
              <a:blipFill>
                <a:blip r:embed="rId2"/>
                <a:stretch>
                  <a:fillRect l="-4243" t="-23656" r="-4385" b="-47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258267" y="1299209"/>
            <a:ext cx="46075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Extrapolation </a:t>
            </a:r>
            <a:r>
              <a:rPr sz="2400" dirty="0">
                <a:latin typeface="Times New Roman"/>
                <a:cs typeface="Times New Roman"/>
              </a:rPr>
              <a:t>of the expansion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Universe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backwards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 using general relativity yields an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infinite density and temperature </a:t>
            </a:r>
            <a:r>
              <a:rPr sz="2400" spc="-15" dirty="0">
                <a:latin typeface="Times New Roman"/>
                <a:cs typeface="Times New Roman"/>
              </a:rPr>
              <a:t>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past.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singularity signals the breakdown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closely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can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extrapolate towards </a:t>
            </a:r>
            <a:r>
              <a:rPr sz="2400" dirty="0">
                <a:latin typeface="Times New Roman"/>
                <a:cs typeface="Times New Roman"/>
              </a:rPr>
              <a:t>the singularity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debated.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6108" y="1591055"/>
            <a:ext cx="3428999" cy="25709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071816" y="215397"/>
                <a:ext cx="7000368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81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3200" dirty="0"/>
                  <a:t>The</a:t>
                </a:r>
                <a:r>
                  <a:rPr lang="en-US" sz="3200" spc="-25" dirty="0"/>
                  <a:t> </a:t>
                </a:r>
                <a:r>
                  <a:rPr lang="en-US" sz="3200" dirty="0"/>
                  <a:t>Planck</a:t>
                </a:r>
                <a:r>
                  <a:rPr lang="en-US" sz="3200" spc="-15" dirty="0"/>
                  <a:t> </a:t>
                </a:r>
                <a:r>
                  <a:rPr lang="en-US" sz="3200" dirty="0"/>
                  <a:t>Epoch:</a:t>
                </a:r>
                <a:r>
                  <a:rPr lang="en-US" sz="3200" spc="-4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i="1" spc="-5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200" i="1" spc="5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i="1" spc="5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sz="320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1816" y="215397"/>
                <a:ext cx="7000368" cy="505908"/>
              </a:xfrm>
              <a:prstGeom prst="rect">
                <a:avLst/>
              </a:prstGeom>
              <a:blipFill>
                <a:blip r:embed="rId2"/>
                <a:stretch>
                  <a:fillRect t="-22892" b="-4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535940" y="819150"/>
            <a:ext cx="823722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Planck </a:t>
            </a:r>
            <a:r>
              <a:rPr sz="2000" dirty="0">
                <a:latin typeface="Times New Roman"/>
                <a:cs typeface="Times New Roman"/>
              </a:rPr>
              <a:t>epoch is the </a:t>
            </a:r>
            <a:r>
              <a:rPr sz="2000" spc="-5" dirty="0">
                <a:latin typeface="Times New Roman"/>
                <a:cs typeface="Times New Roman"/>
              </a:rPr>
              <a:t>earliest </a:t>
            </a:r>
            <a:r>
              <a:rPr sz="2000" dirty="0">
                <a:latin typeface="Times New Roman"/>
                <a:cs typeface="Times New Roman"/>
              </a:rPr>
              <a:t>period of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in the history of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Universe, </a:t>
            </a:r>
            <a:r>
              <a:rPr sz="2000" spc="-5" dirty="0">
                <a:latin typeface="Times New Roman"/>
                <a:cs typeface="Times New Roman"/>
              </a:rPr>
              <a:t>spanning </a:t>
            </a:r>
            <a:r>
              <a:rPr sz="2000" dirty="0">
                <a:latin typeface="Times New Roman"/>
                <a:cs typeface="Times New Roman"/>
              </a:rPr>
              <a:t>the brief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immediately </a:t>
            </a:r>
            <a:r>
              <a:rPr sz="2000" dirty="0">
                <a:latin typeface="Times New Roman"/>
                <a:cs typeface="Times New Roman"/>
              </a:rPr>
              <a:t>following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Big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Bang during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quantum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of gravity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were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significant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spc="-5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time-scale </a:t>
            </a:r>
            <a:r>
              <a:rPr sz="2000" dirty="0">
                <a:latin typeface="Times New Roman"/>
                <a:cs typeface="Times New Roman"/>
              </a:rPr>
              <a:t>over </a:t>
            </a:r>
            <a:r>
              <a:rPr sz="2000" spc="-5" dirty="0">
                <a:latin typeface="Times New Roman"/>
                <a:cs typeface="Times New Roman"/>
              </a:rPr>
              <a:t>which quantum </a:t>
            </a:r>
            <a:r>
              <a:rPr sz="2000" spc="-10" dirty="0">
                <a:latin typeface="Times New Roman"/>
                <a:cs typeface="Times New Roman"/>
              </a:rPr>
              <a:t>effects </a:t>
            </a:r>
            <a:r>
              <a:rPr sz="2000" spc="-5" dirty="0">
                <a:latin typeface="Times New Roman"/>
                <a:cs typeface="Times New Roman"/>
              </a:rPr>
              <a:t>dominate should </a:t>
            </a:r>
            <a:r>
              <a:rPr sz="2000" spc="-15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derived.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0C9BF57-05BA-40AF-ACAE-9E3BD51E0D14}"/>
              </a:ext>
            </a:extLst>
          </p:cNvPr>
          <p:cNvSpPr txBox="1"/>
          <p:nvPr/>
        </p:nvSpPr>
        <p:spPr>
          <a:xfrm>
            <a:off x="535940" y="3991865"/>
            <a:ext cx="74256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Planck time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shortest possible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interval </a:t>
            </a:r>
            <a:r>
              <a:rPr sz="2000" dirty="0">
                <a:latin typeface="Times New Roman"/>
                <a:cs typeface="Times New Roman"/>
              </a:rPr>
              <a:t>that can be </a:t>
            </a:r>
            <a:r>
              <a:rPr sz="2000" spc="-5" dirty="0">
                <a:latin typeface="Times New Roman"/>
                <a:cs typeface="Times New Roman"/>
              </a:rPr>
              <a:t>measured!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date,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smallest</a:t>
            </a:r>
            <a:r>
              <a:rPr sz="2000" spc="-10" dirty="0">
                <a:latin typeface="Times New Roman"/>
                <a:cs typeface="Times New Roman"/>
              </a:rPr>
              <a:t> time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interval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measured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sz="1950" spc="15" baseline="25641" dirty="0">
                <a:solidFill>
                  <a:srgbClr val="FF0000"/>
                </a:solidFill>
                <a:latin typeface="Times New Roman"/>
                <a:cs typeface="Times New Roman"/>
              </a:rPr>
              <a:t>−21</a:t>
            </a:r>
            <a:r>
              <a:rPr sz="1950" spc="232" baseline="256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seconds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time</a:t>
            </a:r>
            <a:r>
              <a:rPr sz="2000" dirty="0">
                <a:latin typeface="Times New Roman"/>
                <a:cs typeface="Times New Roman"/>
              </a:rPr>
              <a:t> 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light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cross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hydrogen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molecule.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6F900E7-D17F-45C9-9DDA-723EEB399BC8}"/>
              </a:ext>
            </a:extLst>
          </p:cNvPr>
          <p:cNvPicPr/>
          <p:nvPr/>
        </p:nvPicPr>
        <p:blipFill rotWithShape="1">
          <a:blip r:embed="rId3" cstate="print"/>
          <a:srcRect l="14681" t="13430" r="18588"/>
          <a:stretch/>
        </p:blipFill>
        <p:spPr>
          <a:xfrm>
            <a:off x="304800" y="2214036"/>
            <a:ext cx="3810000" cy="1626872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E03CF1EA-0CFE-4706-928B-809574392E2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8785" y="2336400"/>
            <a:ext cx="4714113" cy="1382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53542" y="285750"/>
                <a:ext cx="8436915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40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3200" spc="-5" dirty="0"/>
                  <a:t>Grand</a:t>
                </a:r>
                <a:r>
                  <a:rPr lang="en-US" sz="3200" spc="10" dirty="0"/>
                  <a:t> </a:t>
                </a:r>
                <a:r>
                  <a:rPr lang="en-US" sz="3200" spc="-5" dirty="0"/>
                  <a:t>Unification</a:t>
                </a:r>
                <a:r>
                  <a:rPr lang="en-US" sz="3200" spc="-15" dirty="0"/>
                  <a:t> </a:t>
                </a:r>
                <a:r>
                  <a:rPr lang="en-US" sz="3200" spc="-5" dirty="0"/>
                  <a:t>Epoch: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spc="5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sz="320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3542" y="285750"/>
                <a:ext cx="8436915" cy="504625"/>
              </a:xfrm>
              <a:prstGeom prst="rect">
                <a:avLst/>
              </a:prstGeom>
              <a:blipFill>
                <a:blip r:embed="rId2"/>
                <a:stretch>
                  <a:fillRect t="-24096" b="-45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532993" y="939749"/>
            <a:ext cx="8079105" cy="337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Assuming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5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existence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0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Grand</a:t>
            </a:r>
            <a:r>
              <a:rPr sz="2200" spc="5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Unification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Theory  (GUT),</a:t>
            </a:r>
            <a:r>
              <a:rPr sz="2200" spc="5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Grand Unification Epoch was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period in the evolution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early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Universe following the Planck epoch, </a:t>
            </a:r>
            <a:r>
              <a:rPr sz="2200" spc="-1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which the temperature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Universe was comparable to 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characteristic temperatures of 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GUTs</a:t>
            </a:r>
            <a:r>
              <a:rPr sz="2200" spc="-35" dirty="0">
                <a:latin typeface="Times New Roman"/>
                <a:cs typeface="Times New Roman"/>
              </a:rPr>
              <a:t>. </a:t>
            </a:r>
            <a:r>
              <a:rPr sz="2200" spc="-10" dirty="0">
                <a:latin typeface="Times New Roman"/>
                <a:cs typeface="Times New Roman"/>
              </a:rPr>
              <a:t>If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grand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unification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energy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taken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sz="2175" spc="7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15</a:t>
            </a:r>
            <a:r>
              <a:rPr sz="2175" spc="37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FF0000"/>
                </a:solidFill>
                <a:latin typeface="Times New Roman"/>
                <a:cs typeface="Times New Roman"/>
              </a:rPr>
              <a:t>GeV</a:t>
            </a:r>
            <a:r>
              <a:rPr sz="2200" spc="-80" dirty="0">
                <a:latin typeface="Times New Roman"/>
                <a:cs typeface="Times New Roman"/>
              </a:rPr>
              <a:t>,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corresponds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temperatures higher </a:t>
            </a:r>
            <a:r>
              <a:rPr sz="2200" spc="-10" dirty="0">
                <a:latin typeface="Times New Roman"/>
                <a:cs typeface="Times New Roman"/>
              </a:rPr>
              <a:t>than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sz="2175" spc="7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27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. During this period, three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four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fundamental interactions —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electromagnetism, the strong interaction,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the weak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interaction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— were unified as the electronuclear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force</a:t>
            </a:r>
            <a:r>
              <a:rPr sz="2200" dirty="0">
                <a:latin typeface="Times New Roman"/>
                <a:cs typeface="Times New Roman"/>
              </a:rPr>
              <a:t>.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Gravity had separated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the electronuclear force at the end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Planck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era.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12558" y="221181"/>
                <a:ext cx="7318883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3200" dirty="0"/>
                  <a:t>Inflationary</a:t>
                </a:r>
                <a:r>
                  <a:rPr lang="en-US" sz="3200" spc="-30" dirty="0"/>
                  <a:t> </a:t>
                </a:r>
                <a:r>
                  <a:rPr lang="en-US" sz="3200" spc="-5" dirty="0"/>
                  <a:t>Epoch: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0" i="1" spc="5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spc="5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sz="320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2558" y="221181"/>
                <a:ext cx="7318883" cy="504625"/>
              </a:xfrm>
              <a:prstGeom prst="rect">
                <a:avLst/>
              </a:prstGeom>
              <a:blipFill>
                <a:blip r:embed="rId2"/>
                <a:stretch>
                  <a:fillRect l="-333" t="-22892" b="-4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228601" y="1276350"/>
            <a:ext cx="4724400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Inflationary Epoch was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evolution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when,</a:t>
            </a:r>
            <a:r>
              <a:rPr sz="2000" spc="5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according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inflation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theory,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underwent an </a:t>
            </a:r>
            <a:r>
              <a:rPr lang="en-US" altLang="zh-CN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extremely </a:t>
            </a:r>
            <a:r>
              <a:rPr lang="en-US" altLang="zh-CN" sz="2000" dirty="0">
                <a:solidFill>
                  <a:srgbClr val="FF0000"/>
                </a:solidFill>
                <a:latin typeface="Times New Roman"/>
                <a:cs typeface="Times New Roman"/>
              </a:rPr>
              <a:t>rapid expone</a:t>
            </a:r>
            <a:r>
              <a:rPr lang="en-US" altLang="zh-CN"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altLang="zh-CN"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Times New Roman"/>
                <a:cs typeface="Times New Roman"/>
              </a:rPr>
              <a:t>ial expansion</a:t>
            </a:r>
            <a:r>
              <a:rPr lang="en-US" altLang="zh-CN" sz="2000" dirty="0">
                <a:latin typeface="Times New Roman"/>
                <a:cs typeface="Times New Roman"/>
              </a:rPr>
              <a:t>. </a:t>
            </a:r>
            <a:r>
              <a:rPr lang="en-US" altLang="zh-CN" sz="2000" spc="-10" dirty="0">
                <a:latin typeface="Times New Roman"/>
                <a:cs typeface="Times New Roman"/>
              </a:rPr>
              <a:t>At </a:t>
            </a:r>
            <a:r>
              <a:rPr lang="en-US" altLang="zh-CN" sz="2000" dirty="0">
                <a:latin typeface="Times New Roman"/>
                <a:cs typeface="Times New Roman"/>
              </a:rPr>
              <a:t>this </a:t>
            </a:r>
            <a:r>
              <a:rPr lang="en-US" altLang="zh-CN" sz="2000" spc="-5" dirty="0">
                <a:latin typeface="Times New Roman"/>
                <a:cs typeface="Times New Roman"/>
              </a:rPr>
              <a:t>time, </a:t>
            </a:r>
            <a:r>
              <a:rPr lang="en-US" altLang="zh-CN" sz="2000" dirty="0">
                <a:latin typeface="Times New Roman"/>
                <a:cs typeface="Times New Roman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Times New Roman"/>
                <a:cs typeface="Times New Roman"/>
              </a:rPr>
              <a:t>strong force </a:t>
            </a:r>
            <a:r>
              <a:rPr lang="en-US" altLang="zh-CN" sz="2000" spc="-5" dirty="0">
                <a:latin typeface="Times New Roman"/>
                <a:cs typeface="Times New Roman"/>
              </a:rPr>
              <a:t>started </a:t>
            </a:r>
            <a:r>
              <a:rPr lang="en-US" altLang="zh-CN" sz="2000" spc="5" dirty="0">
                <a:latin typeface="Times New Roman"/>
                <a:cs typeface="Times New Roman"/>
              </a:rPr>
              <a:t>to </a:t>
            </a:r>
            <a:r>
              <a:rPr lang="en-US" altLang="zh-CN" sz="2000" dirty="0">
                <a:latin typeface="Times New Roman"/>
                <a:cs typeface="Times New Roman"/>
              </a:rPr>
              <a:t>separate</a:t>
            </a:r>
            <a:r>
              <a:rPr lang="en-US" altLang="zh-CN" sz="2000" spc="5" dirty="0">
                <a:latin typeface="Times New Roman"/>
                <a:cs typeface="Times New Roman"/>
              </a:rPr>
              <a:t> </a:t>
            </a:r>
            <a:r>
              <a:rPr lang="en-US" altLang="zh-CN" sz="2000" spc="-5" dirty="0">
                <a:latin typeface="Times New Roman"/>
                <a:cs typeface="Times New Roman"/>
              </a:rPr>
              <a:t>from</a:t>
            </a:r>
            <a:r>
              <a:rPr lang="en-US" altLang="zh-CN" sz="2000" dirty="0">
                <a:latin typeface="Times New Roman"/>
                <a:cs typeface="Times New Roman"/>
              </a:rPr>
              <a:t> the</a:t>
            </a:r>
            <a:r>
              <a:rPr lang="en-US" altLang="zh-CN" sz="2000" spc="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electroweak </a:t>
            </a:r>
            <a:r>
              <a:rPr lang="en-US" altLang="zh-CN" sz="2000" spc="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interaction.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444" y="1021080"/>
            <a:ext cx="3602736" cy="35265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61822" y="285750"/>
                <a:ext cx="7420356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81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3200" dirty="0"/>
                  <a:t>Electroweak Epoch: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0" i="1" spc="5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spc="5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sz="3200" dirty="0"/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1822" y="285750"/>
                <a:ext cx="7420356" cy="505908"/>
              </a:xfrm>
              <a:prstGeom prst="rect">
                <a:avLst/>
              </a:prstGeom>
              <a:blipFill>
                <a:blip r:embed="rId2"/>
                <a:stretch>
                  <a:fillRect l="-411" t="-22892" b="-4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77342" y="1094359"/>
            <a:ext cx="83921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Electroweak </a:t>
            </a:r>
            <a:r>
              <a:rPr sz="2400" dirty="0">
                <a:latin typeface="Times New Roman"/>
                <a:cs typeface="Times New Roman"/>
              </a:rPr>
              <a:t>Epoch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the period in the </a:t>
            </a:r>
            <a:r>
              <a:rPr sz="2400" spc="-5" dirty="0">
                <a:latin typeface="Times New Roman"/>
                <a:cs typeface="Times New Roman"/>
              </a:rPr>
              <a:t>evolution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early </a:t>
            </a:r>
            <a:r>
              <a:rPr sz="2400" dirty="0">
                <a:latin typeface="Times New Roman"/>
                <a:cs typeface="Times New Roman"/>
              </a:rPr>
              <a:t> Universe when </a:t>
            </a:r>
            <a:r>
              <a:rPr sz="2400" spc="-5" dirty="0">
                <a:latin typeface="Times New Roman"/>
                <a:cs typeface="Times New Roman"/>
              </a:rPr>
              <a:t>the temperature of the Universe </a:t>
            </a:r>
            <a:r>
              <a:rPr sz="2400" dirty="0">
                <a:latin typeface="Times New Roman"/>
                <a:cs typeface="Times New Roman"/>
              </a:rPr>
              <a:t>was high </a:t>
            </a:r>
            <a:r>
              <a:rPr sz="2400" spc="-5" dirty="0">
                <a:latin typeface="Times New Roman"/>
                <a:cs typeface="Times New Roman"/>
              </a:rPr>
              <a:t>enough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merge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electromagnetism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and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weak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electroweak interaction </a:t>
            </a:r>
            <a:r>
              <a:rPr sz="2400" dirty="0">
                <a:latin typeface="Times New Roman"/>
                <a:cs typeface="Times New Roman"/>
              </a:rPr>
              <a:t>(100 </a:t>
            </a:r>
            <a:r>
              <a:rPr sz="2400" spc="-40" dirty="0">
                <a:latin typeface="Times New Roman"/>
                <a:cs typeface="Times New Roman"/>
              </a:rPr>
              <a:t>GeV,10</a:t>
            </a:r>
            <a:r>
              <a:rPr sz="2400" spc="-60" baseline="24305" dirty="0">
                <a:latin typeface="Times New Roman"/>
                <a:cs typeface="Times New Roman"/>
              </a:rPr>
              <a:t>15 </a:t>
            </a:r>
            <a:r>
              <a:rPr sz="2400" spc="-5" dirty="0">
                <a:latin typeface="Times New Roman"/>
                <a:cs typeface="Times New Roman"/>
              </a:rPr>
              <a:t>K). At approximately 10</a:t>
            </a:r>
            <a:r>
              <a:rPr sz="2400" spc="-7" baseline="24305" dirty="0">
                <a:latin typeface="Times New Roman"/>
                <a:cs typeface="Times New Roman"/>
              </a:rPr>
              <a:t>−32</a:t>
            </a:r>
            <a:r>
              <a:rPr sz="2400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 after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5" dirty="0">
                <a:latin typeface="Times New Roman"/>
                <a:cs typeface="Times New Roman"/>
              </a:rPr>
              <a:t> Bang.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294" y="281685"/>
            <a:ext cx="232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083" y="3562877"/>
            <a:ext cx="2886455" cy="110927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6235" algn="l"/>
              </a:tabLst>
            </a:pPr>
            <a:r>
              <a:rPr spc="5" dirty="0">
                <a:latin typeface="SimSun"/>
                <a:cs typeface="SimSun"/>
              </a:rPr>
              <a:t>标准宇宙学模型的问题</a:t>
            </a:r>
            <a:endParaRPr dirty="0">
              <a:latin typeface="SimSun"/>
              <a:cs typeface="SimSun"/>
            </a:endParaRPr>
          </a:p>
          <a:p>
            <a:pPr marL="12065">
              <a:spcBef>
                <a:spcPts val="670"/>
              </a:spcBef>
              <a:tabLst>
                <a:tab pos="527685" algn="l"/>
                <a:tab pos="528320" algn="l"/>
              </a:tabLst>
            </a:pPr>
            <a:r>
              <a:rPr lang="en-US" dirty="0">
                <a:latin typeface="SimSun"/>
                <a:cs typeface="SimSun"/>
              </a:rPr>
              <a:t>1.</a:t>
            </a:r>
            <a:r>
              <a:rPr lang="zh-CN" altLang="en-US" dirty="0">
                <a:latin typeface="SimSun"/>
                <a:cs typeface="SimSun"/>
              </a:rPr>
              <a:t>平坦性问题</a:t>
            </a:r>
          </a:p>
          <a:p>
            <a:pPr marL="12065">
              <a:lnSpc>
                <a:spcPct val="100000"/>
              </a:lnSpc>
              <a:spcBef>
                <a:spcPts val="670"/>
              </a:spcBef>
              <a:tabLst>
                <a:tab pos="527685" algn="l"/>
                <a:tab pos="528320" algn="l"/>
              </a:tabLst>
            </a:pPr>
            <a:r>
              <a:rPr lang="en-US" spc="5" dirty="0">
                <a:latin typeface="SimSun"/>
                <a:cs typeface="SimSun"/>
              </a:rPr>
              <a:t>2.</a:t>
            </a:r>
            <a:r>
              <a:rPr lang="zh-CN" altLang="en-US" spc="5" dirty="0">
                <a:latin typeface="SimSun"/>
                <a:cs typeface="SimSun"/>
              </a:rPr>
              <a:t>视界问题</a:t>
            </a:r>
            <a:endParaRPr dirty="0">
              <a:latin typeface="SimSun"/>
              <a:cs typeface="SimSu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5BBA1A-26CD-4133-B2E3-50E1B0E1FD69}"/>
              </a:ext>
            </a:extLst>
          </p:cNvPr>
          <p:cNvSpPr txBox="1"/>
          <p:nvPr/>
        </p:nvSpPr>
        <p:spPr>
          <a:xfrm>
            <a:off x="152400" y="956083"/>
            <a:ext cx="6010654" cy="2434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83820">
              <a:lnSpc>
                <a:spcPct val="90000"/>
              </a:lnSpc>
              <a:spcBef>
                <a:spcPts val="345"/>
              </a:spcBef>
              <a:tabLst>
                <a:tab pos="367665" algn="l"/>
                <a:tab pos="368300" algn="l"/>
              </a:tabLst>
            </a:pPr>
            <a:r>
              <a:rPr lang="zh-CN" altLang="en-US" sz="2000" dirty="0">
                <a:latin typeface="Times New Roman"/>
                <a:cs typeface="Times New Roman"/>
              </a:rPr>
              <a:t>源自</a:t>
            </a:r>
            <a:r>
              <a:rPr lang="zh-CN" altLang="en-US" sz="2000" dirty="0">
                <a:latin typeface="SimSun"/>
                <a:cs typeface="SimSun"/>
              </a:rPr>
              <a:t>粒子物理中相互作用</a:t>
            </a:r>
            <a:r>
              <a:rPr lang="zh-CN" altLang="en-US" sz="2000" spc="-10" dirty="0">
                <a:latin typeface="SimSun"/>
                <a:cs typeface="SimSun"/>
              </a:rPr>
              <a:t>的</a:t>
            </a:r>
            <a:r>
              <a:rPr lang="zh-CN" altLang="en-US" sz="2000" dirty="0">
                <a:latin typeface="SimSun"/>
                <a:cs typeface="SimSun"/>
              </a:rPr>
              <a:t>统一</a:t>
            </a:r>
            <a:r>
              <a:rPr lang="zh-CN" altLang="en-US" sz="2000" spc="-10" dirty="0">
                <a:latin typeface="SimSun"/>
                <a:cs typeface="SimSun"/>
              </a:rPr>
              <a:t>和</a:t>
            </a:r>
            <a:r>
              <a:rPr lang="zh-CN" altLang="en-US" sz="2000" dirty="0">
                <a:latin typeface="SimSun"/>
                <a:cs typeface="SimSun"/>
              </a:rPr>
              <a:t>对称</a:t>
            </a:r>
            <a:r>
              <a:rPr lang="zh-CN" altLang="en-US" sz="2000" spc="-10" dirty="0">
                <a:latin typeface="SimSun"/>
                <a:cs typeface="SimSun"/>
              </a:rPr>
              <a:t>破</a:t>
            </a:r>
            <a:r>
              <a:rPr lang="zh-CN" altLang="en-US" sz="2000" dirty="0">
                <a:latin typeface="SimSun"/>
                <a:cs typeface="SimSun"/>
              </a:rPr>
              <a:t>缺提出了宇宙极早</a:t>
            </a:r>
            <a:r>
              <a:rPr lang="zh-CN" altLang="en-US" sz="2000" spc="-10" dirty="0">
                <a:latin typeface="SimSun"/>
                <a:cs typeface="SimSun"/>
              </a:rPr>
              <a:t>期</a:t>
            </a:r>
            <a:r>
              <a:rPr lang="zh-CN" altLang="en-US" sz="2000" dirty="0">
                <a:latin typeface="SimSun"/>
                <a:cs typeface="SimSun"/>
              </a:rPr>
              <a:t>存在</a:t>
            </a:r>
            <a:r>
              <a:rPr lang="zh-CN" altLang="en-US" sz="2000" spc="-10" dirty="0">
                <a:latin typeface="SimSun"/>
                <a:cs typeface="SimSun"/>
              </a:rPr>
              <a:t>暴</a:t>
            </a:r>
            <a:r>
              <a:rPr lang="zh-CN" altLang="en-US" sz="2000" dirty="0">
                <a:latin typeface="SimSun"/>
                <a:cs typeface="SimSun"/>
              </a:rPr>
              <a:t>胀 </a:t>
            </a:r>
            <a:r>
              <a:rPr lang="en-US" altLang="zh-CN" sz="2000" spc="-5" dirty="0">
                <a:latin typeface="Times New Roman"/>
                <a:cs typeface="Times New Roman"/>
              </a:rPr>
              <a:t>(inflation)</a:t>
            </a:r>
            <a:r>
              <a:rPr lang="zh-CN" altLang="en-US" sz="2000" spc="-40" dirty="0">
                <a:latin typeface="Times New Roman"/>
                <a:cs typeface="Times New Roman"/>
              </a:rPr>
              <a:t> </a:t>
            </a:r>
            <a:r>
              <a:rPr lang="zh-CN" altLang="en-US" sz="2000" dirty="0">
                <a:latin typeface="SimSun"/>
                <a:cs typeface="SimSun"/>
              </a:rPr>
              <a:t>的观念</a:t>
            </a:r>
            <a:r>
              <a:rPr lang="en-US" altLang="zh-CN" sz="2000" dirty="0">
                <a:latin typeface="SimSun"/>
                <a:cs typeface="SimSun"/>
              </a:rPr>
              <a:t>:</a:t>
            </a:r>
            <a:endParaRPr lang="zh-CN" altLang="en-US" sz="2000" dirty="0">
              <a:latin typeface="SimSun"/>
              <a:cs typeface="SimSun"/>
            </a:endParaRPr>
          </a:p>
          <a:p>
            <a:pPr marL="368300" indent="-342900">
              <a:lnSpc>
                <a:spcPts val="2280"/>
              </a:lnSpc>
              <a:spcBef>
                <a:spcPts val="2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zh-CN" altLang="en-US" spc="5" dirty="0">
                <a:latin typeface="SimSun"/>
                <a:cs typeface="SimSun"/>
              </a:rPr>
              <a:t>宇宙极早</a:t>
            </a:r>
            <a:r>
              <a:rPr lang="zh-CN" altLang="en-US" spc="475" dirty="0">
                <a:latin typeface="SimSun"/>
                <a:cs typeface="SimSun"/>
              </a:rPr>
              <a:t>期</a:t>
            </a:r>
            <a:r>
              <a:rPr lang="zh-CN" altLang="en-US" dirty="0">
                <a:latin typeface="Symbol"/>
                <a:cs typeface="Symbol"/>
              </a:rPr>
              <a:t></a:t>
            </a:r>
            <a:r>
              <a:rPr lang="zh-CN" altLang="en-US" spc="-50" dirty="0">
                <a:latin typeface="Times New Roman"/>
                <a:cs typeface="Times New Roman"/>
              </a:rPr>
              <a:t> </a:t>
            </a:r>
            <a:r>
              <a:rPr lang="en-US" altLang="zh-CN" spc="10" dirty="0">
                <a:latin typeface="Times New Roman"/>
                <a:cs typeface="Times New Roman"/>
              </a:rPr>
              <a:t>10</a:t>
            </a:r>
            <a:r>
              <a:rPr lang="en-US" altLang="zh-CN" spc="15" baseline="25641" dirty="0">
                <a:latin typeface="Times New Roman"/>
                <a:cs typeface="Times New Roman"/>
              </a:rPr>
              <a:t>-36</a:t>
            </a:r>
            <a:r>
              <a:rPr lang="en-US" altLang="zh-CN" spc="10" dirty="0">
                <a:latin typeface="Times New Roman"/>
                <a:cs typeface="Times New Roman"/>
              </a:rPr>
              <a:t>s</a:t>
            </a:r>
            <a:r>
              <a:rPr lang="zh-CN" altLang="en-US" spc="-75" dirty="0">
                <a:latin typeface="Times New Roman"/>
                <a:cs typeface="Times New Roman"/>
              </a:rPr>
              <a:t> </a:t>
            </a:r>
            <a:r>
              <a:rPr lang="zh-CN" altLang="en-US" dirty="0">
                <a:latin typeface="SimSun"/>
                <a:cs typeface="SimSun"/>
              </a:rPr>
              <a:t>，相互作用</a:t>
            </a:r>
            <a:r>
              <a:rPr lang="zh-CN" altLang="en-US" spc="5" dirty="0">
                <a:latin typeface="SimSun"/>
                <a:cs typeface="SimSun"/>
              </a:rPr>
              <a:t>统一</a:t>
            </a:r>
            <a:r>
              <a:rPr lang="zh-CN" altLang="en-US" dirty="0">
                <a:latin typeface="SimSun"/>
                <a:cs typeface="SimSun"/>
              </a:rPr>
              <a:t>，高度对称。</a:t>
            </a:r>
          </a:p>
          <a:p>
            <a:pPr marL="368300" indent="-342900" algn="just">
              <a:lnSpc>
                <a:spcPts val="2280"/>
              </a:lnSpc>
              <a:spcBef>
                <a:spcPts val="240"/>
              </a:spcBef>
              <a:buFont typeface="Arial MT"/>
              <a:buChar char="•"/>
              <a:tabLst>
                <a:tab pos="368300" algn="l"/>
              </a:tabLst>
            </a:pPr>
            <a:r>
              <a:rPr lang="zh-CN" altLang="en-US" dirty="0">
                <a:latin typeface="SimSun"/>
                <a:cs typeface="SimSun"/>
              </a:rPr>
              <a:t>当</a:t>
            </a:r>
            <a:r>
              <a:rPr lang="en-US" altLang="zh-CN" i="1" dirty="0">
                <a:latin typeface="Times New Roman"/>
                <a:cs typeface="Times New Roman"/>
              </a:rPr>
              <a:t>t</a:t>
            </a:r>
            <a:r>
              <a:rPr lang="zh-CN" altLang="en-US" i="1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=</a:t>
            </a:r>
            <a:r>
              <a:rPr lang="zh-CN" altLang="en-US" spc="-15" dirty="0">
                <a:latin typeface="Times New Roman"/>
                <a:cs typeface="Times New Roman"/>
              </a:rPr>
              <a:t> </a:t>
            </a:r>
            <a:r>
              <a:rPr lang="en-US" altLang="zh-CN" spc="10" dirty="0">
                <a:latin typeface="Times New Roman"/>
                <a:cs typeface="Times New Roman"/>
              </a:rPr>
              <a:t>10</a:t>
            </a:r>
            <a:r>
              <a:rPr lang="en-US" altLang="zh-CN" spc="15" baseline="25641" dirty="0">
                <a:latin typeface="Times New Roman"/>
                <a:cs typeface="Times New Roman"/>
              </a:rPr>
              <a:t>-35</a:t>
            </a:r>
            <a:r>
              <a:rPr lang="zh-CN" altLang="en-US" spc="-22" baseline="25641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s,</a:t>
            </a:r>
            <a:r>
              <a:rPr lang="zh-CN" altLang="en-US" spc="-10" dirty="0"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latin typeface="Times New Roman"/>
                <a:cs typeface="Times New Roman"/>
              </a:rPr>
              <a:t>T</a:t>
            </a:r>
            <a:r>
              <a:rPr lang="zh-CN" altLang="en-US" i="1" spc="-15" dirty="0">
                <a:latin typeface="Times New Roman"/>
                <a:cs typeface="Times New Roman"/>
              </a:rPr>
              <a:t> </a:t>
            </a:r>
            <a:r>
              <a:rPr lang="zh-CN" altLang="en-US" dirty="0">
                <a:latin typeface="SimSun"/>
                <a:cs typeface="SimSun"/>
              </a:rPr>
              <a:t>降至</a:t>
            </a:r>
            <a:r>
              <a:rPr lang="en-US" altLang="zh-CN" spc="10" dirty="0">
                <a:latin typeface="Times New Roman"/>
                <a:cs typeface="Times New Roman"/>
              </a:rPr>
              <a:t>10</a:t>
            </a:r>
            <a:r>
              <a:rPr lang="en-US" altLang="zh-CN" spc="15" baseline="25641" dirty="0">
                <a:latin typeface="Times New Roman"/>
                <a:cs typeface="Times New Roman"/>
              </a:rPr>
              <a:t>28</a:t>
            </a:r>
            <a:r>
              <a:rPr lang="zh-CN" altLang="en-US" spc="-37" baseline="25641" dirty="0">
                <a:latin typeface="Times New Roman"/>
                <a:cs typeface="Times New Roman"/>
              </a:rPr>
              <a:t> </a:t>
            </a:r>
            <a:r>
              <a:rPr lang="en-US" altLang="zh-CN" spc="5" dirty="0">
                <a:latin typeface="Times New Roman"/>
                <a:cs typeface="Times New Roman"/>
              </a:rPr>
              <a:t>K</a:t>
            </a:r>
            <a:r>
              <a:rPr lang="zh-CN" altLang="en-US" dirty="0">
                <a:latin typeface="SimSun"/>
                <a:cs typeface="SimSun"/>
              </a:rPr>
              <a:t>以下，宇宙</a:t>
            </a:r>
            <a:r>
              <a:rPr lang="zh-CN" altLang="en-US" spc="-10" dirty="0">
                <a:latin typeface="SimSun"/>
                <a:cs typeface="SimSun"/>
              </a:rPr>
              <a:t>能</a:t>
            </a:r>
            <a:r>
              <a:rPr lang="zh-CN" altLang="en-US" dirty="0">
                <a:latin typeface="SimSun"/>
                <a:cs typeface="SimSun"/>
              </a:rPr>
              <a:t>量密</a:t>
            </a:r>
            <a:r>
              <a:rPr lang="zh-CN" altLang="en-US" spc="-10" dirty="0">
                <a:latin typeface="SimSun"/>
                <a:cs typeface="SimSun"/>
              </a:rPr>
              <a:t>度</a:t>
            </a:r>
            <a:r>
              <a:rPr lang="zh-CN" altLang="en-US" dirty="0">
                <a:latin typeface="SimSun"/>
                <a:cs typeface="SimSun"/>
              </a:rPr>
              <a:t>降低，强相互作用与其他分离</a:t>
            </a:r>
            <a:r>
              <a:rPr lang="zh-CN" altLang="en-US" spc="-15" dirty="0">
                <a:latin typeface="SimSun"/>
                <a:cs typeface="SimSun"/>
              </a:rPr>
              <a:t>。</a:t>
            </a:r>
            <a:r>
              <a:rPr lang="zh-CN" altLang="en-US" dirty="0">
                <a:latin typeface="SimSun"/>
                <a:cs typeface="SimSun"/>
              </a:rPr>
              <a:t>出现</a:t>
            </a:r>
            <a:r>
              <a:rPr lang="zh-CN" altLang="en-US" spc="5" dirty="0">
                <a:latin typeface="SimSun"/>
                <a:cs typeface="SimSun"/>
              </a:rPr>
              <a:t>相</a:t>
            </a:r>
            <a:r>
              <a:rPr lang="zh-CN" altLang="en-US" spc="-10" dirty="0">
                <a:latin typeface="SimSun"/>
                <a:cs typeface="SimSun"/>
              </a:rPr>
              <a:t>变</a:t>
            </a:r>
            <a:r>
              <a:rPr lang="zh-CN" altLang="en-US" dirty="0">
                <a:latin typeface="SimSun"/>
                <a:cs typeface="SimSun"/>
              </a:rPr>
              <a:t>和对称性破</a:t>
            </a:r>
            <a:r>
              <a:rPr lang="zh-CN" altLang="en-US" spc="-10" dirty="0">
                <a:latin typeface="SimSun"/>
                <a:cs typeface="SimSun"/>
              </a:rPr>
              <a:t>缺，</a:t>
            </a:r>
            <a:r>
              <a:rPr lang="zh-CN" altLang="en-US" dirty="0">
                <a:latin typeface="SimSun"/>
                <a:cs typeface="SimSun"/>
              </a:rPr>
              <a:t>宇宙真空具有很</a:t>
            </a:r>
            <a:r>
              <a:rPr lang="zh-CN" altLang="en-US" spc="-10" dirty="0">
                <a:latin typeface="SimSun"/>
                <a:cs typeface="SimSun"/>
              </a:rPr>
              <a:t>高</a:t>
            </a:r>
            <a:r>
              <a:rPr lang="zh-CN" altLang="en-US" dirty="0">
                <a:latin typeface="SimSun"/>
                <a:cs typeface="SimSun"/>
              </a:rPr>
              <a:t>能量。</a:t>
            </a:r>
          </a:p>
          <a:p>
            <a:pPr marL="368300" marR="67310" indent="-342900">
              <a:lnSpc>
                <a:spcPct val="89000"/>
              </a:lnSpc>
              <a:spcBef>
                <a:spcPts val="5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zh-CN" altLang="en-US" dirty="0">
                <a:latin typeface="SimSun"/>
                <a:cs typeface="SimSun"/>
              </a:rPr>
              <a:t>高的真空能量导致宇宙</a:t>
            </a:r>
            <a:r>
              <a:rPr lang="zh-CN" altLang="en-US" spc="-10" dirty="0">
                <a:latin typeface="SimSun"/>
                <a:cs typeface="SimSun"/>
              </a:rPr>
              <a:t>指</a:t>
            </a:r>
            <a:r>
              <a:rPr lang="zh-CN" altLang="en-US" dirty="0">
                <a:latin typeface="SimSun"/>
                <a:cs typeface="SimSun"/>
              </a:rPr>
              <a:t>数膨</a:t>
            </a:r>
            <a:r>
              <a:rPr lang="zh-CN" altLang="en-US" spc="-10" dirty="0">
                <a:latin typeface="SimSun"/>
                <a:cs typeface="SimSun"/>
              </a:rPr>
              <a:t>胀</a:t>
            </a:r>
            <a:r>
              <a:rPr lang="zh-CN" altLang="en-US" spc="-30" dirty="0">
                <a:latin typeface="SimSun"/>
                <a:cs typeface="SimSun"/>
              </a:rPr>
              <a:t>。</a:t>
            </a:r>
            <a:r>
              <a:rPr lang="zh-CN" altLang="en-US" dirty="0">
                <a:latin typeface="SimSun"/>
                <a:cs typeface="SimSun"/>
              </a:rPr>
              <a:t>在</a:t>
            </a:r>
            <a:r>
              <a:rPr lang="en-US" altLang="zh-CN" i="1" dirty="0">
                <a:latin typeface="Times New Roman"/>
                <a:cs typeface="Times New Roman"/>
              </a:rPr>
              <a:t>t </a:t>
            </a:r>
            <a:r>
              <a:rPr lang="en-US" altLang="zh-CN" dirty="0">
                <a:latin typeface="Times New Roman"/>
                <a:cs typeface="Times New Roman"/>
              </a:rPr>
              <a:t>=</a:t>
            </a:r>
            <a:r>
              <a:rPr lang="en-US" altLang="zh-CN" spc="10" dirty="0">
                <a:latin typeface="Times New Roman"/>
                <a:cs typeface="Times New Roman"/>
              </a:rPr>
              <a:t>10</a:t>
            </a:r>
            <a:r>
              <a:rPr lang="en-US" altLang="zh-CN" spc="15" baseline="25641" dirty="0">
                <a:latin typeface="Times New Roman"/>
                <a:cs typeface="Times New Roman"/>
              </a:rPr>
              <a:t>-35</a:t>
            </a:r>
            <a:r>
              <a:rPr lang="zh-CN" altLang="en-US" spc="-44" baseline="25641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-</a:t>
            </a:r>
            <a:r>
              <a:rPr lang="zh-CN" altLang="en-US" spc="-30" dirty="0">
                <a:latin typeface="Times New Roman"/>
                <a:cs typeface="Times New Roman"/>
              </a:rPr>
              <a:t> </a:t>
            </a:r>
            <a:r>
              <a:rPr lang="en-US" altLang="zh-CN" spc="10" dirty="0">
                <a:latin typeface="Times New Roman"/>
                <a:cs typeface="Times New Roman"/>
              </a:rPr>
              <a:t>10</a:t>
            </a:r>
            <a:r>
              <a:rPr lang="en-US" altLang="zh-CN" spc="15" baseline="25641" dirty="0">
                <a:latin typeface="Times New Roman"/>
                <a:cs typeface="Times New Roman"/>
              </a:rPr>
              <a:t>-34</a:t>
            </a:r>
            <a:r>
              <a:rPr lang="zh-CN" altLang="en-US" spc="-60" baseline="25641" dirty="0">
                <a:latin typeface="Times New Roman"/>
                <a:cs typeface="Times New Roman"/>
              </a:rPr>
              <a:t> </a:t>
            </a:r>
            <a:r>
              <a:rPr lang="en-US" altLang="zh-CN" spc="-5" dirty="0">
                <a:latin typeface="Times New Roman"/>
                <a:cs typeface="Times New Roman"/>
              </a:rPr>
              <a:t>s</a:t>
            </a:r>
            <a:r>
              <a:rPr lang="zh-CN" altLang="en-US" dirty="0">
                <a:latin typeface="SimSun"/>
                <a:cs typeface="SimSun"/>
              </a:rPr>
              <a:t>阶段，宇宙经历暴胀，</a:t>
            </a:r>
            <a:r>
              <a:rPr lang="zh-CN" altLang="en-US" spc="-10" dirty="0">
                <a:latin typeface="SimSun"/>
                <a:cs typeface="SimSun"/>
              </a:rPr>
              <a:t>尺</a:t>
            </a:r>
            <a:r>
              <a:rPr lang="zh-CN" altLang="en-US" dirty="0">
                <a:latin typeface="SimSun"/>
                <a:cs typeface="SimSun"/>
              </a:rPr>
              <a:t>度增大</a:t>
            </a:r>
            <a:r>
              <a:rPr lang="en-US" altLang="zh-CN" spc="10" dirty="0">
                <a:latin typeface="Times New Roman"/>
                <a:cs typeface="Times New Roman"/>
              </a:rPr>
              <a:t>~10</a:t>
            </a:r>
            <a:r>
              <a:rPr lang="en-US" altLang="zh-CN" spc="15" baseline="25641" dirty="0">
                <a:latin typeface="Times New Roman"/>
                <a:cs typeface="Times New Roman"/>
              </a:rPr>
              <a:t>60</a:t>
            </a:r>
            <a:r>
              <a:rPr lang="zh-CN" altLang="en-US" dirty="0">
                <a:latin typeface="SimSun"/>
                <a:cs typeface="SimSun"/>
              </a:rPr>
              <a:t>倍。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316058D-A354-474C-AA98-586438C30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245196"/>
            <a:ext cx="3124200" cy="1486466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92D1622-053C-40FD-B4D5-34878F66D61F}"/>
              </a:ext>
            </a:extLst>
          </p:cNvPr>
          <p:cNvSpPr txBox="1">
            <a:spLocks/>
          </p:cNvSpPr>
          <p:nvPr/>
        </p:nvSpPr>
        <p:spPr>
          <a:xfrm>
            <a:off x="3332992" y="4072093"/>
            <a:ext cx="5826506" cy="1057341"/>
          </a:xfrm>
          <a:prstGeom prst="rect">
            <a:avLst/>
          </a:prstGeom>
          <a:ln w="9144">
            <a:solidFill>
              <a:srgbClr val="C0504D"/>
            </a:solidFill>
          </a:ln>
        </p:spPr>
        <p:txBody>
          <a:bodyPr vert="horz" wrap="square" lIns="0" tIns="3365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77190" marR="288925" indent="-285750" algn="just">
              <a:lnSpc>
                <a:spcPct val="997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lang="zh-CN" altLang="en-US" sz="1600" kern="0" spc="-5" dirty="0">
                <a:latin typeface="Microsoft YaHei"/>
                <a:cs typeface="Microsoft YaHei"/>
              </a:rPr>
              <a:t>宇宙起源于一个极小的区域（比经典大爆炸模型小），暴胀</a:t>
            </a:r>
            <a:r>
              <a:rPr lang="zh-CN" altLang="en-US" sz="1600" kern="0" dirty="0">
                <a:latin typeface="Microsoft YaHei"/>
                <a:cs typeface="Microsoft YaHei"/>
              </a:rPr>
              <a:t>前宇宙的大小远小于视界，因而具有相同的温度，暴胀后</a:t>
            </a:r>
            <a:r>
              <a:rPr lang="zh-CN" altLang="en-US" sz="1600" kern="0" spc="-5" dirty="0">
                <a:latin typeface="Microsoft YaHei"/>
                <a:cs typeface="Microsoft YaHei"/>
              </a:rPr>
              <a:t>的宇宙依然具有相同的温度</a:t>
            </a:r>
            <a:r>
              <a:rPr lang="zh-CN" altLang="en-US" sz="1600" kern="0" spc="5" dirty="0">
                <a:latin typeface="Microsoft YaHei"/>
                <a:cs typeface="Microsoft YaHei"/>
              </a:rPr>
              <a:t>。</a:t>
            </a:r>
            <a:endParaRPr lang="en-US" altLang="zh-CN" sz="1600" kern="0" spc="5" dirty="0">
              <a:latin typeface="Microsoft YaHei"/>
              <a:cs typeface="Microsoft YaHei"/>
            </a:endParaRPr>
          </a:p>
          <a:p>
            <a:pPr marL="377190" marR="288925" indent="-285750" algn="just">
              <a:lnSpc>
                <a:spcPct val="997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lang="zh-CN" altLang="en-US" sz="1600" kern="0" dirty="0">
                <a:latin typeface="Microsoft YaHei"/>
                <a:cs typeface="Microsoft YaHei"/>
              </a:rPr>
              <a:t>即使宇宙早期位形是高度弯曲的，经过暴胀会变为平直。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5ECDC22-ABEF-4C39-908A-3E061D8B24B5}"/>
              </a:ext>
            </a:extLst>
          </p:cNvPr>
          <p:cNvSpPr txBox="1"/>
          <p:nvPr/>
        </p:nvSpPr>
        <p:spPr>
          <a:xfrm>
            <a:off x="3429000" y="3651776"/>
            <a:ext cx="376275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zh-CN" altLang="en-US" sz="2000" spc="5" dirty="0">
                <a:solidFill>
                  <a:srgbClr val="C0504D"/>
                </a:solidFill>
                <a:latin typeface="SimSun"/>
                <a:cs typeface="SimSun"/>
              </a:rPr>
              <a:t>视界、平坦性问题的直观解释</a:t>
            </a:r>
            <a:endParaRPr lang="zh-CN" altLang="en-US" sz="2000" dirty="0">
              <a:latin typeface="SimSun"/>
              <a:cs typeface="SimSun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90FFF438-4A8A-457F-B31D-3D59ED2773D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6516" y="1987815"/>
            <a:ext cx="2840064" cy="16639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479333" y="285750"/>
                <a:ext cx="6251702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8100" algn="ctr">
                  <a:lnSpc>
                    <a:spcPct val="100000"/>
                  </a:lnSpc>
                  <a:spcBef>
                    <a:spcPts val="105"/>
                  </a:spcBef>
                  <a:tabLst>
                    <a:tab pos="3826510" algn="l"/>
                    <a:tab pos="4165600" algn="l"/>
                  </a:tabLst>
                </a:pPr>
                <a:r>
                  <a:rPr lang="en-US" sz="3200" dirty="0">
                    <a:latin typeface="Times New Roman"/>
                    <a:cs typeface="Times New Roman"/>
                  </a:rPr>
                  <a:t>Quark</a:t>
                </a:r>
                <a:r>
                  <a:rPr lang="en-US" sz="32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Epoch:</a:t>
                </a:r>
                <a:r>
                  <a:rPr lang="en-US" sz="3200" spc="-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0" i="1" spc="5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pc="5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spc="5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79333" y="285750"/>
                <a:ext cx="6251702" cy="505908"/>
              </a:xfrm>
              <a:prstGeom prst="rect">
                <a:avLst/>
              </a:prstGeom>
              <a:blipFill>
                <a:blip r:embed="rId2"/>
                <a:stretch>
                  <a:fillRect l="-390" t="-22892" b="-4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387908" y="1352550"/>
            <a:ext cx="8368183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Quark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Epoch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evolution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early </a:t>
            </a:r>
            <a:r>
              <a:rPr sz="2400" spc="-6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Universe when the fundamental </a:t>
            </a:r>
            <a:r>
              <a:rPr sz="2400" spc="-5" dirty="0">
                <a:latin typeface="Times New Roman"/>
                <a:cs typeface="Times New Roman"/>
              </a:rPr>
              <a:t>interactions </a:t>
            </a:r>
            <a:r>
              <a:rPr sz="2400" dirty="0">
                <a:latin typeface="Times New Roman"/>
                <a:cs typeface="Times New Roman"/>
              </a:rPr>
              <a:t>of gravitation,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electromagnetism,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strong interaction </a:t>
            </a:r>
            <a:r>
              <a:rPr sz="2400" dirty="0">
                <a:latin typeface="Times New Roman"/>
                <a:cs typeface="Times New Roman"/>
              </a:rPr>
              <a:t>and the weak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interaction</a:t>
            </a:r>
            <a:r>
              <a:rPr sz="2400" dirty="0">
                <a:latin typeface="Times New Roman"/>
                <a:cs typeface="Times New Roman"/>
              </a:rPr>
              <a:t> had </a:t>
            </a:r>
            <a:r>
              <a:rPr sz="2400" spc="-5" dirty="0">
                <a:latin typeface="Times New Roman"/>
                <a:cs typeface="Times New Roman"/>
              </a:rPr>
              <a:t>taken </a:t>
            </a:r>
            <a:r>
              <a:rPr sz="2400" dirty="0">
                <a:latin typeface="Times New Roman"/>
                <a:cs typeface="Times New Roman"/>
              </a:rPr>
              <a:t>their </a:t>
            </a:r>
            <a:r>
              <a:rPr sz="2400" spc="-5" dirty="0">
                <a:latin typeface="Times New Roman"/>
                <a:cs typeface="Times New Roman"/>
              </a:rPr>
              <a:t>present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temperature </a:t>
            </a:r>
            <a:r>
              <a:rPr sz="2400" spc="-6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 Universe was </a:t>
            </a:r>
            <a:r>
              <a:rPr sz="2400" spc="-5" dirty="0">
                <a:latin typeface="Times New Roman"/>
                <a:cs typeface="Times New Roman"/>
              </a:rPr>
              <a:t>still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too high 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allow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quarks to bind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together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hadrons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738122" y="361950"/>
                <a:ext cx="5667756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81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3200" spc="-10" dirty="0">
                    <a:latin typeface="Times New Roman"/>
                    <a:cs typeface="Times New Roman"/>
                  </a:rPr>
                  <a:t>Hadron</a:t>
                </a:r>
                <a:r>
                  <a:rPr lang="en-US" sz="32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Epoch:</a:t>
                </a:r>
                <a:r>
                  <a:rPr lang="en-US" sz="3200" spc="-2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3200" i="1" spc="5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3200" b="0" i="1" spc="5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0" i="1" spc="5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spc="5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8122" y="361950"/>
                <a:ext cx="5667756" cy="505908"/>
              </a:xfrm>
              <a:prstGeom prst="rect">
                <a:avLst/>
              </a:prstGeom>
              <a:blipFill>
                <a:blip r:embed="rId2"/>
                <a:stretch>
                  <a:fillRect l="-860" t="-22892" b="-4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664768" y="1225753"/>
            <a:ext cx="719328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Hadron </a:t>
            </a:r>
            <a:r>
              <a:rPr sz="2400" spc="-5" dirty="0">
                <a:latin typeface="Times New Roman"/>
                <a:cs typeface="Times New Roman"/>
              </a:rPr>
              <a:t>Epoch was </a:t>
            </a:r>
            <a:r>
              <a:rPr sz="2400" dirty="0">
                <a:latin typeface="Times New Roman"/>
                <a:cs typeface="Times New Roman"/>
              </a:rPr>
              <a:t>the period in the evolution of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Universe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mass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dominated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hadrons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approximately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baseline="24305" dirty="0">
                <a:latin typeface="Times New Roman"/>
                <a:cs typeface="Times New Roman"/>
              </a:rPr>
              <a:t>−6</a:t>
            </a:r>
            <a:r>
              <a:rPr sz="2400" dirty="0">
                <a:latin typeface="Times New Roman"/>
                <a:cs typeface="Times New Roman"/>
              </a:rPr>
              <a:t>s after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Big </a:t>
            </a:r>
            <a:r>
              <a:rPr sz="2400" spc="-5" dirty="0">
                <a:latin typeface="Times New Roman"/>
                <a:cs typeface="Times New Roman"/>
              </a:rPr>
              <a:t>Bang, when </a:t>
            </a:r>
            <a:r>
              <a:rPr sz="2400" dirty="0">
                <a:latin typeface="Times New Roman"/>
                <a:cs typeface="Times New Roman"/>
              </a:rPr>
              <a:t>the temperature of the Universe had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fallen </a:t>
            </a:r>
            <a:r>
              <a:rPr sz="2400" spc="-5" dirty="0">
                <a:latin typeface="Times New Roman"/>
                <a:cs typeface="Times New Roman"/>
              </a:rPr>
              <a:t>sufficiently </a:t>
            </a:r>
            <a:r>
              <a:rPr sz="2400" dirty="0">
                <a:latin typeface="Times New Roman"/>
                <a:cs typeface="Times New Roman"/>
              </a:rPr>
              <a:t>to allow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quarks from the preceding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Quark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Epoch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bind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together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hadrons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346835" y="209550"/>
                <a:ext cx="6450330" cy="50590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pl-PL" sz="3200" dirty="0">
                    <a:latin typeface="Times New Roman"/>
                    <a:cs typeface="Times New Roman"/>
                  </a:rPr>
                  <a:t>Lepton</a:t>
                </a:r>
                <a:r>
                  <a:rPr lang="pl-PL" sz="3200" spc="-30" dirty="0">
                    <a:latin typeface="Times New Roman"/>
                    <a:cs typeface="Times New Roman"/>
                  </a:rPr>
                  <a:t> </a:t>
                </a:r>
                <a:r>
                  <a:rPr lang="pl-PL" sz="3200" dirty="0">
                    <a:latin typeface="Times New Roman"/>
                    <a:cs typeface="Times New Roman"/>
                  </a:rPr>
                  <a:t>Epoch:</a:t>
                </a:r>
                <a:r>
                  <a:rPr lang="pl-PL" sz="3200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CN" sz="3200" b="0" i="1" spc="5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altLang="zh-CN" sz="3200" i="0" spc="5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pl-PL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pl-PL" sz="3200" b="0" i="1" spc="5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altLang="zh-CN" sz="3200" b="0" i="1" spc="5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3200" b="0" i="1" spc="5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200" b="0" i="0" spc="5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l-PL" altLang="zh-CN" sz="3200" b="0" i="1" spc="5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46835" y="209550"/>
                <a:ext cx="6450330" cy="505908"/>
              </a:xfrm>
              <a:prstGeom prst="rect">
                <a:avLst/>
              </a:prstGeom>
              <a:blipFill>
                <a:blip r:embed="rId2"/>
                <a:stretch>
                  <a:fillRect t="-22892" b="-46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/>
          <p:nvPr/>
        </p:nvSpPr>
        <p:spPr>
          <a:xfrm>
            <a:off x="220167" y="806957"/>
            <a:ext cx="495998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3180" indent="6350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During the lepton epoch the temperature of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universe</a:t>
            </a:r>
            <a:r>
              <a:rPr sz="2000" dirty="0">
                <a:latin typeface="Times New Roman"/>
                <a:cs typeface="Times New Roman"/>
              </a:rPr>
              <a:t> 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high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enough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create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lepton/anti-lepton</a:t>
            </a:r>
            <a:r>
              <a:rPr lang="en-US"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pairs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Approximately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10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seconds </a:t>
            </a:r>
            <a:r>
              <a:rPr sz="2000" spc="-5" dirty="0">
                <a:latin typeface="Times New Roman"/>
                <a:cs typeface="Times New Roman"/>
              </a:rPr>
              <a:t>after the </a:t>
            </a:r>
            <a:r>
              <a:rPr sz="2000" spc="-10" dirty="0">
                <a:latin typeface="Times New Roman"/>
                <a:cs typeface="Times New Roman"/>
              </a:rPr>
              <a:t>Big </a:t>
            </a:r>
            <a:r>
              <a:rPr sz="2000" spc="-5" dirty="0">
                <a:latin typeface="Times New Roman"/>
                <a:cs typeface="Times New Roman"/>
              </a:rPr>
              <a:t>Bang the temperature </a:t>
            </a:r>
            <a:r>
              <a:rPr sz="2000" spc="-1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universe</a:t>
            </a:r>
            <a:r>
              <a:rPr sz="2000" dirty="0">
                <a:latin typeface="Times New Roman"/>
                <a:cs typeface="Times New Roman"/>
              </a:rPr>
              <a:t> had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fallen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lepton/anti-lepton pairs were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longer created. </a:t>
            </a:r>
            <a:r>
              <a:rPr sz="2000" dirty="0">
                <a:latin typeface="Times New Roman"/>
                <a:cs typeface="Times New Roman"/>
              </a:rPr>
              <a:t> Most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leptons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anti-leptons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 </a:t>
            </a:r>
            <a:r>
              <a:rPr sz="2000" spc="-5" dirty="0">
                <a:latin typeface="Times New Roman"/>
                <a:cs typeface="Times New Roman"/>
              </a:rPr>
              <a:t> eliminated in annihilation reactions, leaving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spc="-5" dirty="0">
                <a:latin typeface="Times New Roman"/>
                <a:cs typeface="Times New Roman"/>
              </a:rPr>
              <a:t>residue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leptons. There are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six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types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leptons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known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electron</a:t>
            </a:r>
            <a:r>
              <a:rPr sz="2000" dirty="0">
                <a:latin typeface="Times New Roman"/>
                <a:cs typeface="Times New Roman"/>
              </a:rPr>
              <a:t> (e</a:t>
            </a:r>
            <a:r>
              <a:rPr sz="1950" baseline="25641" dirty="0">
                <a:latin typeface="Times New Roman"/>
                <a:cs typeface="Times New Roman"/>
              </a:rPr>
              <a:t>−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electron neutrino (ν</a:t>
            </a:r>
            <a:r>
              <a:rPr sz="1950" spc="-7" baseline="-21367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); the muon </a:t>
            </a:r>
            <a:r>
              <a:rPr sz="2000" dirty="0">
                <a:latin typeface="Times New Roman"/>
                <a:cs typeface="Times New Roman"/>
              </a:rPr>
              <a:t>(μ</a:t>
            </a:r>
            <a:r>
              <a:rPr sz="1950" baseline="25641" dirty="0">
                <a:latin typeface="Times New Roman"/>
                <a:cs typeface="Times New Roman"/>
              </a:rPr>
              <a:t>−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neutrino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(ν</a:t>
            </a:r>
            <a:r>
              <a:rPr sz="1950" spc="-7" baseline="-21367" dirty="0">
                <a:latin typeface="Times New Roman"/>
                <a:cs typeface="Times New Roman"/>
              </a:rPr>
              <a:t>μ</a:t>
            </a:r>
            <a:r>
              <a:rPr sz="2000" spc="-5" dirty="0">
                <a:latin typeface="Times New Roman"/>
                <a:cs typeface="Times New Roman"/>
              </a:rPr>
              <a:t>);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(τ</a:t>
            </a:r>
            <a:r>
              <a:rPr sz="1950" spc="-7" baseline="25641" dirty="0">
                <a:latin typeface="Times New Roman"/>
                <a:cs typeface="Times New Roman"/>
              </a:rPr>
              <a:t>−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tau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neutrino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(ν</a:t>
            </a:r>
            <a:r>
              <a:rPr sz="1950" spc="7" baseline="-21367" dirty="0">
                <a:latin typeface="Times New Roman"/>
                <a:cs typeface="Times New Roman"/>
              </a:rPr>
              <a:t>τ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5217" y="1515565"/>
            <a:ext cx="2956857" cy="1948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7300" y="218897"/>
            <a:ext cx="1250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SimSun"/>
                <a:cs typeface="SimSun"/>
              </a:rPr>
              <a:t>热平衡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028056-1ABB-4EA5-955E-F1096759F44E}"/>
              </a:ext>
            </a:extLst>
          </p:cNvPr>
          <p:cNvSpPr txBox="1"/>
          <p:nvPr/>
        </p:nvSpPr>
        <p:spPr>
          <a:xfrm>
            <a:off x="381000" y="866232"/>
            <a:ext cx="449275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ts val="238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/>
                <a:cs typeface="SimSun"/>
              </a:rPr>
              <a:t>对于一个粒子系统，当</a:t>
            </a:r>
            <a:r>
              <a:rPr lang="zh-CN" altLang="en-US" sz="1800" spc="-15" dirty="0">
                <a:latin typeface="SimSun"/>
                <a:cs typeface="SimSun"/>
              </a:rPr>
              <a:t>粒</a:t>
            </a:r>
            <a:r>
              <a:rPr lang="zh-CN" altLang="en-US" sz="1800" dirty="0">
                <a:latin typeface="SimSun"/>
                <a:cs typeface="SimSun"/>
              </a:rPr>
              <a:t>子间</a:t>
            </a:r>
            <a:r>
              <a:rPr lang="zh-CN" altLang="en-US" sz="1800" spc="-15" dirty="0">
                <a:latin typeface="SimSun"/>
                <a:cs typeface="SimSun"/>
              </a:rPr>
              <a:t>的</a:t>
            </a:r>
            <a:r>
              <a:rPr lang="zh-CN" altLang="en-US" sz="1800" dirty="0">
                <a:latin typeface="SimSun"/>
                <a:cs typeface="SimSun"/>
              </a:rPr>
              <a:t>相互</a:t>
            </a:r>
            <a:r>
              <a:rPr lang="zh-CN" altLang="en-US" sz="1800" spc="-15" dirty="0">
                <a:latin typeface="SimSun"/>
                <a:cs typeface="SimSun"/>
              </a:rPr>
              <a:t>作</a:t>
            </a:r>
            <a:r>
              <a:rPr lang="zh-CN" altLang="en-US" sz="1800" dirty="0">
                <a:latin typeface="SimSun"/>
                <a:cs typeface="SimSun"/>
              </a:rPr>
              <a:t>用足</a:t>
            </a:r>
            <a:r>
              <a:rPr lang="zh-CN" altLang="en-US" sz="1800" spc="-15" dirty="0">
                <a:latin typeface="SimSun"/>
                <a:cs typeface="SimSun"/>
              </a:rPr>
              <a:t>够</a:t>
            </a:r>
            <a:r>
              <a:rPr lang="zh-CN" altLang="en-US" sz="1800" dirty="0">
                <a:latin typeface="SimSun"/>
                <a:cs typeface="SimSun"/>
              </a:rPr>
              <a:t>频繁</a:t>
            </a:r>
            <a:r>
              <a:rPr lang="zh-CN" altLang="en-US" sz="1800" spc="-15" dirty="0">
                <a:latin typeface="SimSun"/>
                <a:cs typeface="SimSun"/>
              </a:rPr>
              <a:t>时</a:t>
            </a:r>
            <a:r>
              <a:rPr lang="zh-CN" altLang="en-US" sz="1800" dirty="0">
                <a:latin typeface="SimSun"/>
                <a:cs typeface="SimSun"/>
              </a:rPr>
              <a:t>，系</a:t>
            </a:r>
            <a:r>
              <a:rPr lang="zh-CN" altLang="en-US" sz="1800" spc="-15" dirty="0">
                <a:latin typeface="SimSun"/>
                <a:cs typeface="SimSun"/>
              </a:rPr>
              <a:t>统</a:t>
            </a:r>
            <a:r>
              <a:rPr lang="zh-CN" altLang="en-US" sz="1800" dirty="0">
                <a:latin typeface="SimSun"/>
                <a:cs typeface="SimSun"/>
              </a:rPr>
              <a:t>处于热平衡状态</a:t>
            </a:r>
            <a:r>
              <a:rPr lang="zh-CN" altLang="en-US" sz="1800" spc="5" dirty="0">
                <a:latin typeface="SimSun"/>
                <a:cs typeface="SimSun"/>
              </a:rPr>
              <a:t>。</a:t>
            </a:r>
            <a:endParaRPr lang="zh-CN" altLang="en-US" sz="2400" dirty="0">
              <a:latin typeface="SimSun"/>
              <a:cs typeface="SimSun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/>
                <a:cs typeface="SimSun"/>
              </a:rPr>
              <a:t>在膨胀的宇宙中，当粒</a:t>
            </a:r>
            <a:r>
              <a:rPr lang="zh-CN" altLang="en-US" sz="1800" spc="-15" dirty="0">
                <a:latin typeface="SimSun"/>
                <a:cs typeface="SimSun"/>
              </a:rPr>
              <a:t>子</a:t>
            </a:r>
            <a:r>
              <a:rPr lang="zh-CN" altLang="en-US" sz="1800" dirty="0">
                <a:latin typeface="SimSun"/>
                <a:cs typeface="SimSun"/>
              </a:rPr>
              <a:t>间</a:t>
            </a:r>
            <a:r>
              <a:rPr lang="zh-CN" altLang="en-US" sz="1800" dirty="0">
                <a:solidFill>
                  <a:schemeClr val="accent6"/>
                </a:solidFill>
                <a:latin typeface="SimSun"/>
                <a:cs typeface="SimSun"/>
              </a:rPr>
              <a:t>相</a:t>
            </a:r>
            <a:r>
              <a:rPr lang="zh-CN" altLang="en-US" sz="1800" spc="-15" dirty="0">
                <a:solidFill>
                  <a:schemeClr val="accent6"/>
                </a:solidFill>
                <a:latin typeface="SimSun"/>
                <a:cs typeface="SimSun"/>
              </a:rPr>
              <a:t>互</a:t>
            </a:r>
            <a:r>
              <a:rPr lang="zh-CN" altLang="en-US" sz="1800" dirty="0">
                <a:solidFill>
                  <a:schemeClr val="accent6"/>
                </a:solidFill>
                <a:latin typeface="SimSun"/>
                <a:cs typeface="SimSun"/>
              </a:rPr>
              <a:t>作用</a:t>
            </a:r>
            <a:r>
              <a:rPr lang="zh-CN" altLang="en-US" sz="1800" spc="-15" dirty="0">
                <a:solidFill>
                  <a:schemeClr val="accent6"/>
                </a:solidFill>
                <a:latin typeface="SimSun"/>
                <a:cs typeface="SimSun"/>
              </a:rPr>
              <a:t>的</a:t>
            </a:r>
            <a:r>
              <a:rPr lang="zh-CN" altLang="en-US" sz="1800" dirty="0">
                <a:solidFill>
                  <a:schemeClr val="accent6"/>
                </a:solidFill>
                <a:latin typeface="SimSun"/>
                <a:cs typeface="SimSun"/>
              </a:rPr>
              <a:t>时间</a:t>
            </a:r>
            <a:r>
              <a:rPr lang="zh-CN" altLang="en-US" sz="1800" spc="-15" dirty="0">
                <a:solidFill>
                  <a:schemeClr val="accent6"/>
                </a:solidFill>
                <a:latin typeface="SimSun"/>
                <a:cs typeface="SimSun"/>
              </a:rPr>
              <a:t>尺</a:t>
            </a:r>
            <a:r>
              <a:rPr lang="zh-CN" altLang="en-US" sz="1800" dirty="0">
                <a:solidFill>
                  <a:schemeClr val="accent6"/>
                </a:solidFill>
                <a:latin typeface="SimSun"/>
                <a:cs typeface="SimSun"/>
              </a:rPr>
              <a:t>度</a:t>
            </a:r>
            <a:r>
              <a:rPr lang="zh-CN" altLang="en-US" sz="1800" dirty="0">
                <a:latin typeface="SimSun"/>
                <a:cs typeface="SimSun"/>
              </a:rPr>
              <a:t>短</a:t>
            </a:r>
            <a:r>
              <a:rPr lang="zh-CN" altLang="en-US" sz="1800" spc="-15" dirty="0">
                <a:latin typeface="SimSun"/>
                <a:cs typeface="SimSun"/>
              </a:rPr>
              <a:t>于</a:t>
            </a:r>
            <a:r>
              <a:rPr lang="zh-CN" altLang="en-US" sz="1800" dirty="0">
                <a:solidFill>
                  <a:srgbClr val="00B050"/>
                </a:solidFill>
                <a:latin typeface="SimSun"/>
                <a:cs typeface="SimSun"/>
              </a:rPr>
              <a:t>宇宙</a:t>
            </a:r>
            <a:r>
              <a:rPr lang="zh-CN" altLang="en-US" sz="1800" spc="-15" dirty="0">
                <a:solidFill>
                  <a:srgbClr val="00B050"/>
                </a:solidFill>
                <a:latin typeface="SimSun"/>
                <a:cs typeface="SimSun"/>
              </a:rPr>
              <a:t>膨</a:t>
            </a:r>
            <a:r>
              <a:rPr lang="zh-CN" altLang="en-US" sz="1800" dirty="0">
                <a:solidFill>
                  <a:srgbClr val="00B050"/>
                </a:solidFill>
                <a:latin typeface="SimSun"/>
                <a:cs typeface="SimSun"/>
              </a:rPr>
              <a:t>胀的时间尺度</a:t>
            </a:r>
            <a:r>
              <a:rPr lang="zh-CN" altLang="en-US" sz="1800" dirty="0">
                <a:latin typeface="SimSun"/>
                <a:cs typeface="SimSun"/>
              </a:rPr>
              <a:t>时</a:t>
            </a:r>
            <a:r>
              <a:rPr lang="zh-CN" altLang="en-US" sz="1800" spc="5" dirty="0">
                <a:latin typeface="SimSun"/>
                <a:cs typeface="SimSun"/>
              </a:rPr>
              <a:t>，热平</a:t>
            </a:r>
            <a:r>
              <a:rPr lang="zh-CN" altLang="en-US" sz="1800" spc="-5" dirty="0">
                <a:latin typeface="SimSun"/>
                <a:cs typeface="SimSun"/>
              </a:rPr>
              <a:t>衡</a:t>
            </a:r>
            <a:r>
              <a:rPr lang="zh-CN" altLang="en-US" sz="1800" spc="5" dirty="0">
                <a:latin typeface="SimSun"/>
                <a:cs typeface="SimSun"/>
              </a:rPr>
              <a:t>状态</a:t>
            </a:r>
            <a:r>
              <a:rPr lang="zh-CN" altLang="en-US" sz="1800" spc="-20" dirty="0">
                <a:latin typeface="SimSun"/>
                <a:cs typeface="SimSun"/>
              </a:rPr>
              <a:t>可</a:t>
            </a:r>
            <a:r>
              <a:rPr lang="zh-CN" altLang="en-US" sz="1800" spc="5" dirty="0">
                <a:latin typeface="SimSun"/>
                <a:cs typeface="SimSun"/>
              </a:rPr>
              <a:t>以维</a:t>
            </a:r>
            <a:r>
              <a:rPr lang="zh-CN" altLang="en-US" sz="1800" spc="-15" dirty="0">
                <a:latin typeface="SimSun"/>
                <a:cs typeface="SimSun"/>
              </a:rPr>
              <a:t>持</a:t>
            </a:r>
            <a:r>
              <a:rPr lang="zh-CN" altLang="en-US" sz="1800" spc="5" dirty="0">
                <a:latin typeface="SimSun"/>
                <a:cs typeface="SimSun"/>
              </a:rPr>
              <a:t>。</a:t>
            </a:r>
            <a:endParaRPr lang="zh-CN" altLang="en-US" sz="18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DFFF84-D5FC-4DB4-8829-195542E51E4A}"/>
                  </a:ext>
                </a:extLst>
              </p:cNvPr>
              <p:cNvSpPr txBox="1"/>
              <p:nvPr/>
            </p:nvSpPr>
            <p:spPr>
              <a:xfrm>
                <a:off x="381000" y="2466432"/>
                <a:ext cx="5102352" cy="249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 marR="116205">
                  <a:lnSpc>
                    <a:spcPts val="2590"/>
                  </a:lnSpc>
                  <a:spcBef>
                    <a:spcPts val="425"/>
                  </a:spcBef>
                </a:pPr>
                <a:r>
                  <a:rPr lang="zh-CN" altLang="en-US" sz="1800" b="1" spc="65" dirty="0">
                    <a:solidFill>
                      <a:schemeClr val="accent1"/>
                    </a:solidFill>
                    <a:latin typeface="SimSun"/>
                    <a:cs typeface="SimSun"/>
                  </a:rPr>
                  <a:t>基本的物理图像</a:t>
                </a:r>
                <a:r>
                  <a:rPr lang="zh-CN" altLang="en-US" sz="1800" spc="65" dirty="0">
                    <a:latin typeface="SimSun"/>
                    <a:cs typeface="SimSun"/>
                  </a:rPr>
                  <a:t>：</a:t>
                </a:r>
                <a:endParaRPr lang="en-US" altLang="zh-CN" sz="1800" spc="65" dirty="0">
                  <a:latin typeface="SimSun"/>
                  <a:cs typeface="SimSun"/>
                </a:endParaRPr>
              </a:p>
              <a:p>
                <a:pPr marL="311150" marR="116205" indent="-285750">
                  <a:lnSpc>
                    <a:spcPts val="2590"/>
                  </a:lnSpc>
                  <a:spcBef>
                    <a:spcPts val="42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spc="55" dirty="0">
                    <a:latin typeface="SimSun"/>
                    <a:cs typeface="SimSun"/>
                  </a:rPr>
                  <a:t>宇</a:t>
                </a:r>
                <a:r>
                  <a:rPr lang="zh-CN" altLang="en-US" sz="1800" spc="65" dirty="0">
                    <a:latin typeface="SimSun"/>
                    <a:cs typeface="SimSun"/>
                  </a:rPr>
                  <a:t>宙早</a:t>
                </a:r>
                <a:r>
                  <a:rPr lang="zh-CN" altLang="en-US" sz="1800" spc="75" dirty="0">
                    <a:latin typeface="SimSun"/>
                    <a:cs typeface="SimSun"/>
                  </a:rPr>
                  <a:t>期</a:t>
                </a:r>
                <a:r>
                  <a:rPr lang="zh-CN" altLang="en-US" sz="1800" spc="70" dirty="0">
                    <a:latin typeface="SimSun"/>
                    <a:cs typeface="SimSun"/>
                  </a:rPr>
                  <a:t>，</a:t>
                </a:r>
                <a:r>
                  <a:rPr lang="zh-CN" altLang="en-US" sz="1800" spc="65" dirty="0">
                    <a:latin typeface="SimSun"/>
                    <a:cs typeface="SimSun"/>
                  </a:rPr>
                  <a:t>相互</a:t>
                </a:r>
                <a:r>
                  <a:rPr lang="zh-CN" altLang="en-US" sz="1800" spc="55" dirty="0">
                    <a:latin typeface="SimSun"/>
                    <a:cs typeface="SimSun"/>
                  </a:rPr>
                  <a:t>作</a:t>
                </a:r>
                <a:r>
                  <a:rPr lang="zh-CN" altLang="en-US" sz="1800" spc="65" dirty="0">
                    <a:latin typeface="SimSun"/>
                    <a:cs typeface="SimSun"/>
                  </a:rPr>
                  <a:t>用的时</a:t>
                </a:r>
                <a:r>
                  <a:rPr lang="zh-CN" altLang="en-US" sz="1800" spc="55" dirty="0">
                    <a:latin typeface="SimSun"/>
                    <a:cs typeface="SimSun"/>
                  </a:rPr>
                  <a:t>间</a:t>
                </a:r>
                <a:r>
                  <a:rPr lang="zh-CN" altLang="en-US" sz="1800" spc="65" dirty="0">
                    <a:latin typeface="SimSun"/>
                    <a:cs typeface="SimSun"/>
                  </a:rPr>
                  <a:t>尺度</a:t>
                </a:r>
                <a:r>
                  <a:rPr lang="zh-CN" altLang="en-US" sz="1800" dirty="0">
                    <a:latin typeface="SimSun"/>
                    <a:cs typeface="SimSun"/>
                  </a:rPr>
                  <a:t>小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于宇宙膨胀的时间尺</a:t>
                </a:r>
                <a:r>
                  <a:rPr lang="zh-CN" altLang="en-US" dirty="0">
                    <a:latin typeface="SimSun"/>
                    <a:cs typeface="SimSun"/>
                  </a:rPr>
                  <a:t>度，粒子的相互作用足够频繁，对应</a:t>
                </a:r>
                <a14:m>
                  <m:oMath xmlns:m="http://schemas.openxmlformats.org/officeDocument/2006/math">
                    <m:r>
                      <a:rPr lang="en-US" altLang="zh-CN" b="0" i="0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1</m:t>
                    </m:r>
                  </m:oMath>
                </a14:m>
                <a:r>
                  <a:rPr lang="zh-CN" altLang="en-US" sz="1800" spc="-5" dirty="0">
                    <a:latin typeface="SimSun"/>
                    <a:cs typeface="SimSun"/>
                  </a:rPr>
                  <a:t>，热平衡为很好的近似</a:t>
                </a:r>
                <a:r>
                  <a:rPr lang="zh-CN" altLang="en-US" sz="1800" dirty="0">
                    <a:latin typeface="SimSun"/>
                    <a:cs typeface="SimSun"/>
                  </a:rPr>
                  <a:t>。</a:t>
                </a:r>
                <a:endParaRPr lang="en-US" altLang="zh-CN" sz="1800" dirty="0">
                  <a:latin typeface="SimSun"/>
                  <a:cs typeface="SimSun"/>
                </a:endParaRPr>
              </a:p>
              <a:p>
                <a:pPr marL="311150" marR="116205" indent="-285750">
                  <a:lnSpc>
                    <a:spcPts val="2590"/>
                  </a:lnSpc>
                  <a:spcBef>
                    <a:spcPts val="42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随着宇宙的</a:t>
                </a:r>
                <a:r>
                  <a:rPr lang="zh-CN" altLang="en-US" dirty="0">
                    <a:latin typeface="SimSun"/>
                    <a:cs typeface="SimSun"/>
                  </a:rPr>
                  <a:t>膨胀，粒子相互作用慢于宇宙的膨胀，</a:t>
                </a:r>
                <a:r>
                  <a:rPr lang="zh-CN" altLang="en-US" sz="1800" dirty="0">
                    <a:latin typeface="SimSun"/>
                    <a:cs typeface="SimSun"/>
                  </a:rPr>
                  <a:t>直到</a:t>
                </a:r>
                <a14:m>
                  <m:oMath xmlns:m="http://schemas.openxmlformats.org/officeDocument/2006/math">
                    <m:r>
                      <a:rPr lang="en-US" altLang="zh-CN" b="0" i="0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 spc="6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1</m:t>
                    </m:r>
                  </m:oMath>
                </a14:m>
                <a:r>
                  <a:rPr lang="zh-CN" altLang="en-US" dirty="0">
                    <a:latin typeface="SimSun"/>
                    <a:cs typeface="SimSun"/>
                  </a:rPr>
                  <a:t>。不同反应速率不同，各种粒子</a:t>
                </a:r>
                <a:r>
                  <a:rPr lang="zh-CN" altLang="en-US" sz="1800" dirty="0">
                    <a:latin typeface="SimSun"/>
                    <a:cs typeface="SimSun"/>
                  </a:rPr>
                  <a:t>在不同的时期脱离热平</a:t>
                </a:r>
                <a:r>
                  <a:rPr lang="zh-CN" altLang="en-US" sz="1800" spc="-25" dirty="0">
                    <a:latin typeface="SimSun"/>
                    <a:cs typeface="SimSun"/>
                  </a:rPr>
                  <a:t>衡</a:t>
                </a:r>
                <a14:m>
                  <m:oMath xmlns:m="http://schemas.openxmlformats.org/officeDocument/2006/math">
                    <m:r>
                      <a:rPr lang="zh-CN" altLang="en-US" sz="1800" i="1" spc="-25" smtClean="0">
                        <a:latin typeface="Cambria Math" panose="02040503050406030204" pitchFamily="18" charset="0"/>
                        <a:cs typeface="SimSun"/>
                      </a:rPr>
                      <m:t>→</m:t>
                    </m:r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退耦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3DFFF84-D5FC-4DB4-8829-195542E51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66432"/>
                <a:ext cx="5102352" cy="2494657"/>
              </a:xfrm>
              <a:prstGeom prst="rect">
                <a:avLst/>
              </a:prstGeom>
              <a:blipFill>
                <a:blip r:embed="rId2"/>
                <a:stretch>
                  <a:fillRect l="-597" t="-978" b="-2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7E1AFE-7C70-4105-B3F5-4E9E320C4A4D}"/>
                  </a:ext>
                </a:extLst>
              </p:cNvPr>
              <p:cNvSpPr txBox="1"/>
              <p:nvPr/>
            </p:nvSpPr>
            <p:spPr>
              <a:xfrm>
                <a:off x="5072789" y="971550"/>
                <a:ext cx="3886200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pc="65" dirty="0">
                    <a:latin typeface="SimSun"/>
                  </a:rPr>
                  <a:t>粒子相互作用率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pc="65" dirty="0">
                    <a:latin typeface="SimSun"/>
                  </a:rPr>
                  <a:t>(</a:t>
                </a:r>
                <a:r>
                  <a:rPr lang="zh-CN" altLang="en-US" spc="65" dirty="0">
                    <a:latin typeface="SimSun"/>
                  </a:rPr>
                  <a:t>一个粒子单位时间内与其他粒子的碰撞次数</a:t>
                </a:r>
                <a:r>
                  <a:rPr lang="en-US" altLang="zh-CN" spc="65" dirty="0">
                    <a:latin typeface="SimSun"/>
                  </a:rPr>
                  <a:t>):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pc="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pc="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pc="65" dirty="0">
                    <a:latin typeface="SimSun"/>
                  </a:rPr>
                  <a:t> </a:t>
                </a:r>
                <a:endParaRPr lang="en-US" altLang="zh-CN" spc="65" dirty="0">
                  <a:latin typeface="SimSu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</m:oMath>
                </a14:m>
                <a:r>
                  <a:rPr lang="en-US" altLang="zh-CN" sz="1600" dirty="0">
                    <a:latin typeface="Times New Roman"/>
                    <a:cs typeface="Times New Roman"/>
                  </a:rPr>
                  <a:t>:</a:t>
                </a:r>
                <a:r>
                  <a:rPr lang="en-US" altLang="zh-CN" sz="1600" spc="495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600" dirty="0">
                    <a:latin typeface="SimSun"/>
                    <a:cs typeface="SimSun"/>
                  </a:rPr>
                  <a:t>靶粒子数密度</a:t>
                </a:r>
                <a:endParaRPr lang="en-US" altLang="zh-CN" sz="1600" dirty="0">
                  <a:latin typeface="SimSun"/>
                  <a:cs typeface="SimSu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/>
                      </a:rPr>
                      <m:t>𝜎</m:t>
                    </m:r>
                  </m:oMath>
                </a14:m>
                <a:r>
                  <a:rPr lang="en-US" altLang="zh-CN" sz="1600" dirty="0">
                    <a:latin typeface="SimSun"/>
                    <a:cs typeface="SimSun"/>
                  </a:rPr>
                  <a:t>: </a:t>
                </a:r>
                <a:r>
                  <a:rPr lang="zh-CN" altLang="en-US" sz="1600" dirty="0">
                    <a:latin typeface="SimSun"/>
                    <a:cs typeface="SimSun"/>
                  </a:rPr>
                  <a:t>相互作用截面  </a:t>
                </a:r>
                <a:endParaRPr lang="en-US" altLang="zh-CN" sz="1600" dirty="0">
                  <a:latin typeface="SimSun"/>
                  <a:cs typeface="SimSun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US" altLang="zh-CN" sz="1600" dirty="0">
                    <a:latin typeface="Times New Roman"/>
                    <a:cs typeface="Times New Roman"/>
                  </a:rPr>
                  <a:t>:</a:t>
                </a:r>
                <a:r>
                  <a:rPr lang="zh-CN" altLang="en-US" sz="1600" spc="495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600" dirty="0">
                    <a:latin typeface="SimSun"/>
                    <a:cs typeface="SimSun"/>
                  </a:rPr>
                  <a:t>粒子相对速度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7E1AFE-7C70-4105-B3F5-4E9E320C4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789" y="971550"/>
                <a:ext cx="3886200" cy="1661993"/>
              </a:xfrm>
              <a:prstGeom prst="rect">
                <a:avLst/>
              </a:prstGeom>
              <a:blipFill>
                <a:blip r:embed="rId3"/>
                <a:stretch>
                  <a:fillRect l="-940" t="-2564" r="-940" b="-4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CB37107-2309-457C-B9CC-00E983C10A35}"/>
                  </a:ext>
                </a:extLst>
              </p:cNvPr>
              <p:cNvSpPr txBox="1"/>
              <p:nvPr/>
            </p:nvSpPr>
            <p:spPr>
              <a:xfrm>
                <a:off x="5606189" y="2724150"/>
                <a:ext cx="2819400" cy="889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984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800" spc="-5" dirty="0">
                    <a:latin typeface="SimSun"/>
                    <a:cs typeface="SimSun"/>
                  </a:rPr>
                  <a:t>宇宙膨胀的时间尺度</a:t>
                </a:r>
                <a:r>
                  <a:rPr lang="en-US" altLang="zh-CN" sz="1800" spc="-5" dirty="0">
                    <a:latin typeface="SimSun"/>
                    <a:cs typeface="SimSun"/>
                  </a:rPr>
                  <a:t>:</a:t>
                </a:r>
              </a:p>
              <a:p>
                <a:pPr marL="12700"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~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𝑎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altLang="zh-CN" sz="1800" b="0" i="1" spc="-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pc="-5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imSun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imSun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CB37107-2309-457C-B9CC-00E983C10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89" y="2724150"/>
                <a:ext cx="2819400" cy="889731"/>
              </a:xfrm>
              <a:prstGeom prst="rect">
                <a:avLst/>
              </a:prstGeom>
              <a:blipFill>
                <a:blip r:embed="rId4"/>
                <a:stretch>
                  <a:fillRect l="-1082" t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A224457-977B-4573-B6B6-A89790AF754E}"/>
              </a:ext>
            </a:extLst>
          </p:cNvPr>
          <p:cNvSpPr txBox="1"/>
          <p:nvPr/>
        </p:nvSpPr>
        <p:spPr>
          <a:xfrm>
            <a:off x="448661" y="335626"/>
            <a:ext cx="192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000" b="1" spc="-5" dirty="0">
                <a:latin typeface="SimSun"/>
                <a:cs typeface="SimSun"/>
              </a:rPr>
              <a:t>中微子退耦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67C943-379B-40FA-86AF-6A44530490F7}"/>
                  </a:ext>
                </a:extLst>
              </p:cNvPr>
              <p:cNvSpPr txBox="1"/>
              <p:nvPr/>
            </p:nvSpPr>
            <p:spPr>
              <a:xfrm>
                <a:off x="2248445" y="366421"/>
                <a:ext cx="2702005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1800" dirty="0">
                    <a:latin typeface="SimSun"/>
                    <a:cs typeface="SimSun"/>
                  </a:rPr>
                  <a:t>只参与弱相互作用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67C943-379B-40FA-86AF-6A445304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45" y="366421"/>
                <a:ext cx="2702005" cy="830997"/>
              </a:xfrm>
              <a:prstGeom prst="rect">
                <a:avLst/>
              </a:prstGeom>
              <a:blipFill>
                <a:blip r:embed="rId2"/>
                <a:stretch>
                  <a:fillRect t="-11029"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F2C36A-55E6-491C-AF5E-FDCBC61CBE99}"/>
                  </a:ext>
                </a:extLst>
              </p:cNvPr>
              <p:cNvSpPr txBox="1"/>
              <p:nvPr/>
            </p:nvSpPr>
            <p:spPr>
              <a:xfrm>
                <a:off x="557304" y="953338"/>
                <a:ext cx="16083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pc="6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pc="6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pc="6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pc="6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pc="6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pc="65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F2C36A-55E6-491C-AF5E-FDCBC61CB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4" y="953338"/>
                <a:ext cx="16083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EBF48A-0950-41BB-ADFE-0111A07F605E}"/>
                  </a:ext>
                </a:extLst>
              </p:cNvPr>
              <p:cNvSpPr txBox="1"/>
              <p:nvPr/>
            </p:nvSpPr>
            <p:spPr>
              <a:xfrm>
                <a:off x="487912" y="1576811"/>
                <a:ext cx="5912888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SimSun"/>
                  </a:rPr>
                  <a:t>对于中微子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altLang="zh-CN" i="1" spc="6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EBF48A-0950-41BB-ADFE-0111A07F6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12" y="1576811"/>
                <a:ext cx="5912888" cy="373179"/>
              </a:xfrm>
              <a:prstGeom prst="rect">
                <a:avLst/>
              </a:prstGeom>
              <a:blipFill>
                <a:blip r:embed="rId4"/>
                <a:stretch>
                  <a:fillRect l="-619"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6C0191-8D5E-40C2-AAED-DFBB193CD6E0}"/>
                  </a:ext>
                </a:extLst>
              </p:cNvPr>
              <p:cNvSpPr txBox="1"/>
              <p:nvPr/>
            </p:nvSpPr>
            <p:spPr>
              <a:xfrm>
                <a:off x="484949" y="2073687"/>
                <a:ext cx="4572000" cy="382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宇宙膨胀早期辐射主导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SimSun"/>
                      </a:rPr>
                      <m:t>𝐻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∝</m:t>
                    </m:r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SimSun"/>
                              </a:rPr>
                              <m:t>𝑟</m:t>
                            </m:r>
                          </m:sub>
                        </m:sSub>
                      </m:e>
                    </m:rad>
                    <m:r>
                      <a:rPr lang="zh-CN" altLang="en-US" dirty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6C0191-8D5E-40C2-AAED-DFBB193CD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" y="2073687"/>
                <a:ext cx="4572000" cy="382862"/>
              </a:xfrm>
              <a:prstGeom prst="rect">
                <a:avLst/>
              </a:prstGeom>
              <a:blipFill>
                <a:blip r:embed="rId5"/>
                <a:stretch>
                  <a:fillRect l="-933" t="-11111"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2FA1C-1A2A-46BA-9775-7BAC0D4C6173}"/>
                  </a:ext>
                </a:extLst>
              </p:cNvPr>
              <p:cNvSpPr txBox="1"/>
              <p:nvPr/>
            </p:nvSpPr>
            <p:spPr>
              <a:xfrm>
                <a:off x="762000" y="2791065"/>
                <a:ext cx="990600" cy="517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</m:num>
                        <m:den>
                          <m: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pc="65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7D2FA1C-1A2A-46BA-9775-7BAC0D4C6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91065"/>
                <a:ext cx="990600" cy="517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2D9030-CD9F-407F-AC80-81D6C9511E0A}"/>
                  </a:ext>
                </a:extLst>
              </p:cNvPr>
              <p:cNvSpPr txBox="1"/>
              <p:nvPr/>
            </p:nvSpPr>
            <p:spPr>
              <a:xfrm>
                <a:off x="1828800" y="2644154"/>
                <a:ext cx="3429000" cy="1595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带入具体参数令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pc="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i="1" spc="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𝛤</m:t>
                        </m:r>
                      </m:num>
                      <m:den>
                        <m:r>
                          <a:rPr lang="en-US" altLang="zh-CN" b="0" i="1" spc="6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pc="6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可求得中微子退耦温度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SimSun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≈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.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5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K</m:t>
                    </m:r>
                  </m:oMath>
                </a14:m>
                <a:br>
                  <a:rPr lang="en-US" altLang="zh-CN" dirty="0"/>
                </a:br>
                <a:r>
                  <a:rPr lang="zh-CN" altLang="en-US" dirty="0">
                    <a:latin typeface="SimSun"/>
                    <a:cs typeface="SimSun"/>
                  </a:rPr>
                  <a:t>其后，宇宙间中微子数目不再变化，构成中微子背景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2D9030-CD9F-407F-AC80-81D6C951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644154"/>
                <a:ext cx="3429000" cy="1595245"/>
              </a:xfrm>
              <a:prstGeom prst="rect">
                <a:avLst/>
              </a:prstGeom>
              <a:blipFill>
                <a:blip r:embed="rId7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EEC35C7-A27C-4D0C-A281-777A0090857C}"/>
              </a:ext>
            </a:extLst>
          </p:cNvPr>
          <p:cNvSpPr txBox="1"/>
          <p:nvPr/>
        </p:nvSpPr>
        <p:spPr>
          <a:xfrm>
            <a:off x="5358539" y="2892887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之后会计算中子退耦温度，对比发现中微子退耦发生在中子退耦之前，研究核合成可以忽略这个例子中反应的影响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571B927-1372-47A3-AF98-6030A7B35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r="11675" b="70740"/>
          <a:stretch/>
        </p:blipFill>
        <p:spPr>
          <a:xfrm>
            <a:off x="4343400" y="160596"/>
            <a:ext cx="3978682" cy="9443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B2FDF3-727E-4E9B-888E-459F235D7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10841" t="32222"/>
          <a:stretch/>
        </p:blipFill>
        <p:spPr>
          <a:xfrm>
            <a:off x="940633" y="1104900"/>
            <a:ext cx="7415134" cy="4038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4CC0E91-EF3A-45C5-98FF-7FC7E1D25EBA}"/>
              </a:ext>
            </a:extLst>
          </p:cNvPr>
          <p:cNvSpPr txBox="1"/>
          <p:nvPr/>
        </p:nvSpPr>
        <p:spPr>
          <a:xfrm>
            <a:off x="940632" y="396853"/>
            <a:ext cx="2412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一些统计物理结论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AEFFAF40-8ADE-4C6D-868C-6AECFD3A1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4957" y="1801001"/>
            <a:ext cx="4931043" cy="330613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B81DE31-FBF7-45B4-8B53-FFEF5347D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8832" y="147824"/>
            <a:ext cx="4267200" cy="16531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168" y="137595"/>
            <a:ext cx="7480300" cy="937436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  <a:tab pos="355600" algn="l"/>
              </a:tabLst>
            </a:pPr>
            <a:r>
              <a:rPr sz="2800" b="1" spc="-10" dirty="0">
                <a:latin typeface="SimSun"/>
                <a:cs typeface="SimSun"/>
              </a:rPr>
              <a:t>大爆炸原初核合</a:t>
            </a:r>
            <a:r>
              <a:rPr sz="2800" b="1" spc="-5" dirty="0">
                <a:latin typeface="SimSun"/>
                <a:cs typeface="SimSun"/>
              </a:rPr>
              <a:t>成</a:t>
            </a:r>
            <a:r>
              <a:rPr sz="2800" b="1" spc="-665" dirty="0">
                <a:latin typeface="SimSun"/>
                <a:cs typeface="SimSu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(Nucleosynthesis)</a:t>
            </a:r>
            <a:endParaRPr lang="en-US" sz="28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  <a:tab pos="3556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早期高温高密状态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A6B063-9CEE-4513-86B8-B28C2CF688D9}"/>
              </a:ext>
            </a:extLst>
          </p:cNvPr>
          <p:cNvSpPr txBox="1"/>
          <p:nvPr/>
        </p:nvSpPr>
        <p:spPr>
          <a:xfrm>
            <a:off x="533400" y="1428750"/>
            <a:ext cx="5257800" cy="2224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/>
                <a:cs typeface="SimSun"/>
              </a:rPr>
              <a:t>每个核子的平均结合能</a:t>
            </a:r>
            <a:r>
              <a:rPr lang="en-US" altLang="zh-CN" sz="1800" dirty="0">
                <a:latin typeface="Times New Roman"/>
                <a:cs typeface="Times New Roman"/>
              </a:rPr>
              <a:t>~</a:t>
            </a:r>
            <a:r>
              <a:rPr lang="en-US" altLang="zh-CN" sz="1800" spc="-5" dirty="0">
                <a:latin typeface="Times New Roman"/>
                <a:cs typeface="Times New Roman"/>
              </a:rPr>
              <a:t>Me</a:t>
            </a:r>
            <a:r>
              <a:rPr lang="en-US" altLang="zh-CN" sz="1800" spc="-320" dirty="0">
                <a:latin typeface="Times New Roman"/>
                <a:cs typeface="Times New Roman"/>
              </a:rPr>
              <a:t>V</a:t>
            </a:r>
            <a:r>
              <a:rPr lang="zh-CN" altLang="en-US" sz="1800" spc="-320" dirty="0">
                <a:latin typeface="Times New Roman"/>
                <a:cs typeface="Times New Roman"/>
              </a:rPr>
              <a:t>，</a:t>
            </a:r>
            <a:r>
              <a:rPr lang="zh-CN" altLang="en-US" sz="1800" dirty="0">
                <a:latin typeface="SimSun"/>
                <a:cs typeface="SimSun"/>
              </a:rPr>
              <a:t>宇宙温度高于</a:t>
            </a:r>
            <a:r>
              <a:rPr lang="en-US" altLang="zh-CN" sz="1800" dirty="0">
                <a:latin typeface="Times New Roman"/>
                <a:cs typeface="Times New Roman"/>
              </a:rPr>
              <a:t>~</a:t>
            </a:r>
            <a:r>
              <a:rPr lang="en-US" altLang="zh-CN" sz="1800" spc="-5" dirty="0">
                <a:latin typeface="Times New Roman"/>
                <a:cs typeface="Times New Roman"/>
              </a:rPr>
              <a:t>MeV</a:t>
            </a:r>
            <a:r>
              <a:rPr lang="zh-CN" altLang="en-US" sz="1800" dirty="0">
                <a:latin typeface="SimSun"/>
                <a:cs typeface="SimSun"/>
              </a:rPr>
              <a:t>时，</a:t>
            </a:r>
            <a:r>
              <a:rPr lang="zh-CN" altLang="en-US" sz="1800" spc="-5" dirty="0">
                <a:latin typeface="SimSun"/>
                <a:cs typeface="SimSun"/>
              </a:rPr>
              <a:t>宇宙中不可能有大量元素存在，重子物质主要以质子、中子的形式</a:t>
            </a:r>
            <a:r>
              <a:rPr lang="zh-CN" altLang="en-US" sz="1800" dirty="0">
                <a:latin typeface="SimSun"/>
                <a:cs typeface="SimSun"/>
              </a:rPr>
              <a:t>存在于宇宙中。</a:t>
            </a:r>
            <a:endParaRPr lang="en-US" altLang="zh-CN" sz="1800" dirty="0">
              <a:latin typeface="SimSun"/>
              <a:cs typeface="SimSun"/>
            </a:endParaRPr>
          </a:p>
          <a:p>
            <a:pPr marL="298450" marR="5080" indent="-285750" algn="just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/>
                <a:cs typeface="SimSun"/>
              </a:rPr>
              <a:t>当温度足够低时，</a:t>
            </a:r>
            <a:r>
              <a:rPr lang="zh-CN" altLang="en-US" sz="1800" dirty="0">
                <a:solidFill>
                  <a:srgbClr val="00B050"/>
                </a:solidFill>
                <a:latin typeface="SimSun"/>
                <a:cs typeface="SimSun"/>
              </a:rPr>
              <a:t>质子、中子结合</a:t>
            </a:r>
            <a:r>
              <a:rPr lang="zh-CN" altLang="en-US" sz="1800" dirty="0">
                <a:solidFill>
                  <a:srgbClr val="00B050"/>
                </a:solidFill>
                <a:latin typeface="Times New Roman"/>
                <a:cs typeface="Times New Roman"/>
              </a:rPr>
              <a:t>→</a:t>
            </a:r>
            <a:r>
              <a:rPr lang="zh-CN" altLang="en-US" sz="1800" dirty="0">
                <a:solidFill>
                  <a:srgbClr val="00B050"/>
                </a:solidFill>
                <a:latin typeface="SimSun"/>
                <a:cs typeface="SimSun"/>
              </a:rPr>
              <a:t>核合成</a:t>
            </a:r>
            <a:r>
              <a:rPr lang="zh-CN" altLang="en-US" sz="1800" dirty="0">
                <a:latin typeface="SimSun"/>
                <a:cs typeface="SimSun"/>
              </a:rPr>
              <a:t>。</a:t>
            </a:r>
            <a:endParaRPr lang="en-US" altLang="zh-CN" dirty="0">
              <a:latin typeface="SimSun"/>
              <a:cs typeface="SimSun"/>
            </a:endParaRPr>
          </a:p>
          <a:p>
            <a:pPr marL="298450" marR="5080" indent="-285750" algn="just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zh-CN" altLang="en-US" sz="1800" spc="10" dirty="0">
                <a:latin typeface="SimSun"/>
                <a:cs typeface="SimSun"/>
              </a:rPr>
              <a:t>大爆炸核合成</a:t>
            </a:r>
            <a:r>
              <a:rPr lang="zh-CN" altLang="en-US" sz="1800" spc="10" dirty="0">
                <a:solidFill>
                  <a:srgbClr val="FF0000"/>
                </a:solidFill>
                <a:latin typeface="SimSun"/>
                <a:cs typeface="SimSun"/>
              </a:rPr>
              <a:t>原料</a:t>
            </a:r>
            <a:r>
              <a:rPr lang="zh-CN" altLang="en-US" sz="1800" spc="10" dirty="0">
                <a:latin typeface="SimSun"/>
                <a:cs typeface="SimSun"/>
              </a:rPr>
              <a:t>：质</a:t>
            </a:r>
            <a:r>
              <a:rPr lang="zh-CN" altLang="en-US" sz="1800" spc="15" dirty="0">
                <a:latin typeface="SimSun"/>
                <a:cs typeface="SimSun"/>
              </a:rPr>
              <a:t>子</a:t>
            </a:r>
            <a:r>
              <a:rPr lang="en-US" altLang="zh-CN" sz="1800" b="1" dirty="0">
                <a:latin typeface="Calibri"/>
                <a:cs typeface="Calibri"/>
              </a:rPr>
              <a:t>+</a:t>
            </a:r>
            <a:r>
              <a:rPr lang="zh-CN" altLang="en-US" sz="1800" spc="10" dirty="0">
                <a:latin typeface="SimSun"/>
                <a:cs typeface="SimSun"/>
              </a:rPr>
              <a:t>中</a:t>
            </a:r>
            <a:r>
              <a:rPr lang="zh-CN" altLang="en-US" sz="1800" dirty="0">
                <a:latin typeface="SimSun"/>
                <a:cs typeface="SimSun"/>
              </a:rPr>
              <a:t>子</a:t>
            </a:r>
            <a:r>
              <a:rPr lang="zh-CN" altLang="en-US" sz="1800" spc="10" dirty="0">
                <a:latin typeface="SimSun"/>
                <a:cs typeface="SimSun"/>
              </a:rPr>
              <a:t>（重子物质）</a:t>
            </a:r>
            <a:endParaRPr lang="zh-CN" altLang="en-US" dirty="0"/>
          </a:p>
          <a:p>
            <a:pPr marL="298450" marR="5080" indent="-285750" algn="just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SimSun"/>
                <a:cs typeface="SimSun"/>
              </a:rPr>
              <a:t>核合成开始时质子、中子数目之比对于宇宙</a:t>
            </a:r>
            <a:r>
              <a:rPr lang="zh-CN" altLang="en-US" sz="1800" spc="-5" dirty="0">
                <a:latin typeface="SimSun"/>
                <a:cs typeface="SimSun"/>
              </a:rPr>
              <a:t>原初丰度起着决定性的作用</a:t>
            </a:r>
            <a:endParaRPr lang="zh-CN" altLang="en-US" sz="1800" dirty="0">
              <a:latin typeface="SimSun"/>
              <a:cs typeface="SimSun"/>
            </a:endParaRPr>
          </a:p>
          <a:p>
            <a:pPr marL="298450" marR="5080" indent="-285750" algn="just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endParaRPr lang="zh-CN" altLang="en-US" sz="1800" dirty="0">
              <a:latin typeface="SimSun"/>
              <a:cs typeface="SimSun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018640B7-1F4C-47AA-9D63-94127002DB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28750"/>
            <a:ext cx="2819400" cy="1657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3F2645-E24B-46F6-AB41-B4323B46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35220"/>
            <a:ext cx="4642089" cy="3683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E193BE-CAD2-4437-B882-566CB01421E7}"/>
              </a:ext>
            </a:extLst>
          </p:cNvPr>
          <p:cNvSpPr txBox="1"/>
          <p:nvPr/>
        </p:nvSpPr>
        <p:spPr>
          <a:xfrm>
            <a:off x="533400" y="3486150"/>
            <a:ext cx="4572000" cy="1135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SimSun"/>
                <a:cs typeface="SimSun"/>
              </a:rPr>
              <a:t>考虑两个过程：</a:t>
            </a:r>
            <a:endParaRPr lang="en-US" altLang="zh-CN" sz="1800" dirty="0">
              <a:latin typeface="SimSun"/>
              <a:cs typeface="SimSu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SimSun"/>
                <a:cs typeface="SimSun"/>
              </a:rPr>
              <a:t>中子</a:t>
            </a:r>
            <a:r>
              <a:rPr lang="en-US" altLang="zh-CN" dirty="0">
                <a:latin typeface="SimSun"/>
                <a:cs typeface="SimSun"/>
              </a:rPr>
              <a:t>-</a:t>
            </a:r>
            <a:r>
              <a:rPr lang="zh-CN" altLang="en-US" dirty="0">
                <a:latin typeface="SimSun"/>
                <a:cs typeface="SimSun"/>
              </a:rPr>
              <a:t>质子反应</a:t>
            </a:r>
            <a:endParaRPr lang="en-US" altLang="zh-CN" dirty="0">
              <a:latin typeface="SimSun"/>
              <a:cs typeface="SimSu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SimSun"/>
                <a:cs typeface="SimSun"/>
              </a:rPr>
              <a:t>氘合成</a:t>
            </a:r>
            <a:endParaRPr lang="en-US" altLang="zh-CN" dirty="0">
              <a:latin typeface="SimSun"/>
              <a:cs typeface="SimSun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3447C9-C66C-40ED-9DC0-534BAC1CA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228618"/>
            <a:ext cx="1905000" cy="3929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652" y="326202"/>
            <a:ext cx="19485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SimSun"/>
                <a:cs typeface="SimSun"/>
              </a:rPr>
              <a:t>1.</a:t>
            </a:r>
            <a:r>
              <a:rPr sz="2400" b="1" dirty="0">
                <a:latin typeface="SimSun"/>
                <a:cs typeface="SimSun"/>
              </a:rPr>
              <a:t>核合成过程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4909525" y="320554"/>
                <a:ext cx="1690624" cy="37927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065" rIns="0" bIns="0" rtlCol="0">
                <a:spAutoFit/>
              </a:bodyPr>
              <a:lstStyle/>
              <a:p>
                <a:pPr marL="661670" marR="5080" indent="-649605" algn="ctr">
                  <a:lnSpc>
                    <a:spcPct val="132800"/>
                  </a:lnSpc>
                  <a:spcBef>
                    <a:spcPts val="95"/>
                  </a:spcBef>
                </a:pPr>
                <a:r>
                  <a:rPr sz="2000" spc="-10" dirty="0">
                    <a:latin typeface="Times New Roman"/>
                    <a:cs typeface="Times New Roman"/>
                  </a:rPr>
                  <a:t>1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spc="-10" dirty="0">
                    <a:latin typeface="Times New Roman"/>
                    <a:cs typeface="Times New Roman"/>
                  </a:rPr>
                  <a:t>eV</a:t>
                </a:r>
                <a14:m>
                  <m:oMath xmlns:m="http://schemas.openxmlformats.org/officeDocument/2006/math">
                    <m:r>
                      <a:rPr lang="en-US" altLang="zh-CN" sz="200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~</m:t>
                    </m:r>
                  </m:oMath>
                </a14:m>
                <a:r>
                  <a:rPr sz="2000" spc="-10" dirty="0">
                    <a:latin typeface="Times New Roman"/>
                    <a:cs typeface="Times New Roman"/>
                  </a:rPr>
                  <a:t>11605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spc="-10" dirty="0">
                    <a:latin typeface="Times New Roman"/>
                    <a:cs typeface="Times New Roman"/>
                  </a:rPr>
                  <a:t>K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525" y="320554"/>
                <a:ext cx="1690624" cy="379271"/>
              </a:xfrm>
              <a:prstGeom prst="rect">
                <a:avLst/>
              </a:prstGeom>
              <a:blipFill>
                <a:blip r:embed="rId2"/>
                <a:stretch>
                  <a:fillRect l="-3191" r="-3546" b="-3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F22EEA10-D2CC-4DFC-A6C2-14E67038B7D0}"/>
              </a:ext>
            </a:extLst>
          </p:cNvPr>
          <p:cNvSpPr txBox="1"/>
          <p:nvPr/>
        </p:nvSpPr>
        <p:spPr>
          <a:xfrm>
            <a:off x="4909525" y="1216015"/>
            <a:ext cx="4402721" cy="697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165">
              <a:lnSpc>
                <a:spcPct val="100000"/>
              </a:lnSpc>
              <a:spcBef>
                <a:spcPts val="445"/>
              </a:spcBef>
            </a:pPr>
            <a:r>
              <a:rPr lang="zh-CN" altLang="en-US" sz="1800" dirty="0">
                <a:latin typeface="SimSun"/>
                <a:cs typeface="SimSun"/>
              </a:rPr>
              <a:t>弱相互作用、核相互作用足够频繁</a:t>
            </a:r>
            <a:endParaRPr lang="en-US" altLang="zh-CN" sz="1800" dirty="0">
              <a:latin typeface="SimSun"/>
              <a:cs typeface="SimSun"/>
            </a:endParaRPr>
          </a:p>
          <a:p>
            <a:pPr marL="177165">
              <a:lnSpc>
                <a:spcPct val="100000"/>
              </a:lnSpc>
              <a:spcBef>
                <a:spcPts val="445"/>
              </a:spcBef>
            </a:pPr>
            <a:r>
              <a:rPr lang="zh-CN" altLang="en-US" sz="1800" spc="-5" dirty="0">
                <a:latin typeface="SimSun"/>
                <a:cs typeface="SimSun"/>
              </a:rPr>
              <a:t>质子、中子反应达到热平衡</a:t>
            </a:r>
            <a:endParaRPr lang="zh-CN" altLang="en-US" sz="18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80B86B-1A2C-4EA0-8DD4-BA9E1CF563B8}"/>
                  </a:ext>
                </a:extLst>
              </p:cNvPr>
              <p:cNvSpPr txBox="1"/>
              <p:nvPr/>
            </p:nvSpPr>
            <p:spPr>
              <a:xfrm>
                <a:off x="2499894" y="379342"/>
                <a:ext cx="2072106" cy="31079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80B86B-1A2C-4EA0-8DD4-BA9E1CF5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894" y="379342"/>
                <a:ext cx="2072106" cy="310791"/>
              </a:xfrm>
              <a:prstGeom prst="rect">
                <a:avLst/>
              </a:prstGeom>
              <a:blipFill>
                <a:blip r:embed="rId3"/>
                <a:stretch>
                  <a:fillRect l="-1163" t="-12727" r="-1744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FAC4937-6B51-49D4-B5C0-E2244A247809}"/>
                  </a:ext>
                </a:extLst>
              </p:cNvPr>
              <p:cNvSpPr txBox="1"/>
              <p:nvPr/>
            </p:nvSpPr>
            <p:spPr>
              <a:xfrm>
                <a:off x="642262" y="3060963"/>
                <a:ext cx="5072738" cy="942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p>
                                  </m:sSup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</m:oMath>
                  </m:oMathPara>
                </a14:m>
                <a:endParaRPr lang="en-US" altLang="zh-CN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293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MeV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FAC4937-6B51-49D4-B5C0-E2244A24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2" y="3060963"/>
                <a:ext cx="5072738" cy="942374"/>
              </a:xfrm>
              <a:prstGeom prst="rect">
                <a:avLst/>
              </a:prstGeom>
              <a:blipFill>
                <a:blip r:embed="rId4"/>
                <a:stretch>
                  <a:fillRect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>
            <a:extLst>
              <a:ext uri="{FF2B5EF4-FFF2-40B4-BE49-F238E27FC236}">
                <a16:creationId xmlns:a16="http://schemas.microsoft.com/office/drawing/2014/main" id="{3C46543B-484D-44EC-B937-554553CB1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63" y="789960"/>
            <a:ext cx="4642089" cy="368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49A0A19-62D8-4987-811F-7B545048DEF1}"/>
                  </a:ext>
                </a:extLst>
              </p:cNvPr>
              <p:cNvSpPr txBox="1"/>
              <p:nvPr/>
            </p:nvSpPr>
            <p:spPr>
              <a:xfrm>
                <a:off x="642262" y="1277122"/>
                <a:ext cx="4158337" cy="575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重子物质非相对论：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</a:p>
              <a:p>
                <a:r>
                  <a:rPr lang="zh-CN" altLang="en-US" b="0" dirty="0">
                    <a:cs typeface="Times New Roman" panose="02020603050405020304" pitchFamily="18" charset="0"/>
                  </a:rPr>
                  <a:t>电子相对论性：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49A0A19-62D8-4987-811F-7B545048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2" y="1277122"/>
                <a:ext cx="4158337" cy="575414"/>
              </a:xfrm>
              <a:prstGeom prst="rect">
                <a:avLst/>
              </a:prstGeom>
              <a:blipFill>
                <a:blip r:embed="rId6"/>
                <a:stretch>
                  <a:fillRect l="-3372" t="-17021" b="-24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4445BE3-2E68-4B06-9AA5-0D463BBE9F04}"/>
                  </a:ext>
                </a:extLst>
              </p:cNvPr>
              <p:cNvSpPr txBox="1"/>
              <p:nvPr/>
            </p:nvSpPr>
            <p:spPr>
              <a:xfrm>
                <a:off x="642262" y="2269871"/>
                <a:ext cx="3929737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spc="-5" dirty="0">
                    <a:latin typeface="SimSun"/>
                    <a:cs typeface="SimSun"/>
                  </a:rPr>
                  <a:t>电子、中微子化学势近似为</a:t>
                </a:r>
                <a:r>
                  <a:rPr lang="en-US" altLang="zh-CN" sz="1800" spc="-5" dirty="0">
                    <a:latin typeface="SimSun"/>
                    <a:cs typeface="SimSun"/>
                  </a:rPr>
                  <a:t>0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，于是</a:t>
                </a:r>
                <a14:m>
                  <m:oMath xmlns:m="http://schemas.openxmlformats.org/officeDocument/2006/math">
                    <m:r>
                      <a:rPr lang="en-US" altLang="zh-CN" sz="1800" b="0" i="0" spc="-5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pc="-5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1800" b="0" i="1" spc="-5" smtClean="0">
                            <a:latin typeface="Cambria Math" panose="02040503050406030204" pitchFamily="18" charset="0"/>
                            <a:cs typeface="SimSun"/>
                          </a:rPr>
                          <m:t>𝜇</m:t>
                        </m:r>
                      </m:e>
                      <m:sub>
                        <m:r>
                          <a:rPr lang="en-US" altLang="zh-CN" sz="1800" b="0" i="1" spc="-5" smtClean="0">
                            <a:latin typeface="Cambria Math" panose="02040503050406030204" pitchFamily="18" charset="0"/>
                            <a:cs typeface="SimSun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pc="-5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sSub>
                      <m:sSubPr>
                        <m:ctrlPr>
                          <a:rPr lang="en-US" altLang="zh-CN" sz="1800" b="0" i="1" spc="-5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sz="1800" b="0" i="1" spc="-5" smtClean="0">
                            <a:latin typeface="Cambria Math" panose="02040503050406030204" pitchFamily="18" charset="0"/>
                            <a:cs typeface="SimSun"/>
                          </a:rPr>
                          <m:t>𝜇</m:t>
                        </m:r>
                      </m:e>
                      <m:sub>
                        <m:r>
                          <a:rPr lang="en-US" altLang="zh-CN" sz="1800" b="0" i="1" spc="-5" smtClean="0">
                            <a:latin typeface="Cambria Math" panose="02040503050406030204" pitchFamily="18" charset="0"/>
                            <a:cs typeface="SimSun"/>
                          </a:rPr>
                          <m:t>𝑝</m:t>
                        </m:r>
                      </m:sub>
                    </m:sSub>
                    <m:r>
                      <a:rPr lang="zh-CN" altLang="en-US" i="1" spc="-5">
                        <a:latin typeface="Cambria Math" panose="02040503050406030204" pitchFamily="18" charset="0"/>
                        <a:cs typeface="SimSun"/>
                      </a:rPr>
                      <m:t>，</m:t>
                    </m:r>
                  </m:oMath>
                </a14:m>
                <a:r>
                  <a:rPr lang="zh-CN" altLang="en-US" dirty="0"/>
                  <a:t>得到中子、质子比：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4445BE3-2E68-4B06-9AA5-0D463BBE9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2" y="2269871"/>
                <a:ext cx="3929737" cy="667747"/>
              </a:xfrm>
              <a:prstGeom prst="rect">
                <a:avLst/>
              </a:prstGeom>
              <a:blipFill>
                <a:blip r:embed="rId7"/>
                <a:stretch>
                  <a:fillRect l="-1240" t="-4545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711B45A-D0B1-45DE-A20E-E82FB12D32E0}"/>
                  </a:ext>
                </a:extLst>
              </p:cNvPr>
              <p:cNvSpPr txBox="1"/>
              <p:nvPr/>
            </p:nvSpPr>
            <p:spPr>
              <a:xfrm>
                <a:off x="5181600" y="2036987"/>
                <a:ext cx="2939075" cy="9006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dirty="0"/>
                  <a:t>非相对论气体：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711B45A-D0B1-45DE-A20E-E82FB12D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036987"/>
                <a:ext cx="2939075" cy="900631"/>
              </a:xfrm>
              <a:prstGeom prst="rect">
                <a:avLst/>
              </a:prstGeom>
              <a:blipFill>
                <a:blip r:embed="rId8"/>
                <a:stretch>
                  <a:fillRect t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BD46BC8-3223-4DB9-A585-E070235B1C4F}"/>
                  </a:ext>
                </a:extLst>
              </p:cNvPr>
              <p:cNvSpPr txBox="1"/>
              <p:nvPr/>
            </p:nvSpPr>
            <p:spPr>
              <a:xfrm>
                <a:off x="642262" y="4084939"/>
                <a:ext cx="545373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latin typeface="SimSun"/>
                    <a:cs typeface="SimSun"/>
                  </a:rPr>
                  <a:t>随着宇宙降温至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SimSun"/>
                      </a:rPr>
                      <m:t>𝑇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~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MeV, </a:t>
                </a:r>
                <a:r>
                  <a:rPr lang="zh-CN" altLang="en-US" sz="1800" dirty="0">
                    <a:latin typeface="SimSun"/>
                    <a:cs typeface="SimSun"/>
                  </a:rPr>
                  <a:t>宇宙膨胀速度大于反应速率，</a:t>
                </a:r>
                <a:r>
                  <a:rPr lang="zh-CN" altLang="en-US" spc="-5" dirty="0">
                    <a:latin typeface="SimSun"/>
                    <a:cs typeface="SimSun"/>
                  </a:rPr>
                  <a:t>热平衡不再维持，接下来对两者时标进行量级估算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BD46BC8-3223-4DB9-A585-E070235B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2" y="4084939"/>
                <a:ext cx="5453738" cy="646331"/>
              </a:xfrm>
              <a:prstGeom prst="rect">
                <a:avLst/>
              </a:prstGeom>
              <a:blipFill>
                <a:blip r:embed="rId9"/>
                <a:stretch>
                  <a:fillRect l="-894" t="-6604" r="-514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62000" y="1194149"/>
                <a:ext cx="2790018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dirty="0">
                    <a:latin typeface="SimSun"/>
                    <a:cs typeface="SimSun"/>
                  </a:rPr>
                  <a:t>中子平均寿命：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SimSun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SimSun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SimSun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887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94149"/>
                <a:ext cx="2790018" cy="289823"/>
              </a:xfrm>
              <a:prstGeom prst="rect">
                <a:avLst/>
              </a:prstGeom>
              <a:blipFill>
                <a:blip r:embed="rId2"/>
                <a:stretch>
                  <a:fillRect l="-4585" t="-27660" r="-873" b="-5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685800" y="1745524"/>
            <a:ext cx="2078767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CN" altLang="en-US" sz="2000" dirty="0">
                <a:latin typeface="SimSun"/>
              </a:rPr>
              <a:t>宇宙</a:t>
            </a:r>
            <a:r>
              <a:rPr lang="zh-CN" altLang="en-US" sz="2000" b="1" dirty="0">
                <a:latin typeface="SimSun"/>
              </a:rPr>
              <a:t>膨胀时标</a:t>
            </a:r>
            <a:r>
              <a:rPr lang="zh-CN" altLang="en-US" sz="2000" dirty="0">
                <a:latin typeface="SimSun"/>
              </a:rPr>
              <a:t>：</a:t>
            </a:r>
            <a:endParaRPr lang="en-US" altLang="zh-CN" sz="2000" dirty="0">
              <a:latin typeface="SimSun"/>
            </a:endParaRPr>
          </a:p>
          <a:p>
            <a:pPr marL="12700" algn="ctr">
              <a:spcBef>
                <a:spcPts val="100"/>
              </a:spcBef>
            </a:pPr>
            <a:r>
              <a:rPr lang="zh-CN" altLang="en-US" sz="2000" dirty="0">
                <a:latin typeface="SimSun"/>
              </a:rPr>
              <a:t>（辐射主导时期）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1FEF50-CD1A-4C39-8D38-69FE775AF07F}"/>
              </a:ext>
            </a:extLst>
          </p:cNvPr>
          <p:cNvSpPr txBox="1"/>
          <p:nvPr/>
        </p:nvSpPr>
        <p:spPr>
          <a:xfrm>
            <a:off x="713728" y="192532"/>
            <a:ext cx="3198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SimSun"/>
                <a:cs typeface="SimSun"/>
              </a:rPr>
              <a:t>中子退耦温度估算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BD347A4-C4CC-48C0-88E5-04E891BD97A8}"/>
                  </a:ext>
                </a:extLst>
              </p:cNvPr>
              <p:cNvSpPr txBox="1"/>
              <p:nvPr/>
            </p:nvSpPr>
            <p:spPr>
              <a:xfrm>
                <a:off x="2893824" y="542388"/>
                <a:ext cx="4739729" cy="782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893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135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BD347A4-C4CC-48C0-88E5-04E891BD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24" y="542388"/>
                <a:ext cx="4739729" cy="782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21590380-B24C-459D-AD50-199B7CD282BB}"/>
              </a:ext>
            </a:extLst>
          </p:cNvPr>
          <p:cNvSpPr txBox="1"/>
          <p:nvPr/>
        </p:nvSpPr>
        <p:spPr>
          <a:xfrm>
            <a:off x="685800" y="743844"/>
            <a:ext cx="2360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latin typeface="SimSun"/>
              </a:rPr>
              <a:t>中子质子</a:t>
            </a:r>
            <a:r>
              <a:rPr lang="zh-CN" altLang="en-US" sz="2000" b="1" dirty="0">
                <a:latin typeface="SimSun"/>
              </a:rPr>
              <a:t>反应</a:t>
            </a:r>
            <a:r>
              <a:rPr lang="zh-CN" altLang="en-US" sz="2000" b="1" dirty="0">
                <a:latin typeface="SimSun"/>
                <a:cs typeface="SimSun"/>
              </a:rPr>
              <a:t>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DDC1EDB-A450-4B15-ABD1-FD2BA6AB74ED}"/>
                  </a:ext>
                </a:extLst>
              </p:cNvPr>
              <p:cNvSpPr txBox="1"/>
              <p:nvPr/>
            </p:nvSpPr>
            <p:spPr>
              <a:xfrm>
                <a:off x="2764567" y="1616768"/>
                <a:ext cx="3527756" cy="819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den>
                          </m:f>
                        </m:e>
                      </m:rad>
                      <m:r>
                        <a:rPr lang="zh-CN" alt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zh-CN" alt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zh-CN" alt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zh-CN" altLang="en-US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125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zh-CN" alt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num>
                                <m:den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DDC1EDB-A450-4B15-ABD1-FD2BA6AB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67" y="1616768"/>
                <a:ext cx="3527756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F432B3-5181-48C7-A532-038923B002EE}"/>
                  </a:ext>
                </a:extLst>
              </p:cNvPr>
              <p:cNvSpPr txBox="1"/>
              <p:nvPr/>
            </p:nvSpPr>
            <p:spPr>
              <a:xfrm>
                <a:off x="762000" y="270842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SimSun"/>
                  </a:rPr>
                  <a:t>取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i="1" dirty="0"/>
                  <a:t>,</a:t>
                </a:r>
                <a:r>
                  <a:rPr lang="zh-CN" altLang="en-US" spc="-5" dirty="0">
                    <a:latin typeface="SimSun"/>
                    <a:cs typeface="SimSun"/>
                  </a:rPr>
                  <a:t>可得</a:t>
                </a:r>
                <a:r>
                  <a:rPr lang="zh-CN" altLang="en-US" b="1" spc="-5" dirty="0">
                    <a:solidFill>
                      <a:schemeClr val="accent1"/>
                    </a:solidFill>
                    <a:latin typeface="SimSun"/>
                    <a:cs typeface="SimSun"/>
                  </a:rPr>
                  <a:t>冻结温度</a:t>
                </a:r>
                <a:r>
                  <a:rPr lang="zh-CN" altLang="en-US" spc="-5" dirty="0">
                    <a:latin typeface="SimSun"/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𝑇</m:t>
                    </m:r>
                    <m:r>
                      <a:rPr lang="en-US" altLang="zh-CN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≈</m:t>
                    </m:r>
                    <m:sSup>
                      <m:sSupPr>
                        <m:ctrlPr>
                          <a:rPr lang="en-US" altLang="zh-CN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</m:ctrlPr>
                      </m:sSupPr>
                      <m:e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</m:e>
                      <m:sup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10</m:t>
                        </m:r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.</m:t>
                        </m:r>
                        <m:r>
                          <a:rPr lang="en-US" altLang="zh-CN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imSun"/>
                          </a:rPr>
                          <m:t>042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F432B3-5181-48C7-A532-038923B0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08421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l="-1067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2">
            <a:extLst>
              <a:ext uri="{FF2B5EF4-FFF2-40B4-BE49-F238E27FC236}">
                <a16:creationId xmlns:a16="http://schemas.microsoft.com/office/drawing/2014/main" id="{972D2FD6-AA6D-4EC3-B651-6FB718474C3E}"/>
              </a:ext>
            </a:extLst>
          </p:cNvPr>
          <p:cNvSpPr txBox="1"/>
          <p:nvPr/>
        </p:nvSpPr>
        <p:spPr>
          <a:xfrm>
            <a:off x="838200" y="3204654"/>
            <a:ext cx="3378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dirty="0">
                <a:latin typeface="SimSun"/>
                <a:cs typeface="SimSun"/>
              </a:rPr>
              <a:t>冻结时质子、中子数之比</a:t>
            </a:r>
            <a:r>
              <a:rPr lang="en-US" altLang="zh-CN" dirty="0">
                <a:latin typeface="SimSun"/>
                <a:cs typeface="SimSun"/>
              </a:rPr>
              <a:t>: </a:t>
            </a:r>
            <a:endParaRPr lang="zh-CN" altLang="en-US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31DB5E-D1A1-4F28-A063-FA51BF615ABE}"/>
                  </a:ext>
                </a:extLst>
              </p:cNvPr>
              <p:cNvSpPr txBox="1"/>
              <p:nvPr/>
            </p:nvSpPr>
            <p:spPr>
              <a:xfrm>
                <a:off x="89115" y="3653989"/>
                <a:ext cx="5279756" cy="920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042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31DB5E-D1A1-4F28-A063-FA51BF61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5" y="3653989"/>
                <a:ext cx="5279756" cy="920958"/>
              </a:xfrm>
              <a:prstGeom prst="rect">
                <a:avLst/>
              </a:prstGeom>
              <a:blipFill>
                <a:blip r:embed="rId6"/>
                <a:stretch>
                  <a:fillRect b="-70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9">
            <a:extLst>
              <a:ext uri="{FF2B5EF4-FFF2-40B4-BE49-F238E27FC236}">
                <a16:creationId xmlns:a16="http://schemas.microsoft.com/office/drawing/2014/main" id="{908566B6-F6FB-442F-8B35-636F7D2EDA44}"/>
              </a:ext>
            </a:extLst>
          </p:cNvPr>
          <p:cNvPicPr/>
          <p:nvPr/>
        </p:nvPicPr>
        <p:blipFill rotWithShape="1">
          <a:blip r:embed="rId7" cstate="print"/>
          <a:srcRect l="12900" r="5454" b="1704"/>
          <a:stretch/>
        </p:blipFill>
        <p:spPr>
          <a:xfrm>
            <a:off x="5029200" y="2495550"/>
            <a:ext cx="4070319" cy="2615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1954</Words>
  <Application>Microsoft Office PowerPoint</Application>
  <PresentationFormat>全屏显示(16:9)</PresentationFormat>
  <Paragraphs>141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 MT</vt:lpstr>
      <vt:lpstr>等线</vt:lpstr>
      <vt:lpstr>SimSun</vt:lpstr>
      <vt:lpstr>Microsoft YaHei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The thermal history of Universe</vt:lpstr>
      <vt:lpstr>Inflation</vt:lpstr>
      <vt:lpstr>热平衡</vt:lpstr>
      <vt:lpstr>PowerPoint 演示文稿</vt:lpstr>
      <vt:lpstr>PowerPoint 演示文稿</vt:lpstr>
      <vt:lpstr>PowerPoint 演示文稿</vt:lpstr>
      <vt:lpstr>PowerPoint 演示文稿</vt:lpstr>
      <vt:lpstr>1.核合成过程</vt:lpstr>
      <vt:lpstr>PowerPoint 演示文稿</vt:lpstr>
      <vt:lpstr>同样的，有Saha Eq.</vt:lpstr>
      <vt:lpstr>原子复合</vt:lpstr>
      <vt:lpstr>PowerPoint 演示文稿</vt:lpstr>
      <vt:lpstr>PowerPoint 演示文稿</vt:lpstr>
      <vt:lpstr>PowerPoint 演示文稿</vt:lpstr>
      <vt:lpstr>The Big Bang: t=0 s</vt:lpstr>
      <vt:lpstr>The Planck Epoch: 0&lt; t≤10^(-43) s</vt:lpstr>
      <vt:lpstr>Grand Unification Epoch: 10^(-43) s&lt;t&lt;10^(-36) s</vt:lpstr>
      <vt:lpstr>Inflationary Epoch: 10^(-36) s&lt;t&lt;10^(-32) s</vt:lpstr>
      <vt:lpstr>Electroweak Epoch: 10^(-32) s&lt;t&lt;10^(-12) s</vt:lpstr>
      <vt:lpstr>Quark Epoch: 10^(-12) s&lt;t&lt;10^(-6) s</vt:lpstr>
      <vt:lpstr>Hadron Epoch: 10^(-6) s&lt;t&lt;1 s</vt:lpstr>
      <vt:lpstr>Lepton Epoch: 1 s&lt;t&lt;3 min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Lensing, SZ Effects, and Large-Scale Structures of the Universe</dc:title>
  <dc:creator>founder</dc:creator>
  <cp:lastModifiedBy>Chitsin Yin</cp:lastModifiedBy>
  <cp:revision>45</cp:revision>
  <dcterms:created xsi:type="dcterms:W3CDTF">2024-05-24T03:50:43Z</dcterms:created>
  <dcterms:modified xsi:type="dcterms:W3CDTF">2024-05-28T06:03:42Z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2024-05-24T00:00:00Z</vt:filetime>
  </property>
</Properties>
</file>