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69" r:id="rId4"/>
    <p:sldId id="273" r:id="rId5"/>
    <p:sldId id="284" r:id="rId6"/>
    <p:sldId id="285" r:id="rId7"/>
    <p:sldId id="286" r:id="rId8"/>
    <p:sldId id="288" r:id="rId9"/>
    <p:sldId id="289" r:id="rId10"/>
    <p:sldId id="292" r:id="rId11"/>
    <p:sldId id="294" r:id="rId12"/>
    <p:sldId id="295" r:id="rId13"/>
    <p:sldId id="300" r:id="rId14"/>
    <p:sldId id="302" r:id="rId15"/>
    <p:sldId id="298" r:id="rId16"/>
    <p:sldId id="299" r:id="rId17"/>
    <p:sldId id="306" r:id="rId18"/>
    <p:sldId id="308" r:id="rId19"/>
    <p:sldId id="312" r:id="rId20"/>
    <p:sldId id="305" r:id="rId21"/>
    <p:sldId id="314" r:id="rId22"/>
    <p:sldId id="315" r:id="rId23"/>
    <p:sldId id="317" r:id="rId24"/>
    <p:sldId id="318" r:id="rId25"/>
    <p:sldId id="319" r:id="rId26"/>
    <p:sldId id="320" r:id="rId27"/>
    <p:sldId id="322" r:id="rId28"/>
    <p:sldId id="323" r:id="rId29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581E513-AA90-441B-94EE-B1993D6EA216}">
          <p14:sldIdLst>
            <p14:sldId id="256"/>
          </p14:sldIdLst>
        </p14:section>
        <p14:section name="各向异性的描述" id="{2210E224-D0A2-4C67-B019-B459381A679A}">
          <p14:sldIdLst>
            <p14:sldId id="258"/>
            <p14:sldId id="269"/>
            <p14:sldId id="273"/>
            <p14:sldId id="284"/>
            <p14:sldId id="285"/>
          </p14:sldIdLst>
        </p14:section>
        <p14:section name="各向异性的成因" id="{8A65AFC6-0632-4CF9-8531-86EAEC4C5DA9}">
          <p14:sldIdLst>
            <p14:sldId id="286"/>
            <p14:sldId id="288"/>
            <p14:sldId id="289"/>
            <p14:sldId id="292"/>
            <p14:sldId id="294"/>
            <p14:sldId id="295"/>
            <p14:sldId id="300"/>
            <p14:sldId id="302"/>
            <p14:sldId id="298"/>
            <p14:sldId id="299"/>
            <p14:sldId id="306"/>
            <p14:sldId id="308"/>
            <p14:sldId id="312"/>
            <p14:sldId id="305"/>
          </p14:sldIdLst>
        </p14:section>
        <p14:section name="偏振" id="{1F631D84-8B7F-45F9-85AD-4D21C318E61B}">
          <p14:sldIdLst>
            <p14:sldId id="314"/>
            <p14:sldId id="315"/>
            <p14:sldId id="317"/>
            <p14:sldId id="318"/>
            <p14:sldId id="319"/>
            <p14:sldId id="320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720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48C97-0B62-420A-8280-711DC8646E5D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E43CD-6B61-4BB1-91D4-30F7917B7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466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E43CD-6B61-4BB1-91D4-30F7917B7CA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952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E43CD-6B61-4BB1-91D4-30F7917B7CA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47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04161" y="1201877"/>
            <a:ext cx="4535677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63341" y="228980"/>
            <a:ext cx="2417317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244" y="811530"/>
            <a:ext cx="7374890" cy="1159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jp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.png"/><Relationship Id="rId5" Type="http://schemas.openxmlformats.org/officeDocument/2006/relationships/image" Target="../media/image55.jpg"/><Relationship Id="rId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67.jp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emf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jpg"/><Relationship Id="rId3" Type="http://schemas.openxmlformats.org/officeDocument/2006/relationships/image" Target="../media/image72.png"/><Relationship Id="rId7" Type="http://schemas.openxmlformats.org/officeDocument/2006/relationships/image" Target="../media/image70.jp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3.png"/><Relationship Id="rId4" Type="http://schemas.openxmlformats.org/officeDocument/2006/relationships/image" Target="../media/image68.jpg"/><Relationship Id="rId9" Type="http://schemas.openxmlformats.org/officeDocument/2006/relationships/image" Target="../media/image72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78.jpg"/><Relationship Id="rId4" Type="http://schemas.openxmlformats.org/officeDocument/2006/relationships/image" Target="../media/image7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5.png"/><Relationship Id="rId4" Type="http://schemas.openxmlformats.org/officeDocument/2006/relationships/image" Target="../media/image94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jp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7.jp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6.jp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7894" y="209550"/>
            <a:ext cx="4728211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3200" b="1" spc="20" dirty="0">
                <a:solidFill>
                  <a:srgbClr val="0000FF"/>
                </a:solidFill>
                <a:latin typeface="Microsoft YaHei UI"/>
                <a:cs typeface="Microsoft YaHei UI"/>
              </a:rPr>
              <a:t>宇宙</a:t>
            </a:r>
            <a:r>
              <a:rPr lang="zh-CN" altLang="en-US" sz="3200" b="1" spc="5" dirty="0">
                <a:solidFill>
                  <a:srgbClr val="0000FF"/>
                </a:solidFill>
                <a:latin typeface="Microsoft YaHei UI"/>
                <a:cs typeface="Microsoft YaHei UI"/>
              </a:rPr>
              <a:t>微波</a:t>
            </a:r>
            <a:r>
              <a:rPr lang="zh-CN" altLang="en-US" sz="3200" b="1" dirty="0">
                <a:solidFill>
                  <a:srgbClr val="0000FF"/>
                </a:solidFill>
                <a:latin typeface="Microsoft YaHei UI"/>
                <a:cs typeface="Microsoft YaHei UI"/>
              </a:rPr>
              <a:t>背</a:t>
            </a:r>
            <a:r>
              <a:rPr lang="zh-CN" altLang="en-US" sz="3200" b="1" spc="10" dirty="0">
                <a:solidFill>
                  <a:srgbClr val="0000FF"/>
                </a:solidFill>
                <a:latin typeface="Microsoft YaHei UI"/>
                <a:cs typeface="Microsoft YaHei UI"/>
              </a:rPr>
              <a:t>景</a:t>
            </a:r>
            <a:r>
              <a:rPr lang="zh-CN" altLang="en-US" sz="3200" b="1" spc="5" dirty="0">
                <a:solidFill>
                  <a:srgbClr val="0000FF"/>
                </a:solidFill>
                <a:latin typeface="Microsoft YaHei UI"/>
                <a:cs typeface="Microsoft YaHei UI"/>
              </a:rPr>
              <a:t>辐</a:t>
            </a:r>
            <a:r>
              <a:rPr lang="zh-CN" altLang="en-US" sz="3200" b="1" dirty="0">
                <a:solidFill>
                  <a:srgbClr val="0000FF"/>
                </a:solidFill>
                <a:latin typeface="Microsoft YaHei UI"/>
                <a:cs typeface="Microsoft YaHei UI"/>
              </a:rPr>
              <a:t>射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-CMB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198EEA6-605F-417B-AD5F-7806AD657DF0}"/>
                  </a:ext>
                </a:extLst>
              </p:cNvPr>
              <p:cNvSpPr txBox="1"/>
              <p:nvPr/>
            </p:nvSpPr>
            <p:spPr>
              <a:xfrm>
                <a:off x="584606" y="1721573"/>
                <a:ext cx="51303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zh-CN" altLang="en-US" sz="1800" spc="-5" dirty="0">
                    <a:latin typeface="SimSun"/>
                    <a:cs typeface="SimSun"/>
                  </a:rPr>
                  <a:t>光子在退耦时</a:t>
                </a:r>
                <a:r>
                  <a:rPr lang="en-US" altLang="zh-CN" sz="1800" spc="-5" dirty="0">
                    <a:latin typeface="SimSun"/>
                    <a:cs typeface="SimSu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𝑑𝑒𝑐</m:t>
                        </m:r>
                      </m:sub>
                    </m:sSub>
                  </m:oMath>
                </a14:m>
                <a:r>
                  <a:rPr lang="en-US" altLang="zh-CN" sz="1800" spc="-5" dirty="0">
                    <a:latin typeface="SimSun"/>
                    <a:cs typeface="SimSun"/>
                  </a:rPr>
                  <a:t>)</a:t>
                </a:r>
                <a:r>
                  <a:rPr lang="zh-CN" altLang="en-US" sz="1800" spc="-5" dirty="0">
                    <a:latin typeface="SimSun"/>
                    <a:cs typeface="SimSun"/>
                  </a:rPr>
                  <a:t>满足</a:t>
                </a:r>
                <a:r>
                  <a:rPr lang="en-US" altLang="zh-CN" sz="1800" spc="-5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Planck</a:t>
                </a:r>
                <a:r>
                  <a:rPr lang="zh-CN" altLang="en-US" sz="1800" spc="-4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zh-CN" altLang="en-US" sz="1800" spc="-5" dirty="0">
                    <a:solidFill>
                      <a:srgbClr val="FF0000"/>
                    </a:solidFill>
                    <a:latin typeface="SimSun"/>
                    <a:cs typeface="SimSun"/>
                  </a:rPr>
                  <a:t>黑体辐射</a:t>
                </a:r>
                <a:r>
                  <a:rPr lang="zh-CN" altLang="en-US" sz="1800" spc="-5" dirty="0">
                    <a:latin typeface="SimSun"/>
                    <a:cs typeface="SimSun"/>
                  </a:rPr>
                  <a:t>分布</a:t>
                </a:r>
                <a:endParaRPr lang="zh-CN" altLang="en-US" sz="1800" dirty="0">
                  <a:latin typeface="SimSun"/>
                  <a:cs typeface="SimSun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198EEA6-605F-417B-AD5F-7806AD657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06" y="1721573"/>
                <a:ext cx="5130394" cy="369332"/>
              </a:xfrm>
              <a:prstGeom prst="rect">
                <a:avLst/>
              </a:prstGeom>
              <a:blipFill>
                <a:blip r:embed="rId2"/>
                <a:stretch>
                  <a:fillRect l="-831" t="-1147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FEA97938-99C7-460A-8F77-0EC39CD93BB8}"/>
              </a:ext>
            </a:extLst>
          </p:cNvPr>
          <p:cNvSpPr txBox="1"/>
          <p:nvPr/>
        </p:nvSpPr>
        <p:spPr>
          <a:xfrm>
            <a:off x="584606" y="895350"/>
            <a:ext cx="5739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0330" marR="30480" indent="-62865">
              <a:lnSpc>
                <a:spcPct val="100000"/>
              </a:lnSpc>
              <a:spcBef>
                <a:spcPts val="95"/>
              </a:spcBef>
              <a:tabLst>
                <a:tab pos="4326890" algn="l"/>
                <a:tab pos="4820920" algn="l"/>
              </a:tabLst>
            </a:pPr>
            <a:r>
              <a:rPr lang="zh-CN" altLang="en-US" sz="1800" spc="-5" dirty="0">
                <a:latin typeface="SimSun"/>
                <a:cs typeface="SimSun"/>
              </a:rPr>
              <a:t>当宇宙</a:t>
            </a:r>
            <a:r>
              <a:rPr lang="zh-CN" altLang="en-US" sz="1800" dirty="0">
                <a:latin typeface="SimSun"/>
                <a:cs typeface="SimSun"/>
              </a:rPr>
              <a:t>温</a:t>
            </a:r>
            <a:r>
              <a:rPr lang="zh-CN" altLang="en-US" sz="1800" spc="-5" dirty="0">
                <a:latin typeface="SimSun"/>
                <a:cs typeface="SimSun"/>
              </a:rPr>
              <a:t>度降</a:t>
            </a:r>
            <a:r>
              <a:rPr lang="zh-CN" altLang="en-US" sz="1800" dirty="0">
                <a:latin typeface="SimSun"/>
                <a:cs typeface="SimSun"/>
              </a:rPr>
              <a:t>至</a:t>
            </a:r>
            <a:r>
              <a:rPr lang="en-US" altLang="zh-CN" sz="1800" spc="-5" dirty="0">
                <a:latin typeface="Times New Roman"/>
                <a:cs typeface="Times New Roman"/>
              </a:rPr>
              <a:t>T~</a:t>
            </a:r>
            <a:r>
              <a:rPr lang="en-US" altLang="zh-CN" sz="1800" dirty="0">
                <a:latin typeface="Times New Roman"/>
                <a:cs typeface="Times New Roman"/>
              </a:rPr>
              <a:t>0</a:t>
            </a:r>
            <a:r>
              <a:rPr lang="en-US" altLang="zh-CN" sz="1800" spc="-5" dirty="0">
                <a:latin typeface="Times New Roman"/>
                <a:cs typeface="Times New Roman"/>
              </a:rPr>
              <a:t>.</a:t>
            </a:r>
            <a:r>
              <a:rPr lang="en-US" altLang="zh-CN" sz="1800" spc="10" dirty="0">
                <a:latin typeface="Times New Roman"/>
                <a:cs typeface="Times New Roman"/>
              </a:rPr>
              <a:t>3</a:t>
            </a:r>
            <a:r>
              <a:rPr lang="en-US" altLang="zh-CN" sz="1800" spc="-10" dirty="0">
                <a:latin typeface="Times New Roman"/>
                <a:cs typeface="Times New Roman"/>
              </a:rPr>
              <a:t>e</a:t>
            </a:r>
            <a:r>
              <a:rPr lang="en-US" altLang="zh-CN" sz="1800" spc="-5" dirty="0">
                <a:latin typeface="Times New Roman"/>
                <a:cs typeface="Times New Roman"/>
              </a:rPr>
              <a:t>V</a:t>
            </a:r>
            <a:r>
              <a:rPr lang="zh-CN" altLang="en-US" sz="1800" dirty="0">
                <a:latin typeface="Times New Roman"/>
                <a:cs typeface="Times New Roman"/>
              </a:rPr>
              <a:t> </a:t>
            </a:r>
            <a:r>
              <a:rPr lang="zh-CN" altLang="en-US" sz="1800" spc="-120" dirty="0">
                <a:latin typeface="Times New Roman"/>
                <a:cs typeface="Times New Roman"/>
              </a:rPr>
              <a:t> </a:t>
            </a:r>
            <a:r>
              <a:rPr lang="en-US" altLang="zh-CN" sz="1800" spc="-5" dirty="0">
                <a:latin typeface="Times New Roman"/>
                <a:cs typeface="Times New Roman"/>
              </a:rPr>
              <a:t>(</a:t>
            </a:r>
            <a:r>
              <a:rPr lang="en-US" altLang="zh-CN" sz="1800" dirty="0">
                <a:latin typeface="Times New Roman"/>
                <a:cs typeface="Times New Roman"/>
              </a:rPr>
              <a:t>1</a:t>
            </a:r>
            <a:r>
              <a:rPr lang="en-US" altLang="zh-CN" sz="1800" spc="-5" dirty="0">
                <a:latin typeface="Times New Roman"/>
                <a:cs typeface="Times New Roman"/>
              </a:rPr>
              <a:t>eV</a:t>
            </a:r>
            <a:r>
              <a:rPr lang="en-US" altLang="zh-CN" sz="1800" spc="-10" dirty="0">
                <a:latin typeface="Times New Roman"/>
                <a:cs typeface="Times New Roman"/>
              </a:rPr>
              <a:t>~</a:t>
            </a:r>
            <a:r>
              <a:rPr lang="en-US" altLang="zh-CN" sz="1800" dirty="0">
                <a:latin typeface="Times New Roman"/>
                <a:cs typeface="Times New Roman"/>
              </a:rPr>
              <a:t>10</a:t>
            </a:r>
            <a:r>
              <a:rPr lang="en-US" altLang="zh-CN" sz="1800" spc="7" baseline="24904" dirty="0">
                <a:latin typeface="Times New Roman"/>
                <a:cs typeface="Times New Roman"/>
              </a:rPr>
              <a:t>4</a:t>
            </a:r>
            <a:r>
              <a:rPr lang="en-US" altLang="zh-CN" sz="1800" spc="-5" dirty="0">
                <a:latin typeface="Times New Roman"/>
                <a:cs typeface="Times New Roman"/>
              </a:rPr>
              <a:t>K),</a:t>
            </a:r>
            <a:r>
              <a:rPr lang="zh-CN" altLang="en-US" spc="-5" dirty="0">
                <a:latin typeface="Times New Roman"/>
                <a:cs typeface="Times New Roman"/>
              </a:rPr>
              <a:t> </a:t>
            </a:r>
            <a:r>
              <a:rPr lang="zh-CN" altLang="en-US" sz="1800" spc="-5" dirty="0">
                <a:latin typeface="SimSun"/>
                <a:cs typeface="SimSun"/>
              </a:rPr>
              <a:t>原子</a:t>
            </a:r>
            <a:r>
              <a:rPr lang="zh-CN" altLang="en-US" sz="1800" dirty="0">
                <a:latin typeface="SimSun"/>
                <a:cs typeface="SimSun"/>
              </a:rPr>
              <a:t>大</a:t>
            </a:r>
            <a:r>
              <a:rPr lang="zh-CN" altLang="en-US" sz="1800" spc="-5" dirty="0">
                <a:latin typeface="SimSun"/>
                <a:cs typeface="SimSun"/>
              </a:rPr>
              <a:t>量产</a:t>
            </a:r>
            <a:r>
              <a:rPr lang="zh-CN" altLang="en-US" sz="1800" dirty="0">
                <a:latin typeface="SimSun"/>
                <a:cs typeface="SimSun"/>
              </a:rPr>
              <a:t>生</a:t>
            </a:r>
            <a:r>
              <a:rPr lang="zh-CN" altLang="en-US" sz="1800" spc="5" dirty="0">
                <a:latin typeface="SimSun"/>
                <a:cs typeface="SimSun"/>
              </a:rPr>
              <a:t>，</a:t>
            </a:r>
            <a:r>
              <a:rPr lang="zh-CN" altLang="en-US" sz="1800" dirty="0">
                <a:latin typeface="SimSun"/>
                <a:cs typeface="SimSun"/>
              </a:rPr>
              <a:t>宇</a:t>
            </a:r>
            <a:r>
              <a:rPr lang="zh-CN" altLang="en-US" sz="1800" spc="-5" dirty="0">
                <a:latin typeface="SimSun"/>
                <a:cs typeface="SimSun"/>
              </a:rPr>
              <a:t>宙从电离态转化为电中性，光子退耦，宇</a:t>
            </a:r>
            <a:r>
              <a:rPr lang="zh-CN" altLang="en-US" sz="1800" spc="10" dirty="0">
                <a:latin typeface="SimSun"/>
                <a:cs typeface="SimSun"/>
              </a:rPr>
              <a:t>宙</a:t>
            </a:r>
            <a:r>
              <a:rPr lang="zh-CN" altLang="en-US" sz="1800" spc="-5" dirty="0">
                <a:latin typeface="SimSun"/>
                <a:cs typeface="SimSun"/>
              </a:rPr>
              <a:t>变透明</a:t>
            </a:r>
            <a:endParaRPr lang="zh-CN" altLang="en-US" sz="1800" dirty="0">
              <a:latin typeface="SimSun"/>
              <a:cs typeface="SimSu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EA2F39A-A459-4D71-9B9A-417778AA05C3}"/>
                  </a:ext>
                </a:extLst>
              </p:cNvPr>
              <p:cNvSpPr txBox="1"/>
              <p:nvPr/>
            </p:nvSpPr>
            <p:spPr>
              <a:xfrm>
                <a:off x="5486400" y="1566979"/>
                <a:ext cx="2417457" cy="523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𝑑𝑒𝑐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𝑑𝑒𝑐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𝑑𝑒𝑐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EA2F39A-A459-4D71-9B9A-417778AA0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566979"/>
                <a:ext cx="2417457" cy="5239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D770C18-9DC2-4D64-930D-BF77EE76C0FD}"/>
                  </a:ext>
                </a:extLst>
              </p:cNvPr>
              <p:cNvSpPr txBox="1"/>
              <p:nvPr/>
            </p:nvSpPr>
            <p:spPr>
              <a:xfrm>
                <a:off x="584606" y="2387084"/>
                <a:ext cx="4572000" cy="12163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zh-CN" altLang="en-US" sz="1800" spc="-5" dirty="0">
                    <a:latin typeface="SimSun"/>
                    <a:cs typeface="SimSun"/>
                  </a:rPr>
                  <a:t>由于宇宙学红移，今天的频率</a:t>
                </a:r>
                <a14:m>
                  <m:oMath xmlns:m="http://schemas.openxmlformats.org/officeDocument/2006/math">
                    <m:r>
                      <a:rPr lang="en-US" altLang="zh-CN" sz="1800" b="0" i="1" spc="-5" smtClean="0">
                        <a:latin typeface="Cambria Math" panose="02040503050406030204" pitchFamily="18" charset="0"/>
                        <a:cs typeface="SimSun"/>
                      </a:rPr>
                      <m:t>𝜈</m:t>
                    </m:r>
                    <m:r>
                      <a:rPr lang="en-US" altLang="zh-CN" sz="1800" b="0" i="1" spc="-5" smtClean="0">
                        <a:latin typeface="Cambria Math" panose="02040503050406030204" pitchFamily="18" charset="0"/>
                        <a:cs typeface="SimSun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𝑑𝑒𝑐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𝑑𝑒𝑐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1800" dirty="0">
                    <a:latin typeface="SimSun"/>
                    <a:cs typeface="SimSun"/>
                  </a:rPr>
                  <a:t>，同时今天的温度也有</a:t>
                </a:r>
                <a14:m>
                  <m:oMath xmlns:m="http://schemas.openxmlformats.org/officeDocument/2006/math">
                    <m:r>
                      <a:rPr lang="en-US" altLang="zh-CN" b="0" i="0" spc="-5" smtClean="0">
                        <a:latin typeface="Cambria Math" panose="02040503050406030204" pitchFamily="18" charset="0"/>
                        <a:cs typeface="SimSun"/>
                      </a:rPr>
                      <m:t> </m:t>
                    </m:r>
                    <m:r>
                      <a:rPr lang="en-US" altLang="zh-CN" b="0" i="1" spc="-5" smtClean="0">
                        <a:latin typeface="Cambria Math" panose="02040503050406030204" pitchFamily="18" charset="0"/>
                        <a:cs typeface="SimSun"/>
                      </a:rPr>
                      <m:t>𝑇</m:t>
                    </m:r>
                    <m:r>
                      <a:rPr lang="en-US" altLang="zh-CN" i="1" spc="-5">
                        <a:latin typeface="Cambria Math" panose="02040503050406030204" pitchFamily="18" charset="0"/>
                        <a:cs typeface="SimSun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𝑑𝑒𝑐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𝑑𝑒𝑐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1800" i="1" dirty="0">
                  <a:latin typeface="SimSun"/>
                  <a:cs typeface="SimSu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zh-CN" altLang="en-US" sz="1800" dirty="0">
                    <a:latin typeface="SimSun"/>
                    <a:cs typeface="SimSun"/>
                  </a:rPr>
                  <a:t>于是黑体谱形状被保持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D770C18-9DC2-4D64-930D-BF77EE76C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06" y="2387084"/>
                <a:ext cx="4572000" cy="1216359"/>
              </a:xfrm>
              <a:prstGeom prst="rect">
                <a:avLst/>
              </a:prstGeom>
              <a:blipFill>
                <a:blip r:embed="rId4"/>
                <a:stretch>
                  <a:fillRect l="-933" t="-2010" b="-7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B4B0481-E825-46CF-941B-C7B751BBB57E}"/>
                  </a:ext>
                </a:extLst>
              </p:cNvPr>
              <p:cNvSpPr txBox="1"/>
              <p:nvPr/>
            </p:nvSpPr>
            <p:spPr>
              <a:xfrm>
                <a:off x="4409128" y="3056977"/>
                <a:ext cx="4572000" cy="629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𝑑𝑒𝑐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𝑑𝑒𝑐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B4B0481-E825-46CF-941B-C7B751BBB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128" y="3056977"/>
                <a:ext cx="4572000" cy="6295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3522" y="87727"/>
            <a:ext cx="939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大</a:t>
            </a:r>
            <a:r>
              <a:rPr lang="zh-CN" altLang="en-US" sz="2400" dirty="0">
                <a:latin typeface="SimSun"/>
                <a:cs typeface="SimSun"/>
              </a:rPr>
              <a:t>角度</a:t>
            </a:r>
            <a:endParaRPr sz="2400" dirty="0">
              <a:latin typeface="SimSun"/>
              <a:cs typeface="SimSu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482" y="485343"/>
            <a:ext cx="3500551" cy="277220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36349" y="3486150"/>
            <a:ext cx="47928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92100" algn="just">
              <a:lnSpc>
                <a:spcPct val="100000"/>
              </a:lnSpc>
              <a:spcBef>
                <a:spcPts val="105"/>
              </a:spcBef>
            </a:pPr>
            <a:r>
              <a:rPr lang="zh-CN" altLang="en-US" sz="1600" dirty="0">
                <a:latin typeface="Times New Roman"/>
                <a:cs typeface="Times New Roman"/>
              </a:rPr>
              <a:t>随着时间的流逝，物质落入这些褶皱中，并开始形成更重的物体。大角度观测上，看到的是大尺度的皱纹，以至于以上的坍缩过程还没有开始。</a:t>
            </a:r>
            <a:endParaRPr lang="en-US" altLang="zh-CN" sz="1600" dirty="0">
              <a:latin typeface="Times New Roman"/>
              <a:cs typeface="Times New Roman"/>
            </a:endParaRPr>
          </a:p>
          <a:p>
            <a:pPr marL="12700" marR="292100" algn="just">
              <a:lnSpc>
                <a:spcPct val="100000"/>
              </a:lnSpc>
              <a:spcBef>
                <a:spcPts val="105"/>
              </a:spcBef>
            </a:pPr>
            <a:endParaRPr lang="en-US" altLang="zh-CN" sz="1600" dirty="0">
              <a:latin typeface="Times New Roman"/>
              <a:cs typeface="Times New Roman"/>
            </a:endParaRPr>
          </a:p>
          <a:p>
            <a:pPr marL="12700" marR="292100" algn="just">
              <a:spcBef>
                <a:spcPts val="105"/>
              </a:spcBef>
            </a:pPr>
            <a:r>
              <a:rPr lang="zh-CN" altLang="en-US" sz="1600" dirty="0">
                <a:latin typeface="SimSun"/>
                <a:cs typeface="SimSun"/>
              </a:rPr>
              <a:t>发生在视界内的物理过程不会影响大尺度各向异性</a:t>
            </a:r>
            <a:r>
              <a:rPr lang="zh-CN" altLang="en-US" sz="1600" dirty="0">
                <a:latin typeface="Times New Roman"/>
                <a:cs typeface="Times New Roman"/>
              </a:rPr>
              <a:t>。</a:t>
            </a:r>
            <a:endParaRPr lang="zh-CN" altLang="en-US" sz="1600" dirty="0">
              <a:latin typeface="SimSun"/>
              <a:cs typeface="SimSun"/>
            </a:endParaRPr>
          </a:p>
        </p:txBody>
      </p:sp>
      <p:pic>
        <p:nvPicPr>
          <p:cNvPr id="8" name="object 2">
            <a:extLst>
              <a:ext uri="{FF2B5EF4-FFF2-40B4-BE49-F238E27FC236}">
                <a16:creationId xmlns:a16="http://schemas.microsoft.com/office/drawing/2014/main" id="{219A4090-47EC-40EB-BEB8-674E7EED532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05400" y="485343"/>
            <a:ext cx="3500551" cy="2772207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B3B780B4-6DE1-4825-A575-658D4BE2F5EA}"/>
              </a:ext>
            </a:extLst>
          </p:cNvPr>
          <p:cNvSpPr txBox="1"/>
          <p:nvPr/>
        </p:nvSpPr>
        <p:spPr>
          <a:xfrm>
            <a:off x="6385775" y="103187"/>
            <a:ext cx="939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400" dirty="0">
                <a:latin typeface="SimSun"/>
                <a:cs typeface="SimSun"/>
              </a:rPr>
              <a:t>小角度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69735" y="2243657"/>
            <a:ext cx="130666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lang="zh-CN" altLang="en-US" sz="1600" dirty="0"/>
              <a:t>蓝色条带代表不同时期的宇宙密度起伏</a:t>
            </a:r>
            <a:endParaRPr sz="160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0657C74-46EA-4A54-8712-5C0B53E6B327}"/>
              </a:ext>
            </a:extLst>
          </p:cNvPr>
          <p:cNvSpPr txBox="1"/>
          <p:nvPr/>
        </p:nvSpPr>
        <p:spPr>
          <a:xfrm>
            <a:off x="5276400" y="3868306"/>
            <a:ext cx="35814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zh-CN" altLang="en-US" sz="1600" spc="5" dirty="0">
                <a:latin typeface="Times New Roman"/>
                <a:cs typeface="Times New Roman"/>
              </a:rPr>
              <a:t>观察比最后散射视界更小的尺度时，看到</a:t>
            </a:r>
            <a:r>
              <a:rPr lang="zh-CN" altLang="en-US" sz="1600" spc="-5" dirty="0">
                <a:latin typeface="SimSun"/>
                <a:cs typeface="SimSun"/>
              </a:rPr>
              <a:t>含有丰富物理信息</a:t>
            </a:r>
            <a:r>
              <a:rPr lang="zh-CN" altLang="en-US" sz="1600" spc="5" dirty="0">
                <a:latin typeface="Times New Roman"/>
                <a:cs typeface="Times New Roman"/>
              </a:rPr>
              <a:t>的结构形成的过程。</a:t>
            </a:r>
            <a:endParaRPr sz="16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D47CE2B-4CAF-42AD-B991-FAE08634A391}"/>
                  </a:ext>
                </a:extLst>
              </p:cNvPr>
              <p:cNvSpPr txBox="1"/>
              <p:nvPr/>
            </p:nvSpPr>
            <p:spPr>
              <a:xfrm>
                <a:off x="2917105" y="64772"/>
                <a:ext cx="243133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SimSun"/>
                    <a:cs typeface="SimSun"/>
                  </a:rPr>
                  <a:t>对应的物理尺度大于最后散射面处视界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  <a:cs typeface="SimSun"/>
                      </a:rPr>
                      <m:t>𝜃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SimSun"/>
                      </a:rPr>
                      <m:t>&gt;1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°</m:t>
                    </m:r>
                  </m:oMath>
                </a14:m>
                <a:endParaRPr lang="zh-CN" altLang="en-US" sz="1600" dirty="0">
                  <a:latin typeface="SimSun"/>
                  <a:cs typeface="SimSun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D47CE2B-4CAF-42AD-B991-FAE08634A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105" y="64772"/>
                <a:ext cx="2431334" cy="584775"/>
              </a:xfrm>
              <a:prstGeom prst="rect">
                <a:avLst/>
              </a:prstGeom>
              <a:blipFill>
                <a:blip r:embed="rId4"/>
                <a:stretch>
                  <a:fillRect l="-1508" t="-3125" b="-11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217" y="248158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imSun"/>
                <a:cs typeface="SimSun"/>
              </a:rPr>
              <a:t>绝热扰动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690117"/>
            <a:ext cx="488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over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dense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spot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CMB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8767" y="1357883"/>
            <a:ext cx="5593080" cy="2665730"/>
            <a:chOff x="48767" y="1357883"/>
            <a:chExt cx="5593080" cy="2665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78822" y="1434548"/>
              <a:ext cx="2262836" cy="10175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67" y="1357883"/>
              <a:ext cx="3343655" cy="266547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600700" y="248158"/>
            <a:ext cx="3543300" cy="4000500"/>
            <a:chOff x="5600700" y="126492"/>
            <a:chExt cx="3543300" cy="40005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00700" y="126492"/>
              <a:ext cx="3276600" cy="12313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00544" y="722388"/>
              <a:ext cx="267461" cy="20953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421117" y="720090"/>
              <a:ext cx="228600" cy="170815"/>
            </a:xfrm>
            <a:custGeom>
              <a:avLst/>
              <a:gdLst/>
              <a:ahLst/>
              <a:cxnLst/>
              <a:rect l="l" t="t" r="r" b="b"/>
              <a:pathLst>
                <a:path w="228600" h="170815">
                  <a:moveTo>
                    <a:pt x="0" y="85344"/>
                  </a:moveTo>
                  <a:lnTo>
                    <a:pt x="8983" y="52131"/>
                  </a:lnTo>
                  <a:lnTo>
                    <a:pt x="33480" y="25003"/>
                  </a:lnTo>
                  <a:lnTo>
                    <a:pt x="69812" y="6709"/>
                  </a:lnTo>
                  <a:lnTo>
                    <a:pt x="114300" y="0"/>
                  </a:lnTo>
                  <a:lnTo>
                    <a:pt x="158787" y="6709"/>
                  </a:lnTo>
                  <a:lnTo>
                    <a:pt x="195119" y="25003"/>
                  </a:lnTo>
                  <a:lnTo>
                    <a:pt x="219616" y="52131"/>
                  </a:lnTo>
                  <a:lnTo>
                    <a:pt x="228600" y="85344"/>
                  </a:lnTo>
                  <a:lnTo>
                    <a:pt x="219616" y="118556"/>
                  </a:lnTo>
                  <a:lnTo>
                    <a:pt x="195119" y="145684"/>
                  </a:lnTo>
                  <a:lnTo>
                    <a:pt x="158787" y="163978"/>
                  </a:lnTo>
                  <a:lnTo>
                    <a:pt x="114300" y="170687"/>
                  </a:lnTo>
                  <a:lnTo>
                    <a:pt x="69812" y="163978"/>
                  </a:lnTo>
                  <a:lnTo>
                    <a:pt x="33480" y="145684"/>
                  </a:lnTo>
                  <a:lnTo>
                    <a:pt x="8983" y="118556"/>
                  </a:lnTo>
                  <a:lnTo>
                    <a:pt x="0" y="85344"/>
                  </a:lnTo>
                  <a:close/>
                </a:path>
              </a:pathLst>
            </a:custGeom>
            <a:ln w="381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16523" y="1360931"/>
              <a:ext cx="3427476" cy="276606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45491" y="4063695"/>
            <a:ext cx="4290060" cy="93789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just">
              <a:lnSpc>
                <a:spcPct val="99500"/>
              </a:lnSpc>
              <a:spcBef>
                <a:spcPts val="114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fundamental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tone(</a:t>
            </a:r>
            <a:r>
              <a:rPr sz="2000" dirty="0">
                <a:latin typeface="SimSun"/>
                <a:cs typeface="SimSun"/>
              </a:rPr>
              <a:t>音调</a:t>
            </a:r>
            <a:r>
              <a:rPr sz="2000" dirty="0">
                <a:latin typeface="Times New Roman"/>
                <a:cs typeface="Times New Roman"/>
              </a:rPr>
              <a:t>) of a </a:t>
            </a:r>
            <a:r>
              <a:rPr sz="2000" spc="-5" dirty="0">
                <a:latin typeface="Times New Roman"/>
                <a:cs typeface="Times New Roman"/>
              </a:rPr>
              <a:t>musical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related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physical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size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here </a:t>
            </a:r>
            <a:r>
              <a:rPr sz="2000" spc="-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horizon</a:t>
            </a:r>
            <a:r>
              <a:rPr sz="2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size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at</a:t>
            </a:r>
            <a:r>
              <a:rPr sz="20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last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scattering</a:t>
            </a:r>
            <a:r>
              <a:rPr sz="20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751578" y="4147820"/>
            <a:ext cx="4270375" cy="93789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4"/>
              </a:spcBef>
            </a:pPr>
            <a:r>
              <a:rPr sz="2000" dirty="0">
                <a:latin typeface="Times New Roman"/>
                <a:cs typeface="Times New Roman"/>
              </a:rPr>
              <a:t>There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also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pattern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overtones(</a:t>
            </a:r>
            <a:r>
              <a:rPr sz="2000" spc="-15" dirty="0">
                <a:latin typeface="SimSun"/>
                <a:cs typeface="SimSun"/>
              </a:rPr>
              <a:t>陪</a:t>
            </a:r>
            <a:r>
              <a:rPr sz="2000" dirty="0">
                <a:latin typeface="SimSun"/>
                <a:cs typeface="SimSun"/>
              </a:rPr>
              <a:t>音</a:t>
            </a:r>
            <a:r>
              <a:rPr sz="2000" dirty="0">
                <a:latin typeface="Times New Roman"/>
                <a:cs typeface="Times New Roman"/>
              </a:rPr>
              <a:t>)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 integer </a:t>
            </a:r>
            <a:r>
              <a:rPr sz="2000" spc="-5" dirty="0">
                <a:latin typeface="Times New Roman"/>
                <a:cs typeface="Times New Roman"/>
              </a:rPr>
              <a:t>multiples </a:t>
            </a:r>
            <a:r>
              <a:rPr sz="2000" dirty="0">
                <a:latin typeface="Times New Roman"/>
                <a:cs typeface="Times New Roman"/>
              </a:rPr>
              <a:t>of the fundamental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frequency.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 rotWithShape="1">
          <a:blip r:embed="rId2" cstate="print"/>
          <a:srcRect l="18688" t="15163" r="8153" b="8708"/>
          <a:stretch/>
        </p:blipFill>
        <p:spPr>
          <a:xfrm>
            <a:off x="5867400" y="0"/>
            <a:ext cx="3276600" cy="13525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8136063-CEBB-444A-BE0B-E9AD8601BA90}"/>
              </a:ext>
            </a:extLst>
          </p:cNvPr>
          <p:cNvSpPr txBox="1"/>
          <p:nvPr/>
        </p:nvSpPr>
        <p:spPr>
          <a:xfrm>
            <a:off x="175437" y="742950"/>
            <a:ext cx="5257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复合发生之前，宇宙处于电离状态。光子与自由电子散射频繁，自由电子、质子之间通过</a:t>
            </a:r>
            <a:r>
              <a:rPr lang="en-US" altLang="zh-CN" dirty="0"/>
              <a:t>Coulomb</a:t>
            </a:r>
            <a:r>
              <a:rPr lang="zh-CN" altLang="en-US" dirty="0"/>
              <a:t>力耦合在一起形成</a:t>
            </a:r>
            <a:r>
              <a:rPr lang="zh-CN" altLang="en-US" dirty="0">
                <a:solidFill>
                  <a:srgbClr val="0070C0"/>
                </a:solidFill>
              </a:rPr>
              <a:t>“光子质子流体”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040F73-0704-423B-A2DE-568AAF7245AC}"/>
              </a:ext>
            </a:extLst>
          </p:cNvPr>
          <p:cNvSpPr txBox="1"/>
          <p:nvPr/>
        </p:nvSpPr>
        <p:spPr>
          <a:xfrm>
            <a:off x="152400" y="167426"/>
            <a:ext cx="358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SimSun"/>
                <a:cs typeface="SimSun"/>
              </a:rPr>
              <a:t>小尺度温度起伏</a:t>
            </a:r>
            <a:r>
              <a:rPr lang="en-US" altLang="zh-CN" sz="2400" b="1" dirty="0">
                <a:solidFill>
                  <a:srgbClr val="FF0000"/>
                </a:solidFill>
                <a:latin typeface="SimSun"/>
                <a:cs typeface="SimSun"/>
              </a:rPr>
              <a:t>-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55CF2D0-6648-4E28-B70C-423E502DB1BC}"/>
              </a:ext>
            </a:extLst>
          </p:cNvPr>
          <p:cNvSpPr txBox="1"/>
          <p:nvPr/>
        </p:nvSpPr>
        <p:spPr>
          <a:xfrm>
            <a:off x="152400" y="168976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SimSun"/>
                <a:cs typeface="SimSun"/>
              </a:rPr>
              <a:t>光子质子流体压强抵抗引</a:t>
            </a:r>
            <a:r>
              <a:rPr lang="zh-CN" altLang="en-US" sz="1800" spc="5" dirty="0">
                <a:latin typeface="SimSun"/>
                <a:cs typeface="SimSun"/>
              </a:rPr>
              <a:t>力</a:t>
            </a:r>
            <a:r>
              <a:rPr lang="zh-CN" altLang="en-US" sz="1800" dirty="0">
                <a:solidFill>
                  <a:srgbClr val="0F243E"/>
                </a:solidFill>
                <a:latin typeface="Wingdings"/>
                <a:cs typeface="Wingdings"/>
              </a:rPr>
              <a:t></a:t>
            </a:r>
            <a:r>
              <a:rPr lang="zh-CN" altLang="en-US" sz="1800" dirty="0">
                <a:latin typeface="SimSun"/>
                <a:cs typeface="SimSun"/>
              </a:rPr>
              <a:t>声波震荡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5FFBA09-80A4-43C3-B7D0-0E7EBC58CABC}"/>
                  </a:ext>
                </a:extLst>
              </p:cNvPr>
              <p:cNvSpPr txBox="1"/>
              <p:nvPr/>
            </p:nvSpPr>
            <p:spPr>
              <a:xfrm>
                <a:off x="175437" y="2705650"/>
                <a:ext cx="4572000" cy="1503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扰动</a:t>
                </a:r>
                <a:r>
                  <a:rPr lang="zh-CN" altLang="en-US" sz="1800" dirty="0">
                    <a:solidFill>
                      <a:srgbClr val="0F243E"/>
                    </a:solidFill>
                    <a:latin typeface="Wingdings"/>
                    <a:cs typeface="Wingdings"/>
                  </a:rPr>
                  <a:t></a:t>
                </a:r>
                <a:r>
                  <a:rPr lang="zh-CN" altLang="en-US" sz="1800" dirty="0">
                    <a:latin typeface="SimSun"/>
                    <a:cs typeface="SimSun"/>
                  </a:rPr>
                  <a:t>光子质子流体压强不平衡</a:t>
                </a:r>
                <a:endParaRPr lang="en-US" altLang="zh-CN" sz="1800" dirty="0">
                  <a:latin typeface="SimSun"/>
                  <a:cs typeface="SimSun"/>
                </a:endParaRPr>
              </a:p>
              <a:p>
                <a:r>
                  <a:rPr lang="zh-CN" altLang="en-US" dirty="0">
                    <a:solidFill>
                      <a:srgbClr val="0F243E"/>
                    </a:solidFill>
                    <a:latin typeface="Wingdings"/>
                    <a:cs typeface="Wingdings"/>
                  </a:rPr>
                  <a:t>在</a:t>
                </a:r>
                <a:r>
                  <a:rPr lang="zh-CN" altLang="en-US" dirty="0">
                    <a:solidFill>
                      <a:srgbClr val="FF0000"/>
                    </a:solidFill>
                    <a:latin typeface="Wingdings"/>
                    <a:cs typeface="Wingdings"/>
                  </a:rPr>
                  <a:t>复合之前</a:t>
                </a:r>
                <a:r>
                  <a:rPr lang="zh-CN" altLang="en-US" dirty="0">
                    <a:solidFill>
                      <a:srgbClr val="0F243E"/>
                    </a:solidFill>
                    <a:latin typeface="Wingdings"/>
                    <a:cs typeface="Wingdings"/>
                  </a:rPr>
                  <a:t>密度波以声速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0F243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Wingdings"/>
                      </a:rPr>
                      <m:t>~</m:t>
                    </m:r>
                    <m:r>
                      <a:rPr lang="en-US" altLang="zh-CN" sz="1800" b="0" i="1" smtClean="0">
                        <a:solidFill>
                          <a:srgbClr val="0F243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Wingdings"/>
                      </a:rPr>
                      <m:t>𝑐</m:t>
                    </m:r>
                    <m:r>
                      <a:rPr lang="en-US" altLang="zh-CN" sz="1800" b="0" i="1" smtClean="0">
                        <a:solidFill>
                          <a:srgbClr val="0F243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Wingdings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zh-CN" sz="1800" b="0" i="1" smtClean="0">
                            <a:solidFill>
                              <a:srgbClr val="0F243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800" b="0" i="1" smtClean="0">
                            <a:solidFill>
                              <a:srgbClr val="0F243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altLang="zh-CN" sz="1800" b="0" i="1" smtClean="0">
                        <a:solidFill>
                          <a:srgbClr val="0F243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传播</a:t>
                </a:r>
                <a:endParaRPr lang="en-US" altLang="zh-CN" dirty="0"/>
              </a:p>
              <a:p>
                <a:r>
                  <a:rPr lang="zh-CN" altLang="en-US" spc="5" dirty="0">
                    <a:solidFill>
                      <a:srgbClr val="0F243E"/>
                    </a:solidFill>
                    <a:latin typeface="Wingdings"/>
                    <a:cs typeface="Wingdings"/>
                  </a:rPr>
                  <a:t>复合后共动声速视界冻结在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pc="10" dirty="0" smtClean="0">
                            <a:solidFill>
                              <a:srgbClr val="0F243E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i="1" spc="10" dirty="0" smtClean="0">
                            <a:solidFill>
                              <a:srgbClr val="0F243E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𝑟</m:t>
                        </m:r>
                      </m:e>
                      <m:sub>
                        <m:r>
                          <a:rPr lang="en-US" altLang="zh-CN" b="0" i="1" spc="10" dirty="0" smtClean="0">
                            <a:solidFill>
                              <a:srgbClr val="0F243E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𝑠</m:t>
                        </m:r>
                      </m:sub>
                    </m:sSub>
                    <m:r>
                      <a:rPr lang="en-US" altLang="zh-CN" i="1" baseline="-21367" dirty="0" smtClean="0">
                        <a:solidFill>
                          <a:srgbClr val="0F243E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US" altLang="zh-CN" i="1" dirty="0">
                        <a:solidFill>
                          <a:srgbClr val="0F243E"/>
                        </a:solidFill>
                        <a:latin typeface="Cambria Math" panose="02040503050406030204" pitchFamily="18" charset="0"/>
                        <a:cs typeface="Times New Roman"/>
                      </a:rPr>
                      <m:t>~</m:t>
                    </m:r>
                    <m:r>
                      <a:rPr lang="en-US" altLang="zh-CN" i="1" spc="5" dirty="0">
                        <a:solidFill>
                          <a:srgbClr val="0F243E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US" altLang="zh-CN" i="1" dirty="0">
                        <a:solidFill>
                          <a:srgbClr val="0F243E"/>
                        </a:solidFill>
                        <a:latin typeface="Cambria Math" panose="02040503050406030204" pitchFamily="18" charset="0"/>
                        <a:cs typeface="Times New Roman"/>
                      </a:rPr>
                      <m:t>150</m:t>
                    </m:r>
                    <m:r>
                      <a:rPr lang="en-US" altLang="zh-CN" i="1" spc="-15" dirty="0">
                        <a:solidFill>
                          <a:srgbClr val="0F243E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0F243E"/>
                    </a:solidFill>
                    <a:latin typeface="Times New Roman"/>
                    <a:cs typeface="Times New Roman"/>
                  </a:rPr>
                  <a:t>Mpc</a:t>
                </a:r>
              </a:p>
              <a:p>
                <a:r>
                  <a:rPr lang="zh-CN" altLang="en-US" spc="5" dirty="0">
                    <a:solidFill>
                      <a:srgbClr val="0F243E"/>
                    </a:solidFill>
                    <a:latin typeface="Wingdings"/>
                    <a:cs typeface="Wingdings"/>
                  </a:rPr>
                  <a:t>密度涨落在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F243E"/>
                        </a:solidFill>
                        <a:latin typeface="Cambria Math" panose="02040503050406030204" pitchFamily="18" charset="0"/>
                        <a:cs typeface="Times New Roman"/>
                      </a:rPr>
                      <m:t>150</m:t>
                    </m:r>
                    <m:r>
                      <a:rPr lang="en-US" altLang="zh-CN" i="1" spc="-15" dirty="0">
                        <a:solidFill>
                          <a:srgbClr val="0F243E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US" altLang="zh-CN" dirty="0" err="1">
                    <a:solidFill>
                      <a:srgbClr val="0F243E"/>
                    </a:solidFill>
                    <a:latin typeface="Times New Roman"/>
                    <a:cs typeface="Times New Roman"/>
                  </a:rPr>
                  <a:t>Mpc</a:t>
                </a:r>
                <a:r>
                  <a:rPr lang="en-US" altLang="zh-CN" dirty="0">
                    <a:solidFill>
                      <a:srgbClr val="0F243E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zh-CN" altLang="en-US" dirty="0">
                    <a:solidFill>
                      <a:srgbClr val="0F243E"/>
                    </a:solidFill>
                    <a:latin typeface="Times New Roman"/>
                    <a:cs typeface="Times New Roman"/>
                  </a:rPr>
                  <a:t>尺度上存在关联</a:t>
                </a:r>
                <a:endParaRPr lang="en-US" altLang="zh-CN" dirty="0">
                  <a:solidFill>
                    <a:srgbClr val="0F243E"/>
                  </a:solidFill>
                  <a:latin typeface="Times New Roman"/>
                  <a:cs typeface="Times New Roman"/>
                </a:endParaRPr>
              </a:p>
              <a:p>
                <a:r>
                  <a:rPr lang="zh-CN" altLang="en-US" spc="5" dirty="0">
                    <a:solidFill>
                      <a:srgbClr val="0F243E"/>
                    </a:solidFill>
                    <a:latin typeface="Wingdings"/>
                    <a:cs typeface="Wingdings"/>
                  </a:rPr>
                  <a:t>星系在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F243E"/>
                        </a:solidFill>
                        <a:latin typeface="Cambria Math" panose="02040503050406030204" pitchFamily="18" charset="0"/>
                        <a:cs typeface="Times New Roman"/>
                      </a:rPr>
                      <m:t>150</m:t>
                    </m:r>
                    <m:r>
                      <a:rPr lang="en-US" altLang="zh-CN" i="1" spc="-15" dirty="0">
                        <a:solidFill>
                          <a:srgbClr val="0F243E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US" altLang="zh-CN" dirty="0" err="1">
                    <a:solidFill>
                      <a:srgbClr val="0F243E"/>
                    </a:solidFill>
                    <a:latin typeface="Times New Roman"/>
                    <a:cs typeface="Times New Roman"/>
                  </a:rPr>
                  <a:t>Mpc</a:t>
                </a:r>
                <a:r>
                  <a:rPr lang="en-US" altLang="zh-CN" dirty="0">
                    <a:solidFill>
                      <a:srgbClr val="0F243E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zh-CN" altLang="en-US" dirty="0">
                    <a:solidFill>
                      <a:srgbClr val="0F243E"/>
                    </a:solidFill>
                    <a:latin typeface="Times New Roman"/>
                    <a:cs typeface="Times New Roman"/>
                  </a:rPr>
                  <a:t>尺度上存在关联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5FFBA09-80A4-43C3-B7D0-0E7EBC58C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37" y="2705650"/>
                <a:ext cx="4572000" cy="1503425"/>
              </a:xfrm>
              <a:prstGeom prst="rect">
                <a:avLst/>
              </a:prstGeom>
              <a:blipFill>
                <a:blip r:embed="rId3"/>
                <a:stretch>
                  <a:fillRect l="-1200" t="-3252" b="-5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object 3">
            <a:extLst>
              <a:ext uri="{FF2B5EF4-FFF2-40B4-BE49-F238E27FC236}">
                <a16:creationId xmlns:a16="http://schemas.microsoft.com/office/drawing/2014/main" id="{53B9BF6F-7676-4E49-8D20-095DC46913A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67400" y="1352550"/>
            <a:ext cx="3276600" cy="1524000"/>
          </a:xfrm>
          <a:prstGeom prst="rect">
            <a:avLst/>
          </a:prstGeom>
        </p:spPr>
      </p:pic>
      <p:pic>
        <p:nvPicPr>
          <p:cNvPr id="15" name="object 4">
            <a:extLst>
              <a:ext uri="{FF2B5EF4-FFF2-40B4-BE49-F238E27FC236}">
                <a16:creationId xmlns:a16="http://schemas.microsoft.com/office/drawing/2014/main" id="{D4F8113B-6635-4DA9-8E42-02C84901110D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67400" y="2900030"/>
            <a:ext cx="3276600" cy="1576720"/>
          </a:xfrm>
          <a:prstGeom prst="rect">
            <a:avLst/>
          </a:prstGeom>
        </p:spPr>
      </p:pic>
      <p:sp>
        <p:nvSpPr>
          <p:cNvPr id="16" name="object 5">
            <a:extLst>
              <a:ext uri="{FF2B5EF4-FFF2-40B4-BE49-F238E27FC236}">
                <a16:creationId xmlns:a16="http://schemas.microsoft.com/office/drawing/2014/main" id="{621FC372-CE93-4AEF-BA77-01E4F0F8BFD1}"/>
              </a:ext>
            </a:extLst>
          </p:cNvPr>
          <p:cNvSpPr txBox="1">
            <a:spLocks/>
          </p:cNvSpPr>
          <p:nvPr/>
        </p:nvSpPr>
        <p:spPr>
          <a:xfrm>
            <a:off x="304800" y="2106685"/>
            <a:ext cx="385635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3200" b="1" kern="0" dirty="0"/>
              <a:t>Acoustic</a:t>
            </a:r>
            <a:r>
              <a:rPr lang="en-US" sz="3200" b="1" kern="0" spc="-75" dirty="0"/>
              <a:t> </a:t>
            </a:r>
            <a:r>
              <a:rPr lang="en-US" sz="3200" b="1" kern="0" dirty="0"/>
              <a:t>perturbation</a:t>
            </a:r>
            <a:endParaRPr lang="en-US" sz="3200" kern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C129A530-D8CA-4FDC-A6E5-0660F9454A38}"/>
              </a:ext>
            </a:extLst>
          </p:cNvPr>
          <p:cNvSpPr txBox="1"/>
          <p:nvPr/>
        </p:nvSpPr>
        <p:spPr>
          <a:xfrm>
            <a:off x="219560" y="41662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讨论光子质子流体振荡机制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7" name="object 3">
            <a:extLst>
              <a:ext uri="{FF2B5EF4-FFF2-40B4-BE49-F238E27FC236}">
                <a16:creationId xmlns:a16="http://schemas.microsoft.com/office/drawing/2014/main" id="{B8907BAE-198B-491F-BD19-62FA97749D9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2600" y="57150"/>
            <a:ext cx="3547730" cy="148412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5AFCF62-0593-41E2-9F8E-AD7C6D9636CE}"/>
              </a:ext>
            </a:extLst>
          </p:cNvPr>
          <p:cNvSpPr txBox="1"/>
          <p:nvPr/>
        </p:nvSpPr>
        <p:spPr>
          <a:xfrm>
            <a:off x="238811" y="1123950"/>
            <a:ext cx="46251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spc="-5" dirty="0">
                <a:latin typeface="Times New Roman"/>
                <a:cs typeface="Times New Roman"/>
              </a:rPr>
              <a:t>流体处于引力势阱中。</a:t>
            </a:r>
            <a:r>
              <a:rPr lang="zh-CN" altLang="zh-CN" spc="-5" dirty="0">
                <a:latin typeface="Times New Roman"/>
                <a:cs typeface="Times New Roman"/>
              </a:rPr>
              <a:t>非相对论</a:t>
            </a:r>
            <a:r>
              <a:rPr lang="zh-CN" altLang="en-US" spc="-5" dirty="0">
                <a:latin typeface="Times New Roman"/>
                <a:cs typeface="Times New Roman"/>
              </a:rPr>
              <a:t>性的</a:t>
            </a:r>
            <a:r>
              <a:rPr lang="zh-CN" altLang="zh-CN" spc="-5" dirty="0">
                <a:latin typeface="Times New Roman"/>
                <a:cs typeface="Times New Roman"/>
              </a:rPr>
              <a:t>重子试图将流体拖到</a:t>
            </a:r>
            <a:r>
              <a:rPr lang="zh-CN" altLang="en-US" spc="-5" dirty="0">
                <a:latin typeface="Times New Roman"/>
                <a:cs typeface="Times New Roman"/>
              </a:rPr>
              <a:t>势阱</a:t>
            </a:r>
            <a:r>
              <a:rPr lang="zh-CN" altLang="zh-CN" spc="-5" dirty="0">
                <a:latin typeface="Times New Roman"/>
                <a:cs typeface="Times New Roman"/>
              </a:rPr>
              <a:t>底</a:t>
            </a:r>
            <a:r>
              <a:rPr lang="zh-CN" altLang="en-US" spc="-5" dirty="0">
                <a:latin typeface="Times New Roman"/>
                <a:cs typeface="Times New Roman"/>
              </a:rPr>
              <a:t>部</a:t>
            </a:r>
            <a:r>
              <a:rPr lang="zh-CN" altLang="zh-CN" spc="-5" dirty="0">
                <a:latin typeface="Times New Roman"/>
                <a:cs typeface="Times New Roman"/>
              </a:rPr>
              <a:t>。而相对论的光子辐射，</a:t>
            </a:r>
            <a:r>
              <a:rPr lang="zh-CN" altLang="en-US" spc="-5" dirty="0">
                <a:latin typeface="Times New Roman"/>
                <a:cs typeface="Times New Roman"/>
              </a:rPr>
              <a:t>其压强试图抵抗这种趋势</a:t>
            </a:r>
            <a:r>
              <a:rPr lang="zh-CN" altLang="zh-CN" spc="-5" dirty="0">
                <a:latin typeface="Times New Roman"/>
                <a:cs typeface="Times New Roman"/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E175B42-EDFB-450F-92ED-F0F053CE7818}"/>
                  </a:ext>
                </a:extLst>
              </p:cNvPr>
              <p:cNvSpPr txBox="1"/>
              <p:nvPr/>
            </p:nvSpPr>
            <p:spPr>
              <a:xfrm>
                <a:off x="219560" y="2363504"/>
                <a:ext cx="4724400" cy="1253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引力和压强相互抗衡，由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两个时标表征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自由落体时标</a:t>
                </a:r>
                <a:r>
                  <a:rPr lang="en-US" altLang="zh-CN" spc="-5" dirty="0">
                    <a:latin typeface="Times New Roman"/>
                    <a:cs typeface="Times New Roman"/>
                  </a:rPr>
                  <a:t>(“free-fall” time scale,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pc="-5" dirty="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i="1" spc="-5" dirty="0" smtClean="0">
                            <a:latin typeface="Cambria Math" panose="02040503050406030204" pitchFamily="18" charset="0"/>
                            <a:cs typeface="Times New Roman"/>
                          </a:rPr>
                          <m:t>𝑡</m:t>
                        </m:r>
                      </m:e>
                      <m:sub>
                        <m:r>
                          <a:rPr lang="en-US" altLang="zh-CN" i="1" spc="-5" dirty="0" smtClean="0">
                            <a:latin typeface="Cambria Math" panose="02040503050406030204" pitchFamily="18" charset="0"/>
                            <a:cs typeface="Times New Roman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altLang="zh-CN" spc="-5" dirty="0">
                    <a:latin typeface="Times New Roman"/>
                    <a:cs typeface="Times New Roman"/>
                  </a:rPr>
                  <a:t>)</a:t>
                </a:r>
                <a:r>
                  <a:rPr lang="zh-CN" altLang="en-US" dirty="0"/>
                  <a:t>：纯引力作用下测试粒子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zh-CN" altLang="en-US" dirty="0"/>
                  <a:t>时在质量为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的体系的边缘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自由落体到中心的时间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E175B42-EDFB-450F-92ED-F0F053CE7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60" y="2363504"/>
                <a:ext cx="4724400" cy="1253356"/>
              </a:xfrm>
              <a:prstGeom prst="rect">
                <a:avLst/>
              </a:prstGeom>
              <a:blipFill>
                <a:blip r:embed="rId3"/>
                <a:stretch>
                  <a:fillRect l="-1032" t="-3902" b="-53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C8B580B-D384-4AC4-9958-E6DCE33DE8FA}"/>
                  </a:ext>
                </a:extLst>
              </p:cNvPr>
              <p:cNvSpPr txBox="1"/>
              <p:nvPr/>
            </p:nvSpPr>
            <p:spPr>
              <a:xfrm>
                <a:off x="5071009" y="2372184"/>
                <a:ext cx="1298176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𝐺𝑀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C8B580B-D384-4AC4-9958-E6DCE33DE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09" y="2372184"/>
                <a:ext cx="1298176" cy="5557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0E300EB-7BE3-47CD-B11E-D3C6352460B8}"/>
                  </a:ext>
                </a:extLst>
              </p:cNvPr>
              <p:cNvSpPr txBox="1"/>
              <p:nvPr/>
            </p:nvSpPr>
            <p:spPr>
              <a:xfrm>
                <a:off x="5020160" y="3078194"/>
                <a:ext cx="1333185" cy="34381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0E300EB-7BE3-47CD-B11E-D3C635246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160" y="3078194"/>
                <a:ext cx="1333185" cy="343812"/>
              </a:xfrm>
              <a:prstGeom prst="rect">
                <a:avLst/>
              </a:prstGeom>
              <a:blipFill>
                <a:blip r:embed="rId5"/>
                <a:stretch>
                  <a:fillRect l="-2703" r="-4955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C5869FB-EFB6-4C3C-9B07-B66DA393C2E9}"/>
                  </a:ext>
                </a:extLst>
              </p:cNvPr>
              <p:cNvSpPr txBox="1"/>
              <p:nvPr/>
            </p:nvSpPr>
            <p:spPr>
              <a:xfrm>
                <a:off x="6620360" y="2922907"/>
                <a:ext cx="1994026" cy="604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/>
                  <a:t>只与密度相关！</a:t>
                </a:r>
                <a:endParaRPr lang="en-US" altLang="zh-CN" sz="1600" dirty="0"/>
              </a:p>
              <a:p>
                <a:r>
                  <a:rPr lang="en-US" altLang="zh-CN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𝑓𝑓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𝑠𝑢𝑛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~30 </m:t>
                    </m:r>
                  </m:oMath>
                </a14:m>
                <a:r>
                  <a:rPr lang="en-US" altLang="zh-CN" sz="1600" dirty="0"/>
                  <a:t>min)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C5869FB-EFB6-4C3C-9B07-B66DA393C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60" y="2922907"/>
                <a:ext cx="1994026" cy="604524"/>
              </a:xfrm>
              <a:prstGeom prst="rect">
                <a:avLst/>
              </a:prstGeom>
              <a:blipFill>
                <a:blip r:embed="rId6"/>
                <a:stretch>
                  <a:fillRect l="-1529" t="-5000" b="-9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8E5A476-148C-4F58-9CE1-C7046F309782}"/>
                  </a:ext>
                </a:extLst>
              </p:cNvPr>
              <p:cNvSpPr txBox="1"/>
              <p:nvPr/>
            </p:nvSpPr>
            <p:spPr>
              <a:xfrm>
                <a:off x="228600" y="3714750"/>
                <a:ext cx="46353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声传播时标</a:t>
                </a:r>
                <a:r>
                  <a:rPr lang="en-US" altLang="zh-CN" dirty="0"/>
                  <a:t>(</a:t>
                </a:r>
                <a:r>
                  <a:rPr lang="en-US" altLang="zh-CN" sz="1800" spc="-5" dirty="0"/>
                  <a:t> </a:t>
                </a:r>
                <a:r>
                  <a:rPr lang="en-US" altLang="zh-CN" spc="-5" dirty="0">
                    <a:latin typeface="Times New Roman"/>
                    <a:cs typeface="Times New Roman"/>
                  </a:rPr>
                  <a:t>Sound crossing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𝑠𝑐𝑡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r>
                  <a:rPr lang="en-US" altLang="zh-CN" dirty="0"/>
                  <a:t>     </a:t>
                </a:r>
                <a:r>
                  <a:rPr lang="zh-CN" altLang="en-US" dirty="0"/>
                  <a:t>尺度为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流体系统中的压力波按声速传播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8E5A476-148C-4F58-9CE1-C7046F309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714750"/>
                <a:ext cx="4635373" cy="646331"/>
              </a:xfrm>
              <a:prstGeom prst="rect">
                <a:avLst/>
              </a:prstGeom>
              <a:blipFill>
                <a:blip r:embed="rId7"/>
                <a:stretch>
                  <a:fillRect l="-921" t="-7547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object 3">
            <a:extLst>
              <a:ext uri="{FF2B5EF4-FFF2-40B4-BE49-F238E27FC236}">
                <a16:creationId xmlns:a16="http://schemas.microsoft.com/office/drawing/2014/main" id="{9FA67D9F-FFD2-44BA-901F-E3867AA979B4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0160" y="3790023"/>
            <a:ext cx="1333184" cy="343812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3AC3003-FB5C-41AF-8964-95E469D068B3}"/>
                  </a:ext>
                </a:extLst>
              </p:cNvPr>
              <p:cNvSpPr txBox="1"/>
              <p:nvPr/>
            </p:nvSpPr>
            <p:spPr>
              <a:xfrm>
                <a:off x="533400" y="396559"/>
                <a:ext cx="4543873" cy="598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𝑓𝑓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𝑠𝑐𝑡</m:t>
                        </m:r>
                      </m:sub>
                    </m:sSub>
                  </m:oMath>
                </a14:m>
                <a:r>
                  <a:rPr lang="en-US" altLang="zh-CN" dirty="0"/>
                  <a:t>: </a:t>
                </a:r>
                <a:r>
                  <a:rPr lang="zh-CN" altLang="en-US" dirty="0"/>
                  <a:t>微扰屈服于引力，坍缩为束缚系统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𝑓𝑓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𝑠𝑐𝑡</m:t>
                        </m:r>
                      </m:sub>
                    </m:sSub>
                  </m:oMath>
                </a14:m>
                <a:r>
                  <a:rPr lang="en-US" altLang="zh-CN" dirty="0"/>
                  <a:t>: </a:t>
                </a:r>
                <a:r>
                  <a:rPr lang="zh-CN" altLang="en-US" dirty="0"/>
                  <a:t>声波在流体中传播，试图抹平微扰</a:t>
                </a: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3AC3003-FB5C-41AF-8964-95E469D06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96559"/>
                <a:ext cx="4543873" cy="598497"/>
              </a:xfrm>
              <a:prstGeom prst="rect">
                <a:avLst/>
              </a:prstGeom>
              <a:blipFill>
                <a:blip r:embed="rId2"/>
                <a:stretch>
                  <a:fillRect l="-1745" t="-16327" r="-2550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AE02281-48B7-43A9-8105-43DB03A42978}"/>
                  </a:ext>
                </a:extLst>
              </p:cNvPr>
              <p:cNvSpPr txBox="1"/>
              <p:nvPr/>
            </p:nvSpPr>
            <p:spPr>
              <a:xfrm>
                <a:off x="457200" y="1292473"/>
                <a:ext cx="36576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8300" indent="-342900">
                  <a:lnSpc>
                    <a:spcPct val="10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 i="1" spc="-7" baseline="13888" dirty="0" smtClean="0">
                        <a:latin typeface="Cambria Math" panose="02040503050406030204" pitchFamily="18" charset="0"/>
                        <a:cs typeface="Times New Roman"/>
                      </a:rPr>
                      <m:t>𝑡</m:t>
                    </m:r>
                    <m:r>
                      <a:rPr lang="zh-CN" altLang="en-US" sz="1050" i="1" spc="-5" dirty="0">
                        <a:latin typeface="Cambria Math" panose="02040503050406030204" pitchFamily="18" charset="0"/>
                        <a:cs typeface="Times New Roman"/>
                      </a:rPr>
                      <m:t>𝑓𝑓</m:t>
                    </m:r>
                    <m:r>
                      <a:rPr lang="en-US" altLang="zh-CN" sz="2000" i="1" spc="-7" baseline="13888" dirty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zh-CN" altLang="en-US" sz="2000" i="1" spc="-7" baseline="13888" dirty="0">
                        <a:latin typeface="Cambria Math" panose="02040503050406030204" pitchFamily="18" charset="0"/>
                        <a:cs typeface="Times New Roman"/>
                      </a:rPr>
                      <m:t>𝑡</m:t>
                    </m:r>
                    <m:r>
                      <a:rPr lang="zh-CN" altLang="en-US" sz="1050" i="1" spc="-5" dirty="0">
                        <a:latin typeface="Cambria Math" panose="02040503050406030204" pitchFamily="18" charset="0"/>
                        <a:cs typeface="Times New Roman"/>
                      </a:rPr>
                      <m:t>𝑠𝑐𝑡</m:t>
                    </m:r>
                  </m:oMath>
                </a14:m>
                <a:r>
                  <a:rPr lang="zh-CN" altLang="en-US" dirty="0">
                    <a:latin typeface="Times New Roman"/>
                    <a:cs typeface="Times New Roman"/>
                  </a:rPr>
                  <a:t> </a:t>
                </a:r>
                <a:r>
                  <a:rPr lang="zh-CN" altLang="en-US" sz="2000" dirty="0">
                    <a:latin typeface="Times New Roman"/>
                    <a:cs typeface="Times New Roman"/>
                  </a:rPr>
                  <a:t>临界给出</a:t>
                </a:r>
                <a:r>
                  <a:rPr lang="en-US" altLang="zh-CN" sz="2000" dirty="0">
                    <a:latin typeface="Times New Roman"/>
                    <a:cs typeface="Times New Roman"/>
                  </a:rPr>
                  <a:t>Jeans </a:t>
                </a:r>
                <a:r>
                  <a:rPr lang="zh-CN" altLang="en-US" sz="2000" dirty="0">
                    <a:latin typeface="Times New Roman"/>
                    <a:cs typeface="Times New Roman"/>
                  </a:rPr>
                  <a:t>尺度</a:t>
                </a:r>
                <a:endParaRPr lang="zh-CN" alt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AE02281-48B7-43A9-8105-43DB03A42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92473"/>
                <a:ext cx="3657600" cy="400110"/>
              </a:xfrm>
              <a:prstGeom prst="rect">
                <a:avLst/>
              </a:prstGeom>
              <a:blipFill>
                <a:blip r:embed="rId3"/>
                <a:stretch>
                  <a:fillRect l="-833" t="-1060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object 3">
            <a:extLst>
              <a:ext uri="{FF2B5EF4-FFF2-40B4-BE49-F238E27FC236}">
                <a16:creationId xmlns:a16="http://schemas.microsoft.com/office/drawing/2014/main" id="{CD963670-9882-4AB7-AF03-F983E8F6C76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52600" y="1799646"/>
            <a:ext cx="1194410" cy="366111"/>
          </a:xfrm>
          <a:prstGeom prst="rect">
            <a:avLst/>
          </a:prstGeom>
        </p:spPr>
      </p:pic>
      <p:pic>
        <p:nvPicPr>
          <p:cNvPr id="33" name="object 4">
            <a:extLst>
              <a:ext uri="{FF2B5EF4-FFF2-40B4-BE49-F238E27FC236}">
                <a16:creationId xmlns:a16="http://schemas.microsoft.com/office/drawing/2014/main" id="{F394872E-8B55-4233-805D-657008915BA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3400" y="2339232"/>
            <a:ext cx="5778371" cy="1277024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FB1AB14B-67F9-4A7D-92B3-1EA31FF90526}"/>
              </a:ext>
            </a:extLst>
          </p:cNvPr>
          <p:cNvSpPr/>
          <p:nvPr/>
        </p:nvSpPr>
        <p:spPr>
          <a:xfrm>
            <a:off x="457200" y="3714750"/>
            <a:ext cx="472440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dirty="0"/>
              <a:t>重组期间的</a:t>
            </a:r>
            <a:r>
              <a:rPr lang="en-US" altLang="zh-CN" sz="1600" dirty="0"/>
              <a:t>Jeans</a:t>
            </a:r>
            <a:r>
              <a:rPr lang="zh-CN" altLang="en-US" sz="1600" dirty="0"/>
              <a:t> 尺度大于视界尺度，因此在所有亚视界尺度上都会有流体振荡，包括重组时刚好进入视界内的尺度。</a:t>
            </a:r>
            <a:endParaRPr lang="en-US" altLang="zh-CN" sz="1600" dirty="0"/>
          </a:p>
          <a:p>
            <a:r>
              <a:rPr lang="zh-CN" altLang="en-US" sz="1600" dirty="0"/>
              <a:t>流体在视界尺度上的动力学将转化为CMB功率谱中的</a:t>
            </a:r>
            <a:r>
              <a:rPr lang="zh-CN" altLang="en-US" sz="1600" dirty="0">
                <a:solidFill>
                  <a:srgbClr val="FF0000"/>
                </a:solidFill>
              </a:rPr>
              <a:t>第一个声学峰</a:t>
            </a:r>
            <a:r>
              <a:rPr lang="zh-CN" altLang="en-US" sz="1600" dirty="0"/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CD3252-B2A0-4EB4-9529-8C27165846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0" y="-3101"/>
            <a:ext cx="3810000" cy="243492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58267" y="44412"/>
            <a:ext cx="8263255" cy="1320233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lang="en-US" sz="2400" dirty="0">
                <a:latin typeface="Times New Roman"/>
                <a:cs typeface="Times New Roman"/>
              </a:rPr>
              <a:t> 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4452" y="927583"/>
            <a:ext cx="3112424" cy="4857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81047" y="1520535"/>
            <a:ext cx="3788706" cy="27296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5800" y="2002500"/>
            <a:ext cx="4580798" cy="4999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/>
              <p:cNvSpPr txBox="1"/>
              <p:nvPr/>
            </p:nvSpPr>
            <p:spPr>
              <a:xfrm>
                <a:off x="457200" y="2711406"/>
                <a:ext cx="6556858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 marR="30480">
                  <a:lnSpc>
                    <a:spcPct val="100000"/>
                  </a:lnSpc>
                  <a:spcBef>
                    <a:spcPts val="100"/>
                  </a:spcBef>
                </a:pP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cs typeface="Times New Roman"/>
                      </a:rPr>
                      <m:t>𝑅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/>
                      </a:rPr>
                      <m:t>=3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cs typeface="Times New Roman"/>
                      </a:rPr>
                      <m:t>𝜌</m:t>
                    </m:r>
                    <m:r>
                      <a:rPr lang="zh-CN" altLang="en-US" i="1" baseline="-20833" dirty="0"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/>
                      </a:rPr>
                      <m:t>/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/>
                      </a:rPr>
                      <m:t>4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  <a:cs typeface="Times New Roman"/>
                          </a:rPr>
                          <m:t>𝜌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𝑟</m:t>
                        </m:r>
                      </m:sub>
                    </m:sSub>
                    <m:r>
                      <a:rPr lang="en-US" altLang="zh-CN" i="1" spc="-22" baseline="-20833" dirty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zh-CN" altLang="en-US" spc="-5" dirty="0">
                    <a:latin typeface="Times New Roman"/>
                    <a:cs typeface="Times New Roman"/>
                  </a:rPr>
                  <a:t>正比于非相对论性物质和相对论性物质能量密度比</a:t>
                </a:r>
                <a:endParaRPr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11406"/>
                <a:ext cx="6556858" cy="289823"/>
              </a:xfrm>
              <a:prstGeom prst="rect">
                <a:avLst/>
              </a:prstGeom>
              <a:blipFill>
                <a:blip r:embed="rId5"/>
                <a:stretch>
                  <a:fillRect l="-651" t="-27660" b="-44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8"/>
          <p:cNvSpPr txBox="1"/>
          <p:nvPr/>
        </p:nvSpPr>
        <p:spPr>
          <a:xfrm>
            <a:off x="457200" y="3345790"/>
            <a:ext cx="1451458" cy="37020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Times New Roman"/>
                <a:cs typeface="Times New Roman"/>
              </a:rPr>
              <a:t>1. </a:t>
            </a:r>
            <a:r>
              <a:rPr lang="zh-CN" altLang="en-US" sz="2400" dirty="0">
                <a:latin typeface="Times New Roman"/>
                <a:cs typeface="Times New Roman"/>
              </a:rPr>
              <a:t>纯辐射：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59457" y="3385980"/>
            <a:ext cx="1150088" cy="2898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AA6D608-DD39-46FB-BFB3-8C484E1B19DA}"/>
                  </a:ext>
                </a:extLst>
              </p:cNvPr>
              <p:cNvSpPr txBox="1"/>
              <p:nvPr/>
            </p:nvSpPr>
            <p:spPr>
              <a:xfrm>
                <a:off x="364676" y="246677"/>
                <a:ext cx="4776949" cy="525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/>
                  <a:t>计算声速，</a:t>
                </a:r>
                <a:r>
                  <a:rPr lang="zh-CN" altLang="en-US" dirty="0"/>
                  <a:t>从密度波的传播讲起：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AA6D608-DD39-46FB-BFB3-8C484E1B1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76" y="246677"/>
                <a:ext cx="4776949" cy="525016"/>
              </a:xfrm>
              <a:prstGeom prst="rect">
                <a:avLst/>
              </a:prstGeom>
              <a:blipFill>
                <a:blip r:embed="rId7"/>
                <a:stretch>
                  <a:fillRect l="-2043" t="-13793" b="-8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13FC8161-6B71-48A7-90AE-A1E3D5DB6298}"/>
              </a:ext>
            </a:extLst>
          </p:cNvPr>
          <p:cNvSpPr txBox="1"/>
          <p:nvPr/>
        </p:nvSpPr>
        <p:spPr>
          <a:xfrm>
            <a:off x="4114800" y="211587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F975F8-6C3F-44E1-863A-FA45903B16F0}"/>
              </a:ext>
            </a:extLst>
          </p:cNvPr>
          <p:cNvSpPr txBox="1"/>
          <p:nvPr/>
        </p:nvSpPr>
        <p:spPr>
          <a:xfrm>
            <a:off x="364676" y="948751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早期宇宙的声速取决于重子物质、辐射：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93CDEB8-4309-4643-ADA4-4417EFCDF758}"/>
              </a:ext>
            </a:extLst>
          </p:cNvPr>
          <p:cNvSpPr txBox="1"/>
          <p:nvPr/>
        </p:nvSpPr>
        <p:spPr>
          <a:xfrm>
            <a:off x="364676" y="149514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带入状态方程：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FA36D08A-9178-4BB6-A9DF-58FCBF98D196}"/>
                  </a:ext>
                </a:extLst>
              </p:cNvPr>
              <p:cNvSpPr txBox="1"/>
              <p:nvPr/>
            </p:nvSpPr>
            <p:spPr>
              <a:xfrm>
                <a:off x="460744" y="3832014"/>
                <a:ext cx="1853177" cy="39116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altLang="zh-CN" sz="2400" dirty="0">
                    <a:latin typeface="Times New Roman"/>
                    <a:cs typeface="Times New Roman"/>
                  </a:rPr>
                  <a:t>2. </a:t>
                </a:r>
                <a:r>
                  <a:rPr lang="zh-CN" altLang="en-US" sz="2400" dirty="0">
                    <a:latin typeface="Times New Roman"/>
                    <a:cs typeface="Times New Roman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𝜌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𝑏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≫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𝜌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𝑟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/>
                      </a:rPr>
                      <m:t>: </m:t>
                    </m:r>
                  </m:oMath>
                </a14:m>
                <a:endParaRPr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0" name="object 2">
                <a:extLst>
                  <a:ext uri="{FF2B5EF4-FFF2-40B4-BE49-F238E27FC236}">
                    <a16:creationId xmlns:a16="http://schemas.microsoft.com/office/drawing/2014/main" id="{FA36D08A-9178-4BB6-A9DF-58FCBF98D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44" y="3832014"/>
                <a:ext cx="1853177" cy="391160"/>
              </a:xfrm>
              <a:prstGeom prst="rect">
                <a:avLst/>
              </a:prstGeom>
              <a:blipFill>
                <a:blip r:embed="rId8"/>
                <a:stretch>
                  <a:fillRect l="-9539" t="-26563" b="-45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object 3">
            <a:extLst>
              <a:ext uri="{FF2B5EF4-FFF2-40B4-BE49-F238E27FC236}">
                <a16:creationId xmlns:a16="http://schemas.microsoft.com/office/drawing/2014/main" id="{80E53E3E-FE71-4567-825F-E1CCCC93BFEA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94240" y="3848604"/>
            <a:ext cx="3754160" cy="5519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54722" y="1962372"/>
            <a:ext cx="360076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 marR="17780" indent="-285750" algn="just">
              <a:lnSpc>
                <a:spcPct val="100000"/>
              </a:lnSpc>
              <a:spcBef>
                <a:spcPts val="1255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Times New Roman"/>
                <a:cs typeface="Times New Roman"/>
              </a:rPr>
              <a:t>略有问题的</a:t>
            </a:r>
            <a:r>
              <a:rPr lang="zh-CN" altLang="en-US" dirty="0">
                <a:latin typeface="Times New Roman"/>
                <a:cs typeface="Times New Roman"/>
              </a:rPr>
              <a:t>，假设</a:t>
            </a:r>
            <a:r>
              <a:rPr lang="zh-CN" altLang="en-US" b="1" dirty="0">
                <a:solidFill>
                  <a:schemeClr val="accent6"/>
                </a:solidFill>
                <a:latin typeface="Times New Roman"/>
                <a:cs typeface="Times New Roman"/>
              </a:rPr>
              <a:t>忽略辐射贡献</a:t>
            </a:r>
            <a:endParaRPr b="1" dirty="0">
              <a:solidFill>
                <a:schemeClr val="accent6"/>
              </a:solidFill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0" y="1981283"/>
            <a:ext cx="2202957" cy="3004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1D2422A-31C5-4485-BFA2-E136777FCFD6}"/>
                  </a:ext>
                </a:extLst>
              </p:cNvPr>
              <p:cNvSpPr txBox="1"/>
              <p:nvPr/>
            </p:nvSpPr>
            <p:spPr>
              <a:xfrm>
                <a:off x="2559230" y="948214"/>
                <a:ext cx="3442061" cy="7457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nary>
                        <m:naryPr>
                          <m:limLoc m:val="subSup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sub>
                          </m:sSub>
                        </m:sub>
                        <m:sup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1D2422A-31C5-4485-BFA2-E136777FC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230" y="948214"/>
                <a:ext cx="3442061" cy="7457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EBB56E9-2C1D-493D-82CA-AF7D66C7C26C}"/>
                  </a:ext>
                </a:extLst>
              </p:cNvPr>
              <p:cNvSpPr txBox="1"/>
              <p:nvPr/>
            </p:nvSpPr>
            <p:spPr>
              <a:xfrm>
                <a:off x="254722" y="209550"/>
                <a:ext cx="8051078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计算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rPr>
                  <a:t>共动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声速视界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  <a:p>
                <a:r>
                  <a:rPr lang="en-US" altLang="zh-CN" kern="0" spc="-5" dirty="0">
                    <a:solidFill>
                      <a:prstClr val="black"/>
                    </a:solidFill>
                    <a:latin typeface="Times New Roman"/>
                    <a:cs typeface="Times New Roman"/>
                  </a:rPr>
                  <a:t>Recombination </a:t>
                </a:r>
                <a:r>
                  <a:rPr kumimoji="0" lang="zh-CN" altLang="en-US" b="0" i="0" u="none" strike="noStrike" kern="0" cap="none" spc="-5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+mj-ea"/>
                    <a:cs typeface="Times New Roman"/>
                  </a:rPr>
                  <a:t>时期的共动声速视界由声速对时间从</a:t>
                </a:r>
                <a14:m>
                  <m:oMath xmlns:m="http://schemas.openxmlformats.org/officeDocument/2006/math">
                    <m:r>
                      <a:rPr kumimoji="0" lang="en-US" altLang="zh-CN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/>
                      </a:rPr>
                      <m:t>𝑡</m:t>
                    </m:r>
                    <m:r>
                      <a:rPr kumimoji="0" lang="en-US" altLang="zh-CN" b="0" i="1" u="none" strike="noStrike" kern="0" cap="none" spc="-1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/>
                      </a:rPr>
                      <m:t> </m:t>
                    </m:r>
                    <m:r>
                      <a:rPr kumimoji="0" lang="en-US" altLang="zh-CN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/>
                      </a:rPr>
                      <m:t>=</m:t>
                    </m:r>
                    <m:r>
                      <a:rPr kumimoji="0" lang="en-US" altLang="zh-CN" b="0" i="1" u="none" strike="noStrike" kern="0" cap="none" spc="-15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/>
                      </a:rPr>
                      <m:t> </m:t>
                    </m:r>
                    <m:r>
                      <a:rPr kumimoji="0" lang="en-US" altLang="zh-CN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/>
                      </a:rPr>
                      <m:t>0 </m:t>
                    </m:r>
                  </m:oMath>
                </a14:m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𝑟𝑒𝑐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积分得到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EBB56E9-2C1D-493D-82CA-AF7D66C7C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22" y="209550"/>
                <a:ext cx="8051078" cy="738664"/>
              </a:xfrm>
              <a:prstGeom prst="rect">
                <a:avLst/>
              </a:prstGeom>
              <a:blipFill>
                <a:blip r:embed="rId4"/>
                <a:stretch>
                  <a:fillRect l="-1211" t="-9836"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D24B831-6632-4525-AA0B-E0F343A0E230}"/>
                  </a:ext>
                </a:extLst>
              </p:cNvPr>
              <p:cNvSpPr txBox="1"/>
              <p:nvPr/>
            </p:nvSpPr>
            <p:spPr>
              <a:xfrm>
                <a:off x="6087353" y="1169524"/>
                <a:ext cx="2157194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dirty="0"/>
                  <a:t>带入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近似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D24B831-6632-4525-AA0B-E0F343A0E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353" y="1169524"/>
                <a:ext cx="2157194" cy="303096"/>
              </a:xfrm>
              <a:prstGeom prst="rect">
                <a:avLst/>
              </a:prstGeom>
              <a:blipFill>
                <a:blip r:embed="rId5"/>
                <a:stretch>
                  <a:fillRect l="-6799" t="-24000" r="-3399" b="-3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6A6E6413-ABCA-4DD7-A0B3-E49C11D7A2D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891" t="-2522" r="14764"/>
          <a:stretch/>
        </p:blipFill>
        <p:spPr>
          <a:xfrm>
            <a:off x="304800" y="2339116"/>
            <a:ext cx="4956662" cy="552633"/>
          </a:xfrm>
          <a:prstGeom prst="rect">
            <a:avLst/>
          </a:prstGeom>
        </p:spPr>
      </p:pic>
      <p:pic>
        <p:nvPicPr>
          <p:cNvPr id="19" name="object 4">
            <a:extLst>
              <a:ext uri="{FF2B5EF4-FFF2-40B4-BE49-F238E27FC236}">
                <a16:creationId xmlns:a16="http://schemas.microsoft.com/office/drawing/2014/main" id="{CEFC219B-0B03-4E02-823C-D6F7EA9AC7F2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4800" y="2961553"/>
            <a:ext cx="67056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bject 6">
                <a:extLst>
                  <a:ext uri="{FF2B5EF4-FFF2-40B4-BE49-F238E27FC236}">
                    <a16:creationId xmlns:a16="http://schemas.microsoft.com/office/drawing/2014/main" id="{0F8EA0C1-C86A-4DA0-B681-7DC102914F38}"/>
                  </a:ext>
                </a:extLst>
              </p:cNvPr>
              <p:cNvSpPr txBox="1"/>
              <p:nvPr/>
            </p:nvSpPr>
            <p:spPr>
              <a:xfrm>
                <a:off x="228600" y="220045"/>
                <a:ext cx="5638800" cy="825867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11150" marR="17780" indent="-285750" algn="just">
                  <a:lnSpc>
                    <a:spcPct val="100000"/>
                  </a:lnSpc>
                  <a:spcBef>
                    <a:spcPts val="1255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solidFill>
                      <a:schemeClr val="accent5"/>
                    </a:solidFill>
                    <a:latin typeface="Times New Roman"/>
                    <a:cs typeface="Times New Roman"/>
                  </a:rPr>
                  <a:t>严格求解</a:t>
                </a:r>
                <a:endParaRPr lang="en-US" altLang="zh-CN" sz="2400" b="1" dirty="0">
                  <a:solidFill>
                    <a:schemeClr val="accent5"/>
                  </a:solidFill>
                  <a:latin typeface="Times New Roman"/>
                  <a:cs typeface="Times New Roman"/>
                </a:endParaRPr>
              </a:p>
              <a:p>
                <a:pPr marL="311150" marR="17780" indent="-285750" algn="just">
                  <a:lnSpc>
                    <a:spcPct val="100000"/>
                  </a:lnSpc>
                  <a:spcBef>
                    <a:spcPts val="1255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Times New Roman"/>
                    <a:cs typeface="Times New Roman"/>
                  </a:rPr>
                  <a:t>(</a:t>
                </a:r>
                <a:r>
                  <a:rPr lang="zh-CN" altLang="en-US" b="1" dirty="0">
                    <a:latin typeface="Times New Roman"/>
                    <a:cs typeface="Times New Roman"/>
                  </a:rPr>
                  <a:t>这里以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Times New Roman"/>
                    <a:cs typeface="Times New Roman"/>
                  </a:rPr>
                  <a:t>记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𝑟𝑒𝑐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Times New Roman"/>
                    <a:cs typeface="Times New Roman"/>
                  </a:rPr>
                  <a:t>并带入完整的声速公式</a:t>
                </a:r>
                <a:r>
                  <a:rPr lang="en-US" altLang="zh-CN" b="1" dirty="0">
                    <a:latin typeface="Times New Roman"/>
                    <a:cs typeface="Times New Roman"/>
                  </a:rPr>
                  <a:t>)</a:t>
                </a:r>
                <a:r>
                  <a:rPr lang="zh-CN" altLang="en-US" b="1" dirty="0">
                    <a:latin typeface="Times New Roman"/>
                    <a:cs typeface="Times New Roman"/>
                  </a:rPr>
                  <a:t>：</a:t>
                </a:r>
                <a:endParaRPr b="1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3" name="object 6">
                <a:extLst>
                  <a:ext uri="{FF2B5EF4-FFF2-40B4-BE49-F238E27FC236}">
                    <a16:creationId xmlns:a16="http://schemas.microsoft.com/office/drawing/2014/main" id="{0F8EA0C1-C86A-4DA0-B681-7DC102914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20045"/>
                <a:ext cx="5638800" cy="825867"/>
              </a:xfrm>
              <a:prstGeom prst="rect">
                <a:avLst/>
              </a:prstGeom>
              <a:blipFill>
                <a:blip r:embed="rId2"/>
                <a:stretch>
                  <a:fillRect l="-2703" t="-11765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EFD37B9-3020-4963-885B-700AA74F51CB}"/>
                  </a:ext>
                </a:extLst>
              </p:cNvPr>
              <p:cNvSpPr txBox="1"/>
              <p:nvPr/>
            </p:nvSpPr>
            <p:spPr>
              <a:xfrm>
                <a:off x="204918" y="1236113"/>
                <a:ext cx="4644538" cy="10935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nary>
                        <m:naryPr>
                          <m:limLoc m:val="subSup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den>
                          </m:f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Ω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γ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rad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EFD37B9-3020-4963-885B-700AA74F5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18" y="1236113"/>
                <a:ext cx="4644538" cy="10935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object 5">
            <a:extLst>
              <a:ext uri="{FF2B5EF4-FFF2-40B4-BE49-F238E27FC236}">
                <a16:creationId xmlns:a16="http://schemas.microsoft.com/office/drawing/2014/main" id="{F76B2488-8EC3-419E-A5D7-D74250884F1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18" y="2446986"/>
            <a:ext cx="4098851" cy="9469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9C65603-9D9C-4684-AA77-CBAE841CD6CB}"/>
                  </a:ext>
                </a:extLst>
              </p:cNvPr>
              <p:cNvSpPr txBox="1"/>
              <p:nvPr/>
            </p:nvSpPr>
            <p:spPr>
              <a:xfrm>
                <a:off x="128718" y="3511271"/>
                <a:ext cx="4572000" cy="427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9C65603-9D9C-4684-AA77-CBAE841CD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18" y="3511271"/>
                <a:ext cx="4572000" cy="4277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图片 53">
            <a:extLst>
              <a:ext uri="{FF2B5EF4-FFF2-40B4-BE49-F238E27FC236}">
                <a16:creationId xmlns:a16="http://schemas.microsoft.com/office/drawing/2014/main" id="{7343DEBF-6FE7-4FAD-9257-60F0BD144A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" y="4019550"/>
            <a:ext cx="3594285" cy="641383"/>
          </a:xfrm>
          <a:prstGeom prst="rect">
            <a:avLst/>
          </a:prstGeom>
        </p:spPr>
      </p:pic>
      <p:pic>
        <p:nvPicPr>
          <p:cNvPr id="55" name="object 4">
            <a:extLst>
              <a:ext uri="{FF2B5EF4-FFF2-40B4-BE49-F238E27FC236}">
                <a16:creationId xmlns:a16="http://schemas.microsoft.com/office/drawing/2014/main" id="{F6D9299D-D293-4125-B89C-6399F5A53BE4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9200" y="874526"/>
            <a:ext cx="2989205" cy="1816741"/>
          </a:xfrm>
          <a:prstGeom prst="rect">
            <a:avLst/>
          </a:prstGeom>
        </p:spPr>
      </p:pic>
      <p:pic>
        <p:nvPicPr>
          <p:cNvPr id="56" name="object 6">
            <a:extLst>
              <a:ext uri="{FF2B5EF4-FFF2-40B4-BE49-F238E27FC236}">
                <a16:creationId xmlns:a16="http://schemas.microsoft.com/office/drawing/2014/main" id="{8E72079C-8784-4D26-A29E-20940F8DDAD7}"/>
              </a:ext>
            </a:extLst>
          </p:cNvPr>
          <p:cNvPicPr/>
          <p:nvPr/>
        </p:nvPicPr>
        <p:blipFill rotWithShape="1">
          <a:blip r:embed="rId8" cstate="print"/>
          <a:srcRect r="6093"/>
          <a:stretch/>
        </p:blipFill>
        <p:spPr>
          <a:xfrm>
            <a:off x="7543800" y="1703530"/>
            <a:ext cx="1371600" cy="53399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7" name="object 2">
            <a:extLst>
              <a:ext uri="{FF2B5EF4-FFF2-40B4-BE49-F238E27FC236}">
                <a16:creationId xmlns:a16="http://schemas.microsoft.com/office/drawing/2014/main" id="{5CCDA0EC-70A0-4715-8B57-C1364DC412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61012" y="65729"/>
            <a:ext cx="397388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Angular</a:t>
            </a:r>
            <a:r>
              <a:rPr sz="2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size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 of the sound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horizon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 at</a:t>
            </a:r>
            <a:r>
              <a:rPr sz="24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recombination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58" name="object 5">
            <a:extLst>
              <a:ext uri="{FF2B5EF4-FFF2-40B4-BE49-F238E27FC236}">
                <a16:creationId xmlns:a16="http://schemas.microsoft.com/office/drawing/2014/main" id="{8003275D-8006-4C73-97CE-B839C30A87A3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562600" y="4180590"/>
            <a:ext cx="2286309" cy="335445"/>
          </a:xfrm>
          <a:prstGeom prst="rect">
            <a:avLst/>
          </a:prstGeom>
        </p:spPr>
      </p:pic>
      <p:pic>
        <p:nvPicPr>
          <p:cNvPr id="59" name="object 7">
            <a:extLst>
              <a:ext uri="{FF2B5EF4-FFF2-40B4-BE49-F238E27FC236}">
                <a16:creationId xmlns:a16="http://schemas.microsoft.com/office/drawing/2014/main" id="{8434BF96-D71D-4806-924F-1EF0178C40C4}"/>
              </a:ext>
            </a:extLst>
          </p:cNvPr>
          <p:cNvPicPr/>
          <p:nvPr/>
        </p:nvPicPr>
        <p:blipFill rotWithShape="1">
          <a:blip r:embed="rId10" cstate="print"/>
          <a:srcRect t="14578" b="-1"/>
          <a:stretch/>
        </p:blipFill>
        <p:spPr>
          <a:xfrm>
            <a:off x="5563523" y="3711996"/>
            <a:ext cx="1347215" cy="3354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bject 9">
                <a:extLst>
                  <a:ext uri="{FF2B5EF4-FFF2-40B4-BE49-F238E27FC236}">
                    <a16:creationId xmlns:a16="http://schemas.microsoft.com/office/drawing/2014/main" id="{8A46BE59-07DF-48EB-B66C-A46BAE6F2228}"/>
                  </a:ext>
                </a:extLst>
              </p:cNvPr>
              <p:cNvSpPr txBox="1"/>
              <p:nvPr/>
            </p:nvSpPr>
            <p:spPr>
              <a:xfrm>
                <a:off x="4905281" y="2870680"/>
                <a:ext cx="3480115" cy="28347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pc="-5" dirty="0" smtClean="0">
                          <a:latin typeface="Cambria Math" panose="02040503050406030204" pitchFamily="18" charset="0"/>
                          <a:cs typeface="Times New Roman"/>
                        </a:rPr>
                        <m:t>𝑑</m:t>
                      </m:r>
                      <m:r>
                        <a:rPr lang="zh-CN" altLang="en-US" i="1" spc="-7" baseline="-20833" dirty="0">
                          <a:latin typeface="Cambria Math" panose="02040503050406030204" pitchFamily="18" charset="0"/>
                          <a:cs typeface="Times New Roman"/>
                        </a:rPr>
                        <m:t>𝑠𝑙𝑠</m:t>
                      </m:r>
                      <m:r>
                        <a:rPr lang="en-US" altLang="zh-CN" i="1" spc="-5" dirty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lang="zh-CN" altLang="en-US" i="1" spc="-5" dirty="0">
                          <a:latin typeface="Cambria Math" panose="02040503050406030204" pitchFamily="18" charset="0"/>
                          <a:cs typeface="Times New Roman"/>
                        </a:rPr>
                        <m:t>𝑑</m:t>
                      </m:r>
                      <m:r>
                        <a:rPr lang="zh-CN" altLang="en-US" i="1" spc="-7" baseline="-20833" dirty="0">
                          <a:latin typeface="Cambria Math" panose="02040503050406030204" pitchFamily="18" charset="0"/>
                          <a:cs typeface="Times New Roman"/>
                        </a:rPr>
                        <m:t>𝐿</m:t>
                      </m:r>
                      <m:r>
                        <a:rPr lang="en-US" altLang="zh-CN" i="1" spc="-5" dirty="0">
                          <a:latin typeface="Cambria Math" panose="02040503050406030204" pitchFamily="18" charset="0"/>
                          <a:cs typeface="Times New Roman"/>
                        </a:rPr>
                        <m:t>(</m:t>
                      </m:r>
                      <m:r>
                        <a:rPr lang="en-US" altLang="zh-CN" b="0" i="1" spc="-5" dirty="0" smtClean="0">
                          <a:latin typeface="Cambria Math" panose="02040503050406030204" pitchFamily="18" charset="0"/>
                          <a:cs typeface="Times New Roman"/>
                        </a:rPr>
                        <m:t>𝑧</m:t>
                      </m:r>
                      <m:r>
                        <a:rPr lang="en-US" altLang="zh-CN" i="1" spc="-5" dirty="0">
                          <a:latin typeface="Cambria Math" panose="02040503050406030204" pitchFamily="18" charset="0"/>
                          <a:cs typeface="Times New Roman"/>
                        </a:rPr>
                        <m:t>=1100)/(1+</m:t>
                      </m:r>
                      <m:r>
                        <a:rPr lang="zh-CN" altLang="en-US" i="1" spc="-5" dirty="0">
                          <a:latin typeface="Cambria Math" panose="02040503050406030204" pitchFamily="18" charset="0"/>
                          <a:cs typeface="Times New Roman"/>
                        </a:rPr>
                        <m:t>𝑧</m:t>
                      </m:r>
                      <m:r>
                        <a:rPr lang="en-US" altLang="zh-CN" i="1" spc="-5" dirty="0"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  <m:r>
                        <a:rPr lang="en-US" altLang="zh-CN" i="1" spc="-7" baseline="24305" dirty="0">
                          <a:latin typeface="Cambria Math" panose="02040503050406030204" pitchFamily="18" charset="0"/>
                          <a:cs typeface="Times New Roman"/>
                        </a:rPr>
                        <m:t>2</m:t>
                      </m:r>
                    </m:oMath>
                  </m:oMathPara>
                </a14:m>
                <a:endParaRPr baseline="24305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60" name="object 9">
                <a:extLst>
                  <a:ext uri="{FF2B5EF4-FFF2-40B4-BE49-F238E27FC236}">
                    <a16:creationId xmlns:a16="http://schemas.microsoft.com/office/drawing/2014/main" id="{8A46BE59-07DF-48EB-B66C-A46BAE6F2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281" y="2870680"/>
                <a:ext cx="3480115" cy="283476"/>
              </a:xfrm>
              <a:prstGeom prst="rect">
                <a:avLst/>
              </a:prstGeom>
              <a:blipFill>
                <a:blip r:embed="rId11"/>
                <a:stretch>
                  <a:fillRect b="-39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bject 2">
            <a:extLst>
              <a:ext uri="{FF2B5EF4-FFF2-40B4-BE49-F238E27FC236}">
                <a16:creationId xmlns:a16="http://schemas.microsoft.com/office/drawing/2014/main" id="{75A3A76F-8643-4C10-9074-FBF2417A961F}"/>
              </a:ext>
            </a:extLst>
          </p:cNvPr>
          <p:cNvSpPr txBox="1">
            <a:spLocks/>
          </p:cNvSpPr>
          <p:nvPr/>
        </p:nvSpPr>
        <p:spPr>
          <a:xfrm>
            <a:off x="5029200" y="4586150"/>
            <a:ext cx="335619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1600" kern="0" spc="-5" dirty="0">
                <a:solidFill>
                  <a:srgbClr val="FF0000"/>
                </a:solidFill>
                <a:latin typeface="SimSun"/>
                <a:cs typeface="SimSun"/>
              </a:rPr>
              <a:t>声学峰的位</a:t>
            </a:r>
            <a:r>
              <a:rPr lang="zh-CN" altLang="en-US" sz="1600" kern="0" dirty="0">
                <a:solidFill>
                  <a:srgbClr val="FF0000"/>
                </a:solidFill>
                <a:latin typeface="SimSun"/>
                <a:cs typeface="SimSun"/>
              </a:rPr>
              <a:t>置对宇宙曲率非常敏感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2F05B3F2-C8C6-4B2D-B580-3FA994326599}"/>
                  </a:ext>
                </a:extLst>
              </p:cNvPr>
              <p:cNvSpPr txBox="1"/>
              <p:nvPr/>
            </p:nvSpPr>
            <p:spPr>
              <a:xfrm>
                <a:off x="4898193" y="3297008"/>
                <a:ext cx="249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可以求得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的关系</a:t>
                </a: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2F05B3F2-C8C6-4B2D-B580-3FA994326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193" y="3297008"/>
                <a:ext cx="2495555" cy="369332"/>
              </a:xfrm>
              <a:prstGeom prst="rect">
                <a:avLst/>
              </a:prstGeom>
              <a:blipFill>
                <a:blip r:embed="rId12"/>
                <a:stretch>
                  <a:fillRect l="-2200" t="-15000" r="-1711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400" y="259560"/>
            <a:ext cx="5846405" cy="226545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29590" y="2525014"/>
            <a:ext cx="8559165" cy="246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angular </a:t>
            </a:r>
            <a:r>
              <a:rPr sz="2000" spc="-10" dirty="0">
                <a:latin typeface="Times New Roman"/>
                <a:cs typeface="Times New Roman"/>
              </a:rPr>
              <a:t>size </a:t>
            </a:r>
            <a:r>
              <a:rPr sz="2000" spc="-5" dirty="0">
                <a:latin typeface="Times New Roman"/>
                <a:cs typeface="Times New Roman"/>
              </a:rPr>
              <a:t>of the sound horizon at recombination </a:t>
            </a:r>
            <a:r>
              <a:rPr sz="2000" dirty="0">
                <a:latin typeface="Times New Roman"/>
                <a:cs typeface="Times New Roman"/>
              </a:rPr>
              <a:t>depends </a:t>
            </a:r>
            <a:r>
              <a:rPr sz="2000" spc="-5" dirty="0">
                <a:latin typeface="Times New Roman"/>
                <a:cs typeface="Times New Roman"/>
              </a:rPr>
              <a:t>on the curvature </a:t>
            </a:r>
            <a:r>
              <a:rPr sz="2000" spc="5" dirty="0">
                <a:latin typeface="Times New Roman"/>
                <a:cs typeface="Times New Roman"/>
              </a:rPr>
              <a:t>of 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universe. The solid </a:t>
            </a:r>
            <a:r>
              <a:rPr sz="2000" dirty="0">
                <a:latin typeface="Times New Roman"/>
                <a:cs typeface="Times New Roman"/>
              </a:rPr>
              <a:t>red </a:t>
            </a:r>
            <a:r>
              <a:rPr sz="2000" spc="-5" dirty="0">
                <a:latin typeface="Times New Roman"/>
                <a:cs typeface="Times New Roman"/>
              </a:rPr>
              <a:t>arrow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each diagram </a:t>
            </a:r>
            <a:r>
              <a:rPr sz="2000" dirty="0">
                <a:latin typeface="Times New Roman"/>
                <a:cs typeface="Times New Roman"/>
              </a:rPr>
              <a:t>shows </a:t>
            </a:r>
            <a:r>
              <a:rPr sz="2000" spc="-5" dirty="0">
                <a:latin typeface="Times New Roman"/>
                <a:cs typeface="Times New Roman"/>
              </a:rPr>
              <a:t>the sound horizon at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recombination.</a:t>
            </a:r>
            <a:endParaRPr sz="2000" dirty="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In a flat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universe, the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angles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of the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triangle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sum to 180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degrees,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and the angle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 subtended</a:t>
            </a:r>
            <a:r>
              <a:rPr sz="20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given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by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Euclidean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Times New Roman"/>
                <a:cs typeface="Times New Roman"/>
              </a:rPr>
              <a:t>geometry.</a:t>
            </a:r>
            <a:endParaRPr sz="20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In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an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open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universe, the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angles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of the triangle sum to less than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180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degrees,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and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sz="20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angle the sound horizon subtends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is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smaller than the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K = 0 case.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If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K &gt; 0, the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angles </a:t>
            </a:r>
            <a:r>
              <a:rPr sz="2000" spc="-48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add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more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than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00FF"/>
                </a:solidFill>
                <a:latin typeface="Times New Roman"/>
                <a:cs typeface="Times New Roman"/>
              </a:rPr>
              <a:t>180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degrees,</a:t>
            </a:r>
            <a:r>
              <a:rPr sz="20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and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angle</a:t>
            </a:r>
            <a:r>
              <a:rPr sz="20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 larger</a:t>
            </a:r>
            <a:r>
              <a:rPr sz="20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than</a:t>
            </a:r>
            <a:r>
              <a:rPr sz="20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in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flat</a:t>
            </a:r>
            <a:r>
              <a:rPr sz="20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case.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191BFC7B-68B7-4060-A2A1-265E6F9F79B1}"/>
              </a:ext>
            </a:extLst>
          </p:cNvPr>
          <p:cNvSpPr txBox="1">
            <a:spLocks/>
          </p:cNvSpPr>
          <p:nvPr/>
        </p:nvSpPr>
        <p:spPr>
          <a:xfrm>
            <a:off x="329590" y="1108876"/>
            <a:ext cx="23923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1800" kern="0" spc="-5" dirty="0">
                <a:solidFill>
                  <a:srgbClr val="FF0000"/>
                </a:solidFill>
                <a:latin typeface="SimSun"/>
                <a:cs typeface="SimSun"/>
              </a:rPr>
              <a:t>声学峰的位</a:t>
            </a:r>
            <a:r>
              <a:rPr lang="zh-CN" altLang="en-US" sz="1800" kern="0" dirty="0">
                <a:solidFill>
                  <a:srgbClr val="FF0000"/>
                </a:solidFill>
                <a:latin typeface="SimSun"/>
                <a:cs typeface="SimSun"/>
              </a:rPr>
              <a:t>置对宇宙曲率非常敏感的直观解释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5181600" y="1657350"/>
                <a:ext cx="3276600" cy="75148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2400" spc="-5" dirty="0">
                    <a:latin typeface="SimSun"/>
                    <a:cs typeface="SimSun"/>
                  </a:rPr>
                  <a:t>峰值的高低、相对幅</a:t>
                </a:r>
                <a:r>
                  <a:rPr sz="2400" dirty="0">
                    <a:latin typeface="SimSun"/>
                    <a:cs typeface="SimSun"/>
                  </a:rPr>
                  <a:t>度</a:t>
                </a:r>
                <a:r>
                  <a:rPr sz="2400" spc="-204" dirty="0">
                    <a:latin typeface="SimSun"/>
                    <a:cs typeface="SimSun"/>
                  </a:rPr>
                  <a:t> </a:t>
                </a:r>
                <a:r>
                  <a:rPr sz="2400" dirty="0">
                    <a:latin typeface="Wingdings"/>
                    <a:cs typeface="Wingdings"/>
                  </a:rPr>
                  <a:t></a:t>
                </a:r>
                <a:r>
                  <a:rPr lang="en-US" altLang="zh-CN" sz="1800" kern="1200" spc="-10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kern="1200" spc="-1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kern="1200" spc="-1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sz="1800" i="1" kern="1200" spc="-1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1800" i="1" kern="1200" spc="-1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800" i="1" kern="1200" spc="-15" baseline="24305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800" kern="1200" spc="-15" baseline="24305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r>
                      <m:rPr>
                        <m:sty m:val="p"/>
                      </m:rPr>
                      <a:rPr lang="en-US" altLang="zh-CN" sz="1800" kern="1200" spc="-1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sz="1800" i="1" kern="1200" spc="-15" baseline="-20833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800" i="1" kern="1200" spc="-1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800" i="1" kern="1200" spc="-15" baseline="24305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sz="2400" dirty="0">
                  <a:latin typeface="Wingdings"/>
                  <a:cs typeface="Wingdings"/>
                </a:endParaRPr>
              </a:p>
            </p:txBody>
          </p:sp>
        </mc:Choice>
        <mc:Fallback xmlns="">
          <p:sp>
            <p:nvSpPr>
              <p:cNvPr id="2" name="object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81600" y="1657350"/>
                <a:ext cx="3276600" cy="751488"/>
              </a:xfrm>
              <a:prstGeom prst="rect">
                <a:avLst/>
              </a:prstGeom>
              <a:blipFill>
                <a:blip r:embed="rId2"/>
                <a:stretch>
                  <a:fillRect l="-5204" t="-11382" b="-24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605" y="1692310"/>
            <a:ext cx="4704589" cy="34270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B554755-91F1-4B04-B5BB-8387D769C715}"/>
                  </a:ext>
                </a:extLst>
              </p:cNvPr>
              <p:cNvSpPr txBox="1"/>
              <p:nvPr/>
            </p:nvSpPr>
            <p:spPr>
              <a:xfrm>
                <a:off x="4876800" y="2647950"/>
                <a:ext cx="4428063" cy="15158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81000" marR="132715" indent="-342900">
                  <a:lnSpc>
                    <a:spcPct val="10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800" dirty="0">
                    <a:solidFill>
                      <a:srgbClr val="FF0000"/>
                    </a:solidFill>
                    <a:latin typeface="SimSun"/>
                    <a:cs typeface="SimSun"/>
                  </a:rPr>
                  <a:t>曲率</a:t>
                </a:r>
                <a:r>
                  <a:rPr lang="zh-CN" altLang="en-US" sz="1800" dirty="0">
                    <a:latin typeface="SimSun"/>
                    <a:cs typeface="SimSun"/>
                  </a:rPr>
                  <a:t>：声波震荡峰的位置；</a:t>
                </a:r>
              </a:p>
              <a:p>
                <a:pPr marL="381000" marR="132715" indent="-342900">
                  <a:lnSpc>
                    <a:spcPct val="10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800" b="1" spc="-5" dirty="0">
                    <a:solidFill>
                      <a:schemeClr val="accent6"/>
                    </a:solidFill>
                    <a:latin typeface="SimSun"/>
                    <a:cs typeface="SimSun"/>
                  </a:rPr>
                  <a:t>重子含量</a:t>
                </a:r>
                <a:r>
                  <a:rPr lang="zh-CN" altLang="en-US" sz="1800" spc="-5" dirty="0">
                    <a:latin typeface="SimSun"/>
                    <a:cs typeface="SimSun"/>
                  </a:rPr>
                  <a:t>：越多峰越高；</a:t>
                </a:r>
              </a:p>
              <a:p>
                <a:pPr marL="381000" marR="132715" indent="-342900">
                  <a:lnSpc>
                    <a:spcPct val="10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800" dirty="0">
                    <a:latin typeface="SimSun"/>
                    <a:cs typeface="SimSun"/>
                  </a:rPr>
                  <a:t>物质密度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0" spc="-10" dirty="0" smtClean="0">
                        <a:latin typeface="Cambria Math" panose="02040503050406030204" pitchFamily="18" charset="0"/>
                        <a:cs typeface="Times New Roman"/>
                      </a:rPr>
                      <m:t>Ω</m:t>
                    </m:r>
                    <m:r>
                      <a:rPr lang="en-US" altLang="zh-CN" sz="1800" i="1" spc="-15" baseline="-20833" dirty="0">
                        <a:latin typeface="Cambria Math" panose="02040503050406030204" pitchFamily="18" charset="0"/>
                        <a:cs typeface="Times New Roman"/>
                      </a:rPr>
                      <m:t>𝑚</m:t>
                    </m:r>
                    <m:r>
                      <a:rPr lang="en-US" altLang="zh-CN" sz="1800" i="1" spc="-10" dirty="0">
                        <a:latin typeface="Cambria Math" panose="02040503050406030204" pitchFamily="18" charset="0"/>
                        <a:cs typeface="Times New Roman"/>
                      </a:rPr>
                      <m:t>h</m:t>
                    </m:r>
                    <m:r>
                      <a:rPr lang="en-US" altLang="zh-CN" sz="1800" i="1" spc="-15" baseline="24305" dirty="0">
                        <a:latin typeface="Cambria Math" panose="02040503050406030204" pitchFamily="18" charset="0"/>
                        <a:cs typeface="Times New Roman"/>
                      </a:rPr>
                      <m:t>2</m:t>
                    </m:r>
                  </m:oMath>
                </a14:m>
                <a:r>
                  <a:rPr lang="zh-CN" altLang="en-US" sz="1800" spc="-10" dirty="0">
                    <a:latin typeface="SimSun"/>
                    <a:cs typeface="SimSun"/>
                  </a:rPr>
                  <a:t>：</a:t>
                </a:r>
                <a:r>
                  <a:rPr lang="zh-CN" altLang="en-US" sz="1800" dirty="0">
                    <a:latin typeface="SimSun"/>
                    <a:cs typeface="SimSun"/>
                  </a:rPr>
                  <a:t>含量增大，导致辐射</a:t>
                </a:r>
                <a:r>
                  <a:rPr lang="en-US" altLang="zh-CN" sz="1800" dirty="0">
                    <a:latin typeface="Times New Roman"/>
                    <a:cs typeface="Times New Roman"/>
                  </a:rPr>
                  <a:t>-</a:t>
                </a:r>
                <a:r>
                  <a:rPr lang="zh-CN" altLang="en-US" sz="1800" dirty="0">
                    <a:latin typeface="SimSun"/>
                    <a:cs typeface="SimSun"/>
                  </a:rPr>
                  <a:t>物质密度相等时刻</a:t>
                </a:r>
                <a:r>
                  <a:rPr lang="zh-CN" altLang="en-US" sz="1800" spc="-5" dirty="0">
                    <a:latin typeface="SimSun"/>
                    <a:cs typeface="SimSun"/>
                  </a:rPr>
                  <a:t>提前，震荡变弱。</a:t>
                </a:r>
                <a:endParaRPr lang="en-US" altLang="zh-CN" sz="1800" spc="-5" dirty="0">
                  <a:latin typeface="SimSun"/>
                  <a:cs typeface="SimSun"/>
                </a:endParaRPr>
              </a:p>
              <a:p>
                <a:pPr marL="381000" marR="132715" indent="-342900"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800" dirty="0">
                    <a:latin typeface="SimSun"/>
                    <a:cs typeface="SimSun"/>
                  </a:rPr>
                  <a:t>暗能量：基本无影响；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B554755-91F1-4B04-B5BB-8387D769C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647950"/>
                <a:ext cx="4428063" cy="1515800"/>
              </a:xfrm>
              <a:prstGeom prst="rect">
                <a:avLst/>
              </a:prstGeom>
              <a:blipFill>
                <a:blip r:embed="rId4"/>
                <a:stretch>
                  <a:fillRect t="-2008" b="-5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10F900EE-A88A-4B79-B590-77E8EC6619EB}"/>
              </a:ext>
            </a:extLst>
          </p:cNvPr>
          <p:cNvSpPr txBox="1"/>
          <p:nvPr/>
        </p:nvSpPr>
        <p:spPr>
          <a:xfrm>
            <a:off x="381000" y="183577"/>
            <a:ext cx="594360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pc="-5" dirty="0">
                <a:latin typeface="Times New Roman"/>
                <a:cs typeface="Times New Roman"/>
              </a:rPr>
              <a:t>CMB </a:t>
            </a:r>
            <a:r>
              <a:rPr lang="zh-CN" altLang="en-US" spc="-5" dirty="0">
                <a:latin typeface="Times New Roman"/>
                <a:cs typeface="Times New Roman"/>
              </a:rPr>
              <a:t>功率谱敏感于：</a:t>
            </a:r>
            <a:endParaRPr lang="en-US" altLang="zh-CN" spc="-5" dirty="0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spc="-5" dirty="0">
                <a:latin typeface="Times New Roman"/>
                <a:cs typeface="Times New Roman"/>
              </a:rPr>
              <a:t>Decouple </a:t>
            </a:r>
            <a:r>
              <a:rPr lang="zh-CN" altLang="en-US" sz="1600" spc="-5" dirty="0">
                <a:latin typeface="Times New Roman"/>
                <a:cs typeface="Times New Roman"/>
              </a:rPr>
              <a:t>时刻</a:t>
            </a:r>
            <a:r>
              <a:rPr lang="en-US" altLang="zh-CN" sz="1600" spc="-5" dirty="0">
                <a:latin typeface="Times New Roman"/>
                <a:cs typeface="Times New Roman"/>
              </a:rPr>
              <a:t>(</a:t>
            </a:r>
            <a:r>
              <a:rPr lang="en-US" altLang="zh-CN" sz="1600" dirty="0">
                <a:latin typeface="Times New Roman"/>
                <a:cs typeface="Times New Roman"/>
              </a:rPr>
              <a:t>z =</a:t>
            </a:r>
            <a:r>
              <a:rPr lang="en-US" altLang="zh-CN" sz="1600" spc="-10" dirty="0">
                <a:latin typeface="Times New Roman"/>
                <a:cs typeface="Times New Roman"/>
              </a:rPr>
              <a:t> </a:t>
            </a:r>
            <a:r>
              <a:rPr lang="en-US" altLang="zh-CN" sz="1600" spc="5" dirty="0">
                <a:latin typeface="Times New Roman"/>
                <a:cs typeface="Times New Roman"/>
              </a:rPr>
              <a:t>1090</a:t>
            </a:r>
            <a:r>
              <a:rPr lang="en-US" altLang="zh-CN" sz="1600" spc="-5" dirty="0">
                <a:latin typeface="Times New Roman"/>
                <a:cs typeface="Times New Roman"/>
              </a:rPr>
              <a:t>)</a:t>
            </a:r>
            <a:r>
              <a:rPr lang="zh-CN" altLang="en-US" sz="1600" spc="-5" dirty="0">
                <a:latin typeface="Times New Roman"/>
                <a:cs typeface="Times New Roman"/>
              </a:rPr>
              <a:t>的物理：影响声学峰的振幅</a:t>
            </a:r>
            <a:r>
              <a:rPr lang="en-US" altLang="zh-CN" sz="1600" spc="-5" dirty="0">
                <a:latin typeface="Times New Roman"/>
                <a:cs typeface="Times New Roman"/>
              </a:rPr>
              <a:t>(</a:t>
            </a:r>
            <a:r>
              <a:rPr lang="zh-CN" altLang="en-US" sz="1600" spc="-5" dirty="0">
                <a:latin typeface="Times New Roman"/>
                <a:cs typeface="Times New Roman"/>
              </a:rPr>
              <a:t>如峰高与</a:t>
            </a:r>
            <a:r>
              <a:rPr lang="en-US" altLang="zh-CN" sz="1600" spc="-5" dirty="0">
                <a:solidFill>
                  <a:schemeClr val="accent1"/>
                </a:solidFill>
                <a:latin typeface="Times New Roman"/>
                <a:cs typeface="Times New Roman"/>
              </a:rPr>
              <a:t>Silk </a:t>
            </a:r>
            <a:r>
              <a:rPr lang="en-US" altLang="zh-CN" sz="1600" dirty="0">
                <a:solidFill>
                  <a:schemeClr val="accent1"/>
                </a:solidFill>
                <a:latin typeface="Times New Roman"/>
                <a:cs typeface="Times New Roman"/>
              </a:rPr>
              <a:t>damping</a:t>
            </a:r>
            <a:r>
              <a:rPr lang="zh-CN" altLang="en-US" sz="1600" spc="-5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1600" spc="-5" dirty="0">
                <a:latin typeface="Times New Roman"/>
                <a:cs typeface="Times New Roman"/>
              </a:rPr>
              <a:t>比值</a:t>
            </a:r>
            <a:r>
              <a:rPr lang="en-US" altLang="zh-CN" sz="1600" spc="-5" dirty="0">
                <a:latin typeface="Times New Roman"/>
                <a:cs typeface="Times New Roman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spc="-5" dirty="0">
                <a:latin typeface="Times New Roman"/>
                <a:cs typeface="Times New Roman"/>
              </a:rPr>
              <a:t>Decouple </a:t>
            </a:r>
            <a:r>
              <a:rPr lang="zh-CN" altLang="en-US" sz="1600" spc="-5" dirty="0">
                <a:latin typeface="Times New Roman"/>
                <a:cs typeface="Times New Roman"/>
              </a:rPr>
              <a:t>时刻演化到如今的物理：影响如今到</a:t>
            </a:r>
            <a:r>
              <a:rPr lang="en-US" altLang="zh-CN" sz="1600" spc="-5" dirty="0">
                <a:latin typeface="Times New Roman"/>
                <a:cs typeface="Times New Roman"/>
              </a:rPr>
              <a:t>Decouple </a:t>
            </a:r>
            <a:r>
              <a:rPr lang="zh-CN" altLang="en-US" sz="1600" spc="-5" dirty="0">
                <a:latin typeface="Times New Roman"/>
                <a:cs typeface="Times New Roman"/>
              </a:rPr>
              <a:t>时刻的角直径距离，进而影响峰的位置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6352" y="1463592"/>
            <a:ext cx="30734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SimSun"/>
                <a:cs typeface="SimSun"/>
              </a:rPr>
              <a:t>微波背景辐射非常均匀</a:t>
            </a:r>
            <a:endParaRPr sz="2400" dirty="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3900" y="2407877"/>
            <a:ext cx="1905000" cy="370840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2800"/>
              </a:lnSpc>
              <a:tabLst>
                <a:tab pos="421005" algn="l"/>
              </a:tabLst>
            </a:pPr>
            <a:r>
              <a:rPr sz="2500" i="1" spc="520" dirty="0">
                <a:latin typeface="Times New Roman"/>
                <a:cs typeface="Times New Roman"/>
              </a:rPr>
              <a:t>T	</a:t>
            </a:r>
            <a:r>
              <a:rPr sz="2500" spc="515" dirty="0">
                <a:latin typeface="Symbol"/>
                <a:cs typeface="Symbol"/>
              </a:rPr>
              <a:t>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425" dirty="0">
                <a:latin typeface="Times New Roman"/>
                <a:cs typeface="Times New Roman"/>
              </a:rPr>
              <a:t>2.73</a:t>
            </a:r>
            <a:r>
              <a:rPr sz="2500" i="1" spc="425" dirty="0">
                <a:latin typeface="Times New Roman"/>
                <a:cs typeface="Times New Roman"/>
              </a:rPr>
              <a:t>K</a:t>
            </a:r>
            <a:endParaRPr sz="25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505200" cy="22860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16352" y="957777"/>
            <a:ext cx="3591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Microsoft YaHei UI"/>
                <a:cs typeface="Microsoft YaHei UI"/>
              </a:rPr>
              <a:t>微</a:t>
            </a:r>
            <a:r>
              <a:rPr sz="2800" b="1" spc="10" dirty="0">
                <a:latin typeface="Microsoft YaHei UI"/>
                <a:cs typeface="Microsoft YaHei UI"/>
              </a:rPr>
              <a:t>波</a:t>
            </a:r>
            <a:r>
              <a:rPr sz="2800" b="1" dirty="0">
                <a:latin typeface="Microsoft YaHei UI"/>
                <a:cs typeface="Microsoft YaHei UI"/>
              </a:rPr>
              <a:t>背</a:t>
            </a:r>
            <a:r>
              <a:rPr sz="2800" b="1" spc="10" dirty="0">
                <a:latin typeface="Microsoft YaHei UI"/>
                <a:cs typeface="Microsoft YaHei UI"/>
              </a:rPr>
              <a:t>景</a:t>
            </a:r>
            <a:r>
              <a:rPr sz="2800" b="1" dirty="0">
                <a:latin typeface="Microsoft YaHei UI"/>
                <a:cs typeface="Microsoft YaHei UI"/>
              </a:rPr>
              <a:t>辐射各</a:t>
            </a:r>
            <a:r>
              <a:rPr sz="2800" b="1" spc="10" dirty="0">
                <a:latin typeface="Microsoft YaHei UI"/>
                <a:cs typeface="Microsoft YaHei UI"/>
              </a:rPr>
              <a:t>向</a:t>
            </a:r>
            <a:r>
              <a:rPr sz="2800" b="1" dirty="0">
                <a:latin typeface="Microsoft YaHei UI"/>
                <a:cs typeface="Microsoft YaHei UI"/>
              </a:rPr>
              <a:t>异</a:t>
            </a:r>
            <a:r>
              <a:rPr sz="2800" b="1" spc="-5" dirty="0">
                <a:latin typeface="Microsoft YaHei UI"/>
                <a:cs typeface="Microsoft YaHei UI"/>
              </a:rPr>
              <a:t>性</a:t>
            </a:r>
            <a:endParaRPr sz="2800" dirty="0">
              <a:latin typeface="Microsoft YaHei UI"/>
              <a:cs typeface="Microsoft YaHei UI"/>
            </a:endParaRPr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71D3578C-78E7-4D52-A15F-2DF76E8E368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2" y="2869920"/>
            <a:ext cx="3503908" cy="227358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AE29CED-3EBD-41BB-84D0-953D599EE258}"/>
              </a:ext>
            </a:extLst>
          </p:cNvPr>
          <p:cNvSpPr txBox="1"/>
          <p:nvPr/>
        </p:nvSpPr>
        <p:spPr>
          <a:xfrm>
            <a:off x="4114800" y="2114550"/>
            <a:ext cx="4419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扣除微波背景辐射的偶极不对称和银河系尘埃辐射的影响后，微波背景辐射表现出大小为十万分之几的温度变化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这种细微的温度变化表明宇宙演化早期存在微小的不均匀性，正是这种不均匀性导致了星系的形成。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/>
              <p:cNvSpPr txBox="1"/>
              <p:nvPr/>
            </p:nvSpPr>
            <p:spPr>
              <a:xfrm>
                <a:off x="771471" y="3474239"/>
                <a:ext cx="4572000" cy="460382"/>
              </a:xfrm>
              <a:prstGeom prst="rect">
                <a:avLst/>
              </a:prstGeom>
            </p:spPr>
            <p:txBody>
              <a:bodyPr vert="horz" wrap="square" lIns="0" tIns="18161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430"/>
                  </a:spcBef>
                </a:pPr>
                <a:r>
                  <a:rPr dirty="0">
                    <a:latin typeface="SimSun"/>
                    <a:cs typeface="SimSun"/>
                  </a:rPr>
                  <a:t>功率谱的峰的位置相应的波数为</a:t>
                </a:r>
                <a:r>
                  <a:rPr spc="-595" dirty="0">
                    <a:latin typeface="SimSun"/>
                    <a:cs typeface="SimSun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cs typeface="Times New Roman"/>
                      </a:rPr>
                      <m:t>𝑐</m:t>
                    </m:r>
                    <m:r>
                      <a:rPr lang="zh-CN" altLang="en-US" i="1" spc="-7" baseline="-20833" dirty="0">
                        <a:latin typeface="Cambria Math" panose="02040503050406030204" pitchFamily="18" charset="0"/>
                        <a:cs typeface="Times New Roman"/>
                      </a:rPr>
                      <m:t>𝑠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cs typeface="Times New Roman"/>
                      </a:rPr>
                      <m:t>𝑘</m:t>
                    </m:r>
                    <m:r>
                      <a:rPr lang="zh-CN" altLang="en-US" i="1" baseline="-20833" dirty="0">
                        <a:latin typeface="Cambria Math" panose="02040503050406030204" pitchFamily="18" charset="0"/>
                        <a:cs typeface="Times New Roman"/>
                      </a:rPr>
                      <m:t>𝑛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cs typeface="Times New Roman"/>
                      </a:rPr>
                      <m:t>𝑡</m:t>
                    </m:r>
                    <m:r>
                      <a:rPr lang="en-US" altLang="zh-CN" i="1" spc="5" dirty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cs typeface="Times New Roman"/>
                      </a:rPr>
                      <m:t>𝑛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cs typeface="Times New Roman"/>
                      </a:rPr>
                      <m:t>𝜋</m:t>
                    </m:r>
                  </m:oMath>
                </a14:m>
                <a:endParaRPr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71" y="3474239"/>
                <a:ext cx="4572000" cy="460382"/>
              </a:xfrm>
              <a:prstGeom prst="rect">
                <a:avLst/>
              </a:prstGeom>
              <a:blipFill>
                <a:blip r:embed="rId2"/>
                <a:stretch>
                  <a:fillRect l="-2400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1471" y="874317"/>
            <a:ext cx="42926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对于初条件为绝热型的原初扰动</a:t>
            </a:r>
            <a:endParaRPr sz="2400" dirty="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3214" y="1524112"/>
            <a:ext cx="4524375" cy="2428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86944" y="2528318"/>
            <a:ext cx="2847023" cy="2356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61470" y="3015495"/>
            <a:ext cx="2475797" cy="207263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D2742C3D-4679-4BE5-A493-5A6D3B5A02A9}"/>
              </a:ext>
            </a:extLst>
          </p:cNvPr>
          <p:cNvSpPr txBox="1">
            <a:spLocks/>
          </p:cNvSpPr>
          <p:nvPr/>
        </p:nvSpPr>
        <p:spPr>
          <a:xfrm>
            <a:off x="771471" y="2052230"/>
            <a:ext cx="52779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1800" kern="0" dirty="0">
                <a:latin typeface="SimSun"/>
                <a:cs typeface="SimSun"/>
              </a:rPr>
              <a:t>近似的，忽略</a:t>
            </a:r>
            <a:r>
              <a:rPr lang="en-US" altLang="zh-CN" sz="1800" spc="-5" dirty="0">
                <a:solidFill>
                  <a:prstClr val="black"/>
                </a:solidFill>
                <a:ea typeface="+mn-ea"/>
              </a:rPr>
              <a:t>Hubble </a:t>
            </a:r>
            <a:r>
              <a:rPr lang="zh-CN" altLang="en-US" sz="1800" kern="0" dirty="0">
                <a:latin typeface="SimSun"/>
                <a:cs typeface="SimSun"/>
              </a:rPr>
              <a:t>膨胀项，应用扰动</a:t>
            </a:r>
            <a:r>
              <a:rPr kumimoji="0" lang="en-US" altLang="zh-CN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Poisson </a:t>
            </a:r>
            <a:r>
              <a:rPr lang="en-US" altLang="zh-CN" sz="1800" dirty="0">
                <a:solidFill>
                  <a:prstClr val="black"/>
                </a:solidFill>
                <a:ea typeface="+mn-ea"/>
              </a:rPr>
              <a:t>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q.</a:t>
            </a:r>
            <a:endParaRPr lang="zh-CN" altLang="en-US" sz="2400" kern="0" dirty="0">
              <a:latin typeface="SimSun"/>
              <a:cs typeface="SimSu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D03342C-75AD-4242-A259-808B72636E94}"/>
                  </a:ext>
                </a:extLst>
              </p:cNvPr>
              <p:cNvSpPr txBox="1"/>
              <p:nvPr/>
            </p:nvSpPr>
            <p:spPr>
              <a:xfrm>
                <a:off x="603277" y="4135484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0" algn="ctr">
                  <a:lnSpc>
                    <a:spcPct val="100000"/>
                  </a:lnSpc>
                  <a:spcBef>
                    <a:spcPts val="133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pc="-5" dirty="0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1800" i="1" spc="-5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800" b="0" i="1" spc="-5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b>
                      </m:sSub>
                      <m:r>
                        <a:rPr lang="en-US" altLang="zh-CN" sz="1800" i="1" spc="-5" dirty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lang="en-US" altLang="zh-CN" sz="1800" i="1" spc="-5" dirty="0">
                          <a:latin typeface="Cambria Math" panose="02040503050406030204" pitchFamily="18" charset="0"/>
                          <a:cs typeface="Times New Roman"/>
                        </a:rPr>
                        <m:t>𝑛</m:t>
                      </m:r>
                      <m:r>
                        <a:rPr lang="el-GR" altLang="zh-CN" sz="1800" i="1" spc="-5" dirty="0">
                          <a:latin typeface="Cambria Math" panose="02040503050406030204" pitchFamily="18" charset="0"/>
                          <a:cs typeface="Times New Roman"/>
                        </a:rPr>
                        <m:t>𝜋</m:t>
                      </m:r>
                      <m:r>
                        <a:rPr lang="el-GR" altLang="zh-CN" sz="1800" i="1" spc="-5" dirty="0">
                          <a:latin typeface="Cambria Math" panose="02040503050406030204" pitchFamily="18" charset="0"/>
                          <a:cs typeface="Times New Roman"/>
                        </a:rPr>
                        <m:t>/</m:t>
                      </m:r>
                      <m:sSub>
                        <m:sSubPr>
                          <m:ctrlPr>
                            <a:rPr lang="en-US" altLang="zh-CN" sz="1800" b="0" i="1" spc="-5" dirty="0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1800" b="0" i="1" spc="-5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800" b="0" i="1" spc="-5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zh-CN" sz="1800" baseline="-20833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D03342C-75AD-4242-A259-808B72636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77" y="4135484"/>
                <a:ext cx="4572000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36C90E8F-3DA3-419B-9F75-579E3BF9FDDE}"/>
              </a:ext>
            </a:extLst>
          </p:cNvPr>
          <p:cNvSpPr txBox="1"/>
          <p:nvPr/>
        </p:nvSpPr>
        <p:spPr>
          <a:xfrm>
            <a:off x="609600" y="244835"/>
            <a:ext cx="569793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8100">
              <a:lnSpc>
                <a:spcPct val="100000"/>
              </a:lnSpc>
              <a:spcBef>
                <a:spcPts val="1980"/>
              </a:spcBef>
            </a:pPr>
            <a:r>
              <a:rPr lang="zh-CN" altLang="en-US" sz="2000" spc="-5" dirty="0">
                <a:latin typeface="SimSun"/>
                <a:cs typeface="SimSun"/>
              </a:rPr>
              <a:t>声学振荡峰之间的间隔也可以提供宇宙学信息！</a:t>
            </a:r>
            <a:endParaRPr lang="zh-CN" altLang="en-US" sz="20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CMB</a:t>
            </a:r>
            <a:r>
              <a:rPr spc="-5" dirty="0">
                <a:latin typeface="SimSun"/>
                <a:cs typeface="SimSun"/>
              </a:rPr>
              <a:t>的偏振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553" y="1657350"/>
            <a:ext cx="6189172" cy="6407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428" y="2382651"/>
            <a:ext cx="6153468" cy="183835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455" y="429383"/>
            <a:ext cx="7039346" cy="404289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015" y="821535"/>
            <a:ext cx="8086356" cy="325819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081" y="392904"/>
            <a:ext cx="8096616" cy="232877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3540" y="3163570"/>
            <a:ext cx="3689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Microsoft YaHei UI"/>
                <a:cs typeface="Microsoft YaHei UI"/>
              </a:rPr>
              <a:t>于是</a:t>
            </a:r>
            <a:r>
              <a:rPr sz="2400" spc="10" dirty="0">
                <a:latin typeface="SimSun"/>
                <a:cs typeface="SimSun"/>
              </a:rPr>
              <a:t>，得到</a:t>
            </a:r>
            <a:r>
              <a:rPr sz="2400" b="1" dirty="0">
                <a:latin typeface="Calibri"/>
                <a:cs typeface="Calibri"/>
              </a:rPr>
              <a:t>CM</a:t>
            </a:r>
            <a:r>
              <a:rPr sz="2400" b="1" spc="-5" dirty="0">
                <a:latin typeface="Calibri"/>
                <a:cs typeface="Calibri"/>
              </a:rPr>
              <a:t>B</a:t>
            </a:r>
            <a:r>
              <a:rPr sz="2400" spc="10" dirty="0">
                <a:latin typeface="SimSun"/>
                <a:cs typeface="SimSun"/>
              </a:rPr>
              <a:t>的四個谱：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0" y="3881862"/>
            <a:ext cx="1617202" cy="22990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21243" y="3909173"/>
            <a:ext cx="506193" cy="22848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5091" y="663956"/>
            <a:ext cx="527685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SimSun"/>
                <a:cs typeface="SimSun"/>
              </a:rPr>
              <a:t>注意，度規扰</a:t>
            </a:r>
            <a:r>
              <a:rPr sz="2000" spc="470" dirty="0">
                <a:latin typeface="SimSun"/>
                <a:cs typeface="SimSun"/>
              </a:rPr>
              <a:t>动</a:t>
            </a:r>
            <a:r>
              <a:rPr sz="2000" spc="5" dirty="0">
                <a:latin typeface="Times New Roman"/>
                <a:cs typeface="Times New Roman"/>
              </a:rPr>
              <a:t>h</a:t>
            </a:r>
            <a:r>
              <a:rPr sz="1950" spc="7" baseline="-21367" dirty="0">
                <a:latin typeface="Times New Roman"/>
                <a:cs typeface="Times New Roman"/>
              </a:rPr>
              <a:t>ij</a:t>
            </a:r>
            <a:r>
              <a:rPr sz="1950" spc="209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imSun"/>
                <a:cs typeface="SimSun"/>
              </a:rPr>
              <a:t>包括两部分：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 dirty="0">
              <a:latin typeface="SimSun"/>
              <a:cs typeface="SimSun"/>
            </a:endParaRPr>
          </a:p>
          <a:p>
            <a:pPr marL="76200">
              <a:lnSpc>
                <a:spcPct val="100000"/>
              </a:lnSpc>
            </a:pPr>
            <a:r>
              <a:rPr sz="2000" dirty="0">
                <a:latin typeface="SimSun"/>
                <a:cs typeface="SimSun"/>
              </a:rPr>
              <a:t>标量型扰动（密度扰动</a:t>
            </a:r>
            <a:r>
              <a:rPr sz="2000" spc="-10" dirty="0">
                <a:latin typeface="SimSun"/>
                <a:cs typeface="SimSun"/>
              </a:rPr>
              <a:t>）</a:t>
            </a:r>
            <a:r>
              <a:rPr sz="2000" spc="5" dirty="0">
                <a:latin typeface="SimSun"/>
                <a:cs typeface="SimSun"/>
              </a:rPr>
              <a:t>；</a:t>
            </a:r>
            <a:endParaRPr sz="2000" dirty="0">
              <a:latin typeface="SimSun"/>
              <a:cs typeface="SimSun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SimSun"/>
                <a:cs typeface="SimSun"/>
              </a:rPr>
              <a:t>张量型扰动（引力波）；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SimSun"/>
              <a:cs typeface="SimSun"/>
            </a:endParaRPr>
          </a:p>
          <a:p>
            <a:pPr marL="76200">
              <a:lnSpc>
                <a:spcPct val="100000"/>
              </a:lnSpc>
            </a:pPr>
            <a:r>
              <a:rPr sz="2000" dirty="0">
                <a:latin typeface="SimSun"/>
                <a:cs typeface="SimSun"/>
              </a:rPr>
              <a:t>它们所诱导的</a:t>
            </a:r>
            <a:r>
              <a:rPr sz="2000" spc="-5" dirty="0">
                <a:latin typeface="Times New Roman"/>
                <a:cs typeface="Times New Roman"/>
              </a:rPr>
              <a:t>CM</a:t>
            </a:r>
            <a:r>
              <a:rPr sz="2000" spc="-10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SimSun"/>
                <a:cs typeface="SimSun"/>
              </a:rPr>
              <a:t>谱是不同的。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SimSun"/>
              <a:cs typeface="SimSun"/>
            </a:endParaRPr>
          </a:p>
          <a:p>
            <a:pPr marL="76200" marR="17780">
              <a:lnSpc>
                <a:spcPct val="100000"/>
              </a:lnSpc>
            </a:pPr>
            <a:r>
              <a:rPr sz="2000" dirty="0">
                <a:latin typeface="SimSun"/>
                <a:cs typeface="SimSun"/>
              </a:rPr>
              <a:t>密度扰动只能产生</a:t>
            </a:r>
            <a:r>
              <a:rPr sz="2000" spc="-15" dirty="0">
                <a:latin typeface="Times New Roman"/>
                <a:cs typeface="Times New Roman"/>
              </a:rPr>
              <a:t>CTT,CEE,CTE</a:t>
            </a:r>
            <a:r>
              <a:rPr sz="2000" spc="-15" dirty="0">
                <a:latin typeface="SimSun"/>
                <a:cs typeface="SimSun"/>
              </a:rPr>
              <a:t>，</a:t>
            </a:r>
            <a:r>
              <a:rPr sz="2000" dirty="0">
                <a:latin typeface="SimSun"/>
                <a:cs typeface="SimSun"/>
              </a:rPr>
              <a:t>不产生</a:t>
            </a:r>
            <a:r>
              <a:rPr sz="2000" spc="-5" dirty="0">
                <a:latin typeface="Times New Roman"/>
                <a:cs typeface="Times New Roman"/>
              </a:rPr>
              <a:t>CBB,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imSun"/>
                <a:cs typeface="SimSun"/>
              </a:rPr>
              <a:t>引力波可以产生全部</a:t>
            </a:r>
            <a:r>
              <a:rPr sz="2000" spc="-10" dirty="0">
                <a:latin typeface="Times New Roman"/>
                <a:cs typeface="Times New Roman"/>
              </a:rPr>
              <a:t>4</a:t>
            </a:r>
            <a:r>
              <a:rPr sz="2000" dirty="0">
                <a:latin typeface="SimSun"/>
                <a:cs typeface="SimSun"/>
              </a:rPr>
              <a:t>个谱。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85750"/>
            <a:ext cx="6195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C00000"/>
                </a:solidFill>
                <a:latin typeface="SimSun"/>
                <a:cs typeface="SimSun"/>
              </a:rPr>
              <a:t>引力波情況</a:t>
            </a:r>
            <a:r>
              <a:rPr sz="2400" dirty="0">
                <a:solidFill>
                  <a:srgbClr val="C00000"/>
                </a:solidFill>
                <a:latin typeface="SimSun"/>
                <a:cs typeface="SimSun"/>
              </a:rPr>
              <a:t>下</a:t>
            </a:r>
            <a:r>
              <a:rPr sz="2400" spc="10" dirty="0">
                <a:latin typeface="SimSun"/>
                <a:cs typeface="SimSun"/>
              </a:rPr>
              <a:t>的光子气体</a:t>
            </a:r>
            <a:r>
              <a:rPr sz="2400" dirty="0">
                <a:latin typeface="SimSun"/>
                <a:cs typeface="SimSun"/>
              </a:rPr>
              <a:t>的</a:t>
            </a:r>
            <a:r>
              <a:rPr sz="2400" b="1" dirty="0">
                <a:latin typeface="Times New Roman"/>
                <a:cs typeface="Times New Roman"/>
              </a:rPr>
              <a:t>Bolt</a:t>
            </a:r>
            <a:r>
              <a:rPr sz="2400" b="1" spc="-20" dirty="0">
                <a:latin typeface="Times New Roman"/>
                <a:cs typeface="Times New Roman"/>
              </a:rPr>
              <a:t>z</a:t>
            </a:r>
            <a:r>
              <a:rPr sz="2400" b="1" spc="-5" dirty="0">
                <a:latin typeface="Times New Roman"/>
                <a:cs typeface="Times New Roman"/>
              </a:rPr>
              <a:t>mann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SimSun"/>
                <a:cs typeface="SimSun"/>
              </a:rPr>
              <a:t>方</a:t>
            </a:r>
            <a:r>
              <a:rPr sz="2400" dirty="0">
                <a:latin typeface="SimSun"/>
                <a:cs typeface="SimSun"/>
              </a:rPr>
              <a:t>程</a:t>
            </a:r>
            <a:r>
              <a:rPr sz="2400" spc="-590" dirty="0">
                <a:latin typeface="SimSun"/>
                <a:cs typeface="SimSun"/>
              </a:rPr>
              <a:t> </a:t>
            </a:r>
            <a:r>
              <a:rPr sz="2400" dirty="0">
                <a:latin typeface="SimSun"/>
                <a:cs typeface="SimSun"/>
              </a:rPr>
              <a:t>：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11502"/>
            <a:ext cx="203771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Equivalent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imSun"/>
                <a:cs typeface="SimSun"/>
              </a:rPr>
              <a:t>：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324605"/>
            <a:ext cx="567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with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3397" y="2131568"/>
            <a:ext cx="12941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anisot</a:t>
            </a:r>
            <a:r>
              <a:rPr sz="2000" spc="-45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opies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13397" y="2863342"/>
            <a:ext cx="12458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polarization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4119" y="2139731"/>
            <a:ext cx="3429030" cy="81962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32484" y="1008076"/>
            <a:ext cx="3303904" cy="3295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17430" y="3955857"/>
            <a:ext cx="4673600" cy="19849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9156" y="1376007"/>
            <a:ext cx="27432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latin typeface="SimSun"/>
                <a:cs typeface="SimSun"/>
              </a:rPr>
              <a:t>引力波产生的全</a:t>
            </a:r>
            <a:r>
              <a:rPr sz="2400" dirty="0">
                <a:latin typeface="SimSun"/>
                <a:cs typeface="SimSun"/>
              </a:rPr>
              <a:t>部</a:t>
            </a:r>
            <a:r>
              <a:rPr sz="2400" spc="10" dirty="0">
                <a:latin typeface="SimSun"/>
                <a:cs typeface="SimSun"/>
              </a:rPr>
              <a:t>4個谱（解析解）：</a:t>
            </a:r>
            <a:endParaRPr sz="2400" dirty="0">
              <a:latin typeface="SimSun"/>
              <a:cs typeface="SimSun"/>
            </a:endParaRPr>
          </a:p>
        </p:txBody>
      </p:sp>
      <p:pic>
        <p:nvPicPr>
          <p:cNvPr id="3" name="object 3"/>
          <p:cNvPicPr/>
          <p:nvPr/>
        </p:nvPicPr>
        <p:blipFill rotWithShape="1">
          <a:blip r:embed="rId2" cstate="print"/>
          <a:srcRect l="41867" t="52081" r="19405"/>
          <a:stretch/>
        </p:blipFill>
        <p:spPr>
          <a:xfrm>
            <a:off x="3798355" y="2765486"/>
            <a:ext cx="2602187" cy="1693091"/>
          </a:xfrm>
          <a:prstGeom prst="rect">
            <a:avLst/>
          </a:prstGeom>
        </p:spPr>
      </p:pic>
      <p:pic>
        <p:nvPicPr>
          <p:cNvPr id="4" name="object 3">
            <a:extLst>
              <a:ext uri="{FF2B5EF4-FFF2-40B4-BE49-F238E27FC236}">
                <a16:creationId xmlns:a16="http://schemas.microsoft.com/office/drawing/2014/main" id="{02C77F42-2E8B-432F-AF91-CD5B52842110}"/>
              </a:ext>
            </a:extLst>
          </p:cNvPr>
          <p:cNvPicPr/>
          <p:nvPr/>
        </p:nvPicPr>
        <p:blipFill rotWithShape="1">
          <a:blip r:embed="rId3" cstate="print"/>
          <a:srcRect t="16537" r="11779" b="50315"/>
          <a:stretch/>
        </p:blipFill>
        <p:spPr>
          <a:xfrm>
            <a:off x="138187" y="4367023"/>
            <a:ext cx="3200143" cy="685800"/>
          </a:xfrm>
          <a:prstGeom prst="rect">
            <a:avLst/>
          </a:prstGeom>
        </p:spPr>
      </p:pic>
      <p:pic>
        <p:nvPicPr>
          <p:cNvPr id="5" name="object 3">
            <a:extLst>
              <a:ext uri="{FF2B5EF4-FFF2-40B4-BE49-F238E27FC236}">
                <a16:creationId xmlns:a16="http://schemas.microsoft.com/office/drawing/2014/main" id="{593AC173-1034-4791-B7D7-1ED5AA7C0CEC}"/>
              </a:ext>
            </a:extLst>
          </p:cNvPr>
          <p:cNvPicPr/>
          <p:nvPr/>
        </p:nvPicPr>
        <p:blipFill rotWithShape="1">
          <a:blip r:embed="rId3" cstate="print"/>
          <a:srcRect t="60734" r="3376" b="6118"/>
          <a:stretch/>
        </p:blipFill>
        <p:spPr>
          <a:xfrm>
            <a:off x="76200" y="133350"/>
            <a:ext cx="3504943" cy="685800"/>
          </a:xfrm>
          <a:prstGeom prst="rect">
            <a:avLst/>
          </a:prstGeom>
        </p:spPr>
      </p:pic>
      <p:pic>
        <p:nvPicPr>
          <p:cNvPr id="6" name="object 4">
            <a:extLst>
              <a:ext uri="{FF2B5EF4-FFF2-40B4-BE49-F238E27FC236}">
                <a16:creationId xmlns:a16="http://schemas.microsoft.com/office/drawing/2014/main" id="{99CCCC84-6626-4342-86DB-9109AC9CC5D7}"/>
              </a:ext>
            </a:extLst>
          </p:cNvPr>
          <p:cNvPicPr/>
          <p:nvPr/>
        </p:nvPicPr>
        <p:blipFill rotWithShape="1">
          <a:blip r:embed="rId4" cstate="print"/>
          <a:srcRect r="18466"/>
          <a:stretch/>
        </p:blipFill>
        <p:spPr>
          <a:xfrm>
            <a:off x="4055936" y="213846"/>
            <a:ext cx="2514600" cy="666984"/>
          </a:xfrm>
          <a:prstGeom prst="rect">
            <a:avLst/>
          </a:prstGeom>
        </p:spPr>
      </p:pic>
      <p:pic>
        <p:nvPicPr>
          <p:cNvPr id="7" name="object 2">
            <a:extLst>
              <a:ext uri="{FF2B5EF4-FFF2-40B4-BE49-F238E27FC236}">
                <a16:creationId xmlns:a16="http://schemas.microsoft.com/office/drawing/2014/main" id="{9A85CCBC-1244-48C2-BB89-249B8494954F}"/>
              </a:ext>
            </a:extLst>
          </p:cNvPr>
          <p:cNvPicPr/>
          <p:nvPr/>
        </p:nvPicPr>
        <p:blipFill rotWithShape="1">
          <a:blip r:embed="rId5" cstate="print"/>
          <a:srcRect r="4474" b="10201"/>
          <a:stretch/>
        </p:blipFill>
        <p:spPr>
          <a:xfrm>
            <a:off x="6545727" y="4181985"/>
            <a:ext cx="2514600" cy="903179"/>
          </a:xfrm>
          <a:prstGeom prst="rect">
            <a:avLst/>
          </a:prstGeom>
        </p:spPr>
      </p:pic>
      <p:pic>
        <p:nvPicPr>
          <p:cNvPr id="8" name="object 3">
            <a:extLst>
              <a:ext uri="{FF2B5EF4-FFF2-40B4-BE49-F238E27FC236}">
                <a16:creationId xmlns:a16="http://schemas.microsoft.com/office/drawing/2014/main" id="{AF049029-4D57-4AFE-B402-5572F9544AE2}"/>
              </a:ext>
            </a:extLst>
          </p:cNvPr>
          <p:cNvPicPr/>
          <p:nvPr/>
        </p:nvPicPr>
        <p:blipFill rotWithShape="1">
          <a:blip r:embed="rId2" cstate="print"/>
          <a:srcRect l="2094" t="5446" r="59179" b="47219"/>
          <a:stretch/>
        </p:blipFill>
        <p:spPr>
          <a:xfrm>
            <a:off x="359268" y="953451"/>
            <a:ext cx="2793857" cy="1859341"/>
          </a:xfrm>
          <a:prstGeom prst="rect">
            <a:avLst/>
          </a:prstGeom>
        </p:spPr>
      </p:pic>
      <p:pic>
        <p:nvPicPr>
          <p:cNvPr id="9" name="object 3">
            <a:extLst>
              <a:ext uri="{FF2B5EF4-FFF2-40B4-BE49-F238E27FC236}">
                <a16:creationId xmlns:a16="http://schemas.microsoft.com/office/drawing/2014/main" id="{31217AFA-FE7E-4275-84DE-FAFB5CA826E1}"/>
              </a:ext>
            </a:extLst>
          </p:cNvPr>
          <p:cNvPicPr/>
          <p:nvPr/>
        </p:nvPicPr>
        <p:blipFill rotWithShape="1">
          <a:blip r:embed="rId2" cstate="print"/>
          <a:srcRect t="52841" r="60226"/>
          <a:stretch/>
        </p:blipFill>
        <p:spPr>
          <a:xfrm>
            <a:off x="328559" y="2765486"/>
            <a:ext cx="2819400" cy="1597446"/>
          </a:xfrm>
          <a:prstGeom prst="rect">
            <a:avLst/>
          </a:prstGeom>
        </p:spPr>
      </p:pic>
      <p:pic>
        <p:nvPicPr>
          <p:cNvPr id="10" name="object 3">
            <a:extLst>
              <a:ext uri="{FF2B5EF4-FFF2-40B4-BE49-F238E27FC236}">
                <a16:creationId xmlns:a16="http://schemas.microsoft.com/office/drawing/2014/main" id="{F66ED37E-8A66-403C-AB53-5FC82F2DA9FE}"/>
              </a:ext>
            </a:extLst>
          </p:cNvPr>
          <p:cNvPicPr/>
          <p:nvPr/>
        </p:nvPicPr>
        <p:blipFill rotWithShape="1">
          <a:blip r:embed="rId2" cstate="print"/>
          <a:srcRect l="40821" t="4102" r="19895" b="48451"/>
          <a:stretch/>
        </p:blipFill>
        <p:spPr>
          <a:xfrm>
            <a:off x="3798356" y="1036575"/>
            <a:ext cx="2590800" cy="169309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18136" y="410902"/>
            <a:ext cx="3483244" cy="43216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simple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geometric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explanation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 </a:t>
            </a:r>
            <a:r>
              <a:rPr sz="2000" spc="-5" dirty="0">
                <a:latin typeface="Times New Roman"/>
                <a:cs typeface="Times New Roman"/>
              </a:rPr>
              <a:t>modes, </a:t>
            </a:r>
            <a:r>
              <a:rPr sz="2000" dirty="0">
                <a:latin typeface="Times New Roman"/>
                <a:cs typeface="Times New Roman"/>
              </a:rPr>
              <a:t>see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diagram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below.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 both the E </a:t>
            </a:r>
            <a:r>
              <a:rPr sz="2000" spc="-5" dirty="0">
                <a:latin typeface="Times New Roman"/>
                <a:cs typeface="Times New Roman"/>
              </a:rPr>
              <a:t>mode </a:t>
            </a:r>
            <a:r>
              <a:rPr sz="2000" dirty="0">
                <a:latin typeface="Times New Roman"/>
                <a:cs typeface="Times New Roman"/>
              </a:rPr>
              <a:t>(left) and B </a:t>
            </a:r>
            <a:r>
              <a:rPr sz="2000" spc="-5" dirty="0">
                <a:latin typeface="Times New Roman"/>
                <a:cs typeface="Times New Roman"/>
              </a:rPr>
              <a:t>mode </a:t>
            </a:r>
            <a:r>
              <a:rPr sz="2000" dirty="0">
                <a:latin typeface="Times New Roman"/>
                <a:cs typeface="Times New Roman"/>
              </a:rPr>
              <a:t>(right), the polarization (indicated by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headless </a:t>
            </a:r>
            <a:r>
              <a:rPr sz="2000" spc="-5" dirty="0">
                <a:latin typeface="Times New Roman"/>
                <a:cs typeface="Times New Roman"/>
              </a:rPr>
              <a:t>lines) </a:t>
            </a:r>
            <a:r>
              <a:rPr sz="2000" dirty="0">
                <a:latin typeface="Times New Roman"/>
                <a:cs typeface="Times New Roman"/>
              </a:rPr>
              <a:t>varies along the horizontal direction </a:t>
            </a:r>
            <a:r>
              <a:rPr sz="2000" spc="-5" dirty="0">
                <a:latin typeface="Times New Roman"/>
                <a:cs typeface="Times New Roman"/>
              </a:rPr>
              <a:t>indicated </a:t>
            </a:r>
            <a:r>
              <a:rPr sz="2000" dirty="0">
                <a:latin typeface="Times New Roman"/>
                <a:cs typeface="Times New Roman"/>
              </a:rPr>
              <a:t>by the wave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vector, </a:t>
            </a:r>
            <a:r>
              <a:rPr sz="2000" dirty="0">
                <a:latin typeface="Times New Roman"/>
                <a:cs typeface="Times New Roman"/>
              </a:rPr>
              <a:t>k. For the case of a pure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E mode, the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polarization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parallel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or </a:t>
            </a:r>
            <a:r>
              <a:rPr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perpendicular to k </a:t>
            </a:r>
            <a:r>
              <a:rPr sz="2000" dirty="0">
                <a:latin typeface="Times New Roman"/>
                <a:cs typeface="Times New Roman"/>
              </a:rPr>
              <a:t>(i.e. horizontal or vertical). For a pure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B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mode,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polarization</a:t>
            </a:r>
            <a:r>
              <a:rPr sz="20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rotated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by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45</a:t>
            </a:r>
            <a:r>
              <a:rPr sz="2000" dirty="0">
                <a:solidFill>
                  <a:srgbClr val="FF0000"/>
                </a:solidFill>
                <a:latin typeface="SimSun"/>
                <a:cs typeface="SimSun"/>
              </a:rPr>
              <a:t>°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with</a:t>
            </a:r>
            <a:r>
              <a:rPr sz="20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respect</a:t>
            </a:r>
            <a:r>
              <a:rPr sz="20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k.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819150"/>
            <a:ext cx="4531963" cy="1351788"/>
          </a:xfrm>
          <a:prstGeom prst="rect">
            <a:avLst/>
          </a:prstGeom>
        </p:spPr>
      </p:pic>
      <p:pic>
        <p:nvPicPr>
          <p:cNvPr id="4" name="object 2">
            <a:extLst>
              <a:ext uri="{FF2B5EF4-FFF2-40B4-BE49-F238E27FC236}">
                <a16:creationId xmlns:a16="http://schemas.microsoft.com/office/drawing/2014/main" id="{AD0074FC-B3AB-4E25-B375-C2A00D93F1B0}"/>
              </a:ext>
            </a:extLst>
          </p:cNvPr>
          <p:cNvPicPr/>
          <p:nvPr/>
        </p:nvPicPr>
        <p:blipFill rotWithShape="1">
          <a:blip r:embed="rId3" cstate="print"/>
          <a:srcRect r="13994"/>
          <a:stretch/>
        </p:blipFill>
        <p:spPr>
          <a:xfrm>
            <a:off x="0" y="2601778"/>
            <a:ext cx="4876799" cy="22410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2391" y="46819"/>
            <a:ext cx="2667000" cy="104871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1" y="170070"/>
            <a:ext cx="2895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CMB </a:t>
            </a:r>
            <a:r>
              <a:rPr lang="zh-CN" altLang="en-US" sz="2800" b="1" dirty="0">
                <a:latin typeface="SimSun"/>
                <a:cs typeface="SimSun"/>
              </a:rPr>
              <a:t>的</a:t>
            </a:r>
            <a:r>
              <a:rPr lang="zh-CN" altLang="en-US" sz="2800" b="1" spc="-5" dirty="0">
                <a:latin typeface="SimSun"/>
                <a:cs typeface="SimSun"/>
              </a:rPr>
              <a:t>各向异性</a:t>
            </a:r>
            <a:endParaRPr sz="2800" b="1" dirty="0">
              <a:latin typeface="SimSun"/>
              <a:cs typeface="SimSu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81001" y="709588"/>
            <a:ext cx="7374890" cy="1145826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SimSun"/>
                <a:cs typeface="SimSun"/>
              </a:rPr>
              <a:t>偶极不对称性</a:t>
            </a:r>
            <a:r>
              <a:rPr sz="2000" spc="-600" dirty="0">
                <a:latin typeface="SimSun"/>
                <a:cs typeface="SimSun"/>
              </a:rPr>
              <a:t> </a:t>
            </a:r>
            <a:r>
              <a:rPr sz="2000" dirty="0"/>
              <a:t>(dipo</a:t>
            </a:r>
            <a:r>
              <a:rPr sz="2000" spc="5" dirty="0"/>
              <a:t>l</a:t>
            </a:r>
            <a:r>
              <a:rPr sz="2000" dirty="0"/>
              <a:t>e</a:t>
            </a:r>
            <a:r>
              <a:rPr sz="2000" spc="-25" dirty="0"/>
              <a:t> </a:t>
            </a:r>
            <a:r>
              <a:rPr sz="2000" dirty="0"/>
              <a:t>ani</a:t>
            </a:r>
            <a:r>
              <a:rPr sz="2000" spc="5" dirty="0"/>
              <a:t>s</a:t>
            </a:r>
            <a:r>
              <a:rPr sz="2000" dirty="0"/>
              <a:t>ot</a:t>
            </a:r>
            <a:r>
              <a:rPr sz="2000" spc="5" dirty="0"/>
              <a:t>r</a:t>
            </a:r>
            <a:r>
              <a:rPr sz="2000" dirty="0"/>
              <a:t>opy)</a:t>
            </a:r>
          </a:p>
          <a:p>
            <a:pPr marL="354965" marR="5080">
              <a:lnSpc>
                <a:spcPts val="2590"/>
              </a:lnSpc>
              <a:spcBef>
                <a:spcPts val="615"/>
              </a:spcBef>
            </a:pPr>
            <a:r>
              <a:rPr lang="zh-CN" altLang="en-US" sz="1800" dirty="0">
                <a:latin typeface="SimSun"/>
                <a:cs typeface="SimSun"/>
              </a:rPr>
              <a:t>由本星系群（</a:t>
            </a:r>
            <a:r>
              <a:rPr lang="en-US" altLang="zh-CN" sz="1800" dirty="0"/>
              <a:t>~ 620</a:t>
            </a:r>
            <a:r>
              <a:rPr lang="zh-CN" altLang="en-US" sz="1800" spc="-5" dirty="0"/>
              <a:t> </a:t>
            </a:r>
            <a:r>
              <a:rPr lang="en-US" altLang="zh-CN" sz="1800" dirty="0"/>
              <a:t>k</a:t>
            </a:r>
            <a:r>
              <a:rPr lang="en-US" altLang="zh-CN" sz="1800" spc="-20" dirty="0"/>
              <a:t>m</a:t>
            </a:r>
            <a:r>
              <a:rPr lang="en-US" altLang="zh-CN" sz="1800" spc="-5" dirty="0"/>
              <a:t>/</a:t>
            </a:r>
            <a:r>
              <a:rPr lang="en-US" altLang="zh-CN" sz="1800" dirty="0"/>
              <a:t>s</a:t>
            </a:r>
            <a:r>
              <a:rPr lang="zh-CN" altLang="en-US" sz="1800" dirty="0">
                <a:latin typeface="SimSun"/>
                <a:cs typeface="SimSun"/>
              </a:rPr>
              <a:t>）运动引起的背景辐射温度</a:t>
            </a:r>
            <a:r>
              <a:rPr lang="zh-CN" altLang="en-US" sz="1800" spc="-5" dirty="0">
                <a:latin typeface="SimSun"/>
                <a:cs typeface="SimSun"/>
              </a:rPr>
              <a:t>的涨落。</a:t>
            </a:r>
          </a:p>
          <a:p>
            <a:pPr marL="354965" marR="5080">
              <a:lnSpc>
                <a:spcPts val="2590"/>
              </a:lnSpc>
              <a:spcBef>
                <a:spcPts val="615"/>
              </a:spcBef>
            </a:pPr>
            <a:r>
              <a:rPr lang="zh-CN" altLang="en-US" sz="1800" spc="15" dirty="0">
                <a:latin typeface="SimSun"/>
                <a:cs typeface="SimSun"/>
              </a:rPr>
              <a:t>偶极各</a:t>
            </a:r>
            <a:r>
              <a:rPr lang="zh-CN" altLang="en-US" sz="1800" spc="5" dirty="0">
                <a:latin typeface="SimSun"/>
                <a:cs typeface="SimSun"/>
              </a:rPr>
              <a:t>向</a:t>
            </a:r>
            <a:r>
              <a:rPr lang="zh-CN" altLang="en-US" sz="1800" spc="15" dirty="0">
                <a:latin typeface="SimSun"/>
                <a:cs typeface="SimSun"/>
              </a:rPr>
              <a:t>异性反映了观测者相对于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CMB </a:t>
            </a:r>
            <a:r>
              <a:rPr lang="zh-CN" altLang="en-US" sz="1800" spc="20" dirty="0">
                <a:latin typeface="SimSun"/>
                <a:cs typeface="SimSun"/>
              </a:rPr>
              <a:t>的运动</a:t>
            </a:r>
            <a:r>
              <a:rPr lang="en-US" altLang="zh-CN" sz="1800" spc="20" dirty="0">
                <a:latin typeface="SimSun"/>
                <a:cs typeface="SimSun"/>
              </a:rPr>
              <a:t>,</a:t>
            </a:r>
            <a:r>
              <a:rPr lang="zh-CN" altLang="en-US" sz="1800" spc="20" dirty="0">
                <a:latin typeface="SimSun"/>
                <a:cs typeface="SimSun"/>
              </a:rPr>
              <a:t> </a:t>
            </a:r>
            <a:r>
              <a:rPr lang="en-US" altLang="zh-CN" sz="1800" spc="-5" dirty="0"/>
              <a:t>Doppler</a:t>
            </a:r>
            <a:r>
              <a:rPr lang="zh-CN" altLang="en-US" sz="1800" spc="-30" dirty="0"/>
              <a:t> </a:t>
            </a:r>
            <a:r>
              <a:rPr lang="zh-CN" altLang="en-US" sz="1800" spc="-5" dirty="0">
                <a:latin typeface="SimSun"/>
                <a:cs typeface="SimSun"/>
              </a:rPr>
              <a:t>效应</a:t>
            </a:r>
            <a:endParaRPr sz="1800" spc="-5" dirty="0">
              <a:latin typeface="SimSun"/>
              <a:cs typeface="SimSu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2"/>
              <p:cNvSpPr txBox="1"/>
              <p:nvPr/>
            </p:nvSpPr>
            <p:spPr>
              <a:xfrm>
                <a:off x="762000" y="3931507"/>
                <a:ext cx="6553200" cy="791242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 marR="30480">
                  <a:lnSpc>
                    <a:spcPct val="150000"/>
                  </a:lnSpc>
                  <a:spcBef>
                    <a:spcPts val="235"/>
                  </a:spcBef>
                </a:pPr>
                <a:r>
                  <a:rPr lang="zh-CN" altLang="en-US" dirty="0">
                    <a:latin typeface="Microsoft YaHei"/>
                    <a:cs typeface="Microsoft YaHei"/>
                  </a:rPr>
                  <a:t>观测得到</a:t>
                </a:r>
                <a:r>
                  <a:rPr lang="en-US" altLang="zh-CN" dirty="0">
                    <a:latin typeface="Microsoft YaHei"/>
                    <a:cs typeface="Microsoft YaHei"/>
                  </a:rPr>
                  <a:t>(</a:t>
                </a:r>
                <a:r>
                  <a:rPr lang="zh-CN" altLang="en-US" dirty="0">
                    <a:latin typeface="Microsoft YaHei"/>
                    <a:cs typeface="Microsoft YaHei"/>
                  </a:rPr>
                  <a:t>右上图</a:t>
                </a:r>
                <a:r>
                  <a:rPr lang="en-US" altLang="zh-CN" dirty="0">
                    <a:latin typeface="Microsoft YaHei"/>
                    <a:cs typeface="Microsoft YaHei"/>
                  </a:rPr>
                  <a:t>)</a:t>
                </a:r>
                <a:r>
                  <a:rPr lang="zh-CN" altLang="en-US" dirty="0">
                    <a:latin typeface="Microsoft YaHei"/>
                  </a:rPr>
                  <a:t>：宇宙微波背景辐射温度变化 </a:t>
                </a:r>
                <a:r>
                  <a:rPr lang="en-US" altLang="zh-CN" dirty="0">
                    <a:latin typeface="Microsoft YaHei"/>
                  </a:rPr>
                  <a:t>(</a:t>
                </a:r>
                <a:r>
                  <a:rPr lang="zh-CN" altLang="en-US" dirty="0">
                    <a:latin typeface="Microsoft YaHei"/>
                  </a:rPr>
                  <a:t>蓝色</a:t>
                </a:r>
                <a:r>
                  <a:rPr lang="en-US" altLang="zh-CN" dirty="0">
                    <a:latin typeface="Microsoft YaHei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2.724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dirty="0">
                    <a:latin typeface="Microsoft YaHei"/>
                  </a:rPr>
                  <a:t>红色</a:t>
                </a:r>
                <a:r>
                  <a:rPr lang="en-US" altLang="zh-CN" dirty="0">
                    <a:latin typeface="Microsoft YaHei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2.7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2 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zh-CN" altLang="en-US" dirty="0">
                    <a:latin typeface="Microsoft YaHei"/>
                  </a:rPr>
                  <a:t> </a:t>
                </a:r>
                <a:r>
                  <a:rPr lang="en-US" altLang="zh-CN" dirty="0">
                    <a:latin typeface="Microsoft YaHei"/>
                  </a:rPr>
                  <a:t>) </a:t>
                </a:r>
                <a:r>
                  <a:rPr lang="zh-CN" altLang="en-US" dirty="0">
                    <a:latin typeface="Microsoft YaHei"/>
                  </a:rPr>
                  <a:t>太阳运动的朝向与被向方向温度变化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dirty="0">
                  <a:latin typeface="Microsoft YaHei"/>
                </a:endParaRPr>
              </a:p>
            </p:txBody>
          </p:sp>
        </mc:Choice>
        <mc:Fallback xmlns="">
          <p:sp>
            <p:nvSpPr>
              <p:cNvPr id="12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931507"/>
                <a:ext cx="6553200" cy="791242"/>
              </a:xfrm>
              <a:prstGeom prst="rect">
                <a:avLst/>
              </a:prstGeom>
              <a:blipFill>
                <a:blip r:embed="rId3"/>
                <a:stretch>
                  <a:fillRect l="-1581"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FD5E4FA-9E5E-490A-9DB0-AFC8FABB99FE}"/>
                  </a:ext>
                </a:extLst>
              </p:cNvPr>
              <p:cNvSpPr txBox="1"/>
              <p:nvPr/>
            </p:nvSpPr>
            <p:spPr>
              <a:xfrm>
                <a:off x="685800" y="2002914"/>
                <a:ext cx="60198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CMB </a:t>
                </a:r>
                <a:r>
                  <a:rPr lang="zh-CN" altLang="en-US" spc="20" dirty="0">
                    <a:latin typeface="SimSun"/>
                    <a:cs typeface="Times New Roman" panose="02020603050405020304" pitchFamily="18" charset="0"/>
                  </a:rPr>
                  <a:t>静止参考系设光子频率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pc="2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pc="2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b="0" i="1" spc="2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zh-CN" b="0" i="1" spc="2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 spc="2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观测者相对该系运动速度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zh-CN" altLang="en-US" spc="-5" dirty="0">
                    <a:latin typeface="SimSun"/>
                    <a:cs typeface="SimSun"/>
                  </a:rPr>
                  <a:t>观测方向与运动方向的夹角</a:t>
                </a:r>
                <a14:m>
                  <m:oMath xmlns:m="http://schemas.openxmlformats.org/officeDocument/2006/math">
                    <m:r>
                      <a:rPr lang="en-US" altLang="zh-CN" b="0" i="1" spc="-5" smtClean="0">
                        <a:latin typeface="Cambria Math" panose="02040503050406030204" pitchFamily="18" charset="0"/>
                        <a:cs typeface="SimSun"/>
                      </a:rPr>
                      <m:t>𝜃</m:t>
                    </m:r>
                    <m:r>
                      <a:rPr lang="en-US" altLang="zh-CN" b="0" i="1" spc="-5" smtClean="0">
                        <a:latin typeface="Cambria Math" panose="02040503050406030204" pitchFamily="18" charset="0"/>
                        <a:cs typeface="SimSun"/>
                      </a:rPr>
                      <m:t>′</m:t>
                    </m:r>
                  </m:oMath>
                </a14:m>
                <a:r>
                  <a:rPr lang="zh-CN" altLang="en-US" dirty="0"/>
                  <a:t>，观测到光子频率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pc="2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spc="2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i="1" spc="2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zh-CN" i="1" spc="2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spc="-5">
                        <a:latin typeface="Cambria Math" panose="02040503050406030204" pitchFamily="18" charset="0"/>
                        <a:cs typeface="SimSun"/>
                      </a:rPr>
                      <m:t>′</m:t>
                    </m:r>
                  </m:oMath>
                </a14:m>
                <a:r>
                  <a:rPr lang="en-US" altLang="zh-CN" dirty="0"/>
                  <a:t>: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FD5E4FA-9E5E-490A-9DB0-AFC8FABB9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02914"/>
                <a:ext cx="6019800" cy="646331"/>
              </a:xfrm>
              <a:prstGeom prst="rect">
                <a:avLst/>
              </a:prstGeom>
              <a:blipFill>
                <a:blip r:embed="rId4"/>
                <a:stretch>
                  <a:fillRect l="-912" t="-7547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68D70B9-E609-412B-B83C-60FFE29E942C}"/>
                  </a:ext>
                </a:extLst>
              </p:cNvPr>
              <p:cNvSpPr txBox="1"/>
              <p:nvPr/>
            </p:nvSpPr>
            <p:spPr>
              <a:xfrm>
                <a:off x="6709475" y="2002914"/>
                <a:ext cx="1986185" cy="61363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68D70B9-E609-412B-B83C-60FFE29E9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475" y="2002914"/>
                <a:ext cx="1986185" cy="6136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2">
                <a:extLst>
                  <a:ext uri="{FF2B5EF4-FFF2-40B4-BE49-F238E27FC236}">
                    <a16:creationId xmlns:a16="http://schemas.microsoft.com/office/drawing/2014/main" id="{851B347D-3135-40C0-9E08-1D355229CD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2000" y="2834207"/>
                <a:ext cx="5257800" cy="8566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lvl1pPr>
                  <a:defRPr sz="3600" b="0" i="0">
                    <a:solidFill>
                      <a:schemeClr val="tx1"/>
                    </a:solidFill>
                    <a:latin typeface="Times New Roman"/>
                    <a:ea typeface="+mj-ea"/>
                    <a:cs typeface="Times New Roman"/>
                  </a:defRPr>
                </a:lvl1pPr>
              </a:lstStyle>
              <a:p>
                <a:pPr marL="12700">
                  <a:spcBef>
                    <a:spcPts val="100"/>
                  </a:spcBef>
                </a:pPr>
                <a:r>
                  <a:rPr lang="zh-CN" altLang="en-US" sz="1800" spc="-5" dirty="0">
                    <a:latin typeface="SimSun"/>
                    <a:ea typeface="+mn-ea"/>
                  </a:rPr>
                  <a:t>近似认为</a:t>
                </a:r>
                <a14:m>
                  <m:oMath xmlns:m="http://schemas.openxmlformats.org/officeDocument/2006/math">
                    <m:r>
                      <a:rPr lang="en-US" altLang="zh-CN" sz="1800" b="0" i="1" spc="-5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zh-CN" sz="1800" b="0" i="1" spc="-5" smtClean="0">
                        <a:latin typeface="Cambria Math" panose="02040503050406030204" pitchFamily="18" charset="0"/>
                        <a:ea typeface="+mn-ea"/>
                      </a:rPr>
                      <m:t>𝑇</m:t>
                    </m:r>
                    <m:r>
                      <a:rPr lang="en-US" altLang="zh-CN" sz="18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18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sz="18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en-US" altLang="zh-CN" sz="18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spc="-5" dirty="0">
                    <a:latin typeface="SimSun"/>
                    <a:ea typeface="+mn-ea"/>
                  </a:rPr>
                  <a:t>, </a:t>
                </a:r>
                <a:r>
                  <a:rPr lang="zh-CN" altLang="en-US" sz="1800" spc="-5" dirty="0">
                    <a:latin typeface="SimSun"/>
                    <a:ea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≪1 </m:t>
                    </m:r>
                    <m:r>
                      <a:rPr lang="zh-CN" altLang="en-US" sz="1800" spc="-5" dirty="0" smtClean="0"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800" i="1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zh-CN" altLang="en-US" sz="1800" spc="-5" dirty="0">
                    <a:latin typeface="SimSun"/>
                    <a:ea typeface="+mn-ea"/>
                  </a:rPr>
                  <a:t>其等效的温度随角度的变化呈现偶极起伏</a:t>
                </a:r>
                <a:r>
                  <a:rPr lang="en-US" altLang="zh-CN" sz="1800" spc="-5" dirty="0">
                    <a:latin typeface="SimSun"/>
                    <a:ea typeface="+mn-ea"/>
                  </a:rPr>
                  <a:t>:</a:t>
                </a:r>
              </a:p>
              <a:p>
                <a:pPr marL="12700">
                  <a:spcBef>
                    <a:spcPts val="100"/>
                  </a:spcBef>
                </a:pPr>
                <a:r>
                  <a:rPr lang="zh-CN" altLang="en-US" sz="1600" b="1" spc="-5" dirty="0">
                    <a:latin typeface="SimSun"/>
                    <a:ea typeface="+mn-ea"/>
                  </a:rPr>
                  <a:t>注意：式中𝑣带有表征运动方向的正负号</a:t>
                </a:r>
              </a:p>
            </p:txBody>
          </p:sp>
        </mc:Choice>
        <mc:Fallback xmlns="">
          <p:sp>
            <p:nvSpPr>
              <p:cNvPr id="16" name="object 2">
                <a:extLst>
                  <a:ext uri="{FF2B5EF4-FFF2-40B4-BE49-F238E27FC236}">
                    <a16:creationId xmlns:a16="http://schemas.microsoft.com/office/drawing/2014/main" id="{851B347D-3135-40C0-9E08-1D355229C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834207"/>
                <a:ext cx="5257800" cy="856645"/>
              </a:xfrm>
              <a:prstGeom prst="rect">
                <a:avLst/>
              </a:prstGeom>
              <a:blipFill>
                <a:blip r:embed="rId6"/>
                <a:stretch>
                  <a:fillRect l="-2433" t="-9286" r="-116"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E722C93-A4AB-4156-87D5-5681389507B9}"/>
                  </a:ext>
                </a:extLst>
              </p:cNvPr>
              <p:cNvSpPr txBox="1"/>
              <p:nvPr/>
            </p:nvSpPr>
            <p:spPr>
              <a:xfrm>
                <a:off x="6627120" y="3025092"/>
                <a:ext cx="2257541" cy="47487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E722C93-A4AB-4156-87D5-568138950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120" y="3025092"/>
                <a:ext cx="2257541" cy="4748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" y="209550"/>
            <a:ext cx="7224395" cy="3495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065" marR="43180" indent="-342900">
              <a:lnSpc>
                <a:spcPct val="1187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3377565" algn="l"/>
              </a:tabLst>
            </a:pPr>
            <a:r>
              <a:rPr lang="zh-CN" altLang="en-US" sz="2000" b="1" dirty="0">
                <a:latin typeface="SimSun"/>
                <a:ea typeface="+mn-ea"/>
              </a:rPr>
              <a:t>多极辐射</a:t>
            </a:r>
            <a:r>
              <a:rPr lang="en-US" altLang="zh-CN" sz="2000" b="1" dirty="0">
                <a:latin typeface="SimSun"/>
                <a:ea typeface="+mn-ea"/>
              </a:rPr>
              <a:t>:</a:t>
            </a:r>
            <a:r>
              <a:rPr lang="en-US" altLang="zh-CN" sz="2000" spc="-5" dirty="0"/>
              <a:t>seeds </a:t>
            </a:r>
            <a:r>
              <a:rPr lang="en-US" altLang="zh-CN" sz="2000" dirty="0"/>
              <a:t>of </a:t>
            </a:r>
            <a:r>
              <a:rPr lang="en-US" altLang="zh-CN" sz="2000" spc="5" dirty="0"/>
              <a:t>l</a:t>
            </a:r>
            <a:r>
              <a:rPr lang="en-US" altLang="zh-CN" sz="2000" dirty="0"/>
              <a:t>a</a:t>
            </a:r>
            <a:r>
              <a:rPr lang="en-US" altLang="zh-CN" sz="2000" spc="-45" dirty="0"/>
              <a:t>r</a:t>
            </a:r>
            <a:r>
              <a:rPr lang="en-US" altLang="zh-CN" sz="2000" dirty="0"/>
              <a:t>g</a:t>
            </a:r>
            <a:r>
              <a:rPr lang="en-US" altLang="zh-CN" sz="2000" spc="10" dirty="0"/>
              <a:t>e</a:t>
            </a:r>
            <a:r>
              <a:rPr lang="en-US" altLang="zh-CN" sz="2000" dirty="0"/>
              <a:t>-</a:t>
            </a:r>
            <a:r>
              <a:rPr lang="en-US" altLang="zh-CN" sz="2000" spc="-5" dirty="0"/>
              <a:t>sca</a:t>
            </a:r>
            <a:r>
              <a:rPr lang="en-US" altLang="zh-CN" sz="2000" dirty="0"/>
              <a:t>le</a:t>
            </a:r>
            <a:r>
              <a:rPr lang="en-US" altLang="zh-CN" sz="2000" spc="-50" dirty="0"/>
              <a:t> </a:t>
            </a:r>
            <a:r>
              <a:rPr lang="en-US" altLang="zh-CN" sz="2000" spc="-5" dirty="0"/>
              <a:t>st</a:t>
            </a:r>
            <a:r>
              <a:rPr lang="en-US" altLang="zh-CN" sz="2000" dirty="0"/>
              <a:t>ructu</a:t>
            </a:r>
            <a:r>
              <a:rPr lang="en-US" altLang="zh-CN" sz="2000" spc="5" dirty="0"/>
              <a:t>r</a:t>
            </a:r>
            <a:r>
              <a:rPr lang="en-US" altLang="zh-CN" sz="2000" spc="-5" dirty="0"/>
              <a:t>es</a:t>
            </a:r>
            <a:endParaRPr sz="2000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90619BF-050B-4E1F-A34C-FCA50CF2DF72}"/>
                  </a:ext>
                </a:extLst>
              </p:cNvPr>
              <p:cNvSpPr txBox="1"/>
              <p:nvPr/>
            </p:nvSpPr>
            <p:spPr>
              <a:xfrm>
                <a:off x="152400" y="1053584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90619BF-050B-4E1F-A34C-FCA50CF2D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053584"/>
                <a:ext cx="1676400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C403969-8965-4C94-945B-83808C8349EF}"/>
                  </a:ext>
                </a:extLst>
              </p:cNvPr>
              <p:cNvSpPr txBox="1"/>
              <p:nvPr/>
            </p:nvSpPr>
            <p:spPr>
              <a:xfrm>
                <a:off x="228600" y="1908627"/>
                <a:ext cx="6477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 spc="-5" dirty="0">
                    <a:solidFill>
                      <a:srgbClr val="181B1F"/>
                    </a:solidFill>
                    <a:latin typeface="SimSun"/>
                    <a:cs typeface="SimSun"/>
                  </a:rPr>
                  <a:t>对于天球上的函数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pc="-355" dirty="0">
                    <a:solidFill>
                      <a:srgbClr val="181B1F"/>
                    </a:solidFill>
                    <a:latin typeface="SimSun"/>
                    <a:cs typeface="SimSun"/>
                  </a:rPr>
                  <a:t>，</a:t>
                </a:r>
                <a:r>
                  <a:rPr lang="zh-CN" altLang="en-US" sz="1800" spc="-5" dirty="0">
                    <a:solidFill>
                      <a:srgbClr val="181B1F"/>
                    </a:solidFill>
                    <a:latin typeface="SimSun"/>
                    <a:cs typeface="SimSun"/>
                  </a:rPr>
                  <a:t>利用球谐函数</a:t>
                </a:r>
                <a:r>
                  <a:rPr lang="zh-CN" altLang="en-US" sz="1800" spc="5" dirty="0">
                    <a:solidFill>
                      <a:srgbClr val="181B1F"/>
                    </a:solidFill>
                    <a:latin typeface="SimSun"/>
                    <a:cs typeface="SimSun"/>
                  </a:rPr>
                  <a:t>进</a:t>
                </a:r>
                <a:r>
                  <a:rPr lang="zh-CN" altLang="en-US" sz="1800" spc="-5" dirty="0">
                    <a:solidFill>
                      <a:srgbClr val="181B1F"/>
                    </a:solidFill>
                    <a:latin typeface="SimSun"/>
                    <a:cs typeface="SimSun"/>
                  </a:rPr>
                  <a:t>行级</a:t>
                </a:r>
                <a:r>
                  <a:rPr lang="zh-CN" altLang="en-US" sz="1800" spc="5" dirty="0">
                    <a:solidFill>
                      <a:srgbClr val="181B1F"/>
                    </a:solidFill>
                    <a:latin typeface="SimSun"/>
                    <a:cs typeface="SimSun"/>
                  </a:rPr>
                  <a:t>数</a:t>
                </a:r>
                <a:r>
                  <a:rPr lang="zh-CN" altLang="en-US" sz="1800" spc="-5" dirty="0">
                    <a:solidFill>
                      <a:srgbClr val="181B1F"/>
                    </a:solidFill>
                    <a:latin typeface="SimSun"/>
                    <a:cs typeface="SimSun"/>
                  </a:rPr>
                  <a:t>展开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C403969-8965-4C94-945B-83808C834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08627"/>
                <a:ext cx="6477000" cy="369332"/>
              </a:xfrm>
              <a:prstGeom prst="rect">
                <a:avLst/>
              </a:prstGeom>
              <a:blipFill>
                <a:blip r:embed="rId3"/>
                <a:stretch>
                  <a:fillRect l="-847" t="-13115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object 4">
            <a:extLst>
              <a:ext uri="{FF2B5EF4-FFF2-40B4-BE49-F238E27FC236}">
                <a16:creationId xmlns:a16="http://schemas.microsoft.com/office/drawing/2014/main" id="{B0BD3C45-68F5-40F4-8648-3185D2E1794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01678" y="666750"/>
            <a:ext cx="4869497" cy="1143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3">
                <a:extLst>
                  <a:ext uri="{FF2B5EF4-FFF2-40B4-BE49-F238E27FC236}">
                    <a16:creationId xmlns:a16="http://schemas.microsoft.com/office/drawing/2014/main" id="{43CDB8D6-5A8F-4A5A-8A59-C2ECFA77E754}"/>
                  </a:ext>
                </a:extLst>
              </p:cNvPr>
              <p:cNvSpPr txBox="1"/>
              <p:nvPr/>
            </p:nvSpPr>
            <p:spPr>
              <a:xfrm>
                <a:off x="6968673" y="547832"/>
                <a:ext cx="1981200" cy="1495280"/>
              </a:xfrm>
              <a:prstGeom prst="rect">
                <a:avLst/>
              </a:prstGeom>
            </p:spPr>
            <p:txBody>
              <a:bodyPr vert="horz" wrap="square" lIns="0" tIns="58419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365"/>
                  </a:spcBef>
                  <a:tabLst>
                    <a:tab pos="2546985" algn="l"/>
                    <a:tab pos="6744970" algn="l"/>
                  </a:tabLst>
                </a:pPr>
                <a14:m>
                  <m:oMath xmlns:m="http://schemas.openxmlformats.org/officeDocument/2006/math">
                    <m:r>
                      <a:rPr lang="zh-CN" altLang="en-US" sz="1600" i="1" dirty="0" smtClean="0">
                        <a:latin typeface="Cambria Math" panose="02040503050406030204" pitchFamily="18" charset="0"/>
                        <a:cs typeface="Times New Roman"/>
                      </a:rPr>
                      <m:t>𝑙</m:t>
                    </m:r>
                    <m:r>
                      <a:rPr lang="en-US" altLang="zh-CN" sz="1600" i="1" spc="-10" dirty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cs typeface="Times New Roman"/>
                      </a:rPr>
                      <m:t>0:</m:t>
                    </m:r>
                  </m:oMath>
                </a14:m>
                <a:r>
                  <a:rPr lang="zh-CN" altLang="en-US" sz="1600" dirty="0">
                    <a:latin typeface="SimSun"/>
                    <a:cs typeface="SimSun"/>
                  </a:rPr>
                  <a:t> 平均温度；</a:t>
                </a:r>
                <a:endParaRPr lang="zh-CN" altLang="en-US" sz="1600" spc="-520" dirty="0">
                  <a:latin typeface="SimSun"/>
                  <a:cs typeface="SimSu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365"/>
                  </a:spcBef>
                  <a:tabLst>
                    <a:tab pos="2546985" algn="l"/>
                    <a:tab pos="6744970" algn="l"/>
                  </a:tabLst>
                </a:pPr>
                <a14:m>
                  <m:oMath xmlns:m="http://schemas.openxmlformats.org/officeDocument/2006/math">
                    <m:r>
                      <a:rPr lang="zh-CN" altLang="en-US" sz="1600" i="1" dirty="0" smtClean="0">
                        <a:latin typeface="Cambria Math" panose="02040503050406030204" pitchFamily="18" charset="0"/>
                        <a:cs typeface="Times New Roman"/>
                      </a:rPr>
                      <m:t>𝑙</m:t>
                    </m:r>
                    <m:r>
                      <a:rPr lang="en-US" altLang="zh-CN" sz="1600" i="1" spc="-10" dirty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US" altLang="zh-CN" sz="1600" b="0" i="1" spc="-10" dirty="0" smtClean="0">
                        <a:latin typeface="Cambria Math" panose="02040503050406030204" pitchFamily="18" charset="0"/>
                        <a:cs typeface="Times New Roman"/>
                      </a:rPr>
                      <m:t>1</m:t>
                    </m:r>
                    <m:r>
                      <a:rPr lang="en-US" altLang="zh-CN" sz="1600" b="0" i="0" spc="-10" dirty="0" smtClean="0">
                        <a:latin typeface="Cambria Math" panose="02040503050406030204" pitchFamily="18" charset="0"/>
                        <a:cs typeface="Times New Roman"/>
                      </a:rPr>
                      <m:t>:</m:t>
                    </m:r>
                  </m:oMath>
                </a14:m>
                <a:r>
                  <a:rPr lang="en-US" altLang="zh-CN" sz="1600" dirty="0">
                    <a:latin typeface="SimSun"/>
                    <a:cs typeface="SimSun"/>
                  </a:rPr>
                  <a:t> </a:t>
                </a:r>
                <a:r>
                  <a:rPr lang="zh-CN" altLang="en-US" sz="1600" dirty="0">
                    <a:latin typeface="SimSun"/>
                    <a:cs typeface="SimSun"/>
                  </a:rPr>
                  <a:t>偶极项</a:t>
                </a:r>
                <a:endParaRPr lang="en-US" altLang="zh-CN" sz="1600" dirty="0">
                  <a:latin typeface="SimSun"/>
                  <a:cs typeface="SimSu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365"/>
                  </a:spcBef>
                  <a:tabLst>
                    <a:tab pos="2546985" algn="l"/>
                    <a:tab pos="6744970" algn="l"/>
                  </a:tabLst>
                </a:pPr>
                <a:r>
                  <a:rPr lang="en-US" altLang="zh-CN" sz="1600" spc="5" dirty="0">
                    <a:latin typeface="Times New Roman"/>
                    <a:cs typeface="Times New Roman"/>
                  </a:rPr>
                  <a:t>(</a:t>
                </a:r>
                <a:r>
                  <a:rPr lang="zh-CN" altLang="en-US" sz="1600" dirty="0">
                    <a:latin typeface="SimSun"/>
                    <a:cs typeface="SimSun"/>
                  </a:rPr>
                  <a:t>讨论各</a:t>
                </a:r>
                <a:r>
                  <a:rPr lang="zh-CN" altLang="en-US" sz="1600" spc="-15" dirty="0">
                    <a:latin typeface="SimSun"/>
                    <a:cs typeface="SimSun"/>
                  </a:rPr>
                  <a:t>向</a:t>
                </a:r>
                <a:r>
                  <a:rPr lang="zh-CN" altLang="en-US" sz="1600" dirty="0">
                    <a:latin typeface="SimSun"/>
                    <a:cs typeface="SimSun"/>
                  </a:rPr>
                  <a:t>异性</a:t>
                </a:r>
                <a:r>
                  <a:rPr lang="zh-CN" altLang="en-US" sz="1600" spc="-15" dirty="0">
                    <a:latin typeface="SimSun"/>
                    <a:cs typeface="SimSun"/>
                  </a:rPr>
                  <a:t>时</a:t>
                </a:r>
                <a:r>
                  <a:rPr lang="zh-CN" altLang="en-US" sz="1600" dirty="0">
                    <a:latin typeface="SimSun"/>
                    <a:cs typeface="SimSun"/>
                  </a:rPr>
                  <a:t>略去</a:t>
                </a:r>
                <a:r>
                  <a:rPr lang="en-US" altLang="zh-CN" sz="1600" dirty="0">
                    <a:latin typeface="Times New Roman"/>
                    <a:cs typeface="Times New Roman"/>
                  </a:rPr>
                  <a:t>) </a:t>
                </a:r>
                <a:endParaRPr lang="zh-CN" altLang="en-US" sz="160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365"/>
                  </a:spcBef>
                  <a:tabLst>
                    <a:tab pos="2546985" algn="l"/>
                    <a:tab pos="6744970" algn="l"/>
                  </a:tabLst>
                </a:pPr>
                <a14:m>
                  <m:oMath xmlns:m="http://schemas.openxmlformats.org/officeDocument/2006/math">
                    <m:r>
                      <a:rPr lang="zh-CN" altLang="en-US" sz="1600" i="1" dirty="0" smtClean="0">
                        <a:latin typeface="Cambria Math" panose="02040503050406030204" pitchFamily="18" charset="0"/>
                        <a:cs typeface="Times New Roman"/>
                      </a:rPr>
                      <m:t>𝑙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cs typeface="Times New Roman"/>
                      </a:rPr>
                      <m:t>=2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cs typeface="Times New Roman"/>
                      </a:rPr>
                      <m:t>:</m:t>
                    </m:r>
                  </m:oMath>
                </a14:m>
                <a:r>
                  <a:rPr lang="zh-CN" altLang="en-US" sz="1600" dirty="0">
                    <a:latin typeface="SimSun"/>
                    <a:cs typeface="SimSun"/>
                  </a:rPr>
                  <a:t> 四极项</a:t>
                </a:r>
                <a:endParaRPr lang="en-US" altLang="zh-CN" sz="1600" dirty="0">
                  <a:latin typeface="SimSun"/>
                  <a:cs typeface="SimSu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365"/>
                  </a:spcBef>
                  <a:tabLst>
                    <a:tab pos="2546985" algn="l"/>
                    <a:tab pos="6744970" algn="l"/>
                  </a:tabLst>
                </a:pPr>
                <a:endParaRPr sz="1600" dirty="0">
                  <a:latin typeface="SimSun"/>
                  <a:cs typeface="SimSun"/>
                </a:endParaRPr>
              </a:p>
            </p:txBody>
          </p:sp>
        </mc:Choice>
        <mc:Fallback xmlns="">
          <p:sp>
            <p:nvSpPr>
              <p:cNvPr id="14" name="object 3">
                <a:extLst>
                  <a:ext uri="{FF2B5EF4-FFF2-40B4-BE49-F238E27FC236}">
                    <a16:creationId xmlns:a16="http://schemas.microsoft.com/office/drawing/2014/main" id="{43CDB8D6-5A8F-4A5A-8A59-C2ECFA77E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673" y="547832"/>
                <a:ext cx="1981200" cy="1495280"/>
              </a:xfrm>
              <a:prstGeom prst="rect">
                <a:avLst/>
              </a:prstGeom>
              <a:blipFill>
                <a:blip r:embed="rId5"/>
                <a:stretch>
                  <a:fillRect l="-5538" t="-816" r="-8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33E7E15-26C9-4B5E-9FB1-5EB6B2B03AD6}"/>
                  </a:ext>
                </a:extLst>
              </p:cNvPr>
              <p:cNvSpPr txBox="1"/>
              <p:nvPr/>
            </p:nvSpPr>
            <p:spPr>
              <a:xfrm>
                <a:off x="152400" y="2431239"/>
                <a:ext cx="3733800" cy="6011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zh-CN" alt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ϕ</m:t>
                          </m:r>
                        </m:e>
                      </m:d>
                      <m:r>
                        <a:rPr lang="zh-CN" alt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zh-CN" alt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zh-CN" alt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zh-CN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zh-CN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  <m:r>
                                    <a:rPr lang="zh-CN" alt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ϕ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33E7E15-26C9-4B5E-9FB1-5EB6B2B03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431239"/>
                <a:ext cx="3733800" cy="6011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4A721A8-ACA3-429E-9B30-A679DAAA13F7}"/>
                  </a:ext>
                </a:extLst>
              </p:cNvPr>
              <p:cNvSpPr txBox="1"/>
              <p:nvPr/>
            </p:nvSpPr>
            <p:spPr>
              <a:xfrm>
                <a:off x="6740471" y="1796619"/>
                <a:ext cx="23622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1600" i="1" dirty="0" smtClean="0">
                        <a:latin typeface="Cambria Math" panose="02040503050406030204" pitchFamily="18" charset="0"/>
                        <a:cs typeface="Times New Roman"/>
                      </a:rPr>
                      <m:t>𝑙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zh-CN" altLang="en-US" sz="1600" dirty="0"/>
                  <a:t>更大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/>
                  <a:t>更高频的变化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/>
                  <a:t>更小尺度的结构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4A721A8-ACA3-429E-9B30-A679DAAA1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471" y="1796619"/>
                <a:ext cx="2362200" cy="584775"/>
              </a:xfrm>
              <a:prstGeom prst="rect">
                <a:avLst/>
              </a:prstGeom>
              <a:blipFill>
                <a:blip r:embed="rId7"/>
                <a:stretch>
                  <a:fillRect t="-4167" b="-10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55CE8CF-139F-453B-B483-D0174724FF07}"/>
                  </a:ext>
                </a:extLst>
              </p:cNvPr>
              <p:cNvSpPr txBox="1"/>
              <p:nvPr/>
            </p:nvSpPr>
            <p:spPr>
              <a:xfrm>
                <a:off x="228600" y="3068657"/>
                <a:ext cx="46391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pc="-5" dirty="0">
                    <a:solidFill>
                      <a:srgbClr val="181B1F"/>
                    </a:solidFill>
                    <a:latin typeface="SimSun"/>
                  </a:rPr>
                  <a:t>对应的功率谱（假设与</a:t>
                </a:r>
                <a14:m>
                  <m:oMath xmlns:m="http://schemas.openxmlformats.org/officeDocument/2006/math">
                    <m:r>
                      <a:rPr lang="en-US" altLang="zh-CN" b="0" i="0" spc="-5" dirty="0" smtClean="0">
                        <a:solidFill>
                          <a:srgbClr val="181B1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pc="-5" dirty="0" smtClean="0">
                        <a:solidFill>
                          <a:srgbClr val="181B1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pc="-5" dirty="0" smtClean="0">
                        <a:solidFill>
                          <a:srgbClr val="181B1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pc="-5" dirty="0">
                    <a:solidFill>
                      <a:srgbClr val="181B1F"/>
                    </a:solidFill>
                    <a:latin typeface="SimSun"/>
                  </a:rPr>
                  <a:t>无关）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55CE8CF-139F-453B-B483-D0174724F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068657"/>
                <a:ext cx="4639158" cy="369332"/>
              </a:xfrm>
              <a:prstGeom prst="rect">
                <a:avLst/>
              </a:prstGeom>
              <a:blipFill>
                <a:blip r:embed="rId8"/>
                <a:stretch>
                  <a:fillRect l="-1183" t="-13115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4906EAC-AD70-48AA-B834-475E18705563}"/>
                  </a:ext>
                </a:extLst>
              </p:cNvPr>
              <p:cNvSpPr txBox="1"/>
              <p:nvPr/>
            </p:nvSpPr>
            <p:spPr>
              <a:xfrm>
                <a:off x="152400" y="3375890"/>
                <a:ext cx="4076451" cy="6648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𝑙𝑚</m:t>
                              </m:r>
                            </m:sub>
                            <m:sup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4906EAC-AD70-48AA-B834-475E18705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375890"/>
                <a:ext cx="4076451" cy="6648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5B62586-5559-474D-B510-AD9382294328}"/>
                  </a:ext>
                </a:extLst>
              </p:cNvPr>
              <p:cNvSpPr txBox="1"/>
              <p:nvPr/>
            </p:nvSpPr>
            <p:spPr>
              <a:xfrm>
                <a:off x="152400" y="4129536"/>
                <a:ext cx="4327007" cy="654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8100" marR="30480">
                  <a:lnSpc>
                    <a:spcPct val="120000"/>
                  </a:lnSpc>
                  <a:spcBef>
                    <a:spcPts val="95"/>
                  </a:spcBef>
                </a:pPr>
                <a:r>
                  <a:rPr lang="zh-CN" altLang="en-US" sz="1600" dirty="0">
                    <a:latin typeface="SimSun"/>
                    <a:cs typeface="SimSun"/>
                  </a:rPr>
                  <a:t>功率谱</a:t>
                </a:r>
                <a:r>
                  <a:rPr lang="zh-CN" altLang="en-US" sz="1600" spc="-605" dirty="0">
                    <a:latin typeface="SimSun"/>
                    <a:cs typeface="SimSun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spc="-5" dirty="0" smtClean="0">
                        <a:latin typeface="Cambria Math" panose="02040503050406030204" pitchFamily="18" charset="0"/>
                        <a:cs typeface="Times New Roman"/>
                      </a:rPr>
                      <m:t>𝐶</m:t>
                    </m:r>
                    <m:r>
                      <a:rPr lang="en-US" altLang="zh-CN" sz="1600" i="1" spc="-7" baseline="-20833" dirty="0">
                        <a:latin typeface="Cambria Math" panose="02040503050406030204" pitchFamily="18" charset="0"/>
                        <a:cs typeface="Times New Roman"/>
                      </a:rPr>
                      <m:t>𝑙</m:t>
                    </m:r>
                  </m:oMath>
                </a14:m>
                <a:r>
                  <a:rPr lang="zh-CN" altLang="en-US" sz="1600" spc="7" baseline="-20833" dirty="0">
                    <a:latin typeface="Times New Roman"/>
                    <a:cs typeface="Times New Roman"/>
                  </a:rPr>
                  <a:t> </a:t>
                </a:r>
                <a:r>
                  <a:rPr lang="zh-CN" altLang="en-US" sz="1600" dirty="0">
                    <a:latin typeface="SimSun"/>
                    <a:cs typeface="SimSun"/>
                  </a:rPr>
                  <a:t>为一重要物理量。对于</a:t>
                </a:r>
                <a:r>
                  <a:rPr lang="en-US" altLang="zh-CN" sz="1600" spc="-5" dirty="0">
                    <a:latin typeface="Times New Roman"/>
                    <a:cs typeface="Times New Roman"/>
                  </a:rPr>
                  <a:t>Gauss </a:t>
                </a:r>
                <a:r>
                  <a:rPr lang="zh-CN" altLang="en-US" sz="1600" dirty="0">
                    <a:latin typeface="SimSun"/>
                    <a:cs typeface="SimSun"/>
                  </a:rPr>
                  <a:t>温度场，</a:t>
                </a:r>
                <a:r>
                  <a:rPr lang="zh-CN" altLang="en-US" sz="1600" spc="-5" dirty="0">
                    <a:latin typeface="SimSun"/>
                    <a:cs typeface="SimSun"/>
                  </a:rPr>
                  <a:t>知道了</a:t>
                </a:r>
                <a14:m>
                  <m:oMath xmlns:m="http://schemas.openxmlformats.org/officeDocument/2006/math">
                    <m:r>
                      <a:rPr lang="en-US" altLang="zh-CN" sz="1600" i="1" spc="-5" dirty="0" smtClean="0">
                        <a:latin typeface="Cambria Math" panose="02040503050406030204" pitchFamily="18" charset="0"/>
                        <a:cs typeface="Times New Roman"/>
                      </a:rPr>
                      <m:t>𝐶</m:t>
                    </m:r>
                    <m:r>
                      <a:rPr lang="en-US" altLang="zh-CN" sz="1600" i="1" spc="-7" baseline="-20833" dirty="0">
                        <a:latin typeface="Cambria Math" panose="02040503050406030204" pitchFamily="18" charset="0"/>
                        <a:cs typeface="Times New Roman"/>
                      </a:rPr>
                      <m:t>𝑙</m:t>
                    </m:r>
                  </m:oMath>
                </a14:m>
                <a:r>
                  <a:rPr lang="zh-CN" altLang="en-US" sz="1600" spc="315" baseline="-20833" dirty="0">
                    <a:latin typeface="Times New Roman"/>
                    <a:cs typeface="Times New Roman"/>
                  </a:rPr>
                  <a:t> </a:t>
                </a:r>
                <a:r>
                  <a:rPr lang="en-US" altLang="zh-CN" sz="1600" dirty="0">
                    <a:latin typeface="Times New Roman"/>
                    <a:cs typeface="Times New Roman"/>
                  </a:rPr>
                  <a:t>,</a:t>
                </a:r>
                <a:r>
                  <a:rPr lang="zh-CN" altLang="en-US" sz="1600" spc="-10" dirty="0">
                    <a:latin typeface="Times New Roman"/>
                    <a:cs typeface="Times New Roman"/>
                  </a:rPr>
                  <a:t> </a:t>
                </a:r>
                <a:r>
                  <a:rPr lang="zh-CN" altLang="en-US" sz="1600" spc="-5" dirty="0">
                    <a:latin typeface="SimSun"/>
                    <a:cs typeface="SimSun"/>
                  </a:rPr>
                  <a:t>就知道了它的所有的统计性质</a:t>
                </a:r>
                <a:endParaRPr lang="zh-CN" altLang="en-US" sz="1600" dirty="0">
                  <a:latin typeface="SimSun"/>
                  <a:cs typeface="SimSun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5B62586-5559-474D-B510-AD9382294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129536"/>
                <a:ext cx="4327007" cy="654988"/>
              </a:xfrm>
              <a:prstGeom prst="rect">
                <a:avLst/>
              </a:prstGeom>
              <a:blipFill>
                <a:blip r:embed="rId10"/>
                <a:stretch>
                  <a:fillRect t="-926" r="-4789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object 3">
            <a:extLst>
              <a:ext uri="{FF2B5EF4-FFF2-40B4-BE49-F238E27FC236}">
                <a16:creationId xmlns:a16="http://schemas.microsoft.com/office/drawing/2014/main" id="{39A800EF-8F24-4D81-BB1C-175D12BE11B8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800600" y="2350437"/>
            <a:ext cx="3657600" cy="27157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CA7B6A43-CB0B-4CD8-BB78-EF548BF30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3" y="226866"/>
            <a:ext cx="9124627" cy="4888376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661ED3B-526D-4D19-B426-9DDEA8931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867150"/>
            <a:ext cx="3130283" cy="1200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3EEBB60B-8B3E-42BB-9D33-72EB88AF9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283"/>
            <a:ext cx="9144000" cy="472893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93E22F8-5834-4EB7-B02A-A55107EEC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1047750"/>
            <a:ext cx="2819399" cy="67210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29F37DCF-9901-467A-AE35-1E2B48EED704}"/>
              </a:ext>
            </a:extLst>
          </p:cNvPr>
          <p:cNvSpPr txBox="1"/>
          <p:nvPr/>
        </p:nvSpPr>
        <p:spPr>
          <a:xfrm>
            <a:off x="6819899" y="1962150"/>
            <a:ext cx="3433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   </a:t>
            </a:r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1A5C0C90-934D-4EB0-AD58-2F78E4BAB7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2038350"/>
            <a:ext cx="2438400" cy="67863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F60F8FBB-A6EC-4293-99DF-FBB5817B90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2799" y="4019550"/>
            <a:ext cx="5418389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5110" y="1303369"/>
            <a:ext cx="6778337" cy="61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200">
              <a:lnSpc>
                <a:spcPts val="2475"/>
              </a:lnSpc>
            </a:pPr>
            <a:r>
              <a:rPr lang="en-US" altLang="zh-CN" spc="-20" dirty="0">
                <a:latin typeface="Times New Roman"/>
                <a:cs typeface="Times New Roman"/>
              </a:rPr>
              <a:t>Sachs-Wolfe</a:t>
            </a:r>
            <a:r>
              <a:rPr lang="zh-CN" altLang="en-US" spc="-40" dirty="0">
                <a:latin typeface="Times New Roman"/>
                <a:cs typeface="Times New Roman"/>
              </a:rPr>
              <a:t> </a:t>
            </a:r>
            <a:r>
              <a:rPr lang="en-US" altLang="zh-CN" spc="-10" dirty="0">
                <a:latin typeface="Times New Roman"/>
                <a:cs typeface="Times New Roman"/>
              </a:rPr>
              <a:t>effect</a:t>
            </a:r>
            <a:r>
              <a:rPr lang="zh-CN" altLang="en-US" spc="-40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(1967)</a:t>
            </a:r>
            <a:r>
              <a:rPr lang="zh-CN" altLang="en-US" dirty="0">
                <a:latin typeface="SimSun"/>
                <a:cs typeface="SimSun"/>
              </a:rPr>
              <a:t>：在复合期间，由于引力场扰动的存在，光子与重子发生最后一次散射受到了扰动的引力势阱的影响：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9716CC2-EDDE-4236-9DA6-FB97BE1AF395}"/>
              </a:ext>
            </a:extLst>
          </p:cNvPr>
          <p:cNvSpPr txBox="1"/>
          <p:nvPr/>
        </p:nvSpPr>
        <p:spPr>
          <a:xfrm>
            <a:off x="272086" y="705301"/>
            <a:ext cx="37050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CMB anisotropies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B151565-D6E8-4718-A230-DD7BFC395043}"/>
                  </a:ext>
                </a:extLst>
              </p:cNvPr>
              <p:cNvSpPr txBox="1"/>
              <p:nvPr/>
            </p:nvSpPr>
            <p:spPr>
              <a:xfrm>
                <a:off x="305666" y="2051209"/>
                <a:ext cx="5455858" cy="961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700">
                  <a:spcBef>
                    <a:spcPts val="285"/>
                  </a:spcBef>
                </a:pPr>
                <a:r>
                  <a:rPr lang="en-US" altLang="zh-CN" sz="1800" dirty="0">
                    <a:latin typeface="Times New Roman"/>
                    <a:cs typeface="Times New Roman"/>
                  </a:rPr>
                  <a:t>1</a:t>
                </a:r>
                <a:r>
                  <a:rPr lang="zh-CN" altLang="en-US" sz="1800" dirty="0">
                    <a:latin typeface="SimSun"/>
                    <a:cs typeface="SimSun"/>
                  </a:rPr>
                  <a:t>、引力红移使光子频率改变，从而使观测到的辐射温度出现涨落（引力势的扰动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zh-CN" altLang="en-US" i="0" smtClean="0">
                        <a:latin typeface="Cambria Math" panose="02040503050406030204" pitchFamily="18" charset="0"/>
                      </a:rPr>
                      <m:t>δφ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zh-CN" altLang="en-US" spc="-5" dirty="0">
                    <a:latin typeface="SimSun"/>
                    <a:cs typeface="SimSun"/>
                  </a:rPr>
                  <a:t>质量扰动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sz="1800" dirty="0">
                    <a:latin typeface="SimSun"/>
                    <a:cs typeface="SimSun"/>
                  </a:rPr>
                  <a:t>）：</a:t>
                </a:r>
                <a:endParaRPr lang="en-US" altLang="zh-CN" sz="1800" dirty="0">
                  <a:latin typeface="SimSun"/>
                  <a:cs typeface="SimSun"/>
                </a:endParaRPr>
              </a:p>
              <a:p>
                <a:pPr marL="12700">
                  <a:spcBef>
                    <a:spcPts val="285"/>
                  </a:spcBef>
                </a:pPr>
                <a:endParaRPr lang="zh-CN" altLang="en-US" sz="1800" dirty="0">
                  <a:latin typeface="SimSun"/>
                  <a:cs typeface="SimSun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B151565-D6E8-4718-A230-DD7BFC395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66" y="2051209"/>
                <a:ext cx="5455858" cy="961802"/>
              </a:xfrm>
              <a:prstGeom prst="rect">
                <a:avLst/>
              </a:prstGeom>
              <a:blipFill>
                <a:blip r:embed="rId2"/>
                <a:stretch>
                  <a:fillRect l="-670" t="-4430" r="-7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2BB3982-90EB-4010-BF3D-02214E54418B}"/>
                  </a:ext>
                </a:extLst>
              </p:cNvPr>
              <p:cNvSpPr txBox="1"/>
              <p:nvPr/>
            </p:nvSpPr>
            <p:spPr>
              <a:xfrm>
                <a:off x="5648047" y="2051209"/>
                <a:ext cx="2344070" cy="6187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δφ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2BB3982-90EB-4010-BF3D-02214E544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047" y="2051209"/>
                <a:ext cx="2344070" cy="6187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D4BC865-FB2E-4C73-A7CA-AC023E4626D1}"/>
                  </a:ext>
                </a:extLst>
              </p:cNvPr>
              <p:cNvSpPr txBox="1"/>
              <p:nvPr/>
            </p:nvSpPr>
            <p:spPr>
              <a:xfrm>
                <a:off x="5761524" y="2890885"/>
                <a:ext cx="3124200" cy="6187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≈−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δφ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D4BC865-FB2E-4C73-A7CA-AC023E462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524" y="2890885"/>
                <a:ext cx="3124200" cy="6187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7E7D87CD-C06D-473B-9BC3-D151D2B001EE}"/>
              </a:ext>
            </a:extLst>
          </p:cNvPr>
          <p:cNvSpPr txBox="1"/>
          <p:nvPr/>
        </p:nvSpPr>
        <p:spPr>
          <a:xfrm>
            <a:off x="305666" y="2881406"/>
            <a:ext cx="54159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、引力红移也使得光子受到散射的时间发生膨胀，从而使观测到的光子相应于更早一些的观测时刻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8A5B7CE-20F4-4C64-B874-D457EA3FFE45}"/>
              </a:ext>
            </a:extLst>
          </p:cNvPr>
          <p:cNvSpPr txBox="1"/>
          <p:nvPr/>
        </p:nvSpPr>
        <p:spPr>
          <a:xfrm>
            <a:off x="305666" y="3748119"/>
            <a:ext cx="2829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sz="1800" dirty="0">
                <a:latin typeface="SimSun"/>
                <a:cs typeface="SimSun"/>
              </a:rPr>
              <a:t>总的效应：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A653DF9-4ECD-47FF-BF28-88785A03A5E0}"/>
                  </a:ext>
                </a:extLst>
              </p:cNvPr>
              <p:cNvSpPr txBox="1"/>
              <p:nvPr/>
            </p:nvSpPr>
            <p:spPr>
              <a:xfrm>
                <a:off x="281127" y="4323351"/>
                <a:ext cx="3015918" cy="636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δφ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zh-CN" alt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m:rPr>
                              <m:sty m:val="p"/>
                            </m:rPr>
                            <a:rPr lang="zh-CN" alt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zh-CN" alt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A653DF9-4ECD-47FF-BF28-88785A03A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27" y="4323351"/>
                <a:ext cx="3015918" cy="6366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CC5E9F36-4CB9-469B-91AB-4A46240047F6}"/>
              </a:ext>
            </a:extLst>
          </p:cNvPr>
          <p:cNvSpPr txBox="1"/>
          <p:nvPr/>
        </p:nvSpPr>
        <p:spPr>
          <a:xfrm>
            <a:off x="3581400" y="4324350"/>
            <a:ext cx="38489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3025">
              <a:lnSpc>
                <a:spcPct val="100000"/>
              </a:lnSpc>
              <a:spcBef>
                <a:spcPts val="655"/>
              </a:spcBef>
            </a:pPr>
            <a:r>
              <a:rPr lang="zh-CN" altLang="en-US" sz="1800" dirty="0">
                <a:solidFill>
                  <a:srgbClr val="FF0000"/>
                </a:solidFill>
                <a:latin typeface="SimSun"/>
                <a:cs typeface="SimSun"/>
              </a:rPr>
              <a:t>起源于光子最后散射</a:t>
            </a:r>
            <a:r>
              <a:rPr lang="zh-CN" altLang="en-US" sz="1800" spc="-15" dirty="0">
                <a:solidFill>
                  <a:srgbClr val="FF0000"/>
                </a:solidFill>
                <a:latin typeface="SimSun"/>
                <a:cs typeface="SimSun"/>
              </a:rPr>
              <a:t>阶</a:t>
            </a:r>
            <a:r>
              <a:rPr lang="zh-CN" altLang="en-US" sz="1800" dirty="0">
                <a:solidFill>
                  <a:srgbClr val="FF0000"/>
                </a:solidFill>
                <a:latin typeface="SimSun"/>
                <a:cs typeface="SimSun"/>
              </a:rPr>
              <a:t>段由</a:t>
            </a:r>
            <a:r>
              <a:rPr lang="zh-CN" altLang="en-US" sz="1800" spc="-15" dirty="0">
                <a:solidFill>
                  <a:srgbClr val="FF0000"/>
                </a:solidFill>
                <a:latin typeface="SimSun"/>
                <a:cs typeface="SimSun"/>
              </a:rPr>
              <a:t>于</a:t>
            </a:r>
            <a:r>
              <a:rPr lang="zh-CN" altLang="en-US" sz="1800" dirty="0">
                <a:solidFill>
                  <a:srgbClr val="FF0000"/>
                </a:solidFill>
                <a:latin typeface="SimSun"/>
                <a:cs typeface="SimSun"/>
              </a:rPr>
              <a:t>物质密度不均匀而产生的引力</a:t>
            </a:r>
            <a:r>
              <a:rPr lang="zh-CN" altLang="en-US" sz="1800" spc="-10" dirty="0">
                <a:solidFill>
                  <a:srgbClr val="FF0000"/>
                </a:solidFill>
                <a:latin typeface="SimSun"/>
                <a:cs typeface="SimSun"/>
              </a:rPr>
              <a:t>势</a:t>
            </a:r>
            <a:r>
              <a:rPr lang="zh-CN" altLang="en-US" sz="1800" dirty="0">
                <a:solidFill>
                  <a:srgbClr val="FF0000"/>
                </a:solidFill>
                <a:latin typeface="SimSun"/>
                <a:cs typeface="SimSun"/>
              </a:rPr>
              <a:t>扰</a:t>
            </a:r>
            <a:r>
              <a:rPr lang="zh-CN" altLang="en-US" sz="1800" spc="5" dirty="0">
                <a:solidFill>
                  <a:srgbClr val="FF0000"/>
                </a:solidFill>
                <a:latin typeface="SimSun"/>
                <a:cs typeface="SimSun"/>
              </a:rPr>
              <a:t>动</a:t>
            </a:r>
            <a:endParaRPr lang="zh-CN" altLang="en-US" sz="1800" dirty="0">
              <a:latin typeface="SimSun"/>
              <a:cs typeface="SimSun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CEBBAEC-457E-45C6-A4B2-1BFD84F3C8DB}"/>
              </a:ext>
            </a:extLst>
          </p:cNvPr>
          <p:cNvSpPr txBox="1"/>
          <p:nvPr/>
        </p:nvSpPr>
        <p:spPr>
          <a:xfrm>
            <a:off x="345752" y="182081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各向异性的成因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114550"/>
            <a:ext cx="4738115" cy="186537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1000" y="646999"/>
            <a:ext cx="4738116" cy="1225977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910"/>
              </a:spcBef>
              <a:tabLst>
                <a:tab pos="841375" algn="l"/>
              </a:tabLst>
            </a:pPr>
            <a:r>
              <a:rPr sz="2000" dirty="0">
                <a:latin typeface="SimSun"/>
                <a:cs typeface="SimSun"/>
              </a:rPr>
              <a:t>①	</a:t>
            </a:r>
            <a:r>
              <a:rPr sz="2000" spc="-5" dirty="0">
                <a:latin typeface="Times New Roman"/>
                <a:cs typeface="Times New Roman"/>
              </a:rPr>
              <a:t>thermal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Sunyaev-Zel</a:t>
            </a:r>
            <a:r>
              <a:rPr sz="2000" dirty="0">
                <a:latin typeface="Arial MT"/>
                <a:cs typeface="Arial MT"/>
              </a:rPr>
              <a:t>’</a:t>
            </a:r>
            <a:r>
              <a:rPr sz="2000" dirty="0">
                <a:latin typeface="Times New Roman"/>
                <a:cs typeface="Times New Roman"/>
              </a:rPr>
              <a:t>dovich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effect</a:t>
            </a:r>
            <a:endParaRPr sz="2000" dirty="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  <a:spcBef>
                <a:spcPts val="580"/>
              </a:spcBef>
              <a:tabLst>
                <a:tab pos="841375" algn="l"/>
              </a:tabLst>
            </a:pPr>
            <a:r>
              <a:rPr sz="2000" dirty="0">
                <a:latin typeface="SimSun"/>
                <a:cs typeface="SimSun"/>
              </a:rPr>
              <a:t>②	</a:t>
            </a:r>
            <a:r>
              <a:rPr sz="2000" dirty="0">
                <a:latin typeface="Times New Roman"/>
                <a:cs typeface="Times New Roman"/>
              </a:rPr>
              <a:t>lensing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effect</a:t>
            </a:r>
            <a:endParaRPr sz="2000" dirty="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  <a:spcBef>
                <a:spcPts val="575"/>
              </a:spcBef>
              <a:tabLst>
                <a:tab pos="841375" algn="l"/>
              </a:tabLst>
            </a:pPr>
            <a:r>
              <a:rPr sz="2000" dirty="0">
                <a:latin typeface="SimSun"/>
                <a:cs typeface="SimSun"/>
              </a:rPr>
              <a:t>③	</a:t>
            </a:r>
            <a:r>
              <a:rPr sz="2000" dirty="0">
                <a:latin typeface="Times New Roman"/>
                <a:cs typeface="Times New Roman"/>
              </a:rPr>
              <a:t>integrated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Sachs-Wolf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effect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82BC63-261E-444F-B99F-F197C4129882}"/>
              </a:ext>
            </a:extLst>
          </p:cNvPr>
          <p:cNvSpPr txBox="1"/>
          <p:nvPr/>
        </p:nvSpPr>
        <p:spPr>
          <a:xfrm>
            <a:off x="76200" y="209550"/>
            <a:ext cx="6934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265" marR="0" lvl="0" indent="-457200" algn="l" defTabSz="914400" rtl="0" eaLnBrk="1" fontAlgn="auto" latinLnBrk="0" hangingPunct="1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rgbClr val="000000"/>
              </a:buClr>
              <a:buSzPct val="85714"/>
              <a:buFont typeface="Wingdings" panose="05000000000000000000" pitchFamily="2" charset="2"/>
              <a:buChar char="Ø"/>
              <a:tabLst>
                <a:tab pos="196215" algn="l"/>
              </a:tabLst>
              <a:defRPr/>
            </a:pPr>
            <a:r>
              <a:rPr lang="en-US" altLang="zh-CN"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Secondary</a:t>
            </a:r>
            <a:r>
              <a:rPr kumimoji="0" lang="en-US" altLang="zh-CN" sz="2400" b="0" i="0" u="none" strike="noStrike" kern="1200" cap="none" spc="-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altLang="zh-CN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CMB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anisotropies</a:t>
            </a:r>
            <a:r>
              <a:rPr kumimoji="0" lang="en-US" altLang="zh-CN" sz="24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after</a:t>
            </a:r>
            <a:r>
              <a:rPr kumimoji="0" lang="en-US" altLang="zh-CN" sz="20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recombination)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0F38D6-DED9-4152-96A5-AB3FFBEEEC98}"/>
              </a:ext>
            </a:extLst>
          </p:cNvPr>
          <p:cNvSpPr txBox="1"/>
          <p:nvPr/>
        </p:nvSpPr>
        <p:spPr>
          <a:xfrm>
            <a:off x="1252061" y="4311835"/>
            <a:ext cx="663987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spc="-5" dirty="0">
                <a:latin typeface="Calibri"/>
                <a:cs typeface="Calibri"/>
              </a:rPr>
              <a:t>CMB</a:t>
            </a:r>
            <a:r>
              <a:rPr lang="zh-CN" altLang="en-US" sz="1800" spc="-90" dirty="0">
                <a:latin typeface="Calibri"/>
                <a:cs typeface="Calibri"/>
              </a:rPr>
              <a:t> </a:t>
            </a:r>
            <a:r>
              <a:rPr lang="zh-CN" altLang="en-US" sz="1800" dirty="0">
                <a:latin typeface="SimSun"/>
                <a:cs typeface="SimSun"/>
              </a:rPr>
              <a:t>各向异性：最后散射面的物理状</a:t>
            </a:r>
            <a:r>
              <a:rPr lang="zh-CN" altLang="en-US" sz="1800" spc="5" dirty="0">
                <a:latin typeface="SimSun"/>
                <a:cs typeface="SimSun"/>
              </a:rPr>
              <a:t>态</a:t>
            </a:r>
            <a:r>
              <a:rPr lang="en-US" altLang="zh-CN" sz="1800" dirty="0">
                <a:latin typeface="Calibri"/>
                <a:cs typeface="Calibri"/>
              </a:rPr>
              <a:t>+</a:t>
            </a:r>
            <a:r>
              <a:rPr lang="zh-CN" altLang="en-US" sz="1800" spc="-5" dirty="0">
                <a:latin typeface="SimSun"/>
                <a:cs typeface="SimSun"/>
              </a:rPr>
              <a:t>传播路径上的物理过程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35423" y="161544"/>
            <a:ext cx="4463960" cy="25496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6639" y="100472"/>
            <a:ext cx="8615680" cy="3098797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382905" indent="-370840">
              <a:lnSpc>
                <a:spcPct val="100000"/>
              </a:lnSpc>
              <a:spcBef>
                <a:spcPts val="1005"/>
              </a:spcBef>
              <a:buClr>
                <a:srgbClr val="C0504D"/>
              </a:buClr>
              <a:buFont typeface="Wingdings"/>
              <a:buChar char=""/>
              <a:tabLst>
                <a:tab pos="383540" algn="l"/>
              </a:tabLst>
            </a:pPr>
            <a:r>
              <a:rPr sz="2800" spc="-5" dirty="0">
                <a:latin typeface="Times New Roman"/>
                <a:cs typeface="Times New Roman"/>
              </a:rPr>
              <a:t>features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spectrum</a:t>
            </a:r>
            <a:endParaRPr sz="2800" dirty="0">
              <a:latin typeface="Times New Roman"/>
              <a:cs typeface="Times New Roman"/>
            </a:endParaRPr>
          </a:p>
          <a:p>
            <a:pPr marL="571500" marR="5213985" indent="-533400">
              <a:lnSpc>
                <a:spcPct val="118600"/>
              </a:lnSpc>
              <a:spcBef>
                <a:spcPts val="245"/>
              </a:spcBef>
              <a:buClr>
                <a:srgbClr val="C0504D"/>
              </a:buClr>
              <a:buChar char="•"/>
              <a:tabLst>
                <a:tab pos="571500" algn="l"/>
                <a:tab pos="572135" algn="l"/>
              </a:tabLst>
            </a:pPr>
            <a:r>
              <a:rPr sz="2400" spc="-10" dirty="0">
                <a:latin typeface="Times New Roman"/>
                <a:cs typeface="Times New Roman"/>
              </a:rPr>
              <a:t>large </a:t>
            </a:r>
            <a:r>
              <a:rPr sz="2400" dirty="0">
                <a:latin typeface="Times New Roman"/>
                <a:cs typeface="Times New Roman"/>
              </a:rPr>
              <a:t>angular scales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504D"/>
                </a:solidFill>
                <a:latin typeface="Times New Roman"/>
                <a:cs typeface="Times New Roman"/>
              </a:rPr>
              <a:t>integrated SW </a:t>
            </a:r>
            <a:r>
              <a:rPr sz="2000" spc="-5" dirty="0">
                <a:solidFill>
                  <a:srgbClr val="C0504D"/>
                </a:solidFill>
                <a:latin typeface="Times New Roman"/>
                <a:cs typeface="Times New Roman"/>
              </a:rPr>
              <a:t>effect </a:t>
            </a:r>
            <a:r>
              <a:rPr sz="2000" dirty="0">
                <a:latin typeface="Times New Roman"/>
                <a:cs typeface="Times New Roman"/>
              </a:rPr>
              <a:t>(&lt;10)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C0504D"/>
                </a:solidFill>
                <a:latin typeface="Times New Roman"/>
                <a:cs typeface="Times New Roman"/>
              </a:rPr>
              <a:t>Sachs-Wolf</a:t>
            </a:r>
            <a:r>
              <a:rPr sz="2000" spc="-7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504D"/>
                </a:solidFill>
                <a:latin typeface="Times New Roman"/>
                <a:cs typeface="Times New Roman"/>
              </a:rPr>
              <a:t>effect</a:t>
            </a:r>
            <a:r>
              <a:rPr sz="2000" spc="-5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(10~100)</a:t>
            </a:r>
          </a:p>
          <a:p>
            <a:pPr marL="571500" indent="-534035">
              <a:lnSpc>
                <a:spcPct val="100000"/>
              </a:lnSpc>
              <a:spcBef>
                <a:spcPts val="565"/>
              </a:spcBef>
              <a:buClr>
                <a:srgbClr val="C0504D"/>
              </a:buClr>
              <a:buChar char="•"/>
              <a:tabLst>
                <a:tab pos="571500" algn="l"/>
                <a:tab pos="572135" algn="l"/>
              </a:tabLst>
            </a:pPr>
            <a:r>
              <a:rPr sz="2400" spc="-5" dirty="0">
                <a:latin typeface="Times New Roman"/>
                <a:cs typeface="Times New Roman"/>
              </a:rPr>
              <a:t>intermediate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scales</a:t>
            </a:r>
          </a:p>
          <a:p>
            <a:pPr marL="571500">
              <a:lnSpc>
                <a:spcPct val="100000"/>
              </a:lnSpc>
              <a:spcBef>
                <a:spcPts val="975"/>
              </a:spcBef>
            </a:pPr>
            <a:r>
              <a:rPr sz="2000" dirty="0">
                <a:solidFill>
                  <a:srgbClr val="C0504D"/>
                </a:solidFill>
                <a:latin typeface="Times New Roman"/>
                <a:cs typeface="Times New Roman"/>
              </a:rPr>
              <a:t>acoustic</a:t>
            </a:r>
            <a:r>
              <a:rPr sz="2000" spc="-4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504D"/>
                </a:solidFill>
                <a:latin typeface="Times New Roman"/>
                <a:cs typeface="Times New Roman"/>
              </a:rPr>
              <a:t>oscillations</a:t>
            </a:r>
            <a:r>
              <a:rPr sz="2000" spc="-3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(100~1000)</a:t>
            </a:r>
          </a:p>
          <a:p>
            <a:pPr marL="571500" indent="-534035">
              <a:lnSpc>
                <a:spcPct val="100000"/>
              </a:lnSpc>
              <a:spcBef>
                <a:spcPts val="655"/>
              </a:spcBef>
              <a:buClr>
                <a:srgbClr val="C0504D"/>
              </a:buClr>
              <a:buChar char="•"/>
              <a:tabLst>
                <a:tab pos="571500" algn="l"/>
                <a:tab pos="572135" algn="l"/>
              </a:tabLst>
            </a:pPr>
            <a:r>
              <a:rPr sz="2400" spc="-5" dirty="0">
                <a:latin typeface="Times New Roman"/>
                <a:cs typeface="Times New Roman"/>
              </a:rPr>
              <a:t>small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scales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(&gt;1000)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901695" y="928116"/>
            <a:ext cx="5981700" cy="2733040"/>
            <a:chOff x="2901695" y="928116"/>
            <a:chExt cx="5981700" cy="273304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6279" y="2932176"/>
              <a:ext cx="4357116" cy="7284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6475" y="1066787"/>
              <a:ext cx="3223260" cy="114453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204209" y="1177798"/>
              <a:ext cx="3028315" cy="975994"/>
            </a:xfrm>
            <a:custGeom>
              <a:avLst/>
              <a:gdLst/>
              <a:ahLst/>
              <a:cxnLst/>
              <a:rect l="l" t="t" r="r" b="b"/>
              <a:pathLst>
                <a:path w="3028315" h="975994">
                  <a:moveTo>
                    <a:pt x="74133" y="36287"/>
                  </a:moveTo>
                  <a:lnTo>
                    <a:pt x="49020" y="42110"/>
                  </a:lnTo>
                  <a:lnTo>
                    <a:pt x="66356" y="61002"/>
                  </a:lnTo>
                  <a:lnTo>
                    <a:pt x="3020314" y="975868"/>
                  </a:lnTo>
                  <a:lnTo>
                    <a:pt x="3028061" y="951229"/>
                  </a:lnTo>
                  <a:lnTo>
                    <a:pt x="74133" y="36287"/>
                  </a:lnTo>
                  <a:close/>
                </a:path>
                <a:path w="3028315" h="975994">
                  <a:moveTo>
                    <a:pt x="116204" y="0"/>
                  </a:moveTo>
                  <a:lnTo>
                    <a:pt x="109219" y="1524"/>
                  </a:lnTo>
                  <a:lnTo>
                    <a:pt x="0" y="26924"/>
                  </a:lnTo>
                  <a:lnTo>
                    <a:pt x="75818" y="109600"/>
                  </a:lnTo>
                  <a:lnTo>
                    <a:pt x="80644" y="114807"/>
                  </a:lnTo>
                  <a:lnTo>
                    <a:pt x="88773" y="115188"/>
                  </a:lnTo>
                  <a:lnTo>
                    <a:pt x="94106" y="110362"/>
                  </a:lnTo>
                  <a:lnTo>
                    <a:pt x="99313" y="105537"/>
                  </a:lnTo>
                  <a:lnTo>
                    <a:pt x="99694" y="97281"/>
                  </a:lnTo>
                  <a:lnTo>
                    <a:pt x="94868" y="92075"/>
                  </a:lnTo>
                  <a:lnTo>
                    <a:pt x="66356" y="61002"/>
                  </a:lnTo>
                  <a:lnTo>
                    <a:pt x="20700" y="46862"/>
                  </a:lnTo>
                  <a:lnTo>
                    <a:pt x="28320" y="22098"/>
                  </a:lnTo>
                  <a:lnTo>
                    <a:pt x="123966" y="22098"/>
                  </a:lnTo>
                  <a:lnTo>
                    <a:pt x="126364" y="18287"/>
                  </a:lnTo>
                  <a:lnTo>
                    <a:pt x="124840" y="11302"/>
                  </a:lnTo>
                  <a:lnTo>
                    <a:pt x="123189" y="4317"/>
                  </a:lnTo>
                  <a:lnTo>
                    <a:pt x="116204" y="0"/>
                  </a:lnTo>
                  <a:close/>
                </a:path>
                <a:path w="3028315" h="975994">
                  <a:moveTo>
                    <a:pt x="28320" y="22098"/>
                  </a:moveTo>
                  <a:lnTo>
                    <a:pt x="20700" y="46862"/>
                  </a:lnTo>
                  <a:lnTo>
                    <a:pt x="66356" y="61002"/>
                  </a:lnTo>
                  <a:lnTo>
                    <a:pt x="53614" y="47116"/>
                  </a:lnTo>
                  <a:lnTo>
                    <a:pt x="27431" y="47116"/>
                  </a:lnTo>
                  <a:lnTo>
                    <a:pt x="34035" y="25780"/>
                  </a:lnTo>
                  <a:lnTo>
                    <a:pt x="40211" y="25780"/>
                  </a:lnTo>
                  <a:lnTo>
                    <a:pt x="28320" y="22098"/>
                  </a:lnTo>
                  <a:close/>
                </a:path>
                <a:path w="3028315" h="975994">
                  <a:moveTo>
                    <a:pt x="34035" y="25780"/>
                  </a:moveTo>
                  <a:lnTo>
                    <a:pt x="27431" y="47116"/>
                  </a:lnTo>
                  <a:lnTo>
                    <a:pt x="49020" y="42110"/>
                  </a:lnTo>
                  <a:lnTo>
                    <a:pt x="34035" y="25780"/>
                  </a:lnTo>
                  <a:close/>
                </a:path>
                <a:path w="3028315" h="975994">
                  <a:moveTo>
                    <a:pt x="49020" y="42110"/>
                  </a:moveTo>
                  <a:lnTo>
                    <a:pt x="27431" y="47116"/>
                  </a:lnTo>
                  <a:lnTo>
                    <a:pt x="53614" y="47116"/>
                  </a:lnTo>
                  <a:lnTo>
                    <a:pt x="49020" y="42110"/>
                  </a:lnTo>
                  <a:close/>
                </a:path>
                <a:path w="3028315" h="975994">
                  <a:moveTo>
                    <a:pt x="40211" y="25780"/>
                  </a:moveTo>
                  <a:lnTo>
                    <a:pt x="34035" y="25780"/>
                  </a:lnTo>
                  <a:lnTo>
                    <a:pt x="49020" y="42110"/>
                  </a:lnTo>
                  <a:lnTo>
                    <a:pt x="74133" y="36287"/>
                  </a:lnTo>
                  <a:lnTo>
                    <a:pt x="40211" y="25780"/>
                  </a:lnTo>
                  <a:close/>
                </a:path>
                <a:path w="3028315" h="975994">
                  <a:moveTo>
                    <a:pt x="123966" y="22098"/>
                  </a:moveTo>
                  <a:lnTo>
                    <a:pt x="28320" y="22098"/>
                  </a:lnTo>
                  <a:lnTo>
                    <a:pt x="74133" y="36287"/>
                  </a:lnTo>
                  <a:lnTo>
                    <a:pt x="122047" y="25146"/>
                  </a:lnTo>
                  <a:lnTo>
                    <a:pt x="123966" y="2209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01695" y="928116"/>
              <a:ext cx="4738115" cy="188823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59429" y="950214"/>
              <a:ext cx="4541520" cy="1714500"/>
            </a:xfrm>
            <a:custGeom>
              <a:avLst/>
              <a:gdLst/>
              <a:ahLst/>
              <a:cxnLst/>
              <a:rect l="l" t="t" r="r" b="b"/>
              <a:pathLst>
                <a:path w="4541520" h="1714500">
                  <a:moveTo>
                    <a:pt x="83819" y="1600327"/>
                  </a:moveTo>
                  <a:lnTo>
                    <a:pt x="75692" y="1601216"/>
                  </a:lnTo>
                  <a:lnTo>
                    <a:pt x="71119" y="1606677"/>
                  </a:lnTo>
                  <a:lnTo>
                    <a:pt x="0" y="1693418"/>
                  </a:lnTo>
                  <a:lnTo>
                    <a:pt x="117475" y="1713992"/>
                  </a:lnTo>
                  <a:lnTo>
                    <a:pt x="124206" y="1709293"/>
                  </a:lnTo>
                  <a:lnTo>
                    <a:pt x="125475" y="1702181"/>
                  </a:lnTo>
                  <a:lnTo>
                    <a:pt x="126390" y="1696593"/>
                  </a:lnTo>
                  <a:lnTo>
                    <a:pt x="28447" y="1696593"/>
                  </a:lnTo>
                  <a:lnTo>
                    <a:pt x="19431" y="1672336"/>
                  </a:lnTo>
                  <a:lnTo>
                    <a:pt x="64487" y="1655640"/>
                  </a:lnTo>
                  <a:lnTo>
                    <a:pt x="95757" y="1617599"/>
                  </a:lnTo>
                  <a:lnTo>
                    <a:pt x="94868" y="1609471"/>
                  </a:lnTo>
                  <a:lnTo>
                    <a:pt x="89407" y="1604899"/>
                  </a:lnTo>
                  <a:lnTo>
                    <a:pt x="83819" y="1600327"/>
                  </a:lnTo>
                  <a:close/>
                </a:path>
                <a:path w="4541520" h="1714500">
                  <a:moveTo>
                    <a:pt x="64487" y="1655640"/>
                  </a:moveTo>
                  <a:lnTo>
                    <a:pt x="19431" y="1672336"/>
                  </a:lnTo>
                  <a:lnTo>
                    <a:pt x="28447" y="1696593"/>
                  </a:lnTo>
                  <a:lnTo>
                    <a:pt x="39073" y="1692656"/>
                  </a:lnTo>
                  <a:lnTo>
                    <a:pt x="34036" y="1692656"/>
                  </a:lnTo>
                  <a:lnTo>
                    <a:pt x="26288" y="1671701"/>
                  </a:lnTo>
                  <a:lnTo>
                    <a:pt x="51275" y="1671701"/>
                  </a:lnTo>
                  <a:lnTo>
                    <a:pt x="64487" y="1655640"/>
                  </a:lnTo>
                  <a:close/>
                </a:path>
                <a:path w="4541520" h="1714500">
                  <a:moveTo>
                    <a:pt x="73403" y="1679935"/>
                  </a:moveTo>
                  <a:lnTo>
                    <a:pt x="28447" y="1696593"/>
                  </a:lnTo>
                  <a:lnTo>
                    <a:pt x="126390" y="1696593"/>
                  </a:lnTo>
                  <a:lnTo>
                    <a:pt x="126618" y="1695196"/>
                  </a:lnTo>
                  <a:lnTo>
                    <a:pt x="121919" y="1688465"/>
                  </a:lnTo>
                  <a:lnTo>
                    <a:pt x="73403" y="1679935"/>
                  </a:lnTo>
                  <a:close/>
                </a:path>
                <a:path w="4541520" h="1714500">
                  <a:moveTo>
                    <a:pt x="26288" y="1671701"/>
                  </a:moveTo>
                  <a:lnTo>
                    <a:pt x="34036" y="1692656"/>
                  </a:lnTo>
                  <a:lnTo>
                    <a:pt x="48133" y="1675519"/>
                  </a:lnTo>
                  <a:lnTo>
                    <a:pt x="26288" y="1671701"/>
                  </a:lnTo>
                  <a:close/>
                </a:path>
                <a:path w="4541520" h="1714500">
                  <a:moveTo>
                    <a:pt x="48133" y="1675519"/>
                  </a:moveTo>
                  <a:lnTo>
                    <a:pt x="34036" y="1692656"/>
                  </a:lnTo>
                  <a:lnTo>
                    <a:pt x="39073" y="1692656"/>
                  </a:lnTo>
                  <a:lnTo>
                    <a:pt x="73403" y="1679935"/>
                  </a:lnTo>
                  <a:lnTo>
                    <a:pt x="48133" y="1675519"/>
                  </a:lnTo>
                  <a:close/>
                </a:path>
                <a:path w="4541520" h="1714500">
                  <a:moveTo>
                    <a:pt x="4532630" y="0"/>
                  </a:moveTo>
                  <a:lnTo>
                    <a:pt x="64487" y="1655640"/>
                  </a:lnTo>
                  <a:lnTo>
                    <a:pt x="48133" y="1675519"/>
                  </a:lnTo>
                  <a:lnTo>
                    <a:pt x="73403" y="1679935"/>
                  </a:lnTo>
                  <a:lnTo>
                    <a:pt x="4541520" y="24384"/>
                  </a:lnTo>
                  <a:lnTo>
                    <a:pt x="4532630" y="0"/>
                  </a:lnTo>
                  <a:close/>
                </a:path>
                <a:path w="4541520" h="1714500">
                  <a:moveTo>
                    <a:pt x="51275" y="1671701"/>
                  </a:moveTo>
                  <a:lnTo>
                    <a:pt x="26288" y="1671701"/>
                  </a:lnTo>
                  <a:lnTo>
                    <a:pt x="48133" y="1675519"/>
                  </a:lnTo>
                  <a:lnTo>
                    <a:pt x="51275" y="167170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01695" y="1810512"/>
              <a:ext cx="5599176" cy="145694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59429" y="1833752"/>
              <a:ext cx="5403850" cy="1296035"/>
            </a:xfrm>
            <a:custGeom>
              <a:avLst/>
              <a:gdLst/>
              <a:ahLst/>
              <a:cxnLst/>
              <a:rect l="l" t="t" r="r" b="b"/>
              <a:pathLst>
                <a:path w="5403850" h="1296035">
                  <a:moveTo>
                    <a:pt x="86868" y="1178560"/>
                  </a:moveTo>
                  <a:lnTo>
                    <a:pt x="81661" y="1183513"/>
                  </a:lnTo>
                  <a:lnTo>
                    <a:pt x="0" y="1260348"/>
                  </a:lnTo>
                  <a:lnTo>
                    <a:pt x="113918" y="1295781"/>
                  </a:lnTo>
                  <a:lnTo>
                    <a:pt x="121157" y="1291971"/>
                  </a:lnTo>
                  <a:lnTo>
                    <a:pt x="125475" y="1278255"/>
                  </a:lnTo>
                  <a:lnTo>
                    <a:pt x="121538" y="1271016"/>
                  </a:lnTo>
                  <a:lnTo>
                    <a:pt x="114807" y="1268857"/>
                  </a:lnTo>
                  <a:lnTo>
                    <a:pt x="109485" y="1267206"/>
                  </a:lnTo>
                  <a:lnTo>
                    <a:pt x="27812" y="1267206"/>
                  </a:lnTo>
                  <a:lnTo>
                    <a:pt x="21970" y="1241933"/>
                  </a:lnTo>
                  <a:lnTo>
                    <a:pt x="68876" y="1231096"/>
                  </a:lnTo>
                  <a:lnTo>
                    <a:pt x="99440" y="1202309"/>
                  </a:lnTo>
                  <a:lnTo>
                    <a:pt x="104647" y="1197483"/>
                  </a:lnTo>
                  <a:lnTo>
                    <a:pt x="104901" y="1189228"/>
                  </a:lnTo>
                  <a:lnTo>
                    <a:pt x="94995" y="1178814"/>
                  </a:lnTo>
                  <a:lnTo>
                    <a:pt x="86868" y="1178560"/>
                  </a:lnTo>
                  <a:close/>
                </a:path>
                <a:path w="5403850" h="1296035">
                  <a:moveTo>
                    <a:pt x="68876" y="1231096"/>
                  </a:moveTo>
                  <a:lnTo>
                    <a:pt x="21970" y="1241933"/>
                  </a:lnTo>
                  <a:lnTo>
                    <a:pt x="27812" y="1267206"/>
                  </a:lnTo>
                  <a:lnTo>
                    <a:pt x="41554" y="1264031"/>
                  </a:lnTo>
                  <a:lnTo>
                    <a:pt x="33908" y="1264031"/>
                  </a:lnTo>
                  <a:lnTo>
                    <a:pt x="28828" y="1242187"/>
                  </a:lnTo>
                  <a:lnTo>
                    <a:pt x="57101" y="1242187"/>
                  </a:lnTo>
                  <a:lnTo>
                    <a:pt x="68876" y="1231096"/>
                  </a:lnTo>
                  <a:close/>
                </a:path>
                <a:path w="5403850" h="1296035">
                  <a:moveTo>
                    <a:pt x="74620" y="1256391"/>
                  </a:moveTo>
                  <a:lnTo>
                    <a:pt x="27812" y="1267206"/>
                  </a:lnTo>
                  <a:lnTo>
                    <a:pt x="109485" y="1267206"/>
                  </a:lnTo>
                  <a:lnTo>
                    <a:pt x="74620" y="1256391"/>
                  </a:lnTo>
                  <a:close/>
                </a:path>
                <a:path w="5403850" h="1296035">
                  <a:moveTo>
                    <a:pt x="28828" y="1242187"/>
                  </a:moveTo>
                  <a:lnTo>
                    <a:pt x="33908" y="1264031"/>
                  </a:lnTo>
                  <a:lnTo>
                    <a:pt x="50096" y="1248784"/>
                  </a:lnTo>
                  <a:lnTo>
                    <a:pt x="28828" y="1242187"/>
                  </a:lnTo>
                  <a:close/>
                </a:path>
                <a:path w="5403850" h="1296035">
                  <a:moveTo>
                    <a:pt x="50096" y="1248784"/>
                  </a:moveTo>
                  <a:lnTo>
                    <a:pt x="33908" y="1264031"/>
                  </a:lnTo>
                  <a:lnTo>
                    <a:pt x="41554" y="1264031"/>
                  </a:lnTo>
                  <a:lnTo>
                    <a:pt x="74620" y="1256391"/>
                  </a:lnTo>
                  <a:lnTo>
                    <a:pt x="50096" y="1248784"/>
                  </a:lnTo>
                  <a:close/>
                </a:path>
                <a:path w="5403850" h="1296035">
                  <a:moveTo>
                    <a:pt x="5397754" y="0"/>
                  </a:moveTo>
                  <a:lnTo>
                    <a:pt x="68876" y="1231096"/>
                  </a:lnTo>
                  <a:lnTo>
                    <a:pt x="50096" y="1248784"/>
                  </a:lnTo>
                  <a:lnTo>
                    <a:pt x="74620" y="1256391"/>
                  </a:lnTo>
                  <a:lnTo>
                    <a:pt x="5403596" y="25146"/>
                  </a:lnTo>
                  <a:lnTo>
                    <a:pt x="5397754" y="0"/>
                  </a:lnTo>
                  <a:close/>
                </a:path>
                <a:path w="5403850" h="1296035">
                  <a:moveTo>
                    <a:pt x="57101" y="1242187"/>
                  </a:moveTo>
                  <a:lnTo>
                    <a:pt x="28828" y="1242187"/>
                  </a:lnTo>
                  <a:lnTo>
                    <a:pt x="50096" y="1248784"/>
                  </a:lnTo>
                  <a:lnTo>
                    <a:pt x="57101" y="124218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1730660C-4553-4A6D-9C71-B74708249904}"/>
              </a:ext>
            </a:extLst>
          </p:cNvPr>
          <p:cNvSpPr txBox="1"/>
          <p:nvPr/>
        </p:nvSpPr>
        <p:spPr>
          <a:xfrm>
            <a:off x="684508" y="4434657"/>
            <a:ext cx="5548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/>
                <a:cs typeface="Times New Roman"/>
              </a:rPr>
              <a:t>更精确的，必须求解玻尔兹曼方程得到光子分布函数的演化。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9288712-B5A4-43E8-A062-B6E67A5B00FE}"/>
              </a:ext>
            </a:extLst>
          </p:cNvPr>
          <p:cNvSpPr txBox="1"/>
          <p:nvPr/>
        </p:nvSpPr>
        <p:spPr>
          <a:xfrm>
            <a:off x="685800" y="3274664"/>
            <a:ext cx="678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spc="-5" dirty="0">
                <a:solidFill>
                  <a:srgbClr val="C0504D"/>
                </a:solidFill>
                <a:latin typeface="Times New Roman"/>
                <a:cs typeface="Times New Roman"/>
              </a:rPr>
              <a:t>Silk</a:t>
            </a:r>
            <a:r>
              <a:rPr lang="en-US" altLang="zh-CN" sz="1800" spc="-1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-5" dirty="0">
                <a:solidFill>
                  <a:srgbClr val="C0504D"/>
                </a:solidFill>
                <a:latin typeface="Times New Roman"/>
                <a:cs typeface="Times New Roman"/>
              </a:rPr>
              <a:t>damping: </a:t>
            </a:r>
            <a:r>
              <a:rPr lang="zh-CN" altLang="zh-CN" dirty="0">
                <a:latin typeface="Times New Roman"/>
                <a:cs typeface="Times New Roman"/>
              </a:rPr>
              <a:t>光子</a:t>
            </a:r>
            <a:r>
              <a:rPr lang="zh-CN" altLang="en-US" dirty="0">
                <a:latin typeface="Times New Roman"/>
                <a:cs typeface="Times New Roman"/>
              </a:rPr>
              <a:t>在</a:t>
            </a:r>
            <a:r>
              <a:rPr lang="zh-CN" altLang="zh-CN" dirty="0">
                <a:latin typeface="Times New Roman"/>
                <a:cs typeface="Times New Roman"/>
              </a:rPr>
              <a:t>过密区域</a:t>
            </a:r>
            <a:r>
              <a:rPr lang="zh-CN" altLang="en-US" dirty="0">
                <a:latin typeface="Times New Roman"/>
                <a:cs typeface="Times New Roman"/>
              </a:rPr>
              <a:t>的随机游走</a:t>
            </a:r>
            <a:r>
              <a:rPr lang="zh-CN" altLang="zh-CN" dirty="0">
                <a:latin typeface="Times New Roman"/>
                <a:cs typeface="Times New Roman"/>
              </a:rPr>
              <a:t>引起小尺度扰动的耗散。</a:t>
            </a:r>
            <a:endParaRPr lang="zh-CN" altLang="en-US" dirty="0">
              <a:latin typeface="Times New Roman"/>
              <a:cs typeface="Times New Roman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BA527A1-A110-4F72-A8F2-5D95F835466D}"/>
              </a:ext>
            </a:extLst>
          </p:cNvPr>
          <p:cNvSpPr txBox="1"/>
          <p:nvPr/>
        </p:nvSpPr>
        <p:spPr>
          <a:xfrm>
            <a:off x="684508" y="3724487"/>
            <a:ext cx="533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接近退耦时→ 自由电子减少→有限的光深→非零的光子的自由程→比自由程尺度小的扰动被抹平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</TotalTime>
  <Words>1778</Words>
  <Application>Microsoft Office PowerPoint</Application>
  <PresentationFormat>全屏显示(16:9)</PresentationFormat>
  <Paragraphs>150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 MT</vt:lpstr>
      <vt:lpstr>Microsoft YaHei UI</vt:lpstr>
      <vt:lpstr>等线</vt:lpstr>
      <vt:lpstr>SimSun</vt:lpstr>
      <vt:lpstr>Microsoft YaHei</vt:lpstr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PowerPoint 演示文稿</vt:lpstr>
      <vt:lpstr>微波背景辐射各向异性</vt:lpstr>
      <vt:lpstr>CMB 的各向异性</vt:lpstr>
      <vt:lpstr>多极辐射:seeds of large-scale structures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蓝色条带代表不同时期的宇宙密度起伏</vt:lpstr>
      <vt:lpstr>绝热扰动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Angular size of the sound horizon at recombination</vt:lpstr>
      <vt:lpstr>PowerPoint 演示文稿</vt:lpstr>
      <vt:lpstr>峰值的高低、相对幅度  Ω_B h2        Ωmh2</vt:lpstr>
      <vt:lpstr>对于初条件为绝热型的原初扰动</vt:lpstr>
      <vt:lpstr>CMB的偏振</vt:lpstr>
      <vt:lpstr>PowerPoint 演示文稿</vt:lpstr>
      <vt:lpstr>PowerPoint 演示文稿</vt:lpstr>
      <vt:lpstr>PowerPoint 演示文稿</vt:lpstr>
      <vt:lpstr>PowerPoint 演示文稿</vt:lpstr>
      <vt:lpstr>引力波情況下的光子气体的Boltzmann 方程 ：</vt:lpstr>
      <vt:lpstr>引力波产生的全部4個谱（解析解）：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Gravitational Lensing, SZ Effects, and Large-Scale Structures of the Universe</dc:title>
  <dc:creator>founder</dc:creator>
  <cp:lastModifiedBy>Chitsin Yin</cp:lastModifiedBy>
  <cp:revision>59</cp:revision>
  <dcterms:created xsi:type="dcterms:W3CDTF">2024-05-24T03:59:51Z</dcterms:created>
  <dcterms:modified xsi:type="dcterms:W3CDTF">2024-05-29T08:25:44Z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2024-05-06T00:00:00Z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2024-05-24T00:00:00Z</vt:filetime>
  </property>
</Properties>
</file>