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80" r:id="rId3"/>
    <p:sldId id="266" r:id="rId4"/>
    <p:sldId id="284" r:id="rId5"/>
    <p:sldId id="310" r:id="rId6"/>
    <p:sldId id="313" r:id="rId7"/>
    <p:sldId id="287" r:id="rId8"/>
    <p:sldId id="290" r:id="rId9"/>
    <p:sldId id="294" r:id="rId10"/>
    <p:sldId id="296" r:id="rId11"/>
    <p:sldId id="304" r:id="rId12"/>
    <p:sldId id="256" r:id="rId13"/>
    <p:sldId id="258" r:id="rId14"/>
    <p:sldId id="260" r:id="rId15"/>
    <p:sldId id="261" r:id="rId16"/>
    <p:sldId id="278" r:id="rId17"/>
    <p:sldId id="267" r:id="rId18"/>
    <p:sldId id="268" r:id="rId19"/>
    <p:sldId id="274" r:id="rId20"/>
    <p:sldId id="275" r:id="rId21"/>
    <p:sldId id="272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头、回顾" id="{B51EE032-B6F6-4F92-BA9A-75FD7274E981}">
          <p14:sldIdLst>
            <p14:sldId id="280"/>
            <p14:sldId id="266"/>
          </p14:sldIdLst>
        </p14:section>
        <p14:section name="密度" id="{DD5B5289-20E5-43FB-A770-BC7600507B32}">
          <p14:sldIdLst>
            <p14:sldId id="284"/>
            <p14:sldId id="310"/>
            <p14:sldId id="313"/>
            <p14:sldId id="287"/>
          </p14:sldIdLst>
        </p14:section>
        <p14:section name="年龄" id="{AC8C19EC-7CA0-43E0-AE7B-DAA3D69FB445}">
          <p14:sldIdLst>
            <p14:sldId id="290"/>
          </p14:sldIdLst>
        </p14:section>
        <p14:section name="距离" id="{7B57F394-4BB7-4192-BAB6-7C9504E6F30C}">
          <p14:sldIdLst>
            <p14:sldId id="294"/>
            <p14:sldId id="296"/>
            <p14:sldId id="304"/>
          </p14:sldIdLst>
        </p14:section>
        <p14:section name="求解Friedmann 方程" id="{59E04FB0-9232-4B7C-B367-7816E6A54968}">
          <p14:sldIdLst>
            <p14:sldId id="256"/>
            <p14:sldId id="258"/>
          </p14:sldIdLst>
        </p14:section>
        <p14:section name="单一成分" id="{0E42B942-790C-4190-AFE9-91DA46DD1814}">
          <p14:sldIdLst>
            <p14:sldId id="260"/>
            <p14:sldId id="261"/>
          </p14:sldIdLst>
        </p14:section>
        <p14:section name="两种成分" id="{3F95954F-3515-4C1B-9091-4E4A71EB0C81}">
          <p14:sldIdLst>
            <p14:sldId id="278"/>
            <p14:sldId id="267"/>
            <p14:sldId id="268"/>
            <p14:sldId id="274"/>
            <p14:sldId id="275"/>
            <p14:sldId id="272"/>
          </p14:sldIdLst>
        </p14:section>
        <p14:section name="ΛCDM" id="{F311537F-87F8-435F-9BD8-9059C9FA6665}">
          <p14:sldIdLst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ACFF8-D1F9-48A3-846F-0613C5C4009E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2E64B-1F94-4AA4-809D-239E61596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66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FD236C-05EB-41A2-9FB4-7E238D873B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18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D236C-05EB-41A2-9FB4-7E238D873B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463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44D3C-2F9B-47AB-A722-3436AC7DD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F80F38-9C4F-4159-91A5-FDFB5AC53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24753-3494-41CD-A9F6-2B46A578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AAC8-1158-4891-973A-C4F4A80E318C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3830F-B6E2-4072-B235-F5D759F5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59A59-2163-4516-9179-4FCC5A75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23DE-01B3-4556-965E-0A2BFCB1F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07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6BD21-A3DB-4D82-B4A3-B9FD66473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BCC734-FCA2-4BD7-8969-84BD18749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FE200-F0F5-48BC-9EB8-128F90EE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AAC8-1158-4891-973A-C4F4A80E318C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71D62-170A-45FE-8D29-A3B87351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7B62D-A3F0-489E-B4B5-8B5DCDF3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23DE-01B3-4556-965E-0A2BFCB1F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41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CE793D-EDDD-43EA-8FF8-F8170625D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8405AE-0F92-40DB-ACCD-45029C456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95780-3BF9-42C3-93C7-8879452C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AAC8-1158-4891-973A-C4F4A80E318C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D268F-DD3A-47D6-9EBB-659B6CD8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BF88B-9424-4D22-9D44-790871D2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23DE-01B3-4556-965E-0A2BFCB1F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53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3319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4748" y="472372"/>
            <a:ext cx="2402501" cy="574453"/>
          </a:xfrm>
        </p:spPr>
        <p:txBody>
          <a:bodyPr lIns="0" tIns="0" rIns="0" bIns="0"/>
          <a:lstStyle>
            <a:lvl1pPr>
              <a:defRPr sz="3733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1920" y="1037674"/>
            <a:ext cx="10372512" cy="492443"/>
          </a:xfrm>
        </p:spPr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5751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4748" y="472372"/>
            <a:ext cx="2402501" cy="574453"/>
          </a:xfrm>
        </p:spPr>
        <p:txBody>
          <a:bodyPr lIns="0" tIns="0" rIns="0" bIns="0"/>
          <a:lstStyle>
            <a:lvl1pPr>
              <a:defRPr sz="3733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7335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4748" y="472372"/>
            <a:ext cx="2402501" cy="574453"/>
          </a:xfrm>
        </p:spPr>
        <p:txBody>
          <a:bodyPr lIns="0" tIns="0" rIns="0" bIns="0"/>
          <a:lstStyle>
            <a:lvl1pPr>
              <a:defRPr sz="3733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0471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427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76A46-0BF3-43E6-AA1D-5DA8F589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015916-763D-4AB8-AE77-5F58194BD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0E1F3-36EF-4457-AE30-27C23690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AAC8-1158-4891-973A-C4F4A80E318C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7502D-2018-49FC-86D4-A9937CDA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E0F0E-067A-46A2-BD43-F9E99A88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23DE-01B3-4556-965E-0A2BFCB1F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73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08B79-E642-42F6-AD98-FA7CDD1F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13098-CCCF-46E8-969F-3CD3A2AD9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CFB60-3D43-4DFA-8DBD-B2426F1A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AAC8-1158-4891-973A-C4F4A80E318C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3185AD-8BCA-4A12-99A5-10D6C1E0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07358-FC70-49EA-A8B5-D1DE700A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23DE-01B3-4556-965E-0A2BFCB1F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5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B65A1-5FCC-4B88-A75C-1AF0FB7F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D0400-E420-410A-8932-7A324E2EF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197348-AE54-47E5-9089-7A93DD45A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0A0DE9-CC96-4C19-BD0F-6D18C6B3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AAC8-1158-4891-973A-C4F4A80E318C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2CE950-9663-4AD9-9F57-B9ABA8E2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9C7EAA-71AB-444F-84BC-EEFC5304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23DE-01B3-4556-965E-0A2BFCB1F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4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AF52A-3129-49B6-90CB-7D9E4606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A947A3-1125-4B2F-8862-65D787250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9926D4-7247-47E0-AB56-F45F429BC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43B370-1027-450A-A5A3-33F87E2EE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E87EDE-C9E3-4E30-A115-D176964B8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2026C2-D565-422A-9BE1-6A5AD591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AAC8-1158-4891-973A-C4F4A80E318C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536DF3-2106-4D22-B088-47865873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6B8E19-F0DB-41C8-B7AC-74283EB6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23DE-01B3-4556-965E-0A2BFCB1F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26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71DEE-B332-405D-B362-BB50FDDE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9A2958-D6FE-49AE-8847-0ED99256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AAC8-1158-4891-973A-C4F4A80E318C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835E76-22AD-4C42-9405-A23110E1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65869C-23CF-4083-B9C7-5B0C601E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23DE-01B3-4556-965E-0A2BFCB1F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58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25E891-4B91-4B23-8782-5D11E1BF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AAC8-1158-4891-973A-C4F4A80E318C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7BE67C-BF12-4EB7-B245-C7BECC34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CFC4BC-4C35-4372-954A-152C842E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23DE-01B3-4556-965E-0A2BFCB1F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6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3E7E9-A5A5-4CD1-A496-E2A0DC425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4FFA8-9197-4483-B161-BC093C7D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23F5EE-4AD5-4D9C-A85F-ACE770C6A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2FA6B7-B4B1-4764-983E-791D9964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AAC8-1158-4891-973A-C4F4A80E318C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B79A1C-5769-4A5E-A8DA-3D976448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F7D8C2-DB73-4932-B85B-CFFF8067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23DE-01B3-4556-965E-0A2BFCB1F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75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153B0-3FE7-47D0-A4E8-51011F50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9FB684-839D-4335-B40B-7F35D5E39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E8E7DF-9B06-4F35-8D27-4A175A224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160E26-1CF7-42D5-8810-A5B88792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AAC8-1158-4891-973A-C4F4A80E318C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3BC925-50C9-49CA-959D-C2B84F51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B1EF7A-0310-4E39-A445-2857FFDF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23DE-01B3-4556-965E-0A2BFCB1F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90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440108-510C-4625-8BC6-E3AF0421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A677BB-D243-43C7-B62D-5FB4061DA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D9C96-AFBB-4223-80F5-93B242F71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5AAC8-1158-4891-973A-C4F4A80E318C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682C7-BA47-4204-A66B-1DD469FA1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FA152-0B16-4851-A736-B2AE95542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623DE-01B3-4556-965E-0A2BFCB1F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1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4748" y="472372"/>
            <a:ext cx="240250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1920" y="1037674"/>
            <a:ext cx="1037251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85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jp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jpg"/><Relationship Id="rId3" Type="http://schemas.openxmlformats.org/officeDocument/2006/relationships/image" Target="../media/image109.png"/><Relationship Id="rId7" Type="http://schemas.openxmlformats.org/officeDocument/2006/relationships/image" Target="../media/image113.jpg"/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2.jpg"/><Relationship Id="rId5" Type="http://schemas.openxmlformats.org/officeDocument/2006/relationships/image" Target="../media/image111.jpg"/><Relationship Id="rId4" Type="http://schemas.openxmlformats.org/officeDocument/2006/relationships/image" Target="../media/image110.jpg"/><Relationship Id="rId9" Type="http://schemas.openxmlformats.org/officeDocument/2006/relationships/image" Target="../media/image11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jpg"/><Relationship Id="rId2" Type="http://schemas.openxmlformats.org/officeDocument/2006/relationships/image" Target="../media/image116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jpg"/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1.jpg"/><Relationship Id="rId4" Type="http://schemas.openxmlformats.org/officeDocument/2006/relationships/image" Target="../media/image120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3.sv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emf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jp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B144EFD-ACB3-4A8A-BDD4-59B1945AE7D5}"/>
                  </a:ext>
                </a:extLst>
              </p:cNvPr>
              <p:cNvSpPr txBox="1"/>
              <p:nvPr/>
            </p:nvSpPr>
            <p:spPr>
              <a:xfrm>
                <a:off x="203200" y="648241"/>
                <a:ext cx="7714808" cy="92666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defTabSz="121917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zh-CN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B144EFD-ACB3-4A8A-BDD4-59B1945AE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648241"/>
                <a:ext cx="7714808" cy="926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BDF097E-887E-40FC-9D7C-B9DD3561683D}"/>
                  </a:ext>
                </a:extLst>
              </p:cNvPr>
              <p:cNvSpPr txBox="1"/>
              <p:nvPr/>
            </p:nvSpPr>
            <p:spPr>
              <a:xfrm>
                <a:off x="1539482" y="3429280"/>
                <a:ext cx="3337319" cy="101938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defTabSz="121917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BDF097E-887E-40FC-9D7C-B9DD356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482" y="3429280"/>
                <a:ext cx="3337319" cy="10193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B5275A6-1434-4600-993A-6816B9B09B56}"/>
                  </a:ext>
                </a:extLst>
              </p:cNvPr>
              <p:cNvSpPr txBox="1"/>
              <p:nvPr/>
            </p:nvSpPr>
            <p:spPr>
              <a:xfrm>
                <a:off x="5403773" y="3429000"/>
                <a:ext cx="3537027" cy="98854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defTabSz="121917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̈"/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B5275A6-1434-4600-993A-6816B9B09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773" y="3429000"/>
                <a:ext cx="3537027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D8CFCDA-78F9-4D80-8EFA-7210B389B6CC}"/>
                  </a:ext>
                </a:extLst>
              </p:cNvPr>
              <p:cNvSpPr txBox="1"/>
              <p:nvPr/>
            </p:nvSpPr>
            <p:spPr>
              <a:xfrm>
                <a:off x="1544664" y="5163829"/>
                <a:ext cx="3149600" cy="78771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defTabSz="121917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D8CFCDA-78F9-4D80-8EFA-7210B389B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664" y="5163829"/>
                <a:ext cx="3149600" cy="7877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5F377060-7ED0-46A5-8FBC-D0EB7E29CE50}"/>
                  </a:ext>
                </a:extLst>
              </p:cNvPr>
              <p:cNvSpPr txBox="1"/>
              <p:nvPr/>
            </p:nvSpPr>
            <p:spPr>
              <a:xfrm>
                <a:off x="5689600" y="5359401"/>
                <a:ext cx="1715912" cy="4616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defTabSz="121917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5F377060-7ED0-46A5-8FBC-D0EB7E29C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0" y="5359401"/>
                <a:ext cx="1715912" cy="461665"/>
              </a:xfrm>
              <a:prstGeom prst="rect">
                <a:avLst/>
              </a:prstGeom>
              <a:blipFill>
                <a:blip r:embed="rId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object 7">
            <a:extLst>
              <a:ext uri="{FF2B5EF4-FFF2-40B4-BE49-F238E27FC236}">
                <a16:creationId xmlns:a16="http://schemas.microsoft.com/office/drawing/2014/main" id="{11D16CB5-F62E-4FF9-9ED5-24DF17EDF3D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50266" y="208684"/>
            <a:ext cx="3960677" cy="1397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A91765A-3235-4832-8C90-B006839794FB}"/>
                  </a:ext>
                </a:extLst>
              </p:cNvPr>
              <p:cNvSpPr txBox="1"/>
              <p:nvPr/>
            </p:nvSpPr>
            <p:spPr>
              <a:xfrm>
                <a:off x="7883568" y="5257800"/>
                <a:ext cx="1823633" cy="786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121917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A91765A-3235-4832-8C90-B00683979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568" y="5257800"/>
                <a:ext cx="1823633" cy="7863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ACB37193-6680-4A7C-876C-42FF4EB9EB82}"/>
                  </a:ext>
                </a:extLst>
              </p:cNvPr>
              <p:cNvSpPr txBox="1"/>
              <p:nvPr/>
            </p:nvSpPr>
            <p:spPr>
              <a:xfrm>
                <a:off x="7781966" y="6056384"/>
                <a:ext cx="202683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121917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ACB37193-6680-4A7C-876C-42FF4EB9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966" y="6056384"/>
                <a:ext cx="2026833" cy="461665"/>
              </a:xfrm>
              <a:prstGeom prst="rect">
                <a:avLst/>
              </a:prstGeom>
              <a:blipFill>
                <a:blip r:embed="rId9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8424" y="293017"/>
            <a:ext cx="2402501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7780">
              <a:spcBef>
                <a:spcPts val="127"/>
              </a:spcBef>
            </a:pPr>
            <a:r>
              <a:rPr spc="-13" dirty="0"/>
              <a:t>角直径距离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1752995" y="1347129"/>
                <a:ext cx="8961120" cy="768586"/>
              </a:xfrm>
              <a:prstGeom prst="rect">
                <a:avLst/>
              </a:prstGeom>
            </p:spPr>
            <p:txBody>
              <a:bodyPr vert="horz" wrap="square" lIns="0" tIns="16933" rIns="0" bIns="0" rtlCol="0">
                <a:spAutoFit/>
              </a:bodyPr>
              <a:lstStyle/>
              <a:p>
                <a:pPr marL="50799">
                  <a:spcBef>
                    <a:spcPts val="133"/>
                  </a:spcBef>
                </a:pPr>
                <a14:m>
                  <m:oMath xmlns:m="http://schemas.openxmlformats.org/officeDocument/2006/math">
                    <m:r>
                      <a:rPr lang="zh-CN" altLang="en-US" sz="2400" i="1" spc="-7" dirty="0">
                        <a:latin typeface="Cambria Math" panose="02040503050406030204" pitchFamily="18" charset="0"/>
                        <a:cs typeface="Times New Roman"/>
                      </a:rPr>
                      <m:t>𝐷</m:t>
                    </m:r>
                  </m:oMath>
                </a14:m>
                <a:r>
                  <a:rPr sz="2400" spc="-7" dirty="0">
                    <a:latin typeface="Times New Roman"/>
                    <a:cs typeface="Times New Roman"/>
                  </a:rPr>
                  <a:t>: </a:t>
                </a:r>
                <a:r>
                  <a:rPr sz="2400" spc="-7" dirty="0">
                    <a:latin typeface="SimSun"/>
                    <a:cs typeface="SimSun"/>
                  </a:rPr>
                  <a:t>位于</a:t>
                </a:r>
                <a14:m>
                  <m:oMath xmlns:m="http://schemas.openxmlformats.org/officeDocument/2006/math">
                    <m:r>
                      <a:rPr lang="zh-CN" altLang="en-US" sz="2400" i="1" spc="-807" dirty="0">
                        <a:latin typeface="Cambria Math" panose="02040503050406030204" pitchFamily="18" charset="0"/>
                        <a:cs typeface="SimSun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/>
                      </a:rPr>
                      <m:t>𝑟</m:t>
                    </m:r>
                    <m:r>
                      <a:rPr lang="en-US" altLang="zh-CN" sz="2400" i="1" spc="-9" baseline="-20833" dirty="0">
                        <a:latin typeface="Cambria Math" panose="02040503050406030204" pitchFamily="18" charset="0"/>
                        <a:cs typeface="Times New Roman"/>
                      </a:rPr>
                      <m:t>1</m:t>
                    </m:r>
                    <m:r>
                      <a:rPr lang="zh-CN" altLang="en-US" sz="2400" i="1" spc="379" baseline="-20833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sz="2400" dirty="0">
                    <a:latin typeface="SimSun"/>
                    <a:cs typeface="SimSun"/>
                  </a:rPr>
                  <a:t>处的光源在发出光时</a:t>
                </a:r>
                <a:r>
                  <a:rPr sz="2400" spc="-800" dirty="0">
                    <a:latin typeface="SimSun"/>
                    <a:cs typeface="SimSun"/>
                  </a:rPr>
                  <a:t> </a:t>
                </a:r>
                <a:r>
                  <a:rPr sz="2400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2400" i="1" spc="13" dirty="0">
                        <a:latin typeface="Cambria Math" panose="02040503050406030204" pitchFamily="18" charset="0"/>
                        <a:cs typeface="Times New Roman"/>
                      </a:rPr>
                      <m:t>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zh-CN" altLang="en-US" sz="2400" i="1" spc="7" dirty="0">
                        <a:latin typeface="Cambria Math" panose="02040503050406030204" pitchFamily="18" charset="0"/>
                        <a:cs typeface="Times New Roman"/>
                      </a:rPr>
                      <m:t>𝑡</m:t>
                    </m:r>
                    <m:r>
                      <a:rPr lang="en-US" altLang="zh-CN" sz="2400" i="1" baseline="-20833" dirty="0">
                        <a:latin typeface="Cambria Math" panose="02040503050406030204" pitchFamily="18" charset="0"/>
                        <a:cs typeface="Times New Roman"/>
                      </a:rPr>
                      <m:t>1</m:t>
                    </m:r>
                  </m:oMath>
                </a14:m>
                <a:r>
                  <a:rPr sz="2400" dirty="0">
                    <a:latin typeface="Times New Roman"/>
                    <a:cs typeface="Times New Roman"/>
                  </a:rPr>
                  <a:t>)</a:t>
                </a:r>
                <a:r>
                  <a:rPr lang="zh-CN" altLang="en-US" sz="2400" dirty="0">
                    <a:latin typeface="SimSun"/>
                    <a:cs typeface="SimSun"/>
                  </a:rPr>
                  <a:t>的固有尺寸</a:t>
                </a:r>
                <a:endParaRPr lang="en-US" sz="2400" dirty="0">
                  <a:latin typeface="SimSun"/>
                  <a:cs typeface="SimSun"/>
                </a:endParaRPr>
              </a:p>
              <a:p>
                <a:pPr marL="50799">
                  <a:spcBef>
                    <a:spcPts val="133"/>
                  </a:spcBef>
                </a:pPr>
                <a14:m>
                  <m:oMath xmlns:m="http://schemas.openxmlformats.org/officeDocument/2006/math">
                    <m:r>
                      <a:rPr lang="zh-CN" altLang="en-US" sz="2400" i="1" spc="-7" dirty="0">
                        <a:latin typeface="Cambria Math" panose="02040503050406030204" pitchFamily="18" charset="0"/>
                        <a:cs typeface="Times New Roman"/>
                      </a:rPr>
                      <m:t>𝛿</m:t>
                    </m:r>
                  </m:oMath>
                </a14:m>
                <a:r>
                  <a:rPr lang="en-US" altLang="zh-CN" sz="2400" dirty="0">
                    <a:latin typeface="Times New Roman"/>
                    <a:cs typeface="Times New Roman"/>
                  </a:rPr>
                  <a:t>:</a:t>
                </a:r>
                <a:r>
                  <a:rPr lang="zh-CN" altLang="en-US" sz="2400" dirty="0">
                    <a:latin typeface="Times New Roman"/>
                    <a:cs typeface="Times New Roman"/>
                  </a:rPr>
                  <a:t> </a:t>
                </a:r>
                <a:r>
                  <a:rPr lang="zh-CN" altLang="en-US" sz="2400" dirty="0">
                    <a:latin typeface="SimSun"/>
                    <a:cs typeface="SimSun"/>
                  </a:rPr>
                  <a:t>观测到的角直径</a:t>
                </a: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995" y="1347129"/>
                <a:ext cx="8961120" cy="768586"/>
              </a:xfrm>
              <a:prstGeom prst="rect">
                <a:avLst/>
              </a:prstGeom>
              <a:blipFill>
                <a:blip r:embed="rId2"/>
                <a:stretch>
                  <a:fillRect l="-680" t="-12698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object 17"/>
          <p:cNvGrpSpPr/>
          <p:nvPr/>
        </p:nvGrpSpPr>
        <p:grpSpPr>
          <a:xfrm>
            <a:off x="374836" y="167873"/>
            <a:ext cx="1016000" cy="2972815"/>
            <a:chOff x="7086600" y="2400300"/>
            <a:chExt cx="762000" cy="2229611"/>
          </a:xfrm>
        </p:grpSpPr>
        <p:sp>
          <p:nvSpPr>
            <p:cNvPr id="18" name="object 18"/>
            <p:cNvSpPr/>
            <p:nvPr/>
          </p:nvSpPr>
          <p:spPr>
            <a:xfrm>
              <a:off x="7086600" y="2400300"/>
              <a:ext cx="762000" cy="571500"/>
            </a:xfrm>
            <a:custGeom>
              <a:avLst/>
              <a:gdLst/>
              <a:ahLst/>
              <a:cxnLst/>
              <a:rect l="l" t="t" r="r" b="b"/>
              <a:pathLst>
                <a:path w="762000" h="571500">
                  <a:moveTo>
                    <a:pt x="381000" y="0"/>
                  </a:moveTo>
                  <a:lnTo>
                    <a:pt x="324694" y="3097"/>
                  </a:lnTo>
                  <a:lnTo>
                    <a:pt x="270955" y="12094"/>
                  </a:lnTo>
                  <a:lnTo>
                    <a:pt x="220372" y="26550"/>
                  </a:lnTo>
                  <a:lnTo>
                    <a:pt x="173533" y="46024"/>
                  </a:lnTo>
                  <a:lnTo>
                    <a:pt x="131028" y="70074"/>
                  </a:lnTo>
                  <a:lnTo>
                    <a:pt x="93446" y="98258"/>
                  </a:lnTo>
                  <a:lnTo>
                    <a:pt x="61376" y="130135"/>
                  </a:lnTo>
                  <a:lnTo>
                    <a:pt x="35408" y="165265"/>
                  </a:lnTo>
                  <a:lnTo>
                    <a:pt x="16129" y="203204"/>
                  </a:lnTo>
                  <a:lnTo>
                    <a:pt x="4130" y="243513"/>
                  </a:lnTo>
                  <a:lnTo>
                    <a:pt x="0" y="285750"/>
                  </a:lnTo>
                  <a:lnTo>
                    <a:pt x="4130" y="327986"/>
                  </a:lnTo>
                  <a:lnTo>
                    <a:pt x="16129" y="368295"/>
                  </a:lnTo>
                  <a:lnTo>
                    <a:pt x="35408" y="406234"/>
                  </a:lnTo>
                  <a:lnTo>
                    <a:pt x="61376" y="441364"/>
                  </a:lnTo>
                  <a:lnTo>
                    <a:pt x="93446" y="473241"/>
                  </a:lnTo>
                  <a:lnTo>
                    <a:pt x="131028" y="501425"/>
                  </a:lnTo>
                  <a:lnTo>
                    <a:pt x="173533" y="525475"/>
                  </a:lnTo>
                  <a:lnTo>
                    <a:pt x="220372" y="544949"/>
                  </a:lnTo>
                  <a:lnTo>
                    <a:pt x="270955" y="559405"/>
                  </a:lnTo>
                  <a:lnTo>
                    <a:pt x="324694" y="568402"/>
                  </a:lnTo>
                  <a:lnTo>
                    <a:pt x="381000" y="571500"/>
                  </a:lnTo>
                  <a:lnTo>
                    <a:pt x="437305" y="568402"/>
                  </a:lnTo>
                  <a:lnTo>
                    <a:pt x="491044" y="559405"/>
                  </a:lnTo>
                  <a:lnTo>
                    <a:pt x="541627" y="544949"/>
                  </a:lnTo>
                  <a:lnTo>
                    <a:pt x="588466" y="525475"/>
                  </a:lnTo>
                  <a:lnTo>
                    <a:pt x="630971" y="501425"/>
                  </a:lnTo>
                  <a:lnTo>
                    <a:pt x="668553" y="473241"/>
                  </a:lnTo>
                  <a:lnTo>
                    <a:pt x="700623" y="441364"/>
                  </a:lnTo>
                  <a:lnTo>
                    <a:pt x="726591" y="406234"/>
                  </a:lnTo>
                  <a:lnTo>
                    <a:pt x="745870" y="368295"/>
                  </a:lnTo>
                  <a:lnTo>
                    <a:pt x="757869" y="327986"/>
                  </a:lnTo>
                  <a:lnTo>
                    <a:pt x="762000" y="285750"/>
                  </a:lnTo>
                  <a:lnTo>
                    <a:pt x="757869" y="243513"/>
                  </a:lnTo>
                  <a:lnTo>
                    <a:pt x="745870" y="203204"/>
                  </a:lnTo>
                  <a:lnTo>
                    <a:pt x="726591" y="165265"/>
                  </a:lnTo>
                  <a:lnTo>
                    <a:pt x="700623" y="130135"/>
                  </a:lnTo>
                  <a:lnTo>
                    <a:pt x="668553" y="98258"/>
                  </a:lnTo>
                  <a:lnTo>
                    <a:pt x="630971" y="70074"/>
                  </a:lnTo>
                  <a:lnTo>
                    <a:pt x="588466" y="46024"/>
                  </a:lnTo>
                  <a:lnTo>
                    <a:pt x="541627" y="26550"/>
                  </a:lnTo>
                  <a:lnTo>
                    <a:pt x="491044" y="12094"/>
                  </a:lnTo>
                  <a:lnTo>
                    <a:pt x="437305" y="309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400" y="4515611"/>
              <a:ext cx="228600" cy="1143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086600" y="2686811"/>
              <a:ext cx="762000" cy="1885314"/>
            </a:xfrm>
            <a:custGeom>
              <a:avLst/>
              <a:gdLst/>
              <a:ahLst/>
              <a:cxnLst/>
              <a:rect l="l" t="t" r="r" b="b"/>
              <a:pathLst>
                <a:path w="762000" h="1885314">
                  <a:moveTo>
                    <a:pt x="0" y="0"/>
                  </a:moveTo>
                  <a:lnTo>
                    <a:pt x="381000" y="1885188"/>
                  </a:lnTo>
                </a:path>
                <a:path w="762000" h="1885314">
                  <a:moveTo>
                    <a:pt x="762000" y="0"/>
                  </a:moveTo>
                  <a:lnTo>
                    <a:pt x="381000" y="188518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7334885" y="3648772"/>
              <a:ext cx="250190" cy="238125"/>
            </a:xfrm>
            <a:custGeom>
              <a:avLst/>
              <a:gdLst/>
              <a:ahLst/>
              <a:cxnLst/>
              <a:rect l="l" t="t" r="r" b="b"/>
              <a:pathLst>
                <a:path w="250190" h="238125">
                  <a:moveTo>
                    <a:pt x="249935" y="0"/>
                  </a:moveTo>
                  <a:lnTo>
                    <a:pt x="0" y="0"/>
                  </a:lnTo>
                  <a:lnTo>
                    <a:pt x="0" y="237743"/>
                  </a:lnTo>
                  <a:lnTo>
                    <a:pt x="249935" y="237743"/>
                  </a:lnTo>
                  <a:lnTo>
                    <a:pt x="249935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71436" y="1783590"/>
            <a:ext cx="211667" cy="37196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6933">
              <a:spcBef>
                <a:spcPts val="180"/>
              </a:spcBef>
            </a:pPr>
            <a:r>
              <a:rPr sz="2267" spc="272" dirty="0">
                <a:latin typeface="Symbol"/>
                <a:cs typeface="Symbol"/>
              </a:rPr>
              <a:t></a:t>
            </a:r>
            <a:endParaRPr sz="2267" dirty="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7612" y="192426"/>
            <a:ext cx="279400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dirty="0">
                <a:latin typeface="Times New Roman"/>
                <a:cs typeface="Times New Roman"/>
              </a:rPr>
              <a:t>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56A3B50-3BA0-40AF-8035-1E81A564205F}"/>
                  </a:ext>
                </a:extLst>
              </p:cNvPr>
              <p:cNvSpPr txBox="1"/>
              <p:nvPr/>
            </p:nvSpPr>
            <p:spPr>
              <a:xfrm>
                <a:off x="1748941" y="297118"/>
                <a:ext cx="2353015" cy="6914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56A3B50-3BA0-40AF-8035-1E81A5642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41" y="297118"/>
                <a:ext cx="2353015" cy="6914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741CDFB-8DFF-4E53-90BC-C9958511BA3C}"/>
                  </a:ext>
                </a:extLst>
              </p:cNvPr>
              <p:cNvSpPr txBox="1"/>
              <p:nvPr/>
            </p:nvSpPr>
            <p:spPr>
              <a:xfrm>
                <a:off x="8534400" y="1170124"/>
                <a:ext cx="2235200" cy="792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741CDFB-8DFF-4E53-90BC-C9958511B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1170124"/>
                <a:ext cx="2235200" cy="7923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E29E8D7-42F8-4A9D-A99F-8598A2C53890}"/>
                  </a:ext>
                </a:extLst>
              </p:cNvPr>
              <p:cNvSpPr txBox="1"/>
              <p:nvPr/>
            </p:nvSpPr>
            <p:spPr>
              <a:xfrm>
                <a:off x="2641600" y="2353899"/>
                <a:ext cx="4978400" cy="8903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𝑐</m:t>
                      </m:r>
                      <m:nary>
                        <m:naryPr>
                          <m:limLoc m:val="subSup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E29E8D7-42F8-4A9D-A99F-8598A2C53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600" y="2353899"/>
                <a:ext cx="4978400" cy="8903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1745CB1B-BFEB-40F2-9894-52E3B1FC2389}"/>
              </a:ext>
            </a:extLst>
          </p:cNvPr>
          <p:cNvSpPr txBox="1"/>
          <p:nvPr/>
        </p:nvSpPr>
        <p:spPr>
          <a:xfrm>
            <a:off x="1758560" y="403860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综上：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22AECBC-0697-4187-96A8-2E0239F622A1}"/>
                  </a:ext>
                </a:extLst>
              </p:cNvPr>
              <p:cNvSpPr txBox="1"/>
              <p:nvPr/>
            </p:nvSpPr>
            <p:spPr>
              <a:xfrm>
                <a:off x="3151306" y="3835253"/>
                <a:ext cx="3534236" cy="84580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22AECBC-0697-4187-96A8-2E0239F62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306" y="3835253"/>
                <a:ext cx="3534236" cy="8458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ECA40DB5-CFE0-42EE-AB99-6395A83511F7}"/>
              </a:ext>
            </a:extLst>
          </p:cNvPr>
          <p:cNvSpPr txBox="1"/>
          <p:nvPr/>
        </p:nvSpPr>
        <p:spPr>
          <a:xfrm>
            <a:off x="7518400" y="301919"/>
            <a:ext cx="2743200" cy="748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799">
              <a:spcBef>
                <a:spcPts val="520"/>
              </a:spcBef>
            </a:pPr>
            <a:r>
              <a:rPr lang="zh-CN" altLang="en-US" sz="2133" spc="-7" dirty="0">
                <a:latin typeface="SimSun"/>
                <a:cs typeface="SimSun"/>
              </a:rPr>
              <a:t>光线离开光源时刻相对原点的物理距离</a:t>
            </a:r>
            <a:endParaRPr lang="zh-CN" altLang="en-US" sz="2133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135" y="2470675"/>
            <a:ext cx="10160000" cy="83691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5333" spc="-7" dirty="0">
                <a:latin typeface="Times New Roman"/>
                <a:cs typeface="Times New Roman"/>
              </a:rPr>
              <a:t>The </a:t>
            </a:r>
            <a:r>
              <a:rPr sz="5333" dirty="0">
                <a:latin typeface="Times New Roman"/>
                <a:cs typeface="Times New Roman"/>
              </a:rPr>
              <a:t>solutions</a:t>
            </a:r>
            <a:r>
              <a:rPr sz="5333" spc="-7" dirty="0">
                <a:latin typeface="Times New Roman"/>
                <a:cs typeface="Times New Roman"/>
              </a:rPr>
              <a:t> of</a:t>
            </a:r>
            <a:r>
              <a:rPr sz="5333" spc="13" dirty="0">
                <a:latin typeface="Times New Roman"/>
                <a:cs typeface="Times New Roman"/>
              </a:rPr>
              <a:t> </a:t>
            </a:r>
            <a:r>
              <a:rPr sz="5333" spc="-7" dirty="0">
                <a:latin typeface="Times New Roman"/>
                <a:cs typeface="Times New Roman"/>
              </a:rPr>
              <a:t>Friedmann</a:t>
            </a:r>
            <a:r>
              <a:rPr sz="5333" spc="20" dirty="0">
                <a:latin typeface="Times New Roman"/>
                <a:cs typeface="Times New Roman"/>
              </a:rPr>
              <a:t> </a:t>
            </a:r>
            <a:r>
              <a:rPr sz="5333" spc="-7" dirty="0">
                <a:latin typeface="Times New Roman"/>
                <a:cs typeface="Times New Roman"/>
              </a:rPr>
              <a:t>Universe</a:t>
            </a:r>
            <a:endParaRPr sz="5333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19">
                <a:extLst>
                  <a:ext uri="{FF2B5EF4-FFF2-40B4-BE49-F238E27FC236}">
                    <a16:creationId xmlns:a16="http://schemas.microsoft.com/office/drawing/2014/main" id="{0CFA584A-20A5-44D2-AC14-918CE03EB2BB}"/>
                  </a:ext>
                </a:extLst>
              </p:cNvPr>
              <p:cNvSpPr txBox="1"/>
              <p:nvPr/>
            </p:nvSpPr>
            <p:spPr>
              <a:xfrm>
                <a:off x="1016136" y="4038601"/>
                <a:ext cx="9143865" cy="509541"/>
              </a:xfrm>
              <a:prstGeom prst="rect">
                <a:avLst/>
              </a:prstGeom>
            </p:spPr>
            <p:txBody>
              <a:bodyPr vert="horz" wrap="square" lIns="0" tIns="16933" rIns="0" bIns="0" rtlCol="0">
                <a:spAutoFit/>
              </a:bodyPr>
              <a:lstStyle/>
              <a:p>
                <a:pPr marL="16933">
                  <a:spcBef>
                    <a:spcPts val="133"/>
                  </a:spcBef>
                </a:pPr>
                <a:r>
                  <a:rPr sz="3200" spc="13" dirty="0">
                    <a:solidFill>
                      <a:srgbClr val="2415F7"/>
                    </a:solidFill>
                    <a:latin typeface="SimSun"/>
                    <a:cs typeface="SimSun"/>
                  </a:rPr>
                  <a:t>尺度因子</a:t>
                </a:r>
                <a14:m>
                  <m:oMath xmlns:m="http://schemas.openxmlformats.org/officeDocument/2006/math">
                    <m:r>
                      <a:rPr lang="zh-CN" altLang="en-US" sz="3200" b="1" i="1" dirty="0">
                        <a:solidFill>
                          <a:srgbClr val="2415F7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𝒂</m:t>
                    </m:r>
                    <m:r>
                      <a:rPr lang="en-US" altLang="zh-CN" sz="3200" b="1" i="1" dirty="0">
                        <a:solidFill>
                          <a:srgbClr val="2415F7"/>
                        </a:solidFill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zh-CN" altLang="en-US" sz="3200" b="1" i="1" spc="7" dirty="0">
                        <a:solidFill>
                          <a:srgbClr val="2415F7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𝒕</m:t>
                    </m:r>
                    <m:r>
                      <a:rPr lang="en-US" altLang="zh-CN" sz="3200" b="1" i="1" spc="7" dirty="0">
                        <a:solidFill>
                          <a:srgbClr val="2415F7"/>
                        </a:solidFill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r>
                  <a:rPr sz="3200" spc="13" dirty="0">
                    <a:solidFill>
                      <a:srgbClr val="2415F7"/>
                    </a:solidFill>
                    <a:latin typeface="SimSun"/>
                    <a:cs typeface="SimSun"/>
                  </a:rPr>
                  <a:t>随时间的演</a:t>
                </a:r>
                <a:r>
                  <a:rPr sz="3200" dirty="0">
                    <a:solidFill>
                      <a:srgbClr val="2415F7"/>
                    </a:solidFill>
                    <a:latin typeface="SimSun"/>
                    <a:cs typeface="SimSun"/>
                  </a:rPr>
                  <a:t>化</a:t>
                </a:r>
                <a:r>
                  <a:rPr sz="3200" spc="-800" dirty="0">
                    <a:solidFill>
                      <a:srgbClr val="2415F7"/>
                    </a:solidFill>
                    <a:latin typeface="SimSun"/>
                    <a:cs typeface="SimSun"/>
                  </a:rPr>
                  <a:t> </a:t>
                </a:r>
                <a:r>
                  <a:rPr sz="3200" spc="13" dirty="0">
                    <a:solidFill>
                      <a:srgbClr val="2415F7"/>
                    </a:solidFill>
                    <a:latin typeface="SimSun"/>
                    <a:cs typeface="SimSun"/>
                  </a:rPr>
                  <a:t>，即宇宙膨胀历史！</a:t>
                </a:r>
                <a:endParaRPr sz="3200" dirty="0">
                  <a:latin typeface="SimSun"/>
                  <a:cs typeface="SimSun"/>
                </a:endParaRPr>
              </a:p>
            </p:txBody>
          </p:sp>
        </mc:Choice>
        <mc:Fallback>
          <p:sp>
            <p:nvSpPr>
              <p:cNvPr id="3" name="object 19">
                <a:extLst>
                  <a:ext uri="{FF2B5EF4-FFF2-40B4-BE49-F238E27FC236}">
                    <a16:creationId xmlns:a16="http://schemas.microsoft.com/office/drawing/2014/main" id="{0CFA584A-20A5-44D2-AC14-918CE03EB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136" y="4038601"/>
                <a:ext cx="9143865" cy="509541"/>
              </a:xfrm>
              <a:prstGeom prst="rect">
                <a:avLst/>
              </a:prstGeom>
              <a:blipFill>
                <a:blip r:embed="rId2"/>
                <a:stretch>
                  <a:fillRect l="-2533" t="-25301" b="-44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4343" y="323257"/>
            <a:ext cx="5264572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pc="7" dirty="0"/>
              <a:t>辐射主导转化为物质主导</a:t>
            </a:r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3143633"/>
            <a:ext cx="6096000" cy="3303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982133" y="1252728"/>
                <a:ext cx="8771467" cy="390599"/>
              </a:xfrm>
              <a:prstGeom prst="rect">
                <a:avLst/>
              </a:prstGeom>
            </p:spPr>
            <p:txBody>
              <a:bodyPr vert="horz" wrap="square" lIns="0" tIns="16933" rIns="0" bIns="0" rtlCol="0">
                <a:spAutoFit/>
              </a:bodyPr>
              <a:lstStyle/>
              <a:p>
                <a:pPr marL="33866">
                  <a:spcBef>
                    <a:spcPts val="133"/>
                  </a:spcBef>
                </a:pPr>
                <a:r>
                  <a:rPr lang="zh-CN" altLang="en-US" sz="2400" dirty="0">
                    <a:latin typeface="SimSun"/>
                    <a:cs typeface="SimSun"/>
                  </a:rPr>
                  <a:t>观测得到：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SimSu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SimSun"/>
                          </a:rPr>
                          <m:t>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SimSun"/>
                          </a:rPr>
                          <m:t>𝑚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~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SimSun"/>
                      </a:rPr>
                      <m:t>0.3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≫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SimSu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SimSun"/>
                          </a:rPr>
                          <m:t>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SimSun"/>
                          </a:rPr>
                          <m:t>𝑟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~5×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SimSun"/>
                    <a:cs typeface="SimSun"/>
                  </a:rPr>
                  <a:t>，由于它们的演化规律为</a:t>
                </a:r>
                <a:r>
                  <a:rPr lang="en-US" altLang="zh-CN" sz="2400" dirty="0">
                    <a:latin typeface="SimSun"/>
                    <a:cs typeface="SimSun"/>
                  </a:rPr>
                  <a:t>:</a:t>
                </a:r>
                <a:endParaRPr sz="2400" dirty="0">
                  <a:latin typeface="SimSun"/>
                  <a:cs typeface="SimSun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33" y="1252728"/>
                <a:ext cx="8771467" cy="390599"/>
              </a:xfrm>
              <a:prstGeom prst="rect">
                <a:avLst/>
              </a:prstGeom>
              <a:blipFill>
                <a:blip r:embed="rId3"/>
                <a:stretch>
                  <a:fillRect l="-1668" t="-23438" b="-42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6"/>
              <p:cNvSpPr txBox="1"/>
              <p:nvPr/>
            </p:nvSpPr>
            <p:spPr>
              <a:xfrm>
                <a:off x="9042400" y="2388038"/>
                <a:ext cx="2641600" cy="590697"/>
              </a:xfrm>
              <a:prstGeom prst="rect">
                <a:avLst/>
              </a:prstGeom>
            </p:spPr>
            <p:txBody>
              <a:bodyPr vert="horz" wrap="square" lIns="0" tIns="16087" rIns="0" bIns="0" rtlCol="0">
                <a:spAutoFit/>
              </a:bodyPr>
              <a:lstStyle/>
              <a:p>
                <a:pPr marL="50799">
                  <a:spcBef>
                    <a:spcPts val="127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733" i="1" dirty="0">
                          <a:latin typeface="Cambria Math" panose="02040503050406030204" pitchFamily="18" charset="0"/>
                          <a:cs typeface="Times New Roman"/>
                        </a:rPr>
                        <m:t>𝑧</m:t>
                      </m:r>
                      <m:r>
                        <a:rPr lang="zh-CN" altLang="en-US" sz="3700" i="1" baseline="-21021" dirty="0">
                          <a:latin typeface="Cambria Math" panose="02040503050406030204" pitchFamily="18" charset="0"/>
                          <a:cs typeface="Times New Roman"/>
                        </a:rPr>
                        <m:t>𝑒𝑞</m:t>
                      </m:r>
                      <m:r>
                        <a:rPr lang="en-US" altLang="zh-CN" sz="3733" i="1" dirty="0">
                          <a:latin typeface="Cambria Math" panose="02040503050406030204" pitchFamily="18" charset="0"/>
                          <a:cs typeface="Times New Roman"/>
                        </a:rPr>
                        <m:t>=3614</m:t>
                      </m:r>
                    </m:oMath>
                  </m:oMathPara>
                </a14:m>
                <a:endParaRPr sz="3733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400" y="2388038"/>
                <a:ext cx="2641600" cy="590697"/>
              </a:xfrm>
              <a:prstGeom prst="rect">
                <a:avLst/>
              </a:prstGeom>
              <a:blipFill>
                <a:blip r:embed="rId4"/>
                <a:stretch>
                  <a:fillRect b="-7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559B2A4-E41E-471F-80EF-F84E0E1027E0}"/>
                  </a:ext>
                </a:extLst>
              </p:cNvPr>
              <p:cNvSpPr txBox="1"/>
              <p:nvPr/>
            </p:nvSpPr>
            <p:spPr>
              <a:xfrm>
                <a:off x="2988138" y="1756489"/>
                <a:ext cx="63169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559B2A4-E41E-471F-80EF-F84E0E102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138" y="1756489"/>
                <a:ext cx="631698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C2360AB-5A9E-45FE-9D2A-F55207E3E79B}"/>
                  </a:ext>
                </a:extLst>
              </p:cNvPr>
              <p:cNvSpPr txBox="1"/>
              <p:nvPr/>
            </p:nvSpPr>
            <p:spPr>
              <a:xfrm>
                <a:off x="982133" y="2506048"/>
                <a:ext cx="5575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曾经必然存在某一时刻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/>
                      </a:rPr>
                      <m:t>𝑧</m:t>
                    </m:r>
                    <m:r>
                      <a:rPr lang="zh-CN" altLang="en-US" sz="2400" i="1" baseline="-21021" dirty="0">
                        <a:latin typeface="Cambria Math" panose="02040503050406030204" pitchFamily="18" charset="0"/>
                        <a:cs typeface="Times New Roman"/>
                      </a:rPr>
                      <m:t>𝑒𝑞</m:t>
                    </m:r>
                  </m:oMath>
                </a14:m>
                <a:r>
                  <a:rPr lang="zh-CN" altLang="en-US" sz="2400" dirty="0"/>
                  <a:t>物质</a:t>
                </a:r>
                <a:r>
                  <a:rPr lang="en-US" altLang="zh-CN" sz="2400" dirty="0"/>
                  <a:t>-</a:t>
                </a:r>
                <a:r>
                  <a:rPr lang="zh-CN" altLang="en-US" sz="2400" dirty="0"/>
                  <a:t>辐射相等</a:t>
                </a: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C2360AB-5A9E-45FE-9D2A-F55207E3E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33" y="2506048"/>
                <a:ext cx="5575244" cy="461665"/>
              </a:xfrm>
              <a:prstGeom prst="rect">
                <a:avLst/>
              </a:prstGeom>
              <a:blipFill>
                <a:blip r:embed="rId6"/>
                <a:stretch>
                  <a:fillRect l="-1639" t="-15789" r="-65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43F71EA-A450-4DC9-984B-8E79DD115B7E}"/>
                  </a:ext>
                </a:extLst>
              </p:cNvPr>
              <p:cNvSpPr txBox="1"/>
              <p:nvPr/>
            </p:nvSpPr>
            <p:spPr>
              <a:xfrm>
                <a:off x="6661228" y="2403916"/>
                <a:ext cx="2076536" cy="670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/>
                      </a:rPr>
                      <m:t>1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cs typeface="Times New Roman"/>
                          </a:rPr>
                          <m:t>𝑧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/>
                          </a:rPr>
                          <m:t>𝑒𝑞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SimSu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SimSun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SimSun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SimSun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SimSun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SimSun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SimSun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43F71EA-A450-4DC9-984B-8E79DD115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228" y="2403916"/>
                <a:ext cx="2076536" cy="6703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1BA7CB34-D2E9-4569-AB17-CBA2B937EE7A}"/>
              </a:ext>
            </a:extLst>
          </p:cNvPr>
          <p:cNvSpPr txBox="1"/>
          <p:nvPr/>
        </p:nvSpPr>
        <p:spPr>
          <a:xfrm>
            <a:off x="6188115" y="427215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不同成分按照不同幂律随红移演化，必然有某些成分占主导的时期！</a:t>
            </a:r>
          </a:p>
        </p:txBody>
      </p:sp>
      <p:pic>
        <p:nvPicPr>
          <p:cNvPr id="26" name="object 2">
            <a:extLst>
              <a:ext uri="{FF2B5EF4-FFF2-40B4-BE49-F238E27FC236}">
                <a16:creationId xmlns:a16="http://schemas.microsoft.com/office/drawing/2014/main" id="{0F75B69F-1679-4905-BCC3-5E1A01194F96}"/>
              </a:ext>
            </a:extLst>
          </p:cNvPr>
          <p:cNvPicPr/>
          <p:nvPr/>
        </p:nvPicPr>
        <p:blipFill rotWithShape="1">
          <a:blip r:embed="rId8" cstate="print"/>
          <a:srcRect b="2326"/>
          <a:stretch/>
        </p:blipFill>
        <p:spPr>
          <a:xfrm>
            <a:off x="1422400" y="3512746"/>
            <a:ext cx="4470400" cy="33508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">
            <a:extLst>
              <a:ext uri="{FF2B5EF4-FFF2-40B4-BE49-F238E27FC236}">
                <a16:creationId xmlns:a16="http://schemas.microsoft.com/office/drawing/2014/main" id="{2C31BE52-E3E9-4409-AC42-7A364CC1183B}"/>
              </a:ext>
            </a:extLst>
          </p:cNvPr>
          <p:cNvSpPr txBox="1">
            <a:spLocks/>
          </p:cNvSpPr>
          <p:nvPr/>
        </p:nvSpPr>
        <p:spPr>
          <a:xfrm>
            <a:off x="3484073" y="333555"/>
            <a:ext cx="5264572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6933" algn="ctr">
              <a:spcBef>
                <a:spcPts val="127"/>
              </a:spcBef>
            </a:pPr>
            <a:r>
              <a:rPr lang="zh-CN" altLang="en-US" sz="3733" b="1" kern="0" spc="7" dirty="0">
                <a:solidFill>
                  <a:sysClr val="windowText" lastClr="000000"/>
                </a:solidFill>
              </a:rPr>
              <a:t>单一成分宇宙</a:t>
            </a:r>
            <a:endParaRPr lang="zh-CN" altLang="en-US" sz="3733" b="1" kern="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3A43311-F66E-4C60-A3F9-5F32A7A1B27A}"/>
                  </a:ext>
                </a:extLst>
              </p:cNvPr>
              <p:cNvSpPr txBox="1"/>
              <p:nvPr/>
            </p:nvSpPr>
            <p:spPr>
              <a:xfrm>
                <a:off x="203201" y="1545663"/>
                <a:ext cx="5442036" cy="8463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−3(1+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3(1+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3A43311-F66E-4C60-A3F9-5F32A7A1B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1" y="1545663"/>
                <a:ext cx="5442036" cy="846322"/>
              </a:xfrm>
              <a:prstGeom prst="rect">
                <a:avLst/>
              </a:prstGeom>
              <a:blipFill>
                <a:blip r:embed="rId2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3DCE523-79B2-42FB-8850-D4D6FF904ECB}"/>
                  </a:ext>
                </a:extLst>
              </p:cNvPr>
              <p:cNvSpPr txBox="1"/>
              <p:nvPr/>
            </p:nvSpPr>
            <p:spPr>
              <a:xfrm>
                <a:off x="5994400" y="1552118"/>
                <a:ext cx="5979080" cy="83349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−3(1+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−3(1+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3DCE523-79B2-42FB-8850-D4D6FF904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0" y="1552118"/>
                <a:ext cx="5979080" cy="833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F5EB60C5-CE7A-4B44-AA07-F7540DAE448E}"/>
              </a:ext>
            </a:extLst>
          </p:cNvPr>
          <p:cNvSpPr txBox="1"/>
          <p:nvPr/>
        </p:nvSpPr>
        <p:spPr>
          <a:xfrm>
            <a:off x="535823" y="936382"/>
            <a:ext cx="498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en-US" sz="2400" b="1" dirty="0"/>
              <a:t>、对于物质、辐射，平坦宇宙中：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818CC49-8AE0-4333-BA6F-42D13A75DB77}"/>
                  </a:ext>
                </a:extLst>
              </p:cNvPr>
              <p:cNvSpPr txBox="1"/>
              <p:nvPr/>
            </p:nvSpPr>
            <p:spPr>
              <a:xfrm>
                <a:off x="101600" y="2579667"/>
                <a:ext cx="11480800" cy="1126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(1+3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limLoc m:val="subSup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3(1+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3(1+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818CC49-8AE0-4333-BA6F-42D13A75D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" y="2579667"/>
                <a:ext cx="11480800" cy="11266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9E43675-7619-405E-8139-05CC1BCC7471}"/>
                  </a:ext>
                </a:extLst>
              </p:cNvPr>
              <p:cNvSpPr txBox="1"/>
              <p:nvPr/>
            </p:nvSpPr>
            <p:spPr>
              <a:xfrm>
                <a:off x="3860800" y="3640187"/>
                <a:ext cx="2969216" cy="8489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9E43675-7619-405E-8139-05CC1BCC7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800" y="3640187"/>
                <a:ext cx="2969216" cy="848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95F0C9AC-4EDD-458B-9531-E50668A30BD8}"/>
              </a:ext>
            </a:extLst>
          </p:cNvPr>
          <p:cNvSpPr txBox="1"/>
          <p:nvPr/>
        </p:nvSpPr>
        <p:spPr>
          <a:xfrm>
            <a:off x="464602" y="3847369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得到单一成分宇宙的年龄：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FC96088-8A7E-4C8B-B382-428C29A735A2}"/>
                  </a:ext>
                </a:extLst>
              </p:cNvPr>
              <p:cNvSpPr txBox="1"/>
              <p:nvPr/>
            </p:nvSpPr>
            <p:spPr>
              <a:xfrm>
                <a:off x="464601" y="4542263"/>
                <a:ext cx="2792496" cy="615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B050"/>
                    </a:solidFill>
                  </a:rPr>
                  <a:t>辐射主导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dirty="0"/>
                  <a:t>)</a:t>
                </a:r>
                <a:r>
                  <a:rPr lang="zh-CN" altLang="en-US" sz="2400" dirty="0"/>
                  <a:t>：</a:t>
                </a:r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FC96088-8A7E-4C8B-B382-428C29A73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01" y="4542263"/>
                <a:ext cx="2792496" cy="615746"/>
              </a:xfrm>
              <a:prstGeom prst="rect">
                <a:avLst/>
              </a:prstGeom>
              <a:blipFill>
                <a:blip r:embed="rId6"/>
                <a:stretch>
                  <a:fillRect l="-3275" r="-3057" b="-9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1207A51-B41A-4096-A1C9-4E6ACC0DBAD5}"/>
                  </a:ext>
                </a:extLst>
              </p:cNvPr>
              <p:cNvSpPr txBox="1"/>
              <p:nvPr/>
            </p:nvSpPr>
            <p:spPr>
              <a:xfrm>
                <a:off x="464602" y="5489671"/>
                <a:ext cx="2583399" cy="6273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1207A51-B41A-4096-A1C9-4E6ACC0DB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02" y="5489671"/>
                <a:ext cx="2583399" cy="6273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354F35-FF65-4803-893B-7E46D7F61941}"/>
                  </a:ext>
                </a:extLst>
              </p:cNvPr>
              <p:cNvSpPr txBox="1"/>
              <p:nvPr/>
            </p:nvSpPr>
            <p:spPr>
              <a:xfrm>
                <a:off x="2743200" y="5440443"/>
                <a:ext cx="2235200" cy="8489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354F35-FF65-4803-893B-7E46D7F61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440443"/>
                <a:ext cx="2235200" cy="848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1B14A20-B6D5-45BF-B6BB-F180D45E0B2F}"/>
                  </a:ext>
                </a:extLst>
              </p:cNvPr>
              <p:cNvSpPr txBox="1"/>
              <p:nvPr/>
            </p:nvSpPr>
            <p:spPr>
              <a:xfrm>
                <a:off x="6096000" y="4547641"/>
                <a:ext cx="5043688" cy="789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物质主导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)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r>
                  <a:rPr lang="zh-CN" altLang="en-US" sz="2133" dirty="0">
                    <a:latin typeface="Times New Roman"/>
                    <a:cs typeface="Times New Roman"/>
                  </a:rPr>
                  <a:t>也就是 </a:t>
                </a:r>
                <a:r>
                  <a:rPr lang="en-US" altLang="zh-CN" sz="2133" dirty="0">
                    <a:latin typeface="Times New Roman"/>
                    <a:cs typeface="Times New Roman"/>
                  </a:rPr>
                  <a:t>Einstein-de</a:t>
                </a:r>
                <a:r>
                  <a:rPr lang="en-US" altLang="zh-CN" sz="2133" spc="-53" dirty="0">
                    <a:latin typeface="Times New Roman"/>
                    <a:cs typeface="Times New Roman"/>
                  </a:rPr>
                  <a:t> </a:t>
                </a:r>
                <a:r>
                  <a:rPr lang="en-US" altLang="zh-CN" sz="2133" spc="-7" dirty="0">
                    <a:latin typeface="Times New Roman"/>
                    <a:cs typeface="Times New Roman"/>
                  </a:rPr>
                  <a:t>Sitter</a:t>
                </a:r>
                <a:r>
                  <a:rPr lang="en-US" altLang="zh-CN" sz="2133" dirty="0">
                    <a:latin typeface="Times New Roman"/>
                    <a:cs typeface="Times New Roman"/>
                  </a:rPr>
                  <a:t> Universe</a:t>
                </a:r>
                <a:r>
                  <a:rPr lang="en-US" altLang="zh-CN" sz="2133" spc="-40" dirty="0">
                    <a:latin typeface="Times New Roman"/>
                    <a:cs typeface="Times New Roman"/>
                  </a:rPr>
                  <a:t> </a:t>
                </a:r>
                <a:r>
                  <a:rPr lang="en-US" altLang="zh-CN" sz="2133" dirty="0">
                    <a:latin typeface="Times New Roman"/>
                    <a:cs typeface="Times New Roman"/>
                  </a:rPr>
                  <a:t>(SCDM)</a:t>
                </a:r>
                <a:endParaRPr lang="zh-CN" altLang="en-US" sz="2133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1B14A20-B6D5-45BF-B6BB-F180D45E0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47641"/>
                <a:ext cx="5043688" cy="789896"/>
              </a:xfrm>
              <a:prstGeom prst="rect">
                <a:avLst/>
              </a:prstGeom>
              <a:blipFill>
                <a:blip r:embed="rId9"/>
                <a:stretch>
                  <a:fillRect l="-1814" t="-9231" r="-363"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A90D57B-9117-47BE-88D5-2DBAB22B9EBD}"/>
                  </a:ext>
                </a:extLst>
              </p:cNvPr>
              <p:cNvSpPr txBox="1"/>
              <p:nvPr/>
            </p:nvSpPr>
            <p:spPr>
              <a:xfrm>
                <a:off x="6096001" y="5489670"/>
                <a:ext cx="2583399" cy="629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A90D57B-9117-47BE-88D5-2DBAB22B9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5489670"/>
                <a:ext cx="2583399" cy="6299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9494576-E5FE-4C6A-9BF3-B77E852DAF2F}"/>
                  </a:ext>
                </a:extLst>
              </p:cNvPr>
              <p:cNvSpPr txBox="1"/>
              <p:nvPr/>
            </p:nvSpPr>
            <p:spPr>
              <a:xfrm>
                <a:off x="8432800" y="5440443"/>
                <a:ext cx="2235200" cy="8489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9494576-E5FE-4C6A-9BF3-B77E852DA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800" y="5440443"/>
                <a:ext cx="2235200" cy="8489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41497779-C091-445F-ACF4-50E643A4B7F1}"/>
              </a:ext>
            </a:extLst>
          </p:cNvPr>
          <p:cNvSpPr txBox="1"/>
          <p:nvPr/>
        </p:nvSpPr>
        <p:spPr>
          <a:xfrm>
            <a:off x="4145079" y="627822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减速膨胀的宇宙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00111" y="2095810"/>
            <a:ext cx="4025459" cy="34447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lang="en-US" sz="2133" spc="-7" dirty="0">
                <a:latin typeface="Times New Roman"/>
                <a:cs typeface="Times New Roman"/>
              </a:rPr>
              <a:t>A</a:t>
            </a:r>
            <a:r>
              <a:rPr sz="2133" spc="-7" dirty="0">
                <a:latin typeface="Times New Roman"/>
                <a:cs typeface="Times New Roman"/>
              </a:rPr>
              <a:t>lso</a:t>
            </a:r>
            <a:r>
              <a:rPr sz="2133" spc="13" dirty="0">
                <a:latin typeface="Times New Roman"/>
                <a:cs typeface="Times New Roman"/>
              </a:rPr>
              <a:t> </a:t>
            </a:r>
            <a:r>
              <a:rPr sz="2133" spc="-7" dirty="0">
                <a:latin typeface="Times New Roman"/>
                <a:cs typeface="Times New Roman"/>
              </a:rPr>
              <a:t>referred</a:t>
            </a:r>
            <a:r>
              <a:rPr sz="2133" spc="47" dirty="0">
                <a:latin typeface="Times New Roman"/>
                <a:cs typeface="Times New Roman"/>
              </a:rPr>
              <a:t> </a:t>
            </a:r>
            <a:r>
              <a:rPr sz="2133" spc="-7" dirty="0">
                <a:latin typeface="Times New Roman"/>
                <a:cs typeface="Times New Roman"/>
              </a:rPr>
              <a:t>to</a:t>
            </a:r>
            <a:r>
              <a:rPr sz="2133" spc="20" dirty="0">
                <a:latin typeface="Times New Roman"/>
                <a:cs typeface="Times New Roman"/>
              </a:rPr>
              <a:t> </a:t>
            </a:r>
            <a:r>
              <a:rPr sz="2133" spc="-7" dirty="0">
                <a:latin typeface="Times New Roman"/>
                <a:cs typeface="Times New Roman"/>
              </a:rPr>
              <a:t>as</a:t>
            </a:r>
            <a:r>
              <a:rPr sz="2133" spc="13" dirty="0">
                <a:latin typeface="Times New Roman"/>
                <a:cs typeface="Times New Roman"/>
              </a:rPr>
              <a:t> </a:t>
            </a:r>
            <a:r>
              <a:rPr sz="2133" spc="-7" dirty="0">
                <a:latin typeface="Times New Roman"/>
                <a:cs typeface="Times New Roman"/>
              </a:rPr>
              <a:t>the</a:t>
            </a:r>
            <a:r>
              <a:rPr sz="2133" dirty="0">
                <a:latin typeface="Times New Roman"/>
                <a:cs typeface="Times New Roman"/>
              </a:rPr>
              <a:t> </a:t>
            </a:r>
            <a:r>
              <a:rPr sz="2133" spc="-7" dirty="0">
                <a:latin typeface="Times New Roman"/>
                <a:cs typeface="Times New Roman"/>
              </a:rPr>
              <a:t>Milne</a:t>
            </a:r>
            <a:r>
              <a:rPr sz="2133" spc="47" dirty="0">
                <a:latin typeface="Times New Roman"/>
                <a:cs typeface="Times New Roman"/>
              </a:rPr>
              <a:t> </a:t>
            </a:r>
            <a:r>
              <a:rPr sz="2133" spc="-13" dirty="0">
                <a:latin typeface="Times New Roman"/>
                <a:cs typeface="Times New Roman"/>
              </a:rPr>
              <a:t>model</a:t>
            </a:r>
            <a:endParaRPr sz="2133" dirty="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939911" y="3188888"/>
            <a:ext cx="1896959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SimSun"/>
                <a:cs typeface="SimSun"/>
              </a:rPr>
              <a:t>均匀膨胀解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6FBC47B-7C37-44B5-A403-6217C4171880}"/>
              </a:ext>
            </a:extLst>
          </p:cNvPr>
          <p:cNvSpPr txBox="1"/>
          <p:nvPr/>
        </p:nvSpPr>
        <p:spPr>
          <a:xfrm>
            <a:off x="510849" y="1610805"/>
            <a:ext cx="5885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en-US" sz="2400" b="1" dirty="0"/>
              <a:t>、曲率主导的宇宙</a:t>
            </a:r>
            <a:r>
              <a:rPr lang="en-US" altLang="zh-CN" sz="2400" dirty="0">
                <a:latin typeface="Times New Roman"/>
                <a:cs typeface="Times New Roman"/>
              </a:rPr>
              <a:t>(The Empty</a:t>
            </a:r>
            <a:r>
              <a:rPr lang="en-US" altLang="zh-CN" sz="2400" spc="-33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Universe)</a:t>
            </a:r>
            <a:r>
              <a:rPr lang="zh-CN" altLang="en-US" sz="2400" dirty="0">
                <a:latin typeface="Times New Roman"/>
                <a:cs typeface="Times New Roman"/>
              </a:rPr>
              <a:t>：</a:t>
            </a:r>
          </a:p>
        </p:txBody>
      </p:sp>
      <p:sp>
        <p:nvSpPr>
          <p:cNvPr id="52" name="object 2">
            <a:extLst>
              <a:ext uri="{FF2B5EF4-FFF2-40B4-BE49-F238E27FC236}">
                <a16:creationId xmlns:a16="http://schemas.microsoft.com/office/drawing/2014/main" id="{51E36C8E-ABBF-40D5-882D-249FB1F372BC}"/>
              </a:ext>
            </a:extLst>
          </p:cNvPr>
          <p:cNvSpPr txBox="1">
            <a:spLocks/>
          </p:cNvSpPr>
          <p:nvPr/>
        </p:nvSpPr>
        <p:spPr>
          <a:xfrm>
            <a:off x="3484073" y="333555"/>
            <a:ext cx="5264572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6933" algn="ctr">
              <a:spcBef>
                <a:spcPts val="127"/>
              </a:spcBef>
            </a:pPr>
            <a:r>
              <a:rPr lang="zh-CN" altLang="en-US" sz="3733" b="1" kern="0" spc="7" dirty="0">
                <a:solidFill>
                  <a:sysClr val="windowText" lastClr="000000"/>
                </a:solidFill>
              </a:rPr>
              <a:t>单一成分宇宙</a:t>
            </a:r>
            <a:endParaRPr lang="zh-CN" altLang="en-US" sz="3733" b="1" kern="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0986088-7C4A-4576-B6BC-4F7D5AE9084A}"/>
                  </a:ext>
                </a:extLst>
              </p:cNvPr>
              <p:cNvSpPr txBox="1"/>
              <p:nvPr/>
            </p:nvSpPr>
            <p:spPr>
              <a:xfrm>
                <a:off x="6171013" y="2038185"/>
                <a:ext cx="38622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cs typeface="SimSun"/>
                            </a:rPr>
                            <m:t>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SimSun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cs typeface="SimSun"/>
                            </a:rPr>
                            <m:t>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  <m:t>𝑚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SimSun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cs typeface="SimSun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cs typeface="SimSun"/>
                            </a:rPr>
                            <m:t>Λ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SimSun"/>
                        </a:rPr>
                        <m:t>=0, 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  <a:cs typeface="SimSun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cs typeface="SimSun"/>
                            </a:rPr>
                            <m:t>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SimSun"/>
                        </a:rPr>
                        <m:t>=1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0986088-7C4A-4576-B6BC-4F7D5AE90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013" y="2038185"/>
                <a:ext cx="3862279" cy="461665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1960199-8646-4985-B616-8498C21CE06D}"/>
                  </a:ext>
                </a:extLst>
              </p:cNvPr>
              <p:cNvSpPr txBox="1"/>
              <p:nvPr/>
            </p:nvSpPr>
            <p:spPr>
              <a:xfrm>
                <a:off x="711201" y="2739628"/>
                <a:ext cx="2149519" cy="833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1960199-8646-4985-B616-8498C21CE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1" y="2739628"/>
                <a:ext cx="2149519" cy="833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B8D9CF7-9EEB-4A57-94F1-3F64806CC68A}"/>
                  </a:ext>
                </a:extLst>
              </p:cNvPr>
              <p:cNvSpPr txBox="1"/>
              <p:nvPr/>
            </p:nvSpPr>
            <p:spPr>
              <a:xfrm>
                <a:off x="711200" y="3733800"/>
                <a:ext cx="5283200" cy="46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Open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universe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B8D9CF7-9EEB-4A57-94F1-3F64806C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3733800"/>
                <a:ext cx="5283200" cy="46897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00BC606-B9A1-408C-8057-5D90F77EFA3A}"/>
                  </a:ext>
                </a:extLst>
              </p:cNvPr>
              <p:cNvSpPr txBox="1"/>
              <p:nvPr/>
            </p:nvSpPr>
            <p:spPr>
              <a:xfrm>
                <a:off x="6120965" y="2970979"/>
                <a:ext cx="1975096" cy="822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00BC606-B9A1-408C-8057-5D90F77EF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65" y="2970979"/>
                <a:ext cx="1975096" cy="8222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A9A87C8-0F96-4514-AA78-59B70DE10D99}"/>
                  </a:ext>
                </a:extLst>
              </p:cNvPr>
              <p:cNvSpPr txBox="1"/>
              <p:nvPr/>
            </p:nvSpPr>
            <p:spPr>
              <a:xfrm>
                <a:off x="8040782" y="2965940"/>
                <a:ext cx="1832020" cy="8489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A9A87C8-0F96-4514-AA78-59B70DE10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782" y="2965940"/>
                <a:ext cx="1832020" cy="848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75306CBA-3ECB-42AD-B6CB-FA3E892CF1F5}"/>
              </a:ext>
            </a:extLst>
          </p:cNvPr>
          <p:cNvSpPr txBox="1"/>
          <p:nvPr/>
        </p:nvSpPr>
        <p:spPr>
          <a:xfrm>
            <a:off x="510849" y="4372457"/>
            <a:ext cx="5851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3</a:t>
            </a:r>
            <a:r>
              <a:rPr lang="zh-CN" altLang="en-US" sz="2400" b="1" dirty="0"/>
              <a:t>、暗能量主导的宇宙</a:t>
            </a:r>
            <a:r>
              <a:rPr lang="en-US" altLang="zh-CN" sz="2400" dirty="0">
                <a:latin typeface="Times New Roman"/>
                <a:cs typeface="Times New Roman"/>
              </a:rPr>
              <a:t>(de</a:t>
            </a:r>
            <a:r>
              <a:rPr lang="en-US" altLang="zh-CN" sz="2400" spc="-13" dirty="0">
                <a:latin typeface="Times New Roman"/>
                <a:cs typeface="Times New Roman"/>
              </a:rPr>
              <a:t> </a:t>
            </a:r>
            <a:r>
              <a:rPr lang="en-US" altLang="zh-CN" sz="2400" spc="-7" dirty="0">
                <a:latin typeface="Times New Roman"/>
                <a:cs typeface="Times New Roman"/>
              </a:rPr>
              <a:t>Sitter</a:t>
            </a:r>
            <a:r>
              <a:rPr lang="en-US" altLang="zh-CN" sz="2400" spc="7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Universe)</a:t>
            </a:r>
            <a:r>
              <a:rPr lang="zh-CN" altLang="en-US" sz="2400" dirty="0">
                <a:latin typeface="Times New Roman"/>
                <a:cs typeface="Times New Roman"/>
              </a:rPr>
              <a:t>：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4B29FE06-2B0E-4689-925B-AD32CF954414}"/>
              </a:ext>
            </a:extLst>
          </p:cNvPr>
          <p:cNvSpPr txBox="1"/>
          <p:nvPr/>
        </p:nvSpPr>
        <p:spPr>
          <a:xfrm>
            <a:off x="1016001" y="5084565"/>
            <a:ext cx="4064000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lang="zh-CN" altLang="en-US" sz="2133" spc="-7" dirty="0">
                <a:latin typeface="Times New Roman"/>
                <a:cs typeface="Times New Roman"/>
              </a:rPr>
              <a:t>在后续</a:t>
            </a:r>
            <a:r>
              <a:rPr lang="en-US" altLang="zh-CN" sz="2133" dirty="0">
                <a:latin typeface="Times New Roman"/>
                <a:cs typeface="Times New Roman"/>
              </a:rPr>
              <a:t>de</a:t>
            </a:r>
            <a:r>
              <a:rPr lang="en-US" altLang="zh-CN" sz="2133" spc="-13" dirty="0">
                <a:latin typeface="Times New Roman"/>
                <a:cs typeface="Times New Roman"/>
              </a:rPr>
              <a:t> </a:t>
            </a:r>
            <a:r>
              <a:rPr lang="en-US" altLang="zh-CN" sz="2133" spc="-7" dirty="0">
                <a:latin typeface="Times New Roman"/>
                <a:cs typeface="Times New Roman"/>
              </a:rPr>
              <a:t>Sitter</a:t>
            </a:r>
            <a:r>
              <a:rPr lang="en-US" altLang="zh-CN" sz="2133" spc="7" dirty="0">
                <a:latin typeface="Times New Roman"/>
                <a:cs typeface="Times New Roman"/>
              </a:rPr>
              <a:t> </a:t>
            </a:r>
            <a:r>
              <a:rPr lang="en-US" altLang="zh-CN" sz="2133" dirty="0">
                <a:latin typeface="Times New Roman"/>
                <a:cs typeface="Times New Roman"/>
              </a:rPr>
              <a:t>Universe</a:t>
            </a:r>
            <a:r>
              <a:rPr lang="en-US" altLang="zh-CN" sz="2133" spc="-27" dirty="0">
                <a:latin typeface="Times New Roman"/>
                <a:cs typeface="Times New Roman"/>
              </a:rPr>
              <a:t> </a:t>
            </a:r>
            <a:r>
              <a:rPr lang="zh-CN" altLang="en-US" sz="2133" spc="-27" dirty="0">
                <a:latin typeface="Times New Roman"/>
                <a:cs typeface="Times New Roman"/>
              </a:rPr>
              <a:t>的求解中，作为曲率为</a:t>
            </a:r>
            <a:r>
              <a:rPr lang="en-US" altLang="zh-CN" sz="2133" spc="-27" dirty="0">
                <a:latin typeface="Times New Roman"/>
                <a:cs typeface="Times New Roman"/>
              </a:rPr>
              <a:t>0</a:t>
            </a:r>
            <a:r>
              <a:rPr lang="zh-CN" altLang="en-US" sz="2133" spc="-27" dirty="0">
                <a:latin typeface="Times New Roman"/>
                <a:cs typeface="Times New Roman"/>
              </a:rPr>
              <a:t>的特例讨论</a:t>
            </a:r>
            <a:endParaRPr sz="2133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959" y="201915"/>
            <a:ext cx="6032500" cy="67460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algn="ctr">
              <a:spcBef>
                <a:spcPts val="140"/>
              </a:spcBef>
            </a:pPr>
            <a:r>
              <a:rPr lang="zh-CN" altLang="en-US" sz="4267" b="1" spc="-7" dirty="0">
                <a:latin typeface="Times New Roman"/>
                <a:cs typeface="Times New Roman"/>
              </a:rPr>
              <a:t>物质</a:t>
            </a:r>
            <a:r>
              <a:rPr lang="en-US" altLang="zh-CN" sz="4267" b="1" spc="-7" dirty="0">
                <a:latin typeface="Times New Roman"/>
                <a:cs typeface="Times New Roman"/>
              </a:rPr>
              <a:t>-</a:t>
            </a:r>
            <a:r>
              <a:rPr lang="zh-CN" altLang="en-US" sz="4267" b="1" spc="-7" dirty="0">
                <a:latin typeface="Times New Roman"/>
                <a:cs typeface="Times New Roman"/>
              </a:rPr>
              <a:t>曲率 宇宙</a:t>
            </a:r>
            <a:endParaRPr sz="4267" b="1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9CED176-361A-497D-8EB8-36545D308747}"/>
                  </a:ext>
                </a:extLst>
              </p:cNvPr>
              <p:cNvSpPr txBox="1"/>
              <p:nvPr/>
            </p:nvSpPr>
            <p:spPr>
              <a:xfrm>
                <a:off x="9855200" y="489050"/>
                <a:ext cx="29464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cs typeface="SimSun"/>
                            </a:rPr>
                            <m:t>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SimSun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cs typeface="SimSun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cs typeface="SimSun"/>
                            </a:rPr>
                            <m:t>Λ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SimSun"/>
                        </a:rPr>
                        <m:t>=0,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9CED176-361A-497D-8EB8-36545D30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200" y="489050"/>
                <a:ext cx="2946400" cy="461665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2E50D44-8278-4515-A105-FF78E510FE01}"/>
                  </a:ext>
                </a:extLst>
              </p:cNvPr>
              <p:cNvSpPr txBox="1"/>
              <p:nvPr/>
            </p:nvSpPr>
            <p:spPr>
              <a:xfrm>
                <a:off x="5854833" y="117935"/>
                <a:ext cx="4396915" cy="83349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2E50D44-8278-4515-A105-FF78E510F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833" y="117935"/>
                <a:ext cx="4396915" cy="833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417263E-EB8B-4DA0-8EAB-477EDB3F35E9}"/>
                  </a:ext>
                </a:extLst>
              </p:cNvPr>
              <p:cNvSpPr txBox="1"/>
              <p:nvPr/>
            </p:nvSpPr>
            <p:spPr>
              <a:xfrm>
                <a:off x="406400" y="2704342"/>
                <a:ext cx="5339205" cy="993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1</a:t>
                </a:r>
                <a:r>
                  <a:rPr lang="zh-CN" altLang="en-US" sz="2400" b="1" dirty="0"/>
                  <a:t>、</a:t>
                </a:r>
                <a:r>
                  <a:rPr lang="en-US" altLang="zh-CN" sz="2400" dirty="0">
                    <a:cs typeface="SimSu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SimSun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SimSun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SimSun"/>
                          </a:rPr>
                          <m:t>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SimSun"/>
                          </a:rPr>
                          <m:t>𝑚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SimSun"/>
                      </a:rPr>
                      <m:t>&lt;1,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SimSu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SimSun"/>
                          </a:rPr>
                          <m:t>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SimSun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SimSun"/>
                      </a:rPr>
                      <m:t>=−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SimSun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SimSun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SimSun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SimSun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SimSun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SimSun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SimSun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SimSun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SimSun"/>
                      </a:rPr>
                      <m:t>&gt;0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imSun"/>
                      </a:rPr>
                      <m:t>⟹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imSun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imSun"/>
                      </a:rPr>
                      <m:t>&lt;0</m:t>
                    </m:r>
                  </m:oMath>
                </a14:m>
                <a:r>
                  <a:rPr lang="en-US" altLang="zh-CN" sz="2400" dirty="0">
                    <a:latin typeface="Times New Roman"/>
                    <a:cs typeface="Times New Roman"/>
                  </a:rPr>
                  <a:t>, Open Cold</a:t>
                </a:r>
                <a:r>
                  <a:rPr lang="en-US" altLang="zh-CN" sz="2400" spc="-7" dirty="0">
                    <a:latin typeface="Times New Roman"/>
                    <a:cs typeface="Times New Roman"/>
                  </a:rPr>
                  <a:t> Dark</a:t>
                </a:r>
                <a:r>
                  <a:rPr lang="en-US" altLang="zh-CN" sz="2400" dirty="0">
                    <a:latin typeface="Times New Roman"/>
                    <a:cs typeface="Times New Roman"/>
                  </a:rPr>
                  <a:t> Matter</a:t>
                </a:r>
                <a:r>
                  <a:rPr lang="en-US" altLang="zh-CN" sz="2400" spc="-7" dirty="0">
                    <a:latin typeface="Times New Roman"/>
                    <a:cs typeface="Times New Roman"/>
                  </a:rPr>
                  <a:t> (OCDM)</a:t>
                </a:r>
                <a:r>
                  <a:rPr lang="zh-CN" altLang="en-US" sz="2400" b="1" dirty="0"/>
                  <a:t>：</a:t>
                </a: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417263E-EB8B-4DA0-8EAB-477EDB3F3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2704342"/>
                <a:ext cx="5339205" cy="993605"/>
              </a:xfrm>
              <a:prstGeom prst="rect">
                <a:avLst/>
              </a:prstGeom>
              <a:blipFill>
                <a:blip r:embed="rId4"/>
                <a:stretch>
                  <a:fillRect l="-1826" r="-2626" b="-12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8C999C16-E0FA-457B-BCBB-A131C8D73BA6}"/>
              </a:ext>
            </a:extLst>
          </p:cNvPr>
          <p:cNvSpPr txBox="1"/>
          <p:nvPr/>
        </p:nvSpPr>
        <p:spPr>
          <a:xfrm>
            <a:off x="5486401" y="2820691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BB25412-3C0C-4848-94A0-7903AC7A3BCE}"/>
                  </a:ext>
                </a:extLst>
              </p:cNvPr>
              <p:cNvSpPr txBox="1"/>
              <p:nvPr/>
            </p:nvSpPr>
            <p:spPr>
              <a:xfrm>
                <a:off x="406401" y="3932118"/>
                <a:ext cx="4876801" cy="1054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cs typeface="SimSun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SimSun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imSun"/>
                      </a:rPr>
                      <m:t>=−</m:t>
                    </m:r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SimSun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SimSun"/>
                          </a:rPr>
                          <m:t>𝐻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SimSun"/>
                          </a:rPr>
                          <m:t>0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SimSun"/>
                          </a:rPr>
                          <m:t>2</m:t>
                        </m:r>
                      </m:sup>
                    </m:sSubSup>
                    <m:r>
                      <a:rPr lang="en-US" altLang="zh-CN" sz="2400" i="1" dirty="0">
                        <a:latin typeface="Cambria Math" panose="02040503050406030204" pitchFamily="18" charset="0"/>
                        <a:cs typeface="SimSun"/>
                      </a:rPr>
                      <m:t>(1−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SimSun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cs typeface="SimSun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SimSun"/>
                          </a:rPr>
                          <m:t>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SimSun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SimSun"/>
                          </a:rPr>
                          <m:t>0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SimSun"/>
                      </a:rPr>
                      <m:t>)</m:t>
                    </m:r>
                  </m:oMath>
                </a14:m>
                <a:r>
                  <a:rPr lang="zh-CN" altLang="en-US" sz="2400" dirty="0"/>
                  <a:t>，</a:t>
                </a:r>
                <a:endParaRPr lang="en-US" altLang="zh-CN" sz="2400" dirty="0"/>
              </a:p>
              <a:p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𝑘𝑎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BB25412-3C0C-4848-94A0-7903AC7A3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1" y="3932118"/>
                <a:ext cx="4876801" cy="1054199"/>
              </a:xfrm>
              <a:prstGeom prst="rect">
                <a:avLst/>
              </a:prstGeom>
              <a:blipFill>
                <a:blip r:embed="rId5"/>
                <a:stretch>
                  <a:fillRect t="-6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5E6D6B2-5F62-49A7-80AC-5C1D3F22862F}"/>
                  </a:ext>
                </a:extLst>
              </p:cNvPr>
              <p:cNvSpPr txBox="1"/>
              <p:nvPr/>
            </p:nvSpPr>
            <p:spPr>
              <a:xfrm>
                <a:off x="412292" y="5189216"/>
                <a:ext cx="5492845" cy="993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2</a:t>
                </a:r>
                <a:r>
                  <a:rPr lang="zh-CN" altLang="en-US" sz="2400" b="1" dirty="0"/>
                  <a:t>、</a:t>
                </a:r>
                <a:r>
                  <a:rPr lang="en-US" altLang="zh-CN" sz="2400" dirty="0">
                    <a:cs typeface="SimSu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SimSun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SimSun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SimSun"/>
                          </a:rPr>
                          <m:t>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SimSun"/>
                          </a:rPr>
                          <m:t>𝑚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SimSun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SimSun"/>
                      </a:rPr>
                      <m:t>1,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SimSu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SimSun"/>
                          </a:rPr>
                          <m:t>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SimSun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SimSun"/>
                      </a:rPr>
                      <m:t>=−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SimSun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SimSun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SimSun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SimSun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SimSun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SimSun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SimSun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SimSun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SimSun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SimSun"/>
                      </a:rPr>
                      <m:t>0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imSun"/>
                      </a:rPr>
                      <m:t>⟹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imSun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SimSun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/>
                    <a:cs typeface="Times New Roman"/>
                  </a:rPr>
                  <a:t>, The</a:t>
                </a:r>
                <a:r>
                  <a:rPr lang="en-US" altLang="zh-CN" sz="2400" spc="-53" dirty="0">
                    <a:latin typeface="Times New Roman"/>
                    <a:cs typeface="Times New Roman"/>
                  </a:rPr>
                  <a:t> </a:t>
                </a:r>
                <a:r>
                  <a:rPr lang="en-US" altLang="zh-CN" sz="2400" dirty="0">
                    <a:latin typeface="Times New Roman"/>
                    <a:cs typeface="Times New Roman"/>
                  </a:rPr>
                  <a:t>Closed</a:t>
                </a:r>
                <a:r>
                  <a:rPr lang="en-US" altLang="zh-CN" sz="2400" spc="-40" dirty="0">
                    <a:latin typeface="Times New Roman"/>
                    <a:cs typeface="Times New Roman"/>
                  </a:rPr>
                  <a:t> </a:t>
                </a:r>
                <a:r>
                  <a:rPr lang="en-US" altLang="zh-CN" sz="2400" dirty="0">
                    <a:latin typeface="Times New Roman"/>
                    <a:cs typeface="Times New Roman"/>
                  </a:rPr>
                  <a:t>Universe </a:t>
                </a:r>
                <a:r>
                  <a:rPr lang="zh-CN" altLang="en-US" sz="2400" b="1" dirty="0"/>
                  <a:t>：</a:t>
                </a: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5E6D6B2-5F62-49A7-80AC-5C1D3F228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92" y="5189216"/>
                <a:ext cx="5492845" cy="993605"/>
              </a:xfrm>
              <a:prstGeom prst="rect">
                <a:avLst/>
              </a:prstGeom>
              <a:blipFill>
                <a:blip r:embed="rId6"/>
                <a:stretch>
                  <a:fillRect l="-1776" b="-12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1CBEC50E-8DA8-4BEC-B69B-7E7CA7FDE3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7341" y="3530600"/>
            <a:ext cx="6014659" cy="33274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733F954-C63E-437F-8C34-DCADECF101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8733" y="1701800"/>
            <a:ext cx="5923267" cy="187349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6FE114D0-31B5-4625-AE7F-159C809E12EB}"/>
              </a:ext>
            </a:extLst>
          </p:cNvPr>
          <p:cNvSpPr txBox="1"/>
          <p:nvPr/>
        </p:nvSpPr>
        <p:spPr>
          <a:xfrm>
            <a:off x="406400" y="6287661"/>
            <a:ext cx="32031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/>
                <a:cs typeface="Times New Roman"/>
              </a:rPr>
              <a:t>公式不变，取不同的</a:t>
            </a:r>
            <a:r>
              <a:rPr lang="en-US" altLang="zh-CN" sz="2400" dirty="0">
                <a:latin typeface="Times New Roman"/>
                <a:cs typeface="Times New Roman"/>
              </a:rPr>
              <a:t>k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E979DF7-E8E2-4B15-B27F-0D326FEB66C4}"/>
                  </a:ext>
                </a:extLst>
              </p:cNvPr>
              <p:cNvSpPr txBox="1"/>
              <p:nvPr/>
            </p:nvSpPr>
            <p:spPr>
              <a:xfrm>
                <a:off x="193183" y="906781"/>
                <a:ext cx="4876800" cy="786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  <a:cs typeface="SimSun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cs typeface="SimSun"/>
                            </a:rPr>
                            <m:t>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  <m:t>𝑚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SimSun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cs typeface="SimSun"/>
                            </a:rPr>
                            <m:t>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SimSun"/>
                        </a:rPr>
                        <m:t>=1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imSun"/>
                        </a:rPr>
                        <m:t>⟺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mSun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mSun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mSun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mSun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imSun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E979DF7-E8E2-4B15-B27F-0D326FEB6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83" y="906781"/>
                <a:ext cx="4876800" cy="7861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52EBC13-2ED4-4E16-B159-B10A55A939E6}"/>
                  </a:ext>
                </a:extLst>
              </p:cNvPr>
              <p:cNvSpPr txBox="1"/>
              <p:nvPr/>
            </p:nvSpPr>
            <p:spPr>
              <a:xfrm>
                <a:off x="5240151" y="1112695"/>
                <a:ext cx="6705600" cy="42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altLang="zh-CN" sz="2133" dirty="0">
                    <a:cs typeface="SimSun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133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</m:ctrlPr>
                      </m:sSubSupPr>
                      <m:e>
                        <m:r>
                          <a:rPr lang="en-US" altLang="zh-CN" sz="2133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𝐻</m:t>
                        </m:r>
                      </m:e>
                      <m:sub>
                        <m:r>
                          <a:rPr lang="en-US" altLang="zh-CN" sz="2133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0</m:t>
                        </m:r>
                      </m:sub>
                      <m:sup>
                        <m:r>
                          <a:rPr lang="en-US" altLang="zh-CN" sz="2133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2</m:t>
                        </m:r>
                      </m:sup>
                    </m:sSubSup>
                    <m:r>
                      <a:rPr lang="en-US" altLang="zh-CN" sz="2133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,</m:t>
                    </m:r>
                    <m:sSub>
                      <m:sSubPr>
                        <m:ctrlPr>
                          <a:rPr lang="en-US" altLang="zh-CN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33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133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133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13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133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133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133" dirty="0"/>
                  <a:t>三个变量，固定</a:t>
                </a:r>
                <a14:m>
                  <m:oMath xmlns:m="http://schemas.openxmlformats.org/officeDocument/2006/math">
                    <m:r>
                      <a:rPr lang="en-US" altLang="zh-CN" sz="2133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 </m:t>
                    </m:r>
                    <m:sSubSup>
                      <m:sSubSupPr>
                        <m:ctrlPr>
                          <a:rPr lang="en-US" altLang="zh-CN" sz="2133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</m:ctrlPr>
                      </m:sSubSupPr>
                      <m:e>
                        <m:r>
                          <a:rPr lang="en-US" altLang="zh-CN" sz="2133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𝐻</m:t>
                        </m:r>
                      </m:e>
                      <m:sub>
                        <m:r>
                          <a:rPr lang="en-US" altLang="zh-CN" sz="2133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0</m:t>
                        </m:r>
                      </m:sub>
                      <m:sup>
                        <m:r>
                          <a:rPr lang="en-US" altLang="zh-CN" sz="2133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2</m:t>
                        </m:r>
                      </m:sup>
                    </m:sSubSup>
                    <m:r>
                      <a:rPr lang="en-US" altLang="zh-CN" sz="2133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 </m:t>
                    </m:r>
                  </m:oMath>
                </a14:m>
                <a:r>
                  <a:rPr lang="zh-CN" altLang="en-US" sz="2133" dirty="0"/>
                  <a:t>则其余两者一一对应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52EBC13-2ED4-4E16-B159-B10A55A93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151" y="1112695"/>
                <a:ext cx="6705600" cy="427040"/>
              </a:xfrm>
              <a:prstGeom prst="rect">
                <a:avLst/>
              </a:prstGeom>
              <a:blipFill>
                <a:blip r:embed="rId10"/>
                <a:stretch>
                  <a:fillRect l="-909" t="-1428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6D59A3F-56B2-4613-9CFA-78ECB1A5A1A8}"/>
                  </a:ext>
                </a:extLst>
              </p:cNvPr>
              <p:cNvSpPr txBox="1"/>
              <p:nvPr/>
            </p:nvSpPr>
            <p:spPr>
              <a:xfrm>
                <a:off x="406400" y="1812942"/>
                <a:ext cx="4978400" cy="755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altLang="zh-CN" sz="2133" dirty="0">
                    <a:cs typeface="SimSun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133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这里</m:t>
                    </m:r>
                  </m:oMath>
                </a14:m>
                <a:r>
                  <a:rPr lang="zh-CN" altLang="en-US" sz="2133" dirty="0"/>
                  <a:t>选取</a:t>
                </a:r>
                <a:r>
                  <a:rPr lang="zh-CN" altLang="en-US" sz="2133" dirty="0">
                    <a:solidFill>
                      <a:srgbClr val="00B050"/>
                    </a:solidFill>
                  </a:rPr>
                  <a:t>固定</a:t>
                </a:r>
                <a14:m>
                  <m:oMath xmlns:m="http://schemas.openxmlformats.org/officeDocument/2006/math">
                    <m:r>
                      <a:rPr lang="en-US" altLang="zh-CN" sz="2133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 </m:t>
                    </m:r>
                    <m:sSubSup>
                      <m:sSubSupPr>
                        <m:ctrlPr>
                          <a:rPr lang="en-US" altLang="zh-CN" sz="2133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</m:ctrlPr>
                      </m:sSubSupPr>
                      <m:e>
                        <m:r>
                          <a:rPr lang="en-US" altLang="zh-CN" sz="2133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𝐻</m:t>
                        </m:r>
                      </m:e>
                      <m:sub>
                        <m:r>
                          <a:rPr lang="en-US" altLang="zh-CN" sz="2133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0</m:t>
                        </m:r>
                      </m:sub>
                      <m:sup>
                        <m:r>
                          <a:rPr lang="en-US" altLang="zh-CN" sz="2133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2</m:t>
                        </m:r>
                      </m:sup>
                    </m:sSubSup>
                    <m:r>
                      <a:rPr lang="en-US" altLang="zh-CN" sz="2133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 </m:t>
                    </m:r>
                  </m:oMath>
                </a14:m>
                <a:r>
                  <a:rPr lang="zh-CN" altLang="en-US" sz="2133" dirty="0"/>
                  <a:t>的思路数值求解，下一页解析求解采用固定</a:t>
                </a:r>
                <a14:m>
                  <m:oMath xmlns:m="http://schemas.openxmlformats.org/officeDocument/2006/math">
                    <m:r>
                      <a:rPr lang="en-US" altLang="zh-CN" sz="2133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133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133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133" dirty="0"/>
                  <a:t>的思路</a:t>
                </a: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6D59A3F-56B2-4613-9CFA-78ECB1A5A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1812942"/>
                <a:ext cx="4978400" cy="755271"/>
              </a:xfrm>
              <a:prstGeom prst="rect">
                <a:avLst/>
              </a:prstGeom>
              <a:blipFill>
                <a:blip r:embed="rId11"/>
                <a:stretch>
                  <a:fillRect l="-1225" t="-7258" b="-12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361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088" y="365761"/>
            <a:ext cx="6130421" cy="10607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8015" y="270689"/>
            <a:ext cx="1204976" cy="3439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60880" y="701076"/>
            <a:ext cx="3414081" cy="6633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3984" y="1999488"/>
            <a:ext cx="8570125" cy="5852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24392" y="2006199"/>
            <a:ext cx="2393865" cy="4630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03120" y="2823608"/>
            <a:ext cx="2209704" cy="23948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555231" y="912369"/>
            <a:ext cx="1083733" cy="176953"/>
            <a:chOff x="4916423" y="684276"/>
            <a:chExt cx="812800" cy="132715"/>
          </a:xfrm>
        </p:grpSpPr>
        <p:sp>
          <p:nvSpPr>
            <p:cNvPr id="9" name="object 9"/>
            <p:cNvSpPr/>
            <p:nvPr/>
          </p:nvSpPr>
          <p:spPr>
            <a:xfrm>
              <a:off x="4929377" y="697230"/>
              <a:ext cx="786765" cy="106680"/>
            </a:xfrm>
            <a:custGeom>
              <a:avLst/>
              <a:gdLst/>
              <a:ahLst/>
              <a:cxnLst/>
              <a:rect l="l" t="t" r="r" b="b"/>
              <a:pathLst>
                <a:path w="786764" h="106679">
                  <a:moveTo>
                    <a:pt x="733044" y="0"/>
                  </a:moveTo>
                  <a:lnTo>
                    <a:pt x="733044" y="26670"/>
                  </a:lnTo>
                  <a:lnTo>
                    <a:pt x="0" y="26670"/>
                  </a:lnTo>
                  <a:lnTo>
                    <a:pt x="0" y="80010"/>
                  </a:lnTo>
                  <a:lnTo>
                    <a:pt x="733044" y="80010"/>
                  </a:lnTo>
                  <a:lnTo>
                    <a:pt x="733044" y="106680"/>
                  </a:lnTo>
                  <a:lnTo>
                    <a:pt x="786384" y="53340"/>
                  </a:lnTo>
                  <a:lnTo>
                    <a:pt x="73304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929377" y="697230"/>
              <a:ext cx="786765" cy="106680"/>
            </a:xfrm>
            <a:custGeom>
              <a:avLst/>
              <a:gdLst/>
              <a:ahLst/>
              <a:cxnLst/>
              <a:rect l="l" t="t" r="r" b="b"/>
              <a:pathLst>
                <a:path w="786764" h="106679">
                  <a:moveTo>
                    <a:pt x="0" y="26670"/>
                  </a:moveTo>
                  <a:lnTo>
                    <a:pt x="733044" y="26670"/>
                  </a:lnTo>
                  <a:lnTo>
                    <a:pt x="733044" y="0"/>
                  </a:lnTo>
                  <a:lnTo>
                    <a:pt x="786384" y="53340"/>
                  </a:lnTo>
                  <a:lnTo>
                    <a:pt x="733044" y="106680"/>
                  </a:lnTo>
                  <a:lnTo>
                    <a:pt x="733044" y="80010"/>
                  </a:lnTo>
                  <a:lnTo>
                    <a:pt x="0" y="80010"/>
                  </a:lnTo>
                  <a:lnTo>
                    <a:pt x="0" y="26670"/>
                  </a:lnTo>
                  <a:close/>
                </a:path>
              </a:pathLst>
            </a:custGeom>
            <a:ln w="2590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652256" y="1198880"/>
            <a:ext cx="95673" cy="677333"/>
            <a:chOff x="6489191" y="899160"/>
            <a:chExt cx="71755" cy="508000"/>
          </a:xfrm>
        </p:grpSpPr>
        <p:sp>
          <p:nvSpPr>
            <p:cNvPr id="12" name="object 12"/>
            <p:cNvSpPr/>
            <p:nvPr/>
          </p:nvSpPr>
          <p:spPr>
            <a:xfrm>
              <a:off x="6502145" y="912114"/>
              <a:ext cx="45720" cy="481965"/>
            </a:xfrm>
            <a:custGeom>
              <a:avLst/>
              <a:gdLst/>
              <a:ahLst/>
              <a:cxnLst/>
              <a:rect l="l" t="t" r="r" b="b"/>
              <a:pathLst>
                <a:path w="45720" h="481965">
                  <a:moveTo>
                    <a:pt x="34289" y="0"/>
                  </a:moveTo>
                  <a:lnTo>
                    <a:pt x="11429" y="0"/>
                  </a:lnTo>
                  <a:lnTo>
                    <a:pt x="11429" y="458724"/>
                  </a:lnTo>
                  <a:lnTo>
                    <a:pt x="0" y="458724"/>
                  </a:lnTo>
                  <a:lnTo>
                    <a:pt x="22859" y="481584"/>
                  </a:lnTo>
                  <a:lnTo>
                    <a:pt x="45720" y="458724"/>
                  </a:lnTo>
                  <a:lnTo>
                    <a:pt x="34289" y="458724"/>
                  </a:lnTo>
                  <a:lnTo>
                    <a:pt x="3428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6502145" y="912114"/>
              <a:ext cx="45720" cy="481965"/>
            </a:xfrm>
            <a:custGeom>
              <a:avLst/>
              <a:gdLst/>
              <a:ahLst/>
              <a:cxnLst/>
              <a:rect l="l" t="t" r="r" b="b"/>
              <a:pathLst>
                <a:path w="45720" h="481965">
                  <a:moveTo>
                    <a:pt x="0" y="458724"/>
                  </a:moveTo>
                  <a:lnTo>
                    <a:pt x="11429" y="458724"/>
                  </a:lnTo>
                  <a:lnTo>
                    <a:pt x="11429" y="0"/>
                  </a:lnTo>
                  <a:lnTo>
                    <a:pt x="34289" y="0"/>
                  </a:lnTo>
                  <a:lnTo>
                    <a:pt x="34289" y="458724"/>
                  </a:lnTo>
                  <a:lnTo>
                    <a:pt x="45720" y="458724"/>
                  </a:lnTo>
                  <a:lnTo>
                    <a:pt x="22859" y="481584"/>
                  </a:lnTo>
                  <a:lnTo>
                    <a:pt x="0" y="458724"/>
                  </a:lnTo>
                  <a:close/>
                </a:path>
              </a:pathLst>
            </a:custGeom>
            <a:ln w="25908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30621" y="2730638"/>
            <a:ext cx="1369953" cy="3018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2981" y="3365138"/>
            <a:ext cx="9464216" cy="707932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316877" y="5863845"/>
            <a:ext cx="1904153" cy="0"/>
          </a:xfrm>
          <a:custGeom>
            <a:avLst/>
            <a:gdLst/>
            <a:ahLst/>
            <a:cxnLst/>
            <a:rect l="l" t="t" r="r" b="b"/>
            <a:pathLst>
              <a:path w="1428114">
                <a:moveTo>
                  <a:pt x="0" y="0"/>
                </a:moveTo>
                <a:lnTo>
                  <a:pt x="1427794" y="0"/>
                </a:lnTo>
              </a:path>
            </a:pathLst>
          </a:custGeom>
          <a:ln w="8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 txBox="1"/>
          <p:nvPr/>
        </p:nvSpPr>
        <p:spPr>
          <a:xfrm>
            <a:off x="1733441" y="6012402"/>
            <a:ext cx="124460" cy="18045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067" spc="173" dirty="0">
                <a:latin typeface="Times New Roman"/>
                <a:cs typeface="Times New Roman"/>
              </a:rPr>
              <a:t>0</a:t>
            </a:r>
            <a:endParaRPr sz="1067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64545" y="5749490"/>
            <a:ext cx="462280" cy="298373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50799">
              <a:spcBef>
                <a:spcPts val="167"/>
              </a:spcBef>
            </a:pPr>
            <a:r>
              <a:rPr sz="2700" spc="379" baseline="-24691" dirty="0">
                <a:latin typeface="Times New Roman"/>
                <a:cs typeface="Times New Roman"/>
              </a:rPr>
              <a:t>)</a:t>
            </a:r>
            <a:r>
              <a:rPr sz="1067" spc="200" dirty="0">
                <a:latin typeface="Times New Roman"/>
                <a:cs typeface="Times New Roman"/>
              </a:rPr>
              <a:t>3</a:t>
            </a:r>
            <a:r>
              <a:rPr sz="1067" spc="93" dirty="0">
                <a:latin typeface="Times New Roman"/>
                <a:cs typeface="Times New Roman"/>
              </a:rPr>
              <a:t>/</a:t>
            </a:r>
            <a:r>
              <a:rPr sz="1067" spc="-140" dirty="0">
                <a:latin typeface="Times New Roman"/>
                <a:cs typeface="Times New Roman"/>
              </a:rPr>
              <a:t> </a:t>
            </a:r>
            <a:r>
              <a:rPr sz="1067" spc="173" dirty="0">
                <a:latin typeface="Times New Roman"/>
                <a:cs typeface="Times New Roman"/>
              </a:rPr>
              <a:t>2</a:t>
            </a:r>
            <a:endParaRPr sz="1067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52251" y="5650003"/>
            <a:ext cx="1432560" cy="3257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pc="272" dirty="0">
                <a:latin typeface="Times New Roman"/>
                <a:cs typeface="Times New Roman"/>
              </a:rPr>
              <a:t>(sinh</a:t>
            </a:r>
            <a:r>
              <a:rPr sz="2000" spc="272" dirty="0">
                <a:latin typeface="Symbol"/>
                <a:cs typeface="Symbol"/>
              </a:rPr>
              <a:t></a:t>
            </a:r>
            <a:r>
              <a:rPr sz="2000" spc="-7" dirty="0">
                <a:latin typeface="Times New Roman"/>
                <a:cs typeface="Times New Roman"/>
              </a:rPr>
              <a:t> </a:t>
            </a:r>
            <a:r>
              <a:rPr spc="380" dirty="0">
                <a:latin typeface="Symbol"/>
                <a:cs typeface="Symbol"/>
              </a:rPr>
              <a:t></a:t>
            </a:r>
            <a:r>
              <a:rPr sz="2000" spc="380" dirty="0">
                <a:latin typeface="Symbol"/>
                <a:cs typeface="Symbol"/>
              </a:rPr>
              <a:t></a:t>
            </a:r>
            <a:r>
              <a:rPr spc="380" dirty="0">
                <a:latin typeface="Times New Roman"/>
                <a:cs typeface="Times New Roman"/>
              </a:rPr>
              <a:t>)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00144" y="5328108"/>
            <a:ext cx="184573" cy="18045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067" i="1" spc="293" dirty="0">
                <a:latin typeface="Times New Roman"/>
                <a:cs typeface="Times New Roman"/>
              </a:rPr>
              <a:t>M</a:t>
            </a:r>
            <a:endParaRPr sz="1067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87299" y="5524688"/>
            <a:ext cx="504613" cy="298373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50799">
              <a:spcBef>
                <a:spcPts val="167"/>
              </a:spcBef>
            </a:pPr>
            <a:r>
              <a:rPr spc="447" dirty="0">
                <a:latin typeface="Symbol"/>
                <a:cs typeface="Symbol"/>
              </a:rPr>
              <a:t></a:t>
            </a:r>
            <a:r>
              <a:rPr sz="1600" i="1" spc="669" baseline="-24305" dirty="0">
                <a:latin typeface="Times New Roman"/>
                <a:cs typeface="Times New Roman"/>
              </a:rPr>
              <a:t>M</a:t>
            </a:r>
            <a:endParaRPr sz="1600" baseline="-2430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85279" y="6012402"/>
            <a:ext cx="184573" cy="18045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067" i="1" spc="293" dirty="0">
                <a:latin typeface="Times New Roman"/>
                <a:cs typeface="Times New Roman"/>
              </a:rPr>
              <a:t>M</a:t>
            </a:r>
            <a:endParaRPr sz="1067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18860" y="5854111"/>
            <a:ext cx="1336040" cy="298373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pc="453" dirty="0">
                <a:latin typeface="Times New Roman"/>
                <a:cs typeface="Times New Roman"/>
              </a:rPr>
              <a:t>2</a:t>
            </a:r>
            <a:r>
              <a:rPr i="1" spc="453" dirty="0">
                <a:latin typeface="Times New Roman"/>
                <a:cs typeface="Times New Roman"/>
              </a:rPr>
              <a:t>H</a:t>
            </a:r>
            <a:r>
              <a:rPr i="1" spc="600" dirty="0">
                <a:latin typeface="Times New Roman"/>
                <a:cs typeface="Times New Roman"/>
              </a:rPr>
              <a:t> </a:t>
            </a:r>
            <a:r>
              <a:rPr spc="433" dirty="0">
                <a:latin typeface="Times New Roman"/>
                <a:cs typeface="Times New Roman"/>
              </a:rPr>
              <a:t>(1</a:t>
            </a:r>
            <a:r>
              <a:rPr spc="433" dirty="0">
                <a:latin typeface="Symbol"/>
                <a:cs typeface="Symbol"/>
              </a:rPr>
              <a:t></a:t>
            </a:r>
            <a:r>
              <a:rPr spc="-87" dirty="0">
                <a:latin typeface="Times New Roman"/>
                <a:cs typeface="Times New Roman"/>
              </a:rPr>
              <a:t> 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7800" y="5672190"/>
            <a:ext cx="380153" cy="298373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i="1" spc="180" dirty="0">
                <a:latin typeface="Times New Roman"/>
                <a:cs typeface="Times New Roman"/>
              </a:rPr>
              <a:t>t</a:t>
            </a:r>
            <a:r>
              <a:rPr i="1" spc="127" dirty="0">
                <a:latin typeface="Times New Roman"/>
                <a:cs typeface="Times New Roman"/>
              </a:rPr>
              <a:t> </a:t>
            </a:r>
            <a:r>
              <a:rPr spc="360" dirty="0">
                <a:latin typeface="Symbol"/>
                <a:cs typeface="Symbol"/>
              </a:rPr>
              <a:t></a:t>
            </a:r>
            <a:endParaRPr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83376" y="4839920"/>
            <a:ext cx="274320" cy="298373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pc="500" dirty="0">
                <a:latin typeface="Symbol"/>
                <a:cs typeface="Symbol"/>
              </a:rPr>
              <a:t></a:t>
            </a:r>
            <a:endParaRPr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3400" y="4965233"/>
            <a:ext cx="3946313" cy="3257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0799">
              <a:spcBef>
                <a:spcPts val="140"/>
              </a:spcBef>
              <a:tabLst>
                <a:tab pos="1799122" algn="l"/>
                <a:tab pos="2393467" algn="l"/>
              </a:tabLst>
            </a:pPr>
            <a:r>
              <a:rPr i="1" spc="280" dirty="0">
                <a:latin typeface="Times New Roman"/>
                <a:cs typeface="Times New Roman"/>
              </a:rPr>
              <a:t>a</a:t>
            </a:r>
            <a:r>
              <a:rPr spc="280" dirty="0">
                <a:latin typeface="Times New Roman"/>
                <a:cs typeface="Times New Roman"/>
              </a:rPr>
              <a:t>(</a:t>
            </a:r>
            <a:r>
              <a:rPr i="1" spc="280" dirty="0">
                <a:latin typeface="Times New Roman"/>
                <a:cs typeface="Times New Roman"/>
              </a:rPr>
              <a:t>t</a:t>
            </a:r>
            <a:r>
              <a:rPr spc="280" dirty="0">
                <a:latin typeface="Times New Roman"/>
                <a:cs typeface="Times New Roman"/>
              </a:rPr>
              <a:t>)</a:t>
            </a:r>
            <a:r>
              <a:rPr spc="113" dirty="0">
                <a:latin typeface="Times New Roman"/>
                <a:cs typeface="Times New Roman"/>
              </a:rPr>
              <a:t> </a:t>
            </a:r>
            <a:r>
              <a:rPr spc="360" dirty="0">
                <a:latin typeface="Symbol"/>
                <a:cs typeface="Symbol"/>
              </a:rPr>
              <a:t></a:t>
            </a:r>
            <a:r>
              <a:rPr spc="107" dirty="0">
                <a:latin typeface="Times New Roman"/>
                <a:cs typeface="Times New Roman"/>
              </a:rPr>
              <a:t> </a:t>
            </a:r>
            <a:r>
              <a:rPr i="1" spc="233" dirty="0">
                <a:latin typeface="Times New Roman"/>
                <a:cs typeface="Times New Roman"/>
              </a:rPr>
              <a:t>a</a:t>
            </a:r>
            <a:r>
              <a:rPr sz="1600" spc="349" baseline="-24305" dirty="0">
                <a:latin typeface="Times New Roman"/>
                <a:cs typeface="Times New Roman"/>
              </a:rPr>
              <a:t>0</a:t>
            </a:r>
            <a:r>
              <a:rPr sz="1600" u="sng" spc="349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00" i="1" u="sng" spc="440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	</a:t>
            </a:r>
            <a:r>
              <a:rPr spc="287" dirty="0">
                <a:latin typeface="Times New Roman"/>
                <a:cs typeface="Times New Roman"/>
              </a:rPr>
              <a:t>(cosh</a:t>
            </a:r>
            <a:r>
              <a:rPr sz="2000" spc="287" dirty="0">
                <a:latin typeface="Symbol"/>
                <a:cs typeface="Symbol"/>
              </a:rPr>
              <a:t></a:t>
            </a:r>
            <a:r>
              <a:rPr sz="2000" spc="27" dirty="0">
                <a:latin typeface="Times New Roman"/>
                <a:cs typeface="Times New Roman"/>
              </a:rPr>
              <a:t> </a:t>
            </a:r>
            <a:r>
              <a:rPr spc="247" dirty="0">
                <a:latin typeface="Symbol"/>
                <a:cs typeface="Symbol"/>
              </a:rPr>
              <a:t></a:t>
            </a:r>
            <a:r>
              <a:rPr spc="247" dirty="0">
                <a:latin typeface="Times New Roman"/>
                <a:cs typeface="Times New Roman"/>
              </a:rPr>
              <a:t>1);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17377" y="5169338"/>
            <a:ext cx="1234440" cy="298373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  <a:tabLst>
                <a:tab pos="1112492" algn="l"/>
              </a:tabLst>
            </a:pPr>
            <a:r>
              <a:rPr spc="313" dirty="0">
                <a:latin typeface="Times New Roman"/>
                <a:cs typeface="Times New Roman"/>
              </a:rPr>
              <a:t>2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spc="507" dirty="0">
                <a:latin typeface="Times New Roman"/>
                <a:cs typeface="Times New Roman"/>
              </a:rPr>
              <a:t>1</a:t>
            </a:r>
            <a:r>
              <a:rPr spc="727" dirty="0">
                <a:latin typeface="Symbol"/>
                <a:cs typeface="Symbol"/>
              </a:rPr>
              <a:t></a:t>
            </a:r>
            <a:r>
              <a:rPr spc="500" dirty="0">
                <a:latin typeface="Symbol"/>
                <a:cs typeface="Symbol"/>
              </a:rPr>
              <a:t>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213" dirty="0">
                <a:latin typeface="Times New Roman"/>
                <a:cs typeface="Times New Roman"/>
              </a:rPr>
              <a:t>)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26899" y="4542131"/>
            <a:ext cx="912707" cy="0"/>
          </a:xfrm>
          <a:custGeom>
            <a:avLst/>
            <a:gdLst/>
            <a:ahLst/>
            <a:cxnLst/>
            <a:rect l="l" t="t" r="r" b="b"/>
            <a:pathLst>
              <a:path w="684530">
                <a:moveTo>
                  <a:pt x="0" y="0"/>
                </a:moveTo>
                <a:lnTo>
                  <a:pt x="684500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3872321" y="4542131"/>
            <a:ext cx="908473" cy="0"/>
          </a:xfrm>
          <a:custGeom>
            <a:avLst/>
            <a:gdLst/>
            <a:ahLst/>
            <a:cxnLst/>
            <a:rect l="l" t="t" r="r" b="b"/>
            <a:pathLst>
              <a:path w="681354">
                <a:moveTo>
                  <a:pt x="0" y="0"/>
                </a:moveTo>
                <a:lnTo>
                  <a:pt x="681275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 txBox="1"/>
          <p:nvPr/>
        </p:nvSpPr>
        <p:spPr>
          <a:xfrm>
            <a:off x="2197979" y="4531894"/>
            <a:ext cx="2225040" cy="2820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933">
              <a:spcBef>
                <a:spcPts val="120"/>
              </a:spcBef>
              <a:tabLst>
                <a:tab pos="2059889" algn="l"/>
              </a:tabLst>
            </a:pPr>
            <a:r>
              <a:rPr sz="1733" spc="293" dirty="0">
                <a:latin typeface="Times New Roman"/>
                <a:cs typeface="Times New Roman"/>
              </a:rPr>
              <a:t>2	2</a:t>
            </a:r>
            <a:endParaRPr sz="1733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89700" y="4125697"/>
            <a:ext cx="946573" cy="2821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799">
              <a:spcBef>
                <a:spcPts val="120"/>
              </a:spcBef>
            </a:pPr>
            <a:r>
              <a:rPr sz="2600" i="1" spc="229" baseline="-25641" dirty="0">
                <a:latin typeface="Times New Roman"/>
                <a:cs typeface="Times New Roman"/>
              </a:rPr>
              <a:t>e</a:t>
            </a:r>
            <a:r>
              <a:rPr sz="1067" spc="152" dirty="0">
                <a:latin typeface="Symbol"/>
                <a:cs typeface="Symbol"/>
              </a:rPr>
              <a:t></a:t>
            </a:r>
            <a:r>
              <a:rPr sz="1067" spc="387" dirty="0">
                <a:latin typeface="Times New Roman"/>
                <a:cs typeface="Times New Roman"/>
              </a:rPr>
              <a:t> </a:t>
            </a:r>
            <a:r>
              <a:rPr sz="2600" spc="479" baseline="-25641" dirty="0">
                <a:latin typeface="Symbol"/>
                <a:cs typeface="Symbol"/>
              </a:rPr>
              <a:t></a:t>
            </a:r>
            <a:r>
              <a:rPr sz="2600" spc="-139" baseline="-25641" dirty="0">
                <a:latin typeface="Times New Roman"/>
                <a:cs typeface="Times New Roman"/>
              </a:rPr>
              <a:t> </a:t>
            </a:r>
            <a:r>
              <a:rPr sz="2600" i="1" spc="289" baseline="-25641" dirty="0">
                <a:latin typeface="Times New Roman"/>
                <a:cs typeface="Times New Roman"/>
              </a:rPr>
              <a:t>e</a:t>
            </a:r>
            <a:r>
              <a:rPr sz="1000" spc="193" dirty="0">
                <a:latin typeface="Symbol"/>
                <a:cs typeface="Symbol"/>
              </a:rPr>
              <a:t></a:t>
            </a:r>
            <a:r>
              <a:rPr sz="1067" spc="193" dirty="0">
                <a:latin typeface="Symbol"/>
                <a:cs typeface="Symbol"/>
              </a:rPr>
              <a:t></a:t>
            </a:r>
            <a:endParaRPr sz="1067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1913" y="4340317"/>
            <a:ext cx="3048847" cy="306985"/>
          </a:xfrm>
          <a:prstGeom prst="rect">
            <a:avLst/>
          </a:prstGeom>
        </p:spPr>
        <p:txBody>
          <a:bodyPr vert="horz" wrap="square" lIns="0" tIns="19472" rIns="0" bIns="0" rtlCol="0">
            <a:spAutoFit/>
          </a:bodyPr>
          <a:lstStyle/>
          <a:p>
            <a:pPr marL="16933">
              <a:spcBef>
                <a:spcPts val="152"/>
              </a:spcBef>
              <a:tabLst>
                <a:tab pos="2008243" algn="l"/>
              </a:tabLst>
            </a:pPr>
            <a:r>
              <a:rPr sz="1733" spc="227" dirty="0">
                <a:latin typeface="Times New Roman"/>
                <a:cs typeface="Times New Roman"/>
              </a:rPr>
              <a:t>c</a:t>
            </a:r>
            <a:r>
              <a:rPr sz="1733" spc="267" dirty="0">
                <a:latin typeface="Times New Roman"/>
                <a:cs typeface="Times New Roman"/>
              </a:rPr>
              <a:t>o</a:t>
            </a:r>
            <a:r>
              <a:rPr sz="1733" spc="213" dirty="0">
                <a:latin typeface="Times New Roman"/>
                <a:cs typeface="Times New Roman"/>
              </a:rPr>
              <a:t>s</a:t>
            </a:r>
            <a:r>
              <a:rPr sz="1733" spc="373" dirty="0">
                <a:latin typeface="Times New Roman"/>
                <a:cs typeface="Times New Roman"/>
              </a:rPr>
              <a:t>h</a:t>
            </a:r>
            <a:r>
              <a:rPr sz="1867" spc="272" dirty="0">
                <a:latin typeface="Symbol"/>
                <a:cs typeface="Symbol"/>
              </a:rPr>
              <a:t></a:t>
            </a:r>
            <a:r>
              <a:rPr sz="1867" spc="193" dirty="0">
                <a:latin typeface="Times New Roman"/>
                <a:cs typeface="Times New Roman"/>
              </a:rPr>
              <a:t> </a:t>
            </a:r>
            <a:r>
              <a:rPr sz="1733" spc="320" dirty="0">
                <a:latin typeface="Symbol"/>
                <a:cs typeface="Symbol"/>
              </a:rPr>
              <a:t></a:t>
            </a:r>
            <a:r>
              <a:rPr sz="1733" dirty="0">
                <a:latin typeface="Times New Roman"/>
                <a:cs typeface="Times New Roman"/>
              </a:rPr>
              <a:t>	</a:t>
            </a:r>
            <a:r>
              <a:rPr sz="1733" spc="147" dirty="0">
                <a:latin typeface="Times New Roman"/>
                <a:cs typeface="Times New Roman"/>
              </a:rPr>
              <a:t>,</a:t>
            </a:r>
            <a:r>
              <a:rPr sz="1733" spc="-233" dirty="0">
                <a:latin typeface="Times New Roman"/>
                <a:cs typeface="Times New Roman"/>
              </a:rPr>
              <a:t> </a:t>
            </a:r>
            <a:r>
              <a:rPr sz="1733" spc="213" dirty="0">
                <a:latin typeface="Times New Roman"/>
                <a:cs typeface="Times New Roman"/>
              </a:rPr>
              <a:t>s</a:t>
            </a:r>
            <a:r>
              <a:rPr sz="1733" spc="160" dirty="0">
                <a:latin typeface="Times New Roman"/>
                <a:cs typeface="Times New Roman"/>
              </a:rPr>
              <a:t>i</a:t>
            </a:r>
            <a:r>
              <a:rPr sz="1733" spc="267" dirty="0">
                <a:latin typeface="Times New Roman"/>
                <a:cs typeface="Times New Roman"/>
              </a:rPr>
              <a:t>n</a:t>
            </a:r>
            <a:r>
              <a:rPr sz="1733" spc="373" dirty="0">
                <a:latin typeface="Times New Roman"/>
                <a:cs typeface="Times New Roman"/>
              </a:rPr>
              <a:t>h</a:t>
            </a:r>
            <a:r>
              <a:rPr sz="1867" spc="272" dirty="0">
                <a:latin typeface="Symbol"/>
                <a:cs typeface="Symbol"/>
              </a:rPr>
              <a:t></a:t>
            </a:r>
            <a:r>
              <a:rPr sz="1867" spc="200" dirty="0">
                <a:latin typeface="Times New Roman"/>
                <a:cs typeface="Times New Roman"/>
              </a:rPr>
              <a:t> </a:t>
            </a:r>
            <a:r>
              <a:rPr sz="1733" spc="320" dirty="0">
                <a:latin typeface="Symbol"/>
                <a:cs typeface="Symbol"/>
              </a:rPr>
              <a:t></a:t>
            </a:r>
            <a:endParaRPr sz="1733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35023" y="4125697"/>
            <a:ext cx="941493" cy="2821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799">
              <a:spcBef>
                <a:spcPts val="120"/>
              </a:spcBef>
            </a:pPr>
            <a:r>
              <a:rPr sz="2600" i="1" spc="220" baseline="-25641" dirty="0">
                <a:latin typeface="Times New Roman"/>
                <a:cs typeface="Times New Roman"/>
              </a:rPr>
              <a:t>e</a:t>
            </a:r>
            <a:r>
              <a:rPr sz="1067" spc="160" dirty="0">
                <a:latin typeface="Symbol"/>
                <a:cs typeface="Symbol"/>
              </a:rPr>
              <a:t></a:t>
            </a:r>
            <a:r>
              <a:rPr sz="1067" dirty="0">
                <a:latin typeface="Times New Roman"/>
                <a:cs typeface="Times New Roman"/>
              </a:rPr>
              <a:t>  </a:t>
            </a:r>
            <a:r>
              <a:rPr sz="1067" spc="-87" dirty="0">
                <a:latin typeface="Times New Roman"/>
                <a:cs typeface="Times New Roman"/>
              </a:rPr>
              <a:t> </a:t>
            </a:r>
            <a:r>
              <a:rPr sz="2600" spc="479" baseline="-25641" dirty="0">
                <a:latin typeface="Symbol"/>
                <a:cs typeface="Symbol"/>
              </a:rPr>
              <a:t></a:t>
            </a:r>
            <a:r>
              <a:rPr sz="2600" spc="-169" baseline="-25641" dirty="0">
                <a:latin typeface="Times New Roman"/>
                <a:cs typeface="Times New Roman"/>
              </a:rPr>
              <a:t> </a:t>
            </a:r>
            <a:r>
              <a:rPr sz="2600" i="1" spc="479" baseline="-25641" dirty="0">
                <a:latin typeface="Times New Roman"/>
                <a:cs typeface="Times New Roman"/>
              </a:rPr>
              <a:t>e</a:t>
            </a:r>
            <a:r>
              <a:rPr sz="1000" spc="113" dirty="0">
                <a:latin typeface="Symbol"/>
                <a:cs typeface="Symbol"/>
              </a:rPr>
              <a:t></a:t>
            </a:r>
            <a:r>
              <a:rPr sz="1067" spc="160" dirty="0">
                <a:latin typeface="Symbol"/>
                <a:cs typeface="Symbol"/>
              </a:rPr>
              <a:t></a:t>
            </a:r>
            <a:endParaRPr sz="1067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71445" y="5341598"/>
            <a:ext cx="1333500" cy="33861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6933">
              <a:spcBef>
                <a:spcPts val="160"/>
              </a:spcBef>
            </a:pPr>
            <a:r>
              <a:rPr sz="2067" spc="740" dirty="0">
                <a:latin typeface="SimSun"/>
                <a:cs typeface="SimSun"/>
              </a:rPr>
              <a:t>当</a:t>
            </a:r>
            <a:r>
              <a:rPr sz="2067" spc="207" dirty="0">
                <a:latin typeface="Times New Roman"/>
                <a:cs typeface="Times New Roman"/>
              </a:rPr>
              <a:t>t</a:t>
            </a:r>
            <a:r>
              <a:rPr sz="2067" spc="147" dirty="0">
                <a:latin typeface="Times New Roman"/>
                <a:cs typeface="Times New Roman"/>
              </a:rPr>
              <a:t> </a:t>
            </a:r>
            <a:r>
              <a:rPr sz="2067" spc="787" dirty="0">
                <a:latin typeface="Symbol"/>
                <a:cs typeface="Symbol"/>
              </a:rPr>
              <a:t></a:t>
            </a:r>
            <a:r>
              <a:rPr sz="2067" spc="-33" dirty="0">
                <a:latin typeface="Times New Roman"/>
                <a:cs typeface="Times New Roman"/>
              </a:rPr>
              <a:t> </a:t>
            </a:r>
            <a:r>
              <a:rPr sz="2067" spc="527" dirty="0">
                <a:latin typeface="Symbol"/>
                <a:cs typeface="Symbol"/>
              </a:rPr>
              <a:t></a:t>
            </a:r>
            <a:r>
              <a:rPr sz="2067" spc="53" dirty="0">
                <a:latin typeface="Times New Roman"/>
                <a:cs typeface="Times New Roman"/>
              </a:rPr>
              <a:t> </a:t>
            </a:r>
            <a:endParaRPr sz="2067" dirty="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90601" y="5174864"/>
            <a:ext cx="124460" cy="18045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067" spc="173" dirty="0">
                <a:latin typeface="Times New Roman"/>
                <a:cs typeface="Times New Roman"/>
              </a:rPr>
              <a:t>0</a:t>
            </a:r>
            <a:endParaRPr sz="1067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428369" y="4911653"/>
            <a:ext cx="464820" cy="298373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50799">
              <a:spcBef>
                <a:spcPts val="167"/>
              </a:spcBef>
            </a:pPr>
            <a:r>
              <a:rPr sz="2700" spc="400" baseline="-24691" dirty="0">
                <a:latin typeface="Times New Roman"/>
                <a:cs typeface="Times New Roman"/>
              </a:rPr>
              <a:t>)</a:t>
            </a:r>
            <a:r>
              <a:rPr sz="1067" spc="200" dirty="0">
                <a:latin typeface="Times New Roman"/>
                <a:cs typeface="Times New Roman"/>
              </a:rPr>
              <a:t>3</a:t>
            </a:r>
            <a:r>
              <a:rPr sz="1067" spc="93" dirty="0">
                <a:latin typeface="Times New Roman"/>
                <a:cs typeface="Times New Roman"/>
              </a:rPr>
              <a:t>/</a:t>
            </a:r>
            <a:r>
              <a:rPr sz="1067" spc="-133" dirty="0">
                <a:latin typeface="Times New Roman"/>
                <a:cs typeface="Times New Roman"/>
              </a:rPr>
              <a:t> </a:t>
            </a:r>
            <a:r>
              <a:rPr sz="1067" spc="173" dirty="0">
                <a:latin typeface="Times New Roman"/>
                <a:cs typeface="Times New Roman"/>
              </a:rPr>
              <a:t>2</a:t>
            </a:r>
            <a:endParaRPr sz="1067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248078" y="5174864"/>
            <a:ext cx="184573" cy="18045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067" i="1" spc="293" dirty="0">
                <a:latin typeface="Times New Roman"/>
                <a:cs typeface="Times New Roman"/>
              </a:rPr>
              <a:t>M</a:t>
            </a:r>
            <a:endParaRPr sz="1067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680229" y="4686117"/>
            <a:ext cx="274320" cy="298373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pc="507" dirty="0">
                <a:latin typeface="Symbol"/>
                <a:cs typeface="Symbol"/>
              </a:rPr>
              <a:t></a:t>
            </a:r>
            <a:endParaRPr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69019" y="4833804"/>
            <a:ext cx="2853267" cy="298373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50799">
              <a:spcBef>
                <a:spcPts val="167"/>
              </a:spcBef>
              <a:tabLst>
                <a:tab pos="1581534" algn="l"/>
                <a:tab pos="2517077" algn="l"/>
              </a:tabLst>
            </a:pPr>
            <a:r>
              <a:rPr i="1" spc="180" dirty="0">
                <a:latin typeface="Times New Roman"/>
                <a:cs typeface="Times New Roman"/>
              </a:rPr>
              <a:t>t</a:t>
            </a:r>
            <a:r>
              <a:rPr i="1" spc="207" dirty="0">
                <a:latin typeface="Times New Roman"/>
                <a:cs typeface="Times New Roman"/>
              </a:rPr>
              <a:t> </a:t>
            </a:r>
            <a:r>
              <a:rPr spc="653" dirty="0">
                <a:latin typeface="Symbol"/>
                <a:cs typeface="Symbol"/>
              </a:rPr>
              <a:t></a:t>
            </a:r>
            <a:r>
              <a:rPr sz="2700" u="sng" spc="980" baseline="2057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00" i="1" u="sng" spc="440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	</a:t>
            </a:r>
            <a:r>
              <a:rPr i="1" spc="180" dirty="0">
                <a:latin typeface="Times New Roman"/>
                <a:cs typeface="Times New Roman"/>
              </a:rPr>
              <a:t>e</a:t>
            </a:r>
            <a:r>
              <a:rPr sz="1700" spc="269" baseline="39215" dirty="0">
                <a:latin typeface="Symbol"/>
                <a:cs typeface="Symbol"/>
              </a:rPr>
              <a:t></a:t>
            </a:r>
            <a:endParaRPr sz="1700" baseline="39215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73897" y="5016392"/>
            <a:ext cx="1341967" cy="298373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pc="453" dirty="0">
                <a:latin typeface="Times New Roman"/>
                <a:cs typeface="Times New Roman"/>
              </a:rPr>
              <a:t>4</a:t>
            </a:r>
            <a:r>
              <a:rPr i="1" spc="453" dirty="0">
                <a:latin typeface="Times New Roman"/>
                <a:cs typeface="Times New Roman"/>
              </a:rPr>
              <a:t>H</a:t>
            </a:r>
            <a:r>
              <a:rPr i="1" spc="620" dirty="0">
                <a:latin typeface="Times New Roman"/>
                <a:cs typeface="Times New Roman"/>
              </a:rPr>
              <a:t> </a:t>
            </a:r>
            <a:r>
              <a:rPr spc="440" dirty="0">
                <a:latin typeface="Times New Roman"/>
                <a:cs typeface="Times New Roman"/>
              </a:rPr>
              <a:t>(1</a:t>
            </a:r>
            <a:r>
              <a:rPr spc="440" dirty="0">
                <a:latin typeface="Symbol"/>
                <a:cs typeface="Symbol"/>
              </a:rPr>
              <a:t></a:t>
            </a:r>
            <a:r>
              <a:rPr spc="-80" dirty="0">
                <a:latin typeface="Times New Roman"/>
                <a:cs typeface="Times New Roman"/>
              </a:rPr>
              <a:t> 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538402" y="5874544"/>
            <a:ext cx="1201420" cy="0"/>
          </a:xfrm>
          <a:custGeom>
            <a:avLst/>
            <a:gdLst/>
            <a:ahLst/>
            <a:cxnLst/>
            <a:rect l="l" t="t" r="r" b="b"/>
            <a:pathLst>
              <a:path w="901065">
                <a:moveTo>
                  <a:pt x="0" y="0"/>
                </a:moveTo>
                <a:lnTo>
                  <a:pt x="900663" y="0"/>
                </a:lnTo>
              </a:path>
            </a:pathLst>
          </a:custGeom>
          <a:ln w="8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2" name="object 42"/>
          <p:cNvSpPr txBox="1"/>
          <p:nvPr/>
        </p:nvSpPr>
        <p:spPr>
          <a:xfrm>
            <a:off x="11001073" y="5841632"/>
            <a:ext cx="122767" cy="175262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00" spc="193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863270" y="5543930"/>
            <a:ext cx="494453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799">
              <a:spcBef>
                <a:spcPts val="120"/>
              </a:spcBef>
            </a:pPr>
            <a:r>
              <a:rPr spc="433" dirty="0">
                <a:latin typeface="Symbol"/>
                <a:cs typeface="Symbol"/>
              </a:rPr>
              <a:t></a:t>
            </a:r>
            <a:r>
              <a:rPr sz="1500" i="1" spc="649" baseline="-25925" dirty="0">
                <a:latin typeface="Times New Roman"/>
                <a:cs typeface="Times New Roman"/>
              </a:rPr>
              <a:t>M</a:t>
            </a:r>
            <a:endParaRPr sz="1500" baseline="-25925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176433" y="5841632"/>
            <a:ext cx="181187" cy="175262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00" i="1" spc="320" dirty="0">
                <a:latin typeface="Times New Roman"/>
                <a:cs typeface="Times New Roman"/>
              </a:rPr>
              <a:t>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400285" y="6019183"/>
            <a:ext cx="181187" cy="175262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000" i="1" spc="320" dirty="0">
                <a:latin typeface="Times New Roman"/>
                <a:cs typeface="Times New Roman"/>
              </a:rPr>
              <a:t>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350219" y="5585694"/>
            <a:ext cx="894927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799">
              <a:spcBef>
                <a:spcPts val="120"/>
              </a:spcBef>
            </a:pPr>
            <a:r>
              <a:rPr sz="2700" spc="180" baseline="-24691" dirty="0">
                <a:latin typeface="Times New Roman"/>
                <a:cs typeface="Times New Roman"/>
              </a:rPr>
              <a:t>)</a:t>
            </a:r>
            <a:r>
              <a:rPr sz="1000" spc="160" dirty="0">
                <a:latin typeface="Times New Roman"/>
                <a:cs typeface="Times New Roman"/>
              </a:rPr>
              <a:t>1</a:t>
            </a:r>
            <a:r>
              <a:rPr sz="1000" spc="107" dirty="0">
                <a:latin typeface="Times New Roman"/>
                <a:cs typeface="Times New Roman"/>
              </a:rPr>
              <a:t>/</a:t>
            </a:r>
            <a:r>
              <a:rPr sz="1000" spc="-127" dirty="0">
                <a:latin typeface="Times New Roman"/>
                <a:cs typeface="Times New Roman"/>
              </a:rPr>
              <a:t> </a:t>
            </a:r>
            <a:r>
              <a:rPr sz="1000" spc="193" dirty="0">
                <a:latin typeface="Times New Roman"/>
                <a:cs typeface="Times New Roman"/>
              </a:rPr>
              <a:t>2</a:t>
            </a:r>
            <a:r>
              <a:rPr sz="1000" spc="107" dirty="0">
                <a:latin typeface="Times New Roman"/>
                <a:cs typeface="Times New Roman"/>
              </a:rPr>
              <a:t> </a:t>
            </a:r>
            <a:r>
              <a:rPr sz="2700" i="1" spc="640" baseline="-24691" dirty="0">
                <a:latin typeface="Times New Roman"/>
                <a:cs typeface="Times New Roman"/>
              </a:rPr>
              <a:t>H</a:t>
            </a:r>
            <a:r>
              <a:rPr sz="2700" i="1" baseline="-24691" dirty="0">
                <a:latin typeface="Times New Roman"/>
                <a:cs typeface="Times New Roman"/>
              </a:rPr>
              <a:t> </a:t>
            </a:r>
            <a:r>
              <a:rPr sz="2700" i="1" spc="-40" baseline="-24691" dirty="0">
                <a:latin typeface="Times New Roman"/>
                <a:cs typeface="Times New Roman"/>
              </a:rPr>
              <a:t> </a:t>
            </a:r>
            <a:r>
              <a:rPr sz="2700" i="1" spc="249" baseline="-24691" dirty="0">
                <a:latin typeface="Times New Roman"/>
                <a:cs typeface="Times New Roman"/>
              </a:rPr>
              <a:t>t</a:t>
            </a:r>
            <a:endParaRPr sz="2700" baseline="-24691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315647" y="5687539"/>
            <a:ext cx="1079500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933">
              <a:spcBef>
                <a:spcPts val="120"/>
              </a:spcBef>
            </a:pPr>
            <a:r>
              <a:rPr i="1" spc="260" dirty="0">
                <a:latin typeface="Times New Roman"/>
                <a:cs typeface="Times New Roman"/>
              </a:rPr>
              <a:t>a</a:t>
            </a:r>
            <a:r>
              <a:rPr spc="260" dirty="0">
                <a:latin typeface="Times New Roman"/>
                <a:cs typeface="Times New Roman"/>
              </a:rPr>
              <a:t>(</a:t>
            </a:r>
            <a:r>
              <a:rPr i="1" spc="260" dirty="0">
                <a:latin typeface="Times New Roman"/>
                <a:cs typeface="Times New Roman"/>
              </a:rPr>
              <a:t>t</a:t>
            </a:r>
            <a:r>
              <a:rPr spc="260" dirty="0">
                <a:latin typeface="Times New Roman"/>
                <a:cs typeface="Times New Roman"/>
              </a:rPr>
              <a:t>)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587" dirty="0">
                <a:latin typeface="Symbol"/>
                <a:cs typeface="Symbol"/>
              </a:rPr>
              <a:t></a:t>
            </a:r>
            <a:r>
              <a:rPr spc="-7" dirty="0">
                <a:latin typeface="Times New Roman"/>
                <a:cs typeface="Times New Roman"/>
              </a:rPr>
              <a:t> </a:t>
            </a:r>
            <a:r>
              <a:rPr i="1" spc="300" dirty="0">
                <a:latin typeface="Times New Roman"/>
                <a:cs typeface="Times New Roman"/>
              </a:rPr>
              <a:t>a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735083" y="5687539"/>
            <a:ext cx="1496060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799">
              <a:spcBef>
                <a:spcPts val="120"/>
              </a:spcBef>
            </a:pPr>
            <a:r>
              <a:rPr i="1" spc="160" dirty="0">
                <a:latin typeface="Times New Roman"/>
                <a:cs typeface="Times New Roman"/>
              </a:rPr>
              <a:t>e</a:t>
            </a:r>
            <a:r>
              <a:rPr sz="1700" spc="220" baseline="39215" dirty="0">
                <a:latin typeface="Symbol"/>
                <a:cs typeface="Symbol"/>
              </a:rPr>
              <a:t></a:t>
            </a:r>
            <a:r>
              <a:rPr sz="1700" baseline="39215" dirty="0">
                <a:latin typeface="Times New Roman"/>
                <a:cs typeface="Times New Roman"/>
              </a:rPr>
              <a:t>  </a:t>
            </a:r>
            <a:r>
              <a:rPr sz="1700" spc="9" baseline="39215" dirty="0">
                <a:latin typeface="Times New Roman"/>
                <a:cs typeface="Times New Roman"/>
              </a:rPr>
              <a:t> </a:t>
            </a:r>
            <a:r>
              <a:rPr spc="587" dirty="0">
                <a:latin typeface="Symbol"/>
                <a:cs typeface="Symbol"/>
              </a:rPr>
              <a:t>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3" dirty="0">
                <a:latin typeface="Times New Roman"/>
                <a:cs typeface="Times New Roman"/>
              </a:rPr>
              <a:t>(</a:t>
            </a:r>
            <a:r>
              <a:rPr spc="473" dirty="0">
                <a:latin typeface="Times New Roman"/>
                <a:cs typeface="Times New Roman"/>
              </a:rPr>
              <a:t>1</a:t>
            </a:r>
            <a:r>
              <a:rPr spc="327" dirty="0">
                <a:latin typeface="Symbol"/>
                <a:cs typeface="Symbol"/>
              </a:rPr>
              <a:t>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460" dirty="0">
                <a:latin typeface="Symbol"/>
                <a:cs typeface="Symbol"/>
              </a:rPr>
              <a:t></a:t>
            </a:r>
            <a:endParaRPr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323173" y="5865088"/>
            <a:ext cx="1455420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799">
              <a:spcBef>
                <a:spcPts val="120"/>
              </a:spcBef>
              <a:tabLst>
                <a:tab pos="1302141" algn="l"/>
              </a:tabLst>
            </a:pPr>
            <a:r>
              <a:rPr sz="1500" spc="289" baseline="51851" dirty="0">
                <a:latin typeface="Times New Roman"/>
                <a:cs typeface="Times New Roman"/>
              </a:rPr>
              <a:t>0</a:t>
            </a:r>
            <a:r>
              <a:rPr sz="1500" spc="749" baseline="51851" dirty="0">
                <a:latin typeface="Times New Roman"/>
                <a:cs typeface="Times New Roman"/>
              </a:rPr>
              <a:t> </a:t>
            </a:r>
            <a:r>
              <a:rPr spc="373" dirty="0">
                <a:latin typeface="Times New Roman"/>
                <a:cs typeface="Times New Roman"/>
              </a:rPr>
              <a:t>4(1</a:t>
            </a:r>
            <a:r>
              <a:rPr spc="373" dirty="0">
                <a:latin typeface="Symbol"/>
                <a:cs typeface="Symbol"/>
              </a:rPr>
              <a:t></a:t>
            </a:r>
            <a:r>
              <a:rPr spc="373" dirty="0">
                <a:latin typeface="Times New Roman"/>
                <a:cs typeface="Times New Roman"/>
              </a:rPr>
              <a:t>	</a:t>
            </a:r>
            <a:r>
              <a:rPr spc="193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678842" y="6314372"/>
            <a:ext cx="23071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7" dirty="0">
                <a:solidFill>
                  <a:srgbClr val="FF0000"/>
                </a:solidFill>
                <a:latin typeface="Times New Roman"/>
                <a:cs typeface="Times New Roman"/>
              </a:rPr>
              <a:t>expand</a:t>
            </a:r>
            <a:r>
              <a:rPr sz="2400" b="1" spc="-6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7" dirty="0">
                <a:solidFill>
                  <a:srgbClr val="FF0000"/>
                </a:solidFill>
                <a:latin typeface="Times New Roman"/>
                <a:cs typeface="Times New Roman"/>
              </a:rPr>
              <a:t>forever!!!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35D9880-9353-4594-A1B9-EEC0B0ED724C}"/>
              </a:ext>
            </a:extLst>
          </p:cNvPr>
          <p:cNvSpPr txBox="1"/>
          <p:nvPr/>
        </p:nvSpPr>
        <p:spPr>
          <a:xfrm>
            <a:off x="9347200" y="59309"/>
            <a:ext cx="2834061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67" b="1" spc="-7" dirty="0">
                <a:solidFill>
                  <a:srgbClr val="C00000"/>
                </a:solidFill>
                <a:latin typeface="Times New Roman"/>
                <a:cs typeface="Times New Roman"/>
              </a:rPr>
              <a:t>OCDM </a:t>
            </a:r>
            <a:r>
              <a:rPr lang="zh-CN" altLang="en-US" sz="2667" b="1" spc="-7" dirty="0">
                <a:solidFill>
                  <a:srgbClr val="C00000"/>
                </a:solidFill>
                <a:latin typeface="Times New Roman"/>
                <a:cs typeface="Times New Roman"/>
              </a:rPr>
              <a:t>解析求解</a:t>
            </a:r>
            <a:endParaRPr lang="zh-CN" altLang="en-US" sz="2667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056" y="298722"/>
            <a:ext cx="5007629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b="1" kern="1200" spc="-7" dirty="0">
                <a:solidFill>
                  <a:srgbClr val="C00000"/>
                </a:solidFill>
                <a:latin typeface="Times New Roman"/>
                <a:ea typeface="+mn-ea"/>
                <a:cs typeface="Times New Roman"/>
              </a:rPr>
              <a:t>The Closed Universe</a:t>
            </a:r>
            <a:r>
              <a:rPr lang="en-US" sz="2667" b="1" kern="1200" spc="-7" dirty="0">
                <a:solidFill>
                  <a:srgbClr val="C000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zh-CN" altLang="en-US" sz="2667" b="1" kern="1200" spc="-7" dirty="0">
                <a:solidFill>
                  <a:srgbClr val="C00000"/>
                </a:solidFill>
                <a:latin typeface="Times New Roman"/>
                <a:ea typeface="+mn-ea"/>
                <a:cs typeface="Times New Roman"/>
              </a:rPr>
              <a:t>解析求解</a:t>
            </a:r>
            <a:endParaRPr sz="2667" b="1" kern="1200" spc="-7" dirty="0">
              <a:solidFill>
                <a:srgbClr val="C00000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005" y="1079753"/>
            <a:ext cx="8978395" cy="714662"/>
          </a:xfrm>
          <a:prstGeom prst="rect">
            <a:avLst/>
          </a:prstGeom>
        </p:spPr>
        <p:txBody>
          <a:bodyPr vert="horz" wrap="square" lIns="0" tIns="22013" rIns="0" bIns="0" rtlCol="0">
            <a:spAutoFit/>
          </a:bodyPr>
          <a:lstStyle/>
          <a:p>
            <a:pPr marL="33866">
              <a:spcBef>
                <a:spcPts val="173"/>
              </a:spcBef>
              <a:tabLst>
                <a:tab pos="4373771" algn="l"/>
                <a:tab pos="5852860" algn="l"/>
              </a:tabLst>
            </a:pPr>
            <a:r>
              <a:rPr sz="2733" spc="920" dirty="0">
                <a:latin typeface="Symbol"/>
                <a:cs typeface="Symbol"/>
              </a:rPr>
              <a:t></a:t>
            </a:r>
            <a:r>
              <a:rPr sz="2400" i="1" spc="540" baseline="-25462" dirty="0">
                <a:latin typeface="Times New Roman"/>
                <a:cs typeface="Times New Roman"/>
              </a:rPr>
              <a:t>R</a:t>
            </a:r>
            <a:r>
              <a:rPr sz="2400" i="1" baseline="-25462" dirty="0">
                <a:latin typeface="Times New Roman"/>
                <a:cs typeface="Times New Roman"/>
              </a:rPr>
              <a:t>  </a:t>
            </a:r>
            <a:r>
              <a:rPr sz="2400" i="1" spc="59" baseline="-25462" dirty="0">
                <a:latin typeface="Times New Roman"/>
                <a:cs typeface="Times New Roman"/>
              </a:rPr>
              <a:t> </a:t>
            </a:r>
            <a:r>
              <a:rPr sz="2733" spc="579" dirty="0">
                <a:latin typeface="Symbol"/>
                <a:cs typeface="Symbol"/>
              </a:rPr>
              <a:t></a:t>
            </a:r>
            <a:r>
              <a:rPr sz="2733" spc="53" dirty="0">
                <a:latin typeface="Times New Roman"/>
                <a:cs typeface="Times New Roman"/>
              </a:rPr>
              <a:t> </a:t>
            </a:r>
            <a:r>
              <a:rPr sz="2733" spc="867" dirty="0">
                <a:latin typeface="Symbol"/>
                <a:cs typeface="Symbol"/>
              </a:rPr>
              <a:t></a:t>
            </a:r>
            <a:r>
              <a:rPr sz="2400" spc="609" baseline="-25462" dirty="0">
                <a:latin typeface="Symbol"/>
                <a:cs typeface="Symbol"/>
              </a:rPr>
              <a:t></a:t>
            </a:r>
            <a:r>
              <a:rPr sz="2400" baseline="-25462" dirty="0">
                <a:latin typeface="Times New Roman"/>
                <a:cs typeface="Times New Roman"/>
              </a:rPr>
              <a:t>  </a:t>
            </a:r>
            <a:r>
              <a:rPr sz="2400" spc="59" baseline="-25462" dirty="0">
                <a:latin typeface="Times New Roman"/>
                <a:cs typeface="Times New Roman"/>
              </a:rPr>
              <a:t> </a:t>
            </a:r>
            <a:r>
              <a:rPr sz="2733" spc="579" dirty="0">
                <a:latin typeface="Symbol"/>
                <a:cs typeface="Symbol"/>
              </a:rPr>
              <a:t></a:t>
            </a:r>
            <a:r>
              <a:rPr sz="2733" spc="60" dirty="0">
                <a:latin typeface="Times New Roman"/>
                <a:cs typeface="Times New Roman"/>
              </a:rPr>
              <a:t> </a:t>
            </a:r>
            <a:r>
              <a:rPr sz="2733" spc="407" dirty="0">
                <a:latin typeface="Times New Roman"/>
                <a:cs typeface="Times New Roman"/>
              </a:rPr>
              <a:t>0</a:t>
            </a:r>
            <a:r>
              <a:rPr sz="2733" spc="260" dirty="0">
                <a:latin typeface="Times New Roman"/>
                <a:cs typeface="Times New Roman"/>
              </a:rPr>
              <a:t>,</a:t>
            </a:r>
            <a:r>
              <a:rPr sz="2733" spc="-313" dirty="0">
                <a:latin typeface="Times New Roman"/>
                <a:cs typeface="Times New Roman"/>
              </a:rPr>
              <a:t> </a:t>
            </a:r>
            <a:r>
              <a:rPr sz="2733" spc="900" dirty="0">
                <a:latin typeface="Symbol"/>
                <a:cs typeface="Symbol"/>
              </a:rPr>
              <a:t></a:t>
            </a:r>
            <a:r>
              <a:rPr sz="2400" i="1" spc="740" baseline="-25462" dirty="0">
                <a:latin typeface="Times New Roman"/>
                <a:cs typeface="Times New Roman"/>
              </a:rPr>
              <a:t>M</a:t>
            </a:r>
            <a:r>
              <a:rPr sz="2400" i="1" baseline="-25462" dirty="0">
                <a:latin typeface="Times New Roman"/>
                <a:cs typeface="Times New Roman"/>
              </a:rPr>
              <a:t>  </a:t>
            </a:r>
            <a:r>
              <a:rPr sz="2400" i="1" spc="119" baseline="-25462" dirty="0">
                <a:latin typeface="Times New Roman"/>
                <a:cs typeface="Times New Roman"/>
              </a:rPr>
              <a:t> </a:t>
            </a:r>
            <a:r>
              <a:rPr sz="2733" spc="579" dirty="0">
                <a:latin typeface="Symbol"/>
                <a:cs typeface="Symbol"/>
              </a:rPr>
              <a:t></a:t>
            </a:r>
            <a:r>
              <a:rPr sz="2733" spc="-120" dirty="0">
                <a:latin typeface="Times New Roman"/>
                <a:cs typeface="Times New Roman"/>
              </a:rPr>
              <a:t> </a:t>
            </a:r>
            <a:r>
              <a:rPr sz="2733" spc="873" dirty="0">
                <a:latin typeface="Symbol"/>
                <a:cs typeface="Symbol"/>
              </a:rPr>
              <a:t></a:t>
            </a:r>
            <a:r>
              <a:rPr sz="2400" i="1" spc="389" baseline="-25462" dirty="0">
                <a:latin typeface="Times New Roman"/>
                <a:cs typeface="Times New Roman"/>
              </a:rPr>
              <a:t>k</a:t>
            </a:r>
            <a:r>
              <a:rPr sz="2400" i="1" baseline="-25462" dirty="0">
                <a:latin typeface="Times New Roman"/>
                <a:cs typeface="Times New Roman"/>
              </a:rPr>
              <a:t>	</a:t>
            </a:r>
            <a:r>
              <a:rPr sz="2733" spc="579" dirty="0">
                <a:latin typeface="Symbol"/>
                <a:cs typeface="Symbol"/>
              </a:rPr>
              <a:t></a:t>
            </a:r>
            <a:r>
              <a:rPr sz="2733" spc="-293" dirty="0">
                <a:latin typeface="Times New Roman"/>
                <a:cs typeface="Times New Roman"/>
              </a:rPr>
              <a:t> </a:t>
            </a:r>
            <a:r>
              <a:rPr sz="2733" spc="127" dirty="0">
                <a:latin typeface="Times New Roman"/>
                <a:cs typeface="Times New Roman"/>
              </a:rPr>
              <a:t>1</a:t>
            </a:r>
            <a:r>
              <a:rPr sz="2733" spc="260" dirty="0">
                <a:latin typeface="Times New Roman"/>
                <a:cs typeface="Times New Roman"/>
              </a:rPr>
              <a:t>,</a:t>
            </a:r>
            <a:r>
              <a:rPr sz="2733" spc="-313" dirty="0">
                <a:latin typeface="Times New Roman"/>
                <a:cs typeface="Times New Roman"/>
              </a:rPr>
              <a:t> </a:t>
            </a:r>
            <a:r>
              <a:rPr sz="2733" spc="900" dirty="0">
                <a:latin typeface="Symbol"/>
                <a:cs typeface="Symbol"/>
              </a:rPr>
              <a:t></a:t>
            </a:r>
            <a:r>
              <a:rPr sz="2400" i="1" spc="740" baseline="-25462" dirty="0">
                <a:latin typeface="Times New Roman"/>
                <a:cs typeface="Times New Roman"/>
              </a:rPr>
              <a:t>M</a:t>
            </a:r>
            <a:r>
              <a:rPr sz="2400" i="1" baseline="-25462" dirty="0">
                <a:latin typeface="Times New Roman"/>
                <a:cs typeface="Times New Roman"/>
              </a:rPr>
              <a:t>	</a:t>
            </a:r>
            <a:r>
              <a:rPr sz="2733" spc="579" dirty="0">
                <a:latin typeface="Symbol"/>
                <a:cs typeface="Symbol"/>
              </a:rPr>
              <a:t></a:t>
            </a:r>
            <a:r>
              <a:rPr sz="2733" spc="-287" dirty="0">
                <a:latin typeface="Times New Roman"/>
                <a:cs typeface="Times New Roman"/>
              </a:rPr>
              <a:t> </a:t>
            </a:r>
            <a:r>
              <a:rPr sz="2733" spc="127" dirty="0">
                <a:latin typeface="Times New Roman"/>
                <a:cs typeface="Times New Roman"/>
              </a:rPr>
              <a:t>1</a:t>
            </a:r>
            <a:r>
              <a:rPr sz="2733" spc="260" dirty="0">
                <a:latin typeface="Times New Roman"/>
                <a:cs typeface="Times New Roman"/>
              </a:rPr>
              <a:t>,</a:t>
            </a:r>
            <a:r>
              <a:rPr sz="2733" spc="-320" dirty="0">
                <a:latin typeface="Times New Roman"/>
                <a:cs typeface="Times New Roman"/>
              </a:rPr>
              <a:t> </a:t>
            </a:r>
            <a:r>
              <a:rPr sz="2733" spc="880" dirty="0">
                <a:latin typeface="Symbol"/>
                <a:cs typeface="Symbol"/>
              </a:rPr>
              <a:t></a:t>
            </a:r>
            <a:r>
              <a:rPr sz="2400" i="1" spc="389" baseline="-25462" dirty="0">
                <a:latin typeface="Times New Roman"/>
                <a:cs typeface="Times New Roman"/>
              </a:rPr>
              <a:t>k</a:t>
            </a:r>
            <a:r>
              <a:rPr lang="en-US" altLang="zh-CN" sz="2400" spc="579" dirty="0">
                <a:latin typeface="Symbol"/>
                <a:cs typeface="Symbol"/>
              </a:rPr>
              <a:t></a:t>
            </a:r>
            <a:r>
              <a:rPr lang="en-US" altLang="zh-CN" sz="2400" spc="60" dirty="0">
                <a:latin typeface="Times New Roman"/>
                <a:cs typeface="Times New Roman"/>
              </a:rPr>
              <a:t> </a:t>
            </a:r>
            <a:r>
              <a:rPr lang="en-US" altLang="zh-CN" sz="2400" spc="407" dirty="0">
                <a:latin typeface="Times New Roman"/>
                <a:cs typeface="Times New Roman"/>
              </a:rPr>
              <a:t>0</a:t>
            </a:r>
            <a:r>
              <a:rPr lang="en-US" altLang="zh-CN" sz="2400" spc="260" dirty="0">
                <a:latin typeface="Times New Roman"/>
                <a:cs typeface="Times New Roman"/>
              </a:rPr>
              <a:t>,</a:t>
            </a:r>
            <a:r>
              <a:rPr lang="en-US" altLang="zh-CN" sz="2400" spc="-240" dirty="0">
                <a:latin typeface="Times New Roman"/>
                <a:cs typeface="Times New Roman"/>
              </a:rPr>
              <a:t> </a:t>
            </a:r>
            <a:r>
              <a:rPr lang="en-US" altLang="zh-CN" sz="2400" i="1" spc="467" dirty="0">
                <a:latin typeface="Times New Roman"/>
                <a:cs typeface="Times New Roman"/>
              </a:rPr>
              <a:t>k</a:t>
            </a:r>
            <a:r>
              <a:rPr lang="en-US" altLang="zh-CN" sz="2400" i="1" dirty="0">
                <a:latin typeface="Times New Roman"/>
                <a:cs typeface="Times New Roman"/>
              </a:rPr>
              <a:t> </a:t>
            </a:r>
            <a:r>
              <a:rPr lang="en-US" altLang="zh-CN" sz="2400" i="1" spc="-313" dirty="0">
                <a:latin typeface="Times New Roman"/>
                <a:cs typeface="Times New Roman"/>
              </a:rPr>
              <a:t> </a:t>
            </a:r>
            <a:r>
              <a:rPr lang="en-US" altLang="zh-CN" sz="2400" spc="579" dirty="0">
                <a:latin typeface="Symbol"/>
                <a:cs typeface="Symbol"/>
              </a:rPr>
              <a:t></a:t>
            </a:r>
            <a:r>
              <a:rPr lang="en-US" altLang="zh-CN" sz="2400" spc="-280" dirty="0">
                <a:latin typeface="Times New Roman"/>
                <a:cs typeface="Times New Roman"/>
              </a:rPr>
              <a:t> </a:t>
            </a:r>
            <a:r>
              <a:rPr lang="en-US" altLang="zh-CN" sz="2400" spc="527" dirty="0">
                <a:latin typeface="Times New Roman"/>
                <a:cs typeface="Times New Roman"/>
              </a:rPr>
              <a:t>1</a:t>
            </a:r>
            <a:endParaRPr lang="en-US" altLang="zh-CN" sz="2400" dirty="0">
              <a:latin typeface="Times New Roman"/>
              <a:cs typeface="Times New Roman"/>
            </a:endParaRPr>
          </a:p>
          <a:p>
            <a:pPr marL="33866">
              <a:spcBef>
                <a:spcPts val="173"/>
              </a:spcBef>
              <a:tabLst>
                <a:tab pos="4373771" algn="l"/>
                <a:tab pos="5852860" algn="l"/>
              </a:tabLst>
            </a:pPr>
            <a:endParaRPr sz="2400" baseline="-25462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62385" y="2247408"/>
            <a:ext cx="1585807" cy="0"/>
          </a:xfrm>
          <a:custGeom>
            <a:avLst/>
            <a:gdLst/>
            <a:ahLst/>
            <a:cxnLst/>
            <a:rect l="l" t="t" r="r" b="b"/>
            <a:pathLst>
              <a:path w="1189354">
                <a:moveTo>
                  <a:pt x="0" y="0"/>
                </a:moveTo>
                <a:lnTo>
                  <a:pt x="1188936" y="0"/>
                </a:lnTo>
              </a:path>
            </a:pathLst>
          </a:custGeom>
          <a:ln w="109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264325" y="3129004"/>
            <a:ext cx="2449407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6841" y="0"/>
                </a:lnTo>
              </a:path>
            </a:pathLst>
          </a:custGeom>
          <a:ln w="109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1929691" y="2209319"/>
            <a:ext cx="150707" cy="226494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333" spc="247" dirty="0">
                <a:latin typeface="Times New Roman"/>
                <a:cs typeface="Times New Roman"/>
              </a:rPr>
              <a:t>0</a:t>
            </a:r>
            <a:endParaRPr sz="1333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5948" y="3325129"/>
            <a:ext cx="150707" cy="226494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333" spc="247" dirty="0">
                <a:latin typeface="Times New Roman"/>
                <a:cs typeface="Times New Roman"/>
              </a:rPr>
              <a:t>0</a:t>
            </a:r>
            <a:endParaRPr sz="133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7360" y="2005531"/>
            <a:ext cx="1251373" cy="379527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6933">
              <a:spcBef>
                <a:spcPts val="160"/>
              </a:spcBef>
            </a:pPr>
            <a:r>
              <a:rPr sz="2333" i="1" spc="360" dirty="0">
                <a:latin typeface="Times New Roman"/>
                <a:cs typeface="Times New Roman"/>
              </a:rPr>
              <a:t>a</a:t>
            </a:r>
            <a:r>
              <a:rPr sz="2333" spc="360" dirty="0">
                <a:latin typeface="Times New Roman"/>
                <a:cs typeface="Times New Roman"/>
              </a:rPr>
              <a:t>(</a:t>
            </a:r>
            <a:r>
              <a:rPr sz="2333" i="1" spc="360" dirty="0">
                <a:latin typeface="Times New Roman"/>
                <a:cs typeface="Times New Roman"/>
              </a:rPr>
              <a:t>t</a:t>
            </a:r>
            <a:r>
              <a:rPr sz="2333" spc="360" dirty="0">
                <a:latin typeface="Times New Roman"/>
                <a:cs typeface="Times New Roman"/>
              </a:rPr>
              <a:t>)</a:t>
            </a:r>
            <a:r>
              <a:rPr sz="2333" spc="73" dirty="0">
                <a:latin typeface="Times New Roman"/>
                <a:cs typeface="Times New Roman"/>
              </a:rPr>
              <a:t> </a:t>
            </a:r>
            <a:r>
              <a:rPr sz="2333" spc="460" dirty="0">
                <a:latin typeface="Symbol"/>
                <a:cs typeface="Symbol"/>
              </a:rPr>
              <a:t></a:t>
            </a:r>
            <a:r>
              <a:rPr sz="2333" spc="60" dirty="0">
                <a:latin typeface="Times New Roman"/>
                <a:cs typeface="Times New Roman"/>
              </a:rPr>
              <a:t> </a:t>
            </a:r>
            <a:r>
              <a:rPr sz="2333" i="1" spc="420" dirty="0">
                <a:latin typeface="Times New Roman"/>
                <a:cs typeface="Times New Roman"/>
              </a:rPr>
              <a:t>a</a:t>
            </a:r>
            <a:endParaRPr sz="2333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92528" y="1976845"/>
            <a:ext cx="1584113" cy="41549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933">
              <a:spcBef>
                <a:spcPts val="120"/>
              </a:spcBef>
            </a:pPr>
            <a:r>
              <a:rPr sz="2333" spc="339" dirty="0">
                <a:latin typeface="Times New Roman"/>
                <a:cs typeface="Times New Roman"/>
              </a:rPr>
              <a:t>(cos</a:t>
            </a:r>
            <a:r>
              <a:rPr sz="2600" spc="339" dirty="0">
                <a:latin typeface="Symbol"/>
                <a:cs typeface="Symbol"/>
              </a:rPr>
              <a:t>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333" spc="353" dirty="0">
                <a:latin typeface="Symbol"/>
                <a:cs typeface="Symbol"/>
              </a:rPr>
              <a:t></a:t>
            </a:r>
            <a:r>
              <a:rPr sz="2333" spc="353" dirty="0">
                <a:latin typeface="Times New Roman"/>
                <a:cs typeface="Times New Roman"/>
              </a:rPr>
              <a:t>1)</a:t>
            </a:r>
            <a:endParaRPr sz="233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59200" y="2858442"/>
            <a:ext cx="1634067" cy="41549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933">
              <a:spcBef>
                <a:spcPts val="120"/>
              </a:spcBef>
            </a:pPr>
            <a:r>
              <a:rPr sz="2333" spc="-47" dirty="0">
                <a:latin typeface="Times New Roman"/>
                <a:cs typeface="Times New Roman"/>
              </a:rPr>
              <a:t>(</a:t>
            </a:r>
            <a:r>
              <a:rPr sz="2600" spc="339" dirty="0">
                <a:latin typeface="Symbol"/>
                <a:cs typeface="Symbol"/>
              </a:rPr>
              <a:t></a:t>
            </a:r>
            <a:r>
              <a:rPr sz="2600" spc="87" dirty="0">
                <a:latin typeface="Times New Roman"/>
                <a:cs typeface="Times New Roman"/>
              </a:rPr>
              <a:t> </a:t>
            </a:r>
            <a:r>
              <a:rPr sz="2333" spc="460" dirty="0">
                <a:latin typeface="Symbol"/>
                <a:cs typeface="Symbol"/>
              </a:rPr>
              <a:t></a:t>
            </a:r>
            <a:r>
              <a:rPr sz="2333" spc="-173" dirty="0">
                <a:latin typeface="Times New Roman"/>
                <a:cs typeface="Times New Roman"/>
              </a:rPr>
              <a:t> </a:t>
            </a:r>
            <a:r>
              <a:rPr sz="2333" spc="280" dirty="0">
                <a:latin typeface="Times New Roman"/>
                <a:cs typeface="Times New Roman"/>
              </a:rPr>
              <a:t>si</a:t>
            </a:r>
            <a:r>
              <a:rPr sz="2333" spc="540" dirty="0">
                <a:latin typeface="Times New Roman"/>
                <a:cs typeface="Times New Roman"/>
              </a:rPr>
              <a:t>n</a:t>
            </a:r>
            <a:r>
              <a:rPr sz="2600" spc="579" dirty="0">
                <a:latin typeface="Symbol"/>
                <a:cs typeface="Symbol"/>
              </a:rPr>
              <a:t></a:t>
            </a:r>
            <a:r>
              <a:rPr sz="2333" spc="272" dirty="0">
                <a:latin typeface="Times New Roman"/>
                <a:cs typeface="Times New Roman"/>
              </a:rPr>
              <a:t>)</a:t>
            </a:r>
            <a:endParaRPr sz="2333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07455" y="1815635"/>
            <a:ext cx="620607" cy="379527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50799">
              <a:spcBef>
                <a:spcPts val="160"/>
              </a:spcBef>
            </a:pPr>
            <a:r>
              <a:rPr sz="2333" spc="587" dirty="0">
                <a:latin typeface="Symbol"/>
                <a:cs typeface="Symbol"/>
              </a:rPr>
              <a:t></a:t>
            </a:r>
            <a:r>
              <a:rPr sz="2000" i="1" spc="880" baseline="-25000" dirty="0">
                <a:latin typeface="Times New Roman"/>
                <a:cs typeface="Times New Roman"/>
              </a:rPr>
              <a:t>M</a:t>
            </a:r>
            <a:endParaRPr sz="2000" baseline="-25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05697" y="2444146"/>
            <a:ext cx="228600" cy="226494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333" i="1" spc="413" dirty="0">
                <a:latin typeface="Times New Roman"/>
                <a:cs typeface="Times New Roman"/>
              </a:rPr>
              <a:t>M</a:t>
            </a:r>
            <a:endParaRPr sz="133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0693" y="2239740"/>
            <a:ext cx="1579033" cy="379527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6933">
              <a:spcBef>
                <a:spcPts val="160"/>
              </a:spcBef>
              <a:tabLst>
                <a:tab pos="1426598" algn="l"/>
              </a:tabLst>
            </a:pPr>
            <a:r>
              <a:rPr sz="2333" spc="400" dirty="0">
                <a:latin typeface="Times New Roman"/>
                <a:cs typeface="Times New Roman"/>
              </a:rPr>
              <a:t>2</a:t>
            </a:r>
            <a:r>
              <a:rPr sz="2333" dirty="0">
                <a:latin typeface="Times New Roman"/>
                <a:cs typeface="Times New Roman"/>
              </a:rPr>
              <a:t>(</a:t>
            </a:r>
            <a:r>
              <a:rPr sz="2333" spc="645" dirty="0">
                <a:latin typeface="Times New Roman"/>
                <a:cs typeface="Times New Roman"/>
              </a:rPr>
              <a:t>1</a:t>
            </a:r>
            <a:r>
              <a:rPr sz="2333" spc="927" dirty="0">
                <a:latin typeface="Symbol"/>
                <a:cs typeface="Symbol"/>
              </a:rPr>
              <a:t></a:t>
            </a:r>
            <a:r>
              <a:rPr sz="2333" spc="640" dirty="0">
                <a:latin typeface="Symbol"/>
                <a:cs typeface="Symbol"/>
              </a:rPr>
              <a:t></a:t>
            </a:r>
            <a:r>
              <a:rPr sz="2333" dirty="0">
                <a:latin typeface="Times New Roman"/>
                <a:cs typeface="Times New Roman"/>
              </a:rPr>
              <a:t>	</a:t>
            </a:r>
            <a:r>
              <a:rPr sz="2333" spc="272" dirty="0">
                <a:latin typeface="Times New Roman"/>
                <a:cs typeface="Times New Roman"/>
              </a:rPr>
              <a:t>)</a:t>
            </a:r>
            <a:endParaRPr sz="233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27191" y="3325129"/>
            <a:ext cx="228600" cy="226494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333" i="1" spc="413" dirty="0">
                <a:latin typeface="Times New Roman"/>
                <a:cs typeface="Times New Roman"/>
              </a:rPr>
              <a:t>M</a:t>
            </a:r>
            <a:endParaRPr sz="1333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41714" y="2697229"/>
            <a:ext cx="620607" cy="379527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50799">
              <a:spcBef>
                <a:spcPts val="160"/>
              </a:spcBef>
            </a:pPr>
            <a:r>
              <a:rPr sz="2333" spc="587" dirty="0">
                <a:latin typeface="Symbol"/>
                <a:cs typeface="Symbol"/>
              </a:rPr>
              <a:t></a:t>
            </a:r>
            <a:r>
              <a:rPr sz="2000" i="1" spc="880" baseline="-25000" dirty="0">
                <a:latin typeface="Times New Roman"/>
                <a:cs typeface="Times New Roman"/>
              </a:rPr>
              <a:t>M</a:t>
            </a:r>
            <a:endParaRPr sz="2000" baseline="-25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2632" y="3121340"/>
            <a:ext cx="1174325" cy="379527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6933">
              <a:spcBef>
                <a:spcPts val="160"/>
              </a:spcBef>
              <a:tabLst>
                <a:tab pos="709489" algn="l"/>
              </a:tabLst>
            </a:pPr>
            <a:r>
              <a:rPr sz="2333" spc="545" dirty="0">
                <a:latin typeface="Times New Roman"/>
                <a:cs typeface="Times New Roman"/>
              </a:rPr>
              <a:t>2</a:t>
            </a:r>
            <a:r>
              <a:rPr sz="2333" i="1" spc="600" dirty="0">
                <a:latin typeface="Times New Roman"/>
                <a:cs typeface="Times New Roman"/>
              </a:rPr>
              <a:t>H</a:t>
            </a:r>
            <a:r>
              <a:rPr sz="2333" i="1" dirty="0">
                <a:latin typeface="Times New Roman"/>
                <a:cs typeface="Times New Roman"/>
              </a:rPr>
              <a:t>	</a:t>
            </a:r>
            <a:r>
              <a:rPr sz="2333" spc="293" dirty="0">
                <a:latin typeface="Times New Roman"/>
                <a:cs typeface="Times New Roman"/>
              </a:rPr>
              <a:t>(</a:t>
            </a:r>
            <a:r>
              <a:rPr sz="2333" spc="640" dirty="0">
                <a:latin typeface="Symbol"/>
                <a:cs typeface="Symbol"/>
              </a:rPr>
              <a:t></a:t>
            </a:r>
            <a:endParaRPr sz="2333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31251" y="2986645"/>
            <a:ext cx="977053" cy="379591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50799">
              <a:spcBef>
                <a:spcPts val="160"/>
              </a:spcBef>
            </a:pPr>
            <a:r>
              <a:rPr sz="3500" spc="949" baseline="-25396" dirty="0">
                <a:latin typeface="Symbol"/>
                <a:cs typeface="Symbol"/>
              </a:rPr>
              <a:t></a:t>
            </a:r>
            <a:r>
              <a:rPr sz="3500" spc="229" baseline="-25396" dirty="0">
                <a:latin typeface="Times New Roman"/>
                <a:cs typeface="Times New Roman"/>
              </a:rPr>
              <a:t>1</a:t>
            </a:r>
            <a:r>
              <a:rPr sz="3500" spc="469" baseline="-25396" dirty="0">
                <a:latin typeface="Times New Roman"/>
                <a:cs typeface="Times New Roman"/>
              </a:rPr>
              <a:t>)</a:t>
            </a:r>
            <a:r>
              <a:rPr sz="1333" spc="280" dirty="0">
                <a:latin typeface="Times New Roman"/>
                <a:cs typeface="Times New Roman"/>
              </a:rPr>
              <a:t>3</a:t>
            </a:r>
            <a:r>
              <a:rPr sz="1333" spc="133" dirty="0">
                <a:latin typeface="Times New Roman"/>
                <a:cs typeface="Times New Roman"/>
              </a:rPr>
              <a:t>/</a:t>
            </a:r>
            <a:r>
              <a:rPr sz="1333" spc="-167" dirty="0">
                <a:latin typeface="Times New Roman"/>
                <a:cs typeface="Times New Roman"/>
              </a:rPr>
              <a:t> </a:t>
            </a:r>
            <a:r>
              <a:rPr sz="1333" spc="247" dirty="0">
                <a:latin typeface="Times New Roman"/>
                <a:cs typeface="Times New Roman"/>
              </a:rPr>
              <a:t>2</a:t>
            </a:r>
            <a:endParaRPr sz="1333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5146" y="2887127"/>
            <a:ext cx="480060" cy="379527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6933">
              <a:spcBef>
                <a:spcPts val="160"/>
              </a:spcBef>
            </a:pPr>
            <a:r>
              <a:rPr sz="2333" i="1" spc="233" dirty="0">
                <a:latin typeface="Times New Roman"/>
                <a:cs typeface="Times New Roman"/>
              </a:rPr>
              <a:t>t</a:t>
            </a:r>
            <a:r>
              <a:rPr sz="2333" i="1" spc="187" dirty="0">
                <a:latin typeface="Times New Roman"/>
                <a:cs typeface="Times New Roman"/>
              </a:rPr>
              <a:t> </a:t>
            </a:r>
            <a:r>
              <a:rPr sz="2333" spc="460" dirty="0">
                <a:latin typeface="Symbol"/>
                <a:cs typeface="Symbol"/>
              </a:rPr>
              <a:t></a:t>
            </a:r>
            <a:endParaRPr sz="2333">
              <a:latin typeface="Symbol"/>
              <a:cs typeface="Symbol"/>
            </a:endParaRPr>
          </a:p>
        </p:txBody>
      </p:sp>
      <p:sp>
        <p:nvSpPr>
          <p:cNvPr id="28" name="object 2">
            <a:extLst>
              <a:ext uri="{FF2B5EF4-FFF2-40B4-BE49-F238E27FC236}">
                <a16:creationId xmlns:a16="http://schemas.microsoft.com/office/drawing/2014/main" id="{F58873E1-813E-49CE-B292-5B3AEF024A01}"/>
              </a:ext>
            </a:extLst>
          </p:cNvPr>
          <p:cNvSpPr txBox="1">
            <a:spLocks/>
          </p:cNvSpPr>
          <p:nvPr/>
        </p:nvSpPr>
        <p:spPr>
          <a:xfrm>
            <a:off x="616857" y="3862000"/>
            <a:ext cx="67775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SimSun"/>
                <a:ea typeface="+mj-ea"/>
                <a:cs typeface="SimSun"/>
              </a:defRPr>
            </a:lvl1pPr>
          </a:lstStyle>
          <a:p>
            <a:pPr marL="16933">
              <a:spcBef>
                <a:spcPts val="133"/>
              </a:spcBef>
            </a:pPr>
            <a:r>
              <a:rPr lang="en-US" sz="2400" kern="0">
                <a:latin typeface="Times New Roman"/>
                <a:cs typeface="Times New Roman"/>
              </a:rPr>
              <a:t>a(t)</a:t>
            </a:r>
            <a:r>
              <a:rPr lang="en-US" sz="2400" kern="0" spc="-7">
                <a:latin typeface="Times New Roman"/>
                <a:cs typeface="Times New Roman"/>
              </a:rPr>
              <a:t> starts</a:t>
            </a:r>
            <a:r>
              <a:rPr lang="en-US" sz="2400" kern="0" spc="-20">
                <a:latin typeface="Times New Roman"/>
                <a:cs typeface="Times New Roman"/>
              </a:rPr>
              <a:t> </a:t>
            </a:r>
            <a:r>
              <a:rPr lang="en-US" sz="2400" kern="0">
                <a:latin typeface="Times New Roman"/>
                <a:cs typeface="Times New Roman"/>
              </a:rPr>
              <a:t>from</a:t>
            </a:r>
            <a:r>
              <a:rPr lang="en-US" sz="2400" kern="0" spc="-7">
                <a:latin typeface="Times New Roman"/>
                <a:cs typeface="Times New Roman"/>
              </a:rPr>
              <a:t> </a:t>
            </a:r>
            <a:r>
              <a:rPr lang="en-US" sz="2400" kern="0">
                <a:latin typeface="Times New Roman"/>
                <a:cs typeface="Times New Roman"/>
              </a:rPr>
              <a:t>0,</a:t>
            </a:r>
            <a:r>
              <a:rPr lang="en-US" sz="2400" kern="0" spc="-13">
                <a:latin typeface="Times New Roman"/>
                <a:cs typeface="Times New Roman"/>
              </a:rPr>
              <a:t> </a:t>
            </a:r>
            <a:r>
              <a:rPr lang="en-US" sz="2400" kern="0">
                <a:latin typeface="Times New Roman"/>
                <a:cs typeface="Times New Roman"/>
              </a:rPr>
              <a:t>and reaches</a:t>
            </a:r>
            <a:r>
              <a:rPr lang="en-US" sz="2400" kern="0" spc="-27">
                <a:latin typeface="Times New Roman"/>
                <a:cs typeface="Times New Roman"/>
              </a:rPr>
              <a:t> </a:t>
            </a:r>
            <a:r>
              <a:rPr lang="en-US" sz="2400" kern="0">
                <a:latin typeface="Times New Roman"/>
                <a:cs typeface="Times New Roman"/>
              </a:rPr>
              <a:t>a</a:t>
            </a:r>
            <a:r>
              <a:rPr lang="en-US" sz="2400" kern="0" spc="-7">
                <a:latin typeface="Times New Roman"/>
                <a:cs typeface="Times New Roman"/>
              </a:rPr>
              <a:t> maximum</a:t>
            </a:r>
            <a:r>
              <a:rPr lang="en-US" sz="2400" kern="0" spc="7">
                <a:latin typeface="Times New Roman"/>
                <a:cs typeface="Times New Roman"/>
              </a:rPr>
              <a:t> </a:t>
            </a:r>
            <a:r>
              <a:rPr lang="en-US" sz="2400" kern="0">
                <a:latin typeface="Times New Roman"/>
                <a:cs typeface="Times New Roman"/>
              </a:rPr>
              <a:t>value</a:t>
            </a:r>
            <a:r>
              <a:rPr lang="en-US" sz="2400" kern="0" spc="-27">
                <a:latin typeface="Times New Roman"/>
                <a:cs typeface="Times New Roman"/>
              </a:rPr>
              <a:t> </a:t>
            </a:r>
            <a:r>
              <a:rPr lang="en-US" sz="2400" kern="0">
                <a:latin typeface="Times New Roman"/>
                <a:cs typeface="Times New Roman"/>
              </a:rPr>
              <a:t>at</a:t>
            </a:r>
            <a:r>
              <a:rPr lang="en-US" sz="2400" kern="0" spc="33">
                <a:latin typeface="Times New Roman"/>
                <a:cs typeface="Times New Roman"/>
              </a:rPr>
              <a:t> </a:t>
            </a:r>
            <a:r>
              <a:rPr lang="en-US" sz="2400" kern="0" spc="-7">
                <a:latin typeface="Times New Roman"/>
                <a:cs typeface="Times New Roman"/>
              </a:rPr>
              <a:t>η=π</a:t>
            </a:r>
            <a:endParaRPr lang="en-US" sz="2400" kern="0">
              <a:latin typeface="Times New Roman"/>
              <a:cs typeface="Times New Roman"/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7F10DFBF-ECD8-40B7-8F9F-B03DC8AB2344}"/>
              </a:ext>
            </a:extLst>
          </p:cNvPr>
          <p:cNvSpPr/>
          <p:nvPr/>
        </p:nvSpPr>
        <p:spPr>
          <a:xfrm>
            <a:off x="4754680" y="4666669"/>
            <a:ext cx="939800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334" y="0"/>
                </a:lnTo>
              </a:path>
            </a:pathLst>
          </a:custGeom>
          <a:ln w="9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DD682E66-501E-4813-9F49-C1ECB9AB0223}"/>
              </a:ext>
            </a:extLst>
          </p:cNvPr>
          <p:cNvSpPr txBox="1"/>
          <p:nvPr/>
        </p:nvSpPr>
        <p:spPr>
          <a:xfrm>
            <a:off x="3667514" y="4631892"/>
            <a:ext cx="367453" cy="194006"/>
          </a:xfrm>
          <a:prstGeom prst="rect">
            <a:avLst/>
          </a:prstGeom>
        </p:spPr>
        <p:txBody>
          <a:bodyPr vert="horz" wrap="square" lIns="0" tIns="19473" rIns="0" bIns="0" rtlCol="0">
            <a:spAutoFit/>
          </a:bodyPr>
          <a:lstStyle/>
          <a:p>
            <a:pPr marL="16933">
              <a:spcBef>
                <a:spcPts val="153"/>
              </a:spcBef>
            </a:pPr>
            <a:r>
              <a:rPr sz="1133" spc="293" dirty="0">
                <a:latin typeface="Times New Roman"/>
                <a:cs typeface="Times New Roman"/>
              </a:rPr>
              <a:t>m</a:t>
            </a:r>
            <a:r>
              <a:rPr sz="1133" spc="167" dirty="0">
                <a:latin typeface="Times New Roman"/>
                <a:cs typeface="Times New Roman"/>
              </a:rPr>
              <a:t>a</a:t>
            </a:r>
            <a:r>
              <a:rPr sz="1133" spc="200" dirty="0">
                <a:latin typeface="Times New Roman"/>
                <a:cs typeface="Times New Roman"/>
              </a:rPr>
              <a:t>x</a:t>
            </a:r>
            <a:endParaRPr sz="1133">
              <a:latin typeface="Times New Roman"/>
              <a:cs typeface="Times New Roman"/>
            </a:endParaRP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030E7E8C-968E-4E14-B759-6C9400877FA1}"/>
              </a:ext>
            </a:extLst>
          </p:cNvPr>
          <p:cNvSpPr txBox="1"/>
          <p:nvPr/>
        </p:nvSpPr>
        <p:spPr>
          <a:xfrm>
            <a:off x="5028820" y="4830157"/>
            <a:ext cx="198120" cy="194006"/>
          </a:xfrm>
          <a:prstGeom prst="rect">
            <a:avLst/>
          </a:prstGeom>
        </p:spPr>
        <p:txBody>
          <a:bodyPr vert="horz" wrap="square" lIns="0" tIns="19473" rIns="0" bIns="0" rtlCol="0">
            <a:spAutoFit/>
          </a:bodyPr>
          <a:lstStyle/>
          <a:p>
            <a:pPr marL="16933">
              <a:spcBef>
                <a:spcPts val="153"/>
              </a:spcBef>
            </a:pPr>
            <a:r>
              <a:rPr sz="1133" i="1" spc="339" dirty="0">
                <a:latin typeface="Times New Roman"/>
                <a:cs typeface="Times New Roman"/>
              </a:rPr>
              <a:t>M</a:t>
            </a:r>
            <a:endParaRPr sz="1133">
              <a:latin typeface="Times New Roman"/>
              <a:cs typeface="Times New Roman"/>
            </a:endParaRPr>
          </a:p>
        </p:txBody>
      </p:sp>
      <p:sp>
        <p:nvSpPr>
          <p:cNvPr id="32" name="object 6">
            <a:extLst>
              <a:ext uri="{FF2B5EF4-FFF2-40B4-BE49-F238E27FC236}">
                <a16:creationId xmlns:a16="http://schemas.microsoft.com/office/drawing/2014/main" id="{C1544412-AC4A-4999-BC8E-79E9404024CB}"/>
              </a:ext>
            </a:extLst>
          </p:cNvPr>
          <p:cNvSpPr txBox="1"/>
          <p:nvPr/>
        </p:nvSpPr>
        <p:spPr>
          <a:xfrm>
            <a:off x="4920819" y="4298916"/>
            <a:ext cx="541867" cy="324021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0799">
              <a:spcBef>
                <a:spcPts val="127"/>
              </a:spcBef>
            </a:pPr>
            <a:r>
              <a:rPr sz="2000" spc="487" dirty="0">
                <a:latin typeface="Symbol"/>
                <a:cs typeface="Symbol"/>
              </a:rPr>
              <a:t></a:t>
            </a:r>
            <a:r>
              <a:rPr sz="1700" i="1" spc="729" baseline="-26143" dirty="0">
                <a:latin typeface="Times New Roman"/>
                <a:cs typeface="Times New Roman"/>
              </a:rPr>
              <a:t>M</a:t>
            </a:r>
            <a:endParaRPr sz="1700" baseline="-26143">
              <a:latin typeface="Times New Roman"/>
              <a:cs typeface="Times New Roman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47934E3C-BC59-44E3-BEF6-FF6329D55549}"/>
              </a:ext>
            </a:extLst>
          </p:cNvPr>
          <p:cNvSpPr txBox="1"/>
          <p:nvPr/>
        </p:nvSpPr>
        <p:spPr>
          <a:xfrm>
            <a:off x="3499323" y="4459289"/>
            <a:ext cx="1093047" cy="324021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  <a:tabLst>
                <a:tab pos="640063" algn="l"/>
              </a:tabLst>
            </a:pPr>
            <a:r>
              <a:rPr sz="2000" i="1" spc="333" dirty="0">
                <a:latin typeface="Times New Roman"/>
                <a:cs typeface="Times New Roman"/>
              </a:rPr>
              <a:t>a	</a:t>
            </a:r>
            <a:r>
              <a:rPr sz="2000" spc="367" dirty="0">
                <a:latin typeface="Symbol"/>
                <a:cs typeface="Symbol"/>
              </a:rPr>
              <a:t></a:t>
            </a:r>
            <a:r>
              <a:rPr sz="2000" spc="13" dirty="0">
                <a:latin typeface="Times New Roman"/>
                <a:cs typeface="Times New Roman"/>
              </a:rPr>
              <a:t> </a:t>
            </a:r>
            <a:r>
              <a:rPr sz="2000" i="1" spc="333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8">
            <a:extLst>
              <a:ext uri="{FF2B5EF4-FFF2-40B4-BE49-F238E27FC236}">
                <a16:creationId xmlns:a16="http://schemas.microsoft.com/office/drawing/2014/main" id="{BF9EA569-D056-4F4A-8986-A2300F1CC491}"/>
              </a:ext>
            </a:extLst>
          </p:cNvPr>
          <p:cNvSpPr txBox="1"/>
          <p:nvPr/>
        </p:nvSpPr>
        <p:spPr>
          <a:xfrm>
            <a:off x="4519676" y="4524876"/>
            <a:ext cx="563033" cy="324021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0799">
              <a:spcBef>
                <a:spcPts val="127"/>
              </a:spcBef>
            </a:pPr>
            <a:r>
              <a:rPr sz="1133" spc="200" dirty="0">
                <a:latin typeface="Times New Roman"/>
                <a:cs typeface="Times New Roman"/>
              </a:rPr>
              <a:t>0</a:t>
            </a:r>
            <a:r>
              <a:rPr sz="1133" spc="427" dirty="0">
                <a:latin typeface="Times New Roman"/>
                <a:cs typeface="Times New Roman"/>
              </a:rPr>
              <a:t> </a:t>
            </a:r>
            <a:r>
              <a:rPr sz="3000" spc="769" baseline="-29629" dirty="0">
                <a:latin typeface="Symbol"/>
                <a:cs typeface="Symbol"/>
              </a:rPr>
              <a:t></a:t>
            </a:r>
            <a:endParaRPr sz="3000" baseline="-29629">
              <a:latin typeface="Symbol"/>
              <a:cs typeface="Symbol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DDB3735D-AF46-4A5D-A45E-0408C4D5F1C5}"/>
              </a:ext>
            </a:extLst>
          </p:cNvPr>
          <p:cNvSpPr txBox="1"/>
          <p:nvPr/>
        </p:nvSpPr>
        <p:spPr>
          <a:xfrm>
            <a:off x="5316462" y="4658075"/>
            <a:ext cx="410633" cy="324021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000" spc="520" dirty="0">
                <a:latin typeface="Symbol"/>
                <a:cs typeface="Symbol"/>
              </a:rPr>
              <a:t></a:t>
            </a:r>
            <a:r>
              <a:rPr sz="2000" spc="333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10">
            <a:extLst>
              <a:ext uri="{FF2B5EF4-FFF2-40B4-BE49-F238E27FC236}">
                <a16:creationId xmlns:a16="http://schemas.microsoft.com/office/drawing/2014/main" id="{38B3D0DA-9504-4813-86CA-6CF08C5E3FF6}"/>
              </a:ext>
            </a:extLst>
          </p:cNvPr>
          <p:cNvSpPr txBox="1"/>
          <p:nvPr/>
        </p:nvSpPr>
        <p:spPr>
          <a:xfrm>
            <a:off x="616681" y="5200828"/>
            <a:ext cx="31758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universe</a:t>
            </a:r>
            <a:r>
              <a:rPr sz="2400" spc="-2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is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7" name="object 11">
            <a:extLst>
              <a:ext uri="{FF2B5EF4-FFF2-40B4-BE49-F238E27FC236}">
                <a16:creationId xmlns:a16="http://schemas.microsoft.com/office/drawing/2014/main" id="{A0A05634-3E15-4824-AEB4-2E0DE0BA249B}"/>
              </a:ext>
            </a:extLst>
          </p:cNvPr>
          <p:cNvSpPr/>
          <p:nvPr/>
        </p:nvSpPr>
        <p:spPr>
          <a:xfrm>
            <a:off x="4029311" y="6055044"/>
            <a:ext cx="679027" cy="0"/>
          </a:xfrm>
          <a:custGeom>
            <a:avLst/>
            <a:gdLst/>
            <a:ahLst/>
            <a:cxnLst/>
            <a:rect l="l" t="t" r="r" b="b"/>
            <a:pathLst>
              <a:path w="509270">
                <a:moveTo>
                  <a:pt x="0" y="0"/>
                </a:moveTo>
                <a:lnTo>
                  <a:pt x="508942" y="0"/>
                </a:lnTo>
              </a:path>
            </a:pathLst>
          </a:custGeom>
          <a:ln w="100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8" name="object 12">
            <a:extLst>
              <a:ext uri="{FF2B5EF4-FFF2-40B4-BE49-F238E27FC236}">
                <a16:creationId xmlns:a16="http://schemas.microsoft.com/office/drawing/2014/main" id="{012514D8-C971-4992-BD7A-CFC581CD2DE4}"/>
              </a:ext>
            </a:extLst>
          </p:cNvPr>
          <p:cNvSpPr/>
          <p:nvPr/>
        </p:nvSpPr>
        <p:spPr>
          <a:xfrm>
            <a:off x="4777713" y="6055044"/>
            <a:ext cx="1624753" cy="0"/>
          </a:xfrm>
          <a:custGeom>
            <a:avLst/>
            <a:gdLst/>
            <a:ahLst/>
            <a:cxnLst/>
            <a:rect l="l" t="t" r="r" b="b"/>
            <a:pathLst>
              <a:path w="1218564">
                <a:moveTo>
                  <a:pt x="0" y="0"/>
                </a:moveTo>
                <a:lnTo>
                  <a:pt x="1218421" y="0"/>
                </a:lnTo>
              </a:path>
            </a:pathLst>
          </a:custGeom>
          <a:ln w="100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13">
            <a:extLst>
              <a:ext uri="{FF2B5EF4-FFF2-40B4-BE49-F238E27FC236}">
                <a16:creationId xmlns:a16="http://schemas.microsoft.com/office/drawing/2014/main" id="{043BF941-40D8-40B7-B173-96CC5DF9C281}"/>
              </a:ext>
            </a:extLst>
          </p:cNvPr>
          <p:cNvSpPr txBox="1"/>
          <p:nvPr/>
        </p:nvSpPr>
        <p:spPr>
          <a:xfrm>
            <a:off x="3220458" y="6018603"/>
            <a:ext cx="397933" cy="211234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267" spc="293" dirty="0">
                <a:latin typeface="Times New Roman"/>
                <a:cs typeface="Times New Roman"/>
              </a:rPr>
              <a:t>m</a:t>
            </a:r>
            <a:r>
              <a:rPr sz="1267" spc="173" dirty="0">
                <a:latin typeface="Times New Roman"/>
                <a:cs typeface="Times New Roman"/>
              </a:rPr>
              <a:t>a</a:t>
            </a:r>
            <a:r>
              <a:rPr sz="1267" spc="207" dirty="0">
                <a:latin typeface="Times New Roman"/>
                <a:cs typeface="Times New Roman"/>
              </a:rPr>
              <a:t>x</a:t>
            </a:r>
            <a:endParaRPr sz="1267">
              <a:latin typeface="Times New Roman"/>
              <a:cs typeface="Times New Roman"/>
            </a:endParaRPr>
          </a:p>
        </p:txBody>
      </p:sp>
      <p:sp>
        <p:nvSpPr>
          <p:cNvPr id="40" name="object 14">
            <a:extLst>
              <a:ext uri="{FF2B5EF4-FFF2-40B4-BE49-F238E27FC236}">
                <a16:creationId xmlns:a16="http://schemas.microsoft.com/office/drawing/2014/main" id="{731FB8BB-1B94-4076-AA44-84A048DA9309}"/>
              </a:ext>
            </a:extLst>
          </p:cNvPr>
          <p:cNvSpPr txBox="1"/>
          <p:nvPr/>
        </p:nvSpPr>
        <p:spPr>
          <a:xfrm>
            <a:off x="4531077" y="6235362"/>
            <a:ext cx="141393" cy="211234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267" spc="207" dirty="0">
                <a:latin typeface="Times New Roman"/>
                <a:cs typeface="Times New Roman"/>
              </a:rPr>
              <a:t>0</a:t>
            </a:r>
            <a:endParaRPr sz="1267">
              <a:latin typeface="Times New Roman"/>
              <a:cs typeface="Times New Roman"/>
            </a:endParaRPr>
          </a:p>
        </p:txBody>
      </p:sp>
      <p:sp>
        <p:nvSpPr>
          <p:cNvPr id="41" name="object 15">
            <a:extLst>
              <a:ext uri="{FF2B5EF4-FFF2-40B4-BE49-F238E27FC236}">
                <a16:creationId xmlns:a16="http://schemas.microsoft.com/office/drawing/2014/main" id="{DB8E8103-AF6D-4B79-A981-737E3937D647}"/>
              </a:ext>
            </a:extLst>
          </p:cNvPr>
          <p:cNvSpPr txBox="1"/>
          <p:nvPr/>
        </p:nvSpPr>
        <p:spPr>
          <a:xfrm>
            <a:off x="4258604" y="5655731"/>
            <a:ext cx="220133" cy="3513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6933">
              <a:spcBef>
                <a:spcPts val="180"/>
              </a:spcBef>
            </a:pPr>
            <a:r>
              <a:rPr sz="2133" spc="393" dirty="0">
                <a:latin typeface="Times New Roman"/>
                <a:cs typeface="Times New Roman"/>
              </a:rPr>
              <a:t>1</a:t>
            </a:r>
            <a:endParaRPr sz="2133">
              <a:latin typeface="Times New Roman"/>
              <a:cs typeface="Times New Roman"/>
            </a:endParaRPr>
          </a:p>
        </p:txBody>
      </p:sp>
      <p:sp>
        <p:nvSpPr>
          <p:cNvPr id="42" name="object 16">
            <a:extLst>
              <a:ext uri="{FF2B5EF4-FFF2-40B4-BE49-F238E27FC236}">
                <a16:creationId xmlns:a16="http://schemas.microsoft.com/office/drawing/2014/main" id="{22455E48-DF4C-467C-975E-3C9F67C1D887}"/>
              </a:ext>
            </a:extLst>
          </p:cNvPr>
          <p:cNvSpPr txBox="1"/>
          <p:nvPr/>
        </p:nvSpPr>
        <p:spPr>
          <a:xfrm>
            <a:off x="5206661" y="6235362"/>
            <a:ext cx="213360" cy="211234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267" i="1" spc="347" dirty="0">
                <a:latin typeface="Times New Roman"/>
                <a:cs typeface="Times New Roman"/>
              </a:rPr>
              <a:t>M</a:t>
            </a:r>
            <a:endParaRPr sz="1267">
              <a:latin typeface="Times New Roman"/>
              <a:cs typeface="Times New Roman"/>
            </a:endParaRPr>
          </a:p>
        </p:txBody>
      </p:sp>
      <p:sp>
        <p:nvSpPr>
          <p:cNvPr id="43" name="object 17">
            <a:extLst>
              <a:ext uri="{FF2B5EF4-FFF2-40B4-BE49-F238E27FC236}">
                <a16:creationId xmlns:a16="http://schemas.microsoft.com/office/drawing/2014/main" id="{74E6FF4B-1220-44CF-A7F6-2D1C865B2E9E}"/>
              </a:ext>
            </a:extLst>
          </p:cNvPr>
          <p:cNvSpPr txBox="1"/>
          <p:nvPr/>
        </p:nvSpPr>
        <p:spPr>
          <a:xfrm>
            <a:off x="5156300" y="5628743"/>
            <a:ext cx="778933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799">
              <a:spcBef>
                <a:spcPts val="120"/>
              </a:spcBef>
            </a:pPr>
            <a:r>
              <a:rPr sz="2400" spc="433" dirty="0">
                <a:latin typeface="Symbol"/>
                <a:cs typeface="Symbol"/>
              </a:rPr>
              <a:t></a:t>
            </a:r>
            <a:r>
              <a:rPr sz="2133" spc="433" dirty="0">
                <a:latin typeface="Symbol"/>
                <a:cs typeface="Symbol"/>
              </a:rPr>
              <a:t></a:t>
            </a:r>
            <a:r>
              <a:rPr sz="1900" i="1" spc="649" baseline="-23391" dirty="0">
                <a:latin typeface="Times New Roman"/>
                <a:cs typeface="Times New Roman"/>
              </a:rPr>
              <a:t>M</a:t>
            </a:r>
            <a:endParaRPr sz="1900" baseline="-23391">
              <a:latin typeface="Times New Roman"/>
              <a:cs typeface="Times New Roman"/>
            </a:endParaRPr>
          </a:p>
        </p:txBody>
      </p:sp>
      <p:sp>
        <p:nvSpPr>
          <p:cNvPr id="44" name="object 18">
            <a:extLst>
              <a:ext uri="{FF2B5EF4-FFF2-40B4-BE49-F238E27FC236}">
                <a16:creationId xmlns:a16="http://schemas.microsoft.com/office/drawing/2014/main" id="{F3117BE4-AC09-41FA-8EEA-2826858E3AA1}"/>
              </a:ext>
            </a:extLst>
          </p:cNvPr>
          <p:cNvSpPr txBox="1"/>
          <p:nvPr/>
        </p:nvSpPr>
        <p:spPr>
          <a:xfrm>
            <a:off x="4035647" y="6047237"/>
            <a:ext cx="1189567" cy="3513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6933">
              <a:spcBef>
                <a:spcPts val="180"/>
              </a:spcBef>
              <a:tabLst>
                <a:tab pos="758594" algn="l"/>
              </a:tabLst>
            </a:pPr>
            <a:r>
              <a:rPr sz="2133" spc="520" dirty="0">
                <a:latin typeface="Times New Roman"/>
                <a:cs typeface="Times New Roman"/>
              </a:rPr>
              <a:t>2</a:t>
            </a:r>
            <a:r>
              <a:rPr sz="2133" i="1" spc="567" dirty="0">
                <a:latin typeface="Times New Roman"/>
                <a:cs typeface="Times New Roman"/>
              </a:rPr>
              <a:t>H</a:t>
            </a:r>
            <a:r>
              <a:rPr sz="2133" i="1" dirty="0">
                <a:latin typeface="Times New Roman"/>
                <a:cs typeface="Times New Roman"/>
              </a:rPr>
              <a:t>	</a:t>
            </a:r>
            <a:r>
              <a:rPr sz="2133" spc="293" dirty="0">
                <a:latin typeface="Times New Roman"/>
                <a:cs typeface="Times New Roman"/>
              </a:rPr>
              <a:t>(</a:t>
            </a:r>
            <a:r>
              <a:rPr sz="2133" spc="607" dirty="0">
                <a:latin typeface="Symbol"/>
                <a:cs typeface="Symbol"/>
              </a:rPr>
              <a:t></a:t>
            </a:r>
            <a:endParaRPr sz="2133">
              <a:latin typeface="Symbol"/>
              <a:cs typeface="Symbol"/>
            </a:endParaRPr>
          </a:p>
        </p:txBody>
      </p:sp>
      <p:sp>
        <p:nvSpPr>
          <p:cNvPr id="45" name="object 19">
            <a:extLst>
              <a:ext uri="{FF2B5EF4-FFF2-40B4-BE49-F238E27FC236}">
                <a16:creationId xmlns:a16="http://schemas.microsoft.com/office/drawing/2014/main" id="{CB4029BB-493A-417A-A325-1F47F3931930}"/>
              </a:ext>
            </a:extLst>
          </p:cNvPr>
          <p:cNvSpPr txBox="1"/>
          <p:nvPr/>
        </p:nvSpPr>
        <p:spPr>
          <a:xfrm>
            <a:off x="5486400" y="5922898"/>
            <a:ext cx="912707" cy="35137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0799">
              <a:spcBef>
                <a:spcPts val="180"/>
              </a:spcBef>
            </a:pPr>
            <a:r>
              <a:rPr sz="3200" spc="900" baseline="-26041" dirty="0">
                <a:latin typeface="Symbol"/>
                <a:cs typeface="Symbol"/>
              </a:rPr>
              <a:t></a:t>
            </a:r>
            <a:r>
              <a:rPr sz="3200" spc="229" baseline="-26041" dirty="0">
                <a:latin typeface="Times New Roman"/>
                <a:cs typeface="Times New Roman"/>
              </a:rPr>
              <a:t>1</a:t>
            </a:r>
            <a:r>
              <a:rPr sz="3200" spc="460" baseline="-26041" dirty="0">
                <a:latin typeface="Times New Roman"/>
                <a:cs typeface="Times New Roman"/>
              </a:rPr>
              <a:t>)</a:t>
            </a:r>
            <a:r>
              <a:rPr sz="1267" spc="240" dirty="0">
                <a:latin typeface="Times New Roman"/>
                <a:cs typeface="Times New Roman"/>
              </a:rPr>
              <a:t>3</a:t>
            </a:r>
            <a:r>
              <a:rPr sz="1267" spc="113" dirty="0">
                <a:latin typeface="Times New Roman"/>
                <a:cs typeface="Times New Roman"/>
              </a:rPr>
              <a:t>/</a:t>
            </a:r>
            <a:r>
              <a:rPr sz="1267" spc="-160" dirty="0">
                <a:latin typeface="Times New Roman"/>
                <a:cs typeface="Times New Roman"/>
              </a:rPr>
              <a:t> </a:t>
            </a:r>
            <a:r>
              <a:rPr sz="1267" spc="207" dirty="0">
                <a:latin typeface="Times New Roman"/>
                <a:cs typeface="Times New Roman"/>
              </a:rPr>
              <a:t>2</a:t>
            </a:r>
            <a:endParaRPr sz="1267">
              <a:latin typeface="Times New Roman"/>
              <a:cs typeface="Times New Roman"/>
            </a:endParaRPr>
          </a:p>
        </p:txBody>
      </p:sp>
      <p:sp>
        <p:nvSpPr>
          <p:cNvPr id="46" name="object 20">
            <a:extLst>
              <a:ext uri="{FF2B5EF4-FFF2-40B4-BE49-F238E27FC236}">
                <a16:creationId xmlns:a16="http://schemas.microsoft.com/office/drawing/2014/main" id="{68EF7581-7CEA-484D-BDE8-63543FDDBEDB}"/>
              </a:ext>
            </a:extLst>
          </p:cNvPr>
          <p:cNvSpPr txBox="1"/>
          <p:nvPr/>
        </p:nvSpPr>
        <p:spPr>
          <a:xfrm>
            <a:off x="3110110" y="5830481"/>
            <a:ext cx="845820" cy="3513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6933">
              <a:spcBef>
                <a:spcPts val="180"/>
              </a:spcBef>
              <a:tabLst>
                <a:tab pos="623978" algn="l"/>
              </a:tabLst>
            </a:pPr>
            <a:r>
              <a:rPr sz="2133" i="1" spc="220" dirty="0">
                <a:latin typeface="Times New Roman"/>
                <a:cs typeface="Times New Roman"/>
              </a:rPr>
              <a:t>t	</a:t>
            </a:r>
            <a:r>
              <a:rPr sz="2133" spc="433" dirty="0">
                <a:latin typeface="Symbol"/>
                <a:cs typeface="Symbol"/>
              </a:rPr>
              <a:t></a:t>
            </a:r>
            <a:endParaRPr sz="2133" dirty="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8907" y="375380"/>
            <a:ext cx="7674187" cy="67460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algn="ctr">
              <a:spcBef>
                <a:spcPts val="140"/>
              </a:spcBef>
            </a:pPr>
            <a:r>
              <a:rPr lang="zh-CN" altLang="en-US" sz="4267" b="1" spc="-7" dirty="0">
                <a:latin typeface="Times New Roman"/>
                <a:cs typeface="Times New Roman"/>
              </a:rPr>
              <a:t>宇宙常数</a:t>
            </a:r>
            <a:r>
              <a:rPr lang="en-US" altLang="zh-CN" sz="4267" b="1" spc="-7" dirty="0">
                <a:latin typeface="Times New Roman"/>
                <a:cs typeface="Times New Roman"/>
              </a:rPr>
              <a:t>-</a:t>
            </a:r>
            <a:r>
              <a:rPr lang="zh-CN" altLang="en-US" sz="4267" b="1" spc="-7" dirty="0">
                <a:latin typeface="Times New Roman"/>
                <a:cs typeface="Times New Roman"/>
              </a:rPr>
              <a:t>物质 宇宙</a:t>
            </a:r>
            <a:endParaRPr sz="4267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201" y="1610962"/>
            <a:ext cx="9320953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dirty="0">
                <a:latin typeface="Times New Roman"/>
                <a:cs typeface="Times New Roman"/>
              </a:rPr>
              <a:t>For</a:t>
            </a:r>
            <a:r>
              <a:rPr sz="2667" spc="-20" dirty="0">
                <a:latin typeface="Times New Roman"/>
                <a:cs typeface="Times New Roman"/>
              </a:rPr>
              <a:t> </a:t>
            </a:r>
            <a:r>
              <a:rPr sz="2667" dirty="0">
                <a:latin typeface="Times New Roman"/>
                <a:cs typeface="Times New Roman"/>
              </a:rPr>
              <a:t>a Universe</a:t>
            </a:r>
            <a:r>
              <a:rPr sz="2667" spc="-60" dirty="0">
                <a:latin typeface="Times New Roman"/>
                <a:cs typeface="Times New Roman"/>
              </a:rPr>
              <a:t> </a:t>
            </a:r>
            <a:r>
              <a:rPr sz="2667" dirty="0">
                <a:latin typeface="Times New Roman"/>
                <a:cs typeface="Times New Roman"/>
              </a:rPr>
              <a:t>with</a:t>
            </a:r>
            <a:r>
              <a:rPr sz="2667" spc="-13" dirty="0">
                <a:latin typeface="Times New Roman"/>
                <a:cs typeface="Times New Roman"/>
              </a:rPr>
              <a:t> </a:t>
            </a:r>
            <a:r>
              <a:rPr sz="2667" dirty="0">
                <a:latin typeface="Times New Roman"/>
                <a:cs typeface="Times New Roman"/>
              </a:rPr>
              <a:t>both</a:t>
            </a:r>
            <a:r>
              <a:rPr sz="2667" spc="-47" dirty="0">
                <a:latin typeface="Times New Roman"/>
                <a:cs typeface="Times New Roman"/>
              </a:rPr>
              <a:t> </a:t>
            </a:r>
            <a:r>
              <a:rPr sz="2667" spc="-13" dirty="0">
                <a:latin typeface="Times New Roman"/>
                <a:cs typeface="Times New Roman"/>
              </a:rPr>
              <a:t>matter</a:t>
            </a:r>
            <a:r>
              <a:rPr sz="2667" spc="7" dirty="0">
                <a:latin typeface="Times New Roman"/>
                <a:cs typeface="Times New Roman"/>
              </a:rPr>
              <a:t> </a:t>
            </a:r>
            <a:r>
              <a:rPr sz="2667" dirty="0">
                <a:latin typeface="Times New Roman"/>
                <a:cs typeface="Times New Roman"/>
              </a:rPr>
              <a:t>and</a:t>
            </a:r>
            <a:r>
              <a:rPr sz="2667" spc="-20" dirty="0">
                <a:latin typeface="Times New Roman"/>
                <a:cs typeface="Times New Roman"/>
              </a:rPr>
              <a:t> </a:t>
            </a:r>
            <a:r>
              <a:rPr sz="2667" dirty="0">
                <a:latin typeface="Times New Roman"/>
                <a:cs typeface="Times New Roman"/>
              </a:rPr>
              <a:t>cosmological</a:t>
            </a:r>
            <a:r>
              <a:rPr sz="2667" spc="-53" dirty="0">
                <a:latin typeface="Times New Roman"/>
                <a:cs typeface="Times New Roman"/>
              </a:rPr>
              <a:t> </a:t>
            </a:r>
            <a:r>
              <a:rPr sz="2667" dirty="0">
                <a:latin typeface="Times New Roman"/>
                <a:cs typeface="Times New Roman"/>
              </a:rPr>
              <a:t>constant,</a:t>
            </a:r>
            <a:r>
              <a:rPr sz="2667" spc="-40" dirty="0">
                <a:latin typeface="Times New Roman"/>
                <a:cs typeface="Times New Roman"/>
              </a:rPr>
              <a:t> </a:t>
            </a:r>
            <a:r>
              <a:rPr sz="2667" dirty="0">
                <a:latin typeface="Times New Roman"/>
                <a:cs typeface="Times New Roman"/>
              </a:rPr>
              <a:t>we have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1299" y="2292698"/>
            <a:ext cx="4126212" cy="14734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6000" y="4006728"/>
            <a:ext cx="9513741" cy="274507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931" y="164592"/>
            <a:ext cx="9566591" cy="216195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3973" y="3040019"/>
            <a:ext cx="8560647" cy="11295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2600" y="4619851"/>
            <a:ext cx="10980907" cy="4010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13521" y="5440020"/>
            <a:ext cx="5619783" cy="7466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8232" y="200491"/>
            <a:ext cx="5216313" cy="67460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4267" spc="-20" dirty="0">
                <a:latin typeface="Times New Roman"/>
                <a:cs typeface="Times New Roman"/>
              </a:rPr>
              <a:t>Robertson-Walker</a:t>
            </a:r>
            <a:r>
              <a:rPr sz="4267" spc="-140" dirty="0">
                <a:latin typeface="Times New Roman"/>
                <a:cs typeface="Times New Roman"/>
              </a:rPr>
              <a:t> </a:t>
            </a:r>
            <a:r>
              <a:rPr sz="4267" dirty="0"/>
              <a:t>度规</a:t>
            </a:r>
            <a:endParaRPr sz="4267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bject 23"/>
              <p:cNvSpPr txBox="1"/>
              <p:nvPr/>
            </p:nvSpPr>
            <p:spPr>
              <a:xfrm>
                <a:off x="711201" y="2413000"/>
                <a:ext cx="6604000" cy="755762"/>
              </a:xfrm>
              <a:prstGeom prst="rect">
                <a:avLst/>
              </a:prstGeom>
            </p:spPr>
            <p:txBody>
              <a:bodyPr vert="horz" wrap="square" lIns="0" tIns="16933" rIns="0" bIns="0" rtlCol="0">
                <a:spAutoFit/>
              </a:bodyPr>
              <a:lstStyle/>
              <a:p>
                <a:pPr marL="16933" marR="6773" defTabSz="1219170">
                  <a:spcBef>
                    <a:spcPts val="133"/>
                  </a:spcBef>
                </a:pPr>
                <a:r>
                  <a:rPr sz="2400" dirty="0">
                    <a:solidFill>
                      <a:prstClr val="black"/>
                    </a:solidFill>
                    <a:latin typeface="NSimSun"/>
                    <a:cs typeface="NSimSun"/>
                  </a:rPr>
                  <a:t>宇宙膨胀时，每一个点的</a:t>
                </a:r>
                <a:r>
                  <a:rPr sz="2400" spc="13" dirty="0">
                    <a:solidFill>
                      <a:srgbClr val="0000FF"/>
                    </a:solidFill>
                    <a:latin typeface="NSimSun"/>
                    <a:cs typeface="NSimSun"/>
                  </a:rPr>
                  <a:t>共动坐</a:t>
                </a:r>
                <a:r>
                  <a:rPr sz="2400" spc="7" dirty="0">
                    <a:solidFill>
                      <a:srgbClr val="0000FF"/>
                    </a:solidFill>
                    <a:latin typeface="NSimSun"/>
                    <a:cs typeface="NSimSun"/>
                  </a:rPr>
                  <a:t>标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zh-CN" altLang="en-US" sz="2400" b="1" i="1" spc="-28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𝒓</m:t>
                    </m:r>
                    <m:r>
                      <a:rPr lang="en-US" altLang="zh-CN" sz="24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r>
                      <a:rPr lang="zh-CN" altLang="en-US" sz="2400" b="1" i="1" spc="-7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𝜽</m:t>
                    </m:r>
                    <m:r>
                      <a:rPr lang="en-US" altLang="zh-CN" sz="24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r>
                      <a:rPr lang="zh-CN" altLang="en-US" sz="24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𝝓</m:t>
                    </m:r>
                    <m:r>
                      <a:rPr lang="en-US" altLang="zh-CN" sz="2400" b="1" i="1" spc="7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r>
                  <a:rPr sz="2400" spc="13" dirty="0">
                    <a:solidFill>
                      <a:srgbClr val="0000FF"/>
                    </a:solidFill>
                    <a:latin typeface="NSimSun"/>
                    <a:cs typeface="NSimSun"/>
                  </a:rPr>
                  <a:t>不</a:t>
                </a:r>
                <a:r>
                  <a:rPr lang="zh-CN" altLang="en-US" sz="2400" spc="13" dirty="0">
                    <a:solidFill>
                      <a:srgbClr val="0000FF"/>
                    </a:solidFill>
                    <a:latin typeface="NSimSun"/>
                    <a:ea typeface="宋体" panose="02010600030101010101" pitchFamily="2" charset="-122"/>
                    <a:cs typeface="NSimSun"/>
                  </a:rPr>
                  <a:t>变，共动距离</a:t>
                </a:r>
                <a:r>
                  <a:rPr lang="en-US" altLang="zh-CN" sz="2400" spc="13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(Comoving Distance):</a:t>
                </a:r>
              </a:p>
            </p:txBody>
          </p:sp>
        </mc:Choice>
        <mc:Fallback>
          <p:sp>
            <p:nvSpPr>
              <p:cNvPr id="23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1" y="2413000"/>
                <a:ext cx="6604000" cy="755762"/>
              </a:xfrm>
              <a:prstGeom prst="rect">
                <a:avLst/>
              </a:prstGeom>
              <a:blipFill>
                <a:blip r:embed="rId3"/>
                <a:stretch>
                  <a:fillRect l="-2585" t="-12903" r="-1754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C4D026B-C9FB-487F-A611-D1803D87127C}"/>
                  </a:ext>
                </a:extLst>
              </p:cNvPr>
              <p:cNvSpPr txBox="1"/>
              <p:nvPr/>
            </p:nvSpPr>
            <p:spPr>
              <a:xfrm>
                <a:off x="2555565" y="1083439"/>
                <a:ext cx="7714808" cy="92666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defTabSz="121917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zh-CN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C4D026B-C9FB-487F-A611-D1803D871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65" y="1083439"/>
                <a:ext cx="7714808" cy="926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E97CD49-73F6-4B6B-A4B5-AE6C11F853DB}"/>
                  </a:ext>
                </a:extLst>
              </p:cNvPr>
              <p:cNvSpPr txBox="1"/>
              <p:nvPr/>
            </p:nvSpPr>
            <p:spPr>
              <a:xfrm>
                <a:off x="7518400" y="2289246"/>
                <a:ext cx="2844800" cy="1219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121917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p>
                                    <m:sSupPr>
                                      <m:ctrlP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zh-CN" altLang="en-US" sz="24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E97CD49-73F6-4B6B-A4B5-AE6C11F85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400" y="2289246"/>
                <a:ext cx="2844800" cy="1219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81B99D7-254E-4A92-8870-F8D524A39BBF}"/>
                  </a:ext>
                </a:extLst>
              </p:cNvPr>
              <p:cNvSpPr txBox="1"/>
              <p:nvPr/>
            </p:nvSpPr>
            <p:spPr>
              <a:xfrm>
                <a:off x="711201" y="3835400"/>
                <a:ext cx="6096000" cy="12131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6086" defTabSz="1219170">
                  <a:spcBef>
                    <a:spcPts val="133"/>
                  </a:spcBef>
                  <a:buSzPct val="83333"/>
                  <a:tabLst>
                    <a:tab pos="549473" algn="l"/>
                    <a:tab pos="550320" algn="l"/>
                  </a:tabLst>
                </a:pPr>
                <a:r>
                  <a:rPr lang="zh-CN" altLang="en-US" sz="2400" dirty="0">
                    <a:solidFill>
                      <a:prstClr val="black"/>
                    </a:solidFill>
                    <a:latin typeface="NSimSun"/>
                    <a:ea typeface="宋体" panose="02010600030101010101" pitchFamily="2" charset="-122"/>
                  </a:rPr>
                  <a:t>同一时刻两点间的真实物理距离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NSimSun"/>
                    <a:ea typeface="宋体" panose="02010600030101010101" pitchFamily="2" charset="-122"/>
                  </a:rPr>
                  <a:t>-</a:t>
                </a:r>
                <a:r>
                  <a:rPr lang="zh-CN" altLang="en-US" sz="2400" spc="13" dirty="0">
                    <a:solidFill>
                      <a:srgbClr val="0000FF"/>
                    </a:solidFill>
                    <a:latin typeface="NSimSun"/>
                    <a:ea typeface="宋体" panose="02010600030101010101" pitchFamily="2" charset="-122"/>
                  </a:rPr>
                  <a:t>固有距离</a:t>
                </a:r>
                <a:r>
                  <a:rPr lang="en-US" altLang="zh-CN" sz="2400" spc="13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(Proper Distance): </a:t>
                </a:r>
              </a:p>
              <a:p>
                <a:pPr marL="16086" defTabSz="1219170">
                  <a:spcBef>
                    <a:spcPts val="133"/>
                  </a:spcBef>
                  <a:buSzPct val="83333"/>
                  <a:tabLst>
                    <a:tab pos="549473" algn="l"/>
                    <a:tab pos="550320" algn="l"/>
                  </a:tabLst>
                </a:pPr>
                <a:r>
                  <a:rPr lang="zh-CN" altLang="en-US" sz="2400" dirty="0">
                    <a:solidFill>
                      <a:prstClr val="black"/>
                    </a:solidFill>
                    <a:latin typeface="NSimSun"/>
                    <a:ea typeface="宋体" panose="02010600030101010101" pitchFamily="2" charset="-122"/>
                    <a:cs typeface="NSimSun"/>
                  </a:rPr>
                  <a:t>两点的物理</a:t>
                </a:r>
                <a:r>
                  <a:rPr lang="zh-CN" altLang="en-US" sz="2400" spc="-7" dirty="0">
                    <a:solidFill>
                      <a:prstClr val="black"/>
                    </a:solidFill>
                    <a:latin typeface="NSimSun"/>
                    <a:ea typeface="宋体" panose="02010600030101010101" pitchFamily="2" charset="-122"/>
                    <a:cs typeface="NSimSun"/>
                  </a:rPr>
                  <a:t>距离变化通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NSimSun"/>
                    <a:ea typeface="宋体" panose="02010600030101010101" pitchFamily="2" charset="-122"/>
                    <a:cs typeface="NSimSun"/>
                  </a:rPr>
                  <a:t>过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NSimSun"/>
                      </a:rPr>
                      <m:t> 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𝑎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𝑡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/>
                      </a:rPr>
                      <m:t>) </m:t>
                    </m:r>
                  </m:oMath>
                </a14:m>
                <a:r>
                  <a:rPr lang="zh-CN" altLang="en-US" sz="2400" spc="-7" dirty="0">
                    <a:solidFill>
                      <a:prstClr val="black"/>
                    </a:solidFill>
                    <a:latin typeface="NSimSun"/>
                    <a:ea typeface="宋体" panose="02010600030101010101" pitchFamily="2" charset="-122"/>
                    <a:cs typeface="NSimSun"/>
                  </a:rPr>
                  <a:t>来描述。</a:t>
                </a:r>
                <a:endParaRPr lang="zh-CN" altLang="en-US" sz="2400" dirty="0">
                  <a:solidFill>
                    <a:prstClr val="black"/>
                  </a:solidFill>
                  <a:latin typeface="NSimSun"/>
                  <a:ea typeface="宋体" panose="02010600030101010101" pitchFamily="2" charset="-122"/>
                  <a:cs typeface="NSimSun"/>
                </a:endParaRP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81B99D7-254E-4A92-8870-F8D524A39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1" y="3835400"/>
                <a:ext cx="6096000" cy="1213153"/>
              </a:xfrm>
              <a:prstGeom prst="rect">
                <a:avLst/>
              </a:prstGeom>
              <a:blipFill>
                <a:blip r:embed="rId6"/>
                <a:stretch>
                  <a:fillRect l="-1300" t="-4020" b="-9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54808B3-4F8C-4DC0-80D5-C1610E248292}"/>
                  </a:ext>
                </a:extLst>
              </p:cNvPr>
              <p:cNvSpPr txBox="1"/>
              <p:nvPr/>
            </p:nvSpPr>
            <p:spPr>
              <a:xfrm>
                <a:off x="7224944" y="3664001"/>
                <a:ext cx="3759200" cy="1219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121917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p>
                                    <m:sSupPr>
                                      <m:ctrlP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zh-CN" altLang="en-US" sz="24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54808B3-4F8C-4DC0-80D5-C1610E248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944" y="3664001"/>
                <a:ext cx="3759200" cy="1219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FC702B1-1030-401A-A0BB-61297B203D2C}"/>
                  </a:ext>
                </a:extLst>
              </p:cNvPr>
              <p:cNvSpPr txBox="1"/>
              <p:nvPr/>
            </p:nvSpPr>
            <p:spPr>
              <a:xfrm>
                <a:off x="711201" y="5346717"/>
                <a:ext cx="5689600" cy="1033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6933" marR="6773" defTabSz="1219170">
                  <a:spcBef>
                    <a:spcPts val="133"/>
                  </a:spcBef>
                </a:pPr>
                <a:r>
                  <a:rPr lang="zh-CN" altLang="en-US" sz="2400" dirty="0">
                    <a:solidFill>
                      <a:prstClr val="black"/>
                    </a:solidFill>
                    <a:latin typeface="NSimSun"/>
                    <a:ea typeface="宋体" panose="02010600030101010101" pitchFamily="2" charset="-122"/>
                    <a:cs typeface="NSimSun"/>
                  </a:rPr>
                  <a:t>若无本动</a:t>
                </a:r>
                <a:r>
                  <a:rPr lang="en-US" altLang="zh-CN" sz="2400" spc="13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(Peculiar Motion)</a:t>
                </a:r>
                <a:r>
                  <a:rPr lang="zh-CN" altLang="en-US" sz="2400" spc="13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pc="13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spc="13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spc="13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spc="13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求时间微分得到</a:t>
                </a:r>
                <a:r>
                  <a:rPr lang="en-US" altLang="zh-CN" sz="2400" spc="13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Hubble</a:t>
                </a:r>
                <a:r>
                  <a:rPr lang="en-US" altLang="zh-CN" sz="2400" spc="13" dirty="0">
                    <a:solidFill>
                      <a:srgbClr val="0000FF"/>
                    </a:solidFill>
                    <a:latin typeface="NSimSun"/>
                    <a:ea typeface="宋体" panose="02010600030101010101" pitchFamily="2" charset="-122"/>
                  </a:rPr>
                  <a:t> </a:t>
                </a:r>
                <a:r>
                  <a:rPr lang="zh-CN" altLang="en-US" sz="2400" spc="13" dirty="0">
                    <a:solidFill>
                      <a:srgbClr val="0000FF"/>
                    </a:solidFill>
                    <a:latin typeface="NSimSun"/>
                    <a:ea typeface="宋体" panose="02010600030101010101" pitchFamily="2" charset="-122"/>
                  </a:rPr>
                  <a:t>定律</a:t>
                </a:r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FC702B1-1030-401A-A0BB-61297B203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1" y="5346717"/>
                <a:ext cx="5689600" cy="1033232"/>
              </a:xfrm>
              <a:prstGeom prst="rect">
                <a:avLst/>
              </a:prstGeom>
              <a:blipFill>
                <a:blip r:embed="rId8"/>
                <a:stretch>
                  <a:fillRect l="-139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8ADFB1A-DDC2-481C-8A36-68C0E5B0CE2E}"/>
                  </a:ext>
                </a:extLst>
              </p:cNvPr>
              <p:cNvSpPr txBox="1"/>
              <p:nvPr/>
            </p:nvSpPr>
            <p:spPr>
              <a:xfrm>
                <a:off x="6241067" y="5283197"/>
                <a:ext cx="5746510" cy="1127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121917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p>
                                    <m:sSupPr>
                                      <m:ctrlP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zh-CN" altLang="en-US" sz="24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8ADFB1A-DDC2-481C-8A36-68C0E5B0C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067" y="5283197"/>
                <a:ext cx="5746510" cy="1127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37600" y="339547"/>
            <a:ext cx="2844800" cy="75661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Sitter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Universe</a:t>
            </a:r>
            <a:r>
              <a:rPr sz="2400" spc="-27" dirty="0">
                <a:latin typeface="Times New Roman"/>
                <a:cs typeface="Times New Roman"/>
              </a:rPr>
              <a:t> (Vacuum-dominated)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462631"/>
            <a:ext cx="5261779" cy="2130416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7A482FA0-7B3D-461F-961A-9D3BEAA60D61}"/>
              </a:ext>
            </a:extLst>
          </p:cNvPr>
          <p:cNvSpPr txBox="1"/>
          <p:nvPr/>
        </p:nvSpPr>
        <p:spPr>
          <a:xfrm>
            <a:off x="2258907" y="375380"/>
            <a:ext cx="7674187" cy="67460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algn="ctr">
              <a:spcBef>
                <a:spcPts val="140"/>
              </a:spcBef>
            </a:pPr>
            <a:r>
              <a:rPr lang="zh-CN" altLang="en-US" sz="4267" b="1" spc="-7" dirty="0">
                <a:latin typeface="Times New Roman"/>
                <a:cs typeface="Times New Roman"/>
              </a:rPr>
              <a:t>宇宙常数</a:t>
            </a:r>
            <a:r>
              <a:rPr lang="en-US" altLang="zh-CN" sz="4267" b="1" spc="-7" dirty="0">
                <a:latin typeface="Times New Roman"/>
                <a:cs typeface="Times New Roman"/>
              </a:rPr>
              <a:t>-</a:t>
            </a:r>
            <a:r>
              <a:rPr lang="zh-CN" altLang="en-US" sz="4267" b="1" spc="-7" dirty="0">
                <a:latin typeface="Times New Roman"/>
                <a:cs typeface="Times New Roman"/>
              </a:rPr>
              <a:t>曲率 宇宙</a:t>
            </a:r>
            <a:endParaRPr sz="4267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61072B-616B-4B9D-9CD6-AAA21FE8FDAD}"/>
                  </a:ext>
                </a:extLst>
              </p:cNvPr>
              <p:cNvSpPr txBox="1"/>
              <p:nvPr/>
            </p:nvSpPr>
            <p:spPr>
              <a:xfrm>
                <a:off x="203200" y="1280883"/>
                <a:ext cx="4876800" cy="83349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Λ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61072B-616B-4B9D-9CD6-AAA21FE8F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1280883"/>
                <a:ext cx="4876800" cy="833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6CAB368-8F21-495F-AB9E-378EA69EAA35}"/>
                  </a:ext>
                </a:extLst>
              </p:cNvPr>
              <p:cNvSpPr txBox="1"/>
              <p:nvPr/>
            </p:nvSpPr>
            <p:spPr>
              <a:xfrm>
                <a:off x="5181600" y="1078248"/>
                <a:ext cx="5080000" cy="11555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  <a:cs typeface="SimSun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cs typeface="SimSun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SimSun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cs typeface="SimSun"/>
                            </a:rPr>
                            <m:t>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SimSun"/>
                        </a:rPr>
                        <m:t>=1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imSun"/>
                        </a:rPr>
                        <m:t>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imSun"/>
                        </a:rPr>
                        <m:t>𝑘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imSun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Λ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依旧</a:t>
                </a:r>
                <a:r>
                  <a:rPr lang="en-US" altLang="zh-CN" sz="2400" dirty="0"/>
                  <a:t>3</a:t>
                </a:r>
                <a:r>
                  <a:rPr lang="zh-CN" altLang="en-US" sz="2400" dirty="0"/>
                  <a:t>个自由变量，固定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 </m:t>
                    </m:r>
                  </m:oMath>
                </a14:m>
                <a:r>
                  <a:rPr lang="zh-CN" altLang="en-US" sz="2400" dirty="0"/>
                  <a:t>分类讨论</a:t>
                </a: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6CAB368-8F21-495F-AB9E-378EA69EA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078248"/>
                <a:ext cx="5080000" cy="1155509"/>
              </a:xfrm>
              <a:prstGeom prst="rect">
                <a:avLst/>
              </a:prstGeom>
              <a:blipFill>
                <a:blip r:embed="rId4"/>
                <a:stretch>
                  <a:fillRect l="-1801" b="-116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A732B67-21A7-4408-B81F-9391103C8B0A}"/>
                  </a:ext>
                </a:extLst>
              </p:cNvPr>
              <p:cNvSpPr txBox="1"/>
              <p:nvPr/>
            </p:nvSpPr>
            <p:spPr>
              <a:xfrm>
                <a:off x="0" y="2183758"/>
                <a:ext cx="2540000" cy="1062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sz="2133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133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zh-CN" altLang="en-US" sz="2133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133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133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133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2133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num>
                            <m:den>
                              <m:r>
                                <a:rPr lang="en-US" altLang="zh-CN" sz="2133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13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133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13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133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133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rad>
                    </m:oMath>
                  </m:oMathPara>
                </a14:m>
                <a:endParaRPr lang="zh-CN" altLang="en-US" sz="2133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A732B67-21A7-4408-B81F-9391103C8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83758"/>
                <a:ext cx="2540000" cy="1062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object 3">
            <a:extLst>
              <a:ext uri="{FF2B5EF4-FFF2-40B4-BE49-F238E27FC236}">
                <a16:creationId xmlns:a16="http://schemas.microsoft.com/office/drawing/2014/main" id="{956FED64-25C1-4587-8F8B-1548879A12E8}"/>
              </a:ext>
            </a:extLst>
          </p:cNvPr>
          <p:cNvPicPr/>
          <p:nvPr/>
        </p:nvPicPr>
        <p:blipFill rotWithShape="1">
          <a:blip r:embed="rId6" cstate="print"/>
          <a:srcRect r="68869"/>
          <a:stretch/>
        </p:blipFill>
        <p:spPr>
          <a:xfrm>
            <a:off x="1016000" y="393296"/>
            <a:ext cx="1524000" cy="6849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130A35-2006-4612-8347-E0F15805C4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7794" y="2819401"/>
            <a:ext cx="6228559" cy="33756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983481-A44E-4EE6-9C21-C8B18BFED32E}"/>
                  </a:ext>
                </a:extLst>
              </p:cNvPr>
              <p:cNvSpPr txBox="1"/>
              <p:nvPr/>
            </p:nvSpPr>
            <p:spPr>
              <a:xfrm>
                <a:off x="6337085" y="3185763"/>
                <a:ext cx="1518173" cy="5070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867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67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867"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r>
                          <a:rPr lang="en-US" altLang="zh-CN" sz="1867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867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sz="1867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绘制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983481-A44E-4EE6-9C21-C8B18BFED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085" y="3185763"/>
                <a:ext cx="1518173" cy="507062"/>
              </a:xfrm>
              <a:prstGeom prst="rect">
                <a:avLst/>
              </a:prstGeom>
              <a:blipFill>
                <a:blip r:embed="rId8"/>
                <a:stretch>
                  <a:fillRect l="-3614" r="-2410" b="-2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210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3129" y="427229"/>
            <a:ext cx="3284220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pc="-7" dirty="0">
                <a:latin typeface="Times New Roman"/>
                <a:cs typeface="Times New Roman"/>
              </a:rPr>
              <a:t>ΛCDM</a:t>
            </a:r>
            <a:r>
              <a:rPr spc="-93" dirty="0">
                <a:latin typeface="Times New Roman"/>
                <a:cs typeface="Times New Roman"/>
              </a:rPr>
              <a:t> </a:t>
            </a:r>
            <a:r>
              <a:rPr spc="-7" dirty="0">
                <a:latin typeface="Times New Roman"/>
                <a:cs typeface="Times New Roman"/>
              </a:rPr>
              <a:t>Universe</a:t>
            </a:r>
            <a:endParaRPr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bject 50"/>
              <p:cNvSpPr txBox="1"/>
              <p:nvPr/>
            </p:nvSpPr>
            <p:spPr>
              <a:xfrm>
                <a:off x="7840248" y="1412170"/>
                <a:ext cx="3385715" cy="393740"/>
              </a:xfrm>
              <a:prstGeom prst="rect">
                <a:avLst/>
              </a:prstGeom>
            </p:spPr>
            <p:txBody>
              <a:bodyPr vert="horz" wrap="square" lIns="0" tIns="16933" rIns="0" bIns="0" rtlCol="0">
                <a:spAutoFit/>
              </a:bodyPr>
              <a:lstStyle/>
              <a:p>
                <a:pPr marL="16933">
                  <a:spcBef>
                    <a:spcPts val="133"/>
                  </a:spcBef>
                </a:pPr>
                <a:r>
                  <a:rPr lang="zh-CN" altLang="en-US" sz="2400" spc="-7" dirty="0">
                    <a:latin typeface="SimSun"/>
                    <a:cs typeface="SimSun"/>
                  </a:rPr>
                  <a:t>忽略辐射成分，固定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sz="2400" dirty="0">
                  <a:latin typeface="SimSun"/>
                  <a:cs typeface="SimSun"/>
                </a:endParaRPr>
              </a:p>
            </p:txBody>
          </p:sp>
        </mc:Choice>
        <mc:Fallback>
          <p:sp>
            <p:nvSpPr>
              <p:cNvPr id="50" name="object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248" y="1412170"/>
                <a:ext cx="3385715" cy="393740"/>
              </a:xfrm>
              <a:prstGeom prst="rect">
                <a:avLst/>
              </a:prstGeom>
              <a:blipFill>
                <a:blip r:embed="rId2"/>
                <a:stretch>
                  <a:fillRect l="-4856" t="-23438" b="-42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FC0979B-E099-4F2A-80BA-1EA81C5B50D6}"/>
                  </a:ext>
                </a:extLst>
              </p:cNvPr>
              <p:cNvSpPr txBox="1"/>
              <p:nvPr/>
            </p:nvSpPr>
            <p:spPr>
              <a:xfrm>
                <a:off x="385874" y="1144894"/>
                <a:ext cx="7272279" cy="83349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cs typeface="SimSun"/>
                            </a:rPr>
                            <m:t>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  <m:t>−3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cs typeface="SimSun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cs typeface="SimSun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cs typeface="SimSun"/>
                            </a:rPr>
                            <m:t>Λ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SimSun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SimSun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cs typeface="SimSun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SimSun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SimSun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SimSun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cs typeface="SimSun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cs typeface="SimSun"/>
                                </a:rPr>
                                <m:t>Λ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SimSun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  <m:t>−2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cs typeface="SimSun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FC0979B-E099-4F2A-80BA-1EA81C5B5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74" y="1144894"/>
                <a:ext cx="7272279" cy="833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1CE6DE3-9F46-4637-98D7-3A12206872C5}"/>
                  </a:ext>
                </a:extLst>
              </p:cNvPr>
              <p:cNvSpPr txBox="1"/>
              <p:nvPr/>
            </p:nvSpPr>
            <p:spPr>
              <a:xfrm>
                <a:off x="385874" y="2211821"/>
                <a:ext cx="6953745" cy="475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ad>
                        <m:radPr>
                          <m:deg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ra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SimSun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  <a:cs typeface="SimSun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SimSun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SimSun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SimSun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SimSun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SimSun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SimSun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>
                                          <a:latin typeface="Cambria Math" panose="02040503050406030204" pitchFamily="18" charset="0"/>
                                          <a:cs typeface="SimSun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SimSun"/>
                                        </a:rPr>
                                        <m:t>𝑚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SimSun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SimSun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SimSun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>
                                          <a:latin typeface="Cambria Math" panose="02040503050406030204" pitchFamily="18" charset="0"/>
                                          <a:cs typeface="SimSun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>
                                          <a:latin typeface="Cambria Math" panose="02040503050406030204" pitchFamily="18" charset="0"/>
                                          <a:cs typeface="SimSun"/>
                                        </a:rPr>
                                        <m:t>Λ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SimSun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SimSun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SimSun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SimSun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  <a:cs typeface="SimSun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  <a:cs typeface="SimSun"/>
                                    </a:rPr>
                                    <m:t>Λ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SimSun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SimSun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SimSun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SimSun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1CE6DE3-9F46-4637-98D7-3A1220687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74" y="2211821"/>
                <a:ext cx="6953745" cy="475451"/>
              </a:xfrm>
              <a:prstGeom prst="rect">
                <a:avLst/>
              </a:prstGeom>
              <a:blipFill>
                <a:blip r:embed="rId4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图形 54">
            <a:extLst>
              <a:ext uri="{FF2B5EF4-FFF2-40B4-BE49-F238E27FC236}">
                <a16:creationId xmlns:a16="http://schemas.microsoft.com/office/drawing/2014/main" id="{696773F1-7695-41D8-A348-804AB0D8DC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96437" y="3028454"/>
            <a:ext cx="6197600" cy="3829977"/>
          </a:xfrm>
          <a:prstGeom prst="rect">
            <a:avLst/>
          </a:prstGeom>
        </p:spPr>
      </p:pic>
      <p:sp>
        <p:nvSpPr>
          <p:cNvPr id="56" name="object 50">
            <a:extLst>
              <a:ext uri="{FF2B5EF4-FFF2-40B4-BE49-F238E27FC236}">
                <a16:creationId xmlns:a16="http://schemas.microsoft.com/office/drawing/2014/main" id="{EDC41D3C-75A5-474E-A36D-88BAACA966A6}"/>
              </a:ext>
            </a:extLst>
          </p:cNvPr>
          <p:cNvSpPr txBox="1"/>
          <p:nvPr/>
        </p:nvSpPr>
        <p:spPr>
          <a:xfrm>
            <a:off x="7840248" y="2211821"/>
            <a:ext cx="309796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zh-CN" altLang="en-US" sz="2400" spc="-7" dirty="0">
                <a:latin typeface="SimSun"/>
                <a:cs typeface="SimSun"/>
              </a:rPr>
              <a:t>容易直接数值求解</a:t>
            </a:r>
            <a:endParaRPr sz="24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965" y="968687"/>
            <a:ext cx="6736435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zh-CN" altLang="en-US" sz="2667" dirty="0">
                <a:latin typeface="SimSun"/>
                <a:cs typeface="SimSun"/>
              </a:rPr>
              <a:t>一般物质</a:t>
            </a:r>
            <a:r>
              <a:rPr lang="en-US" altLang="zh-CN" sz="2667" dirty="0">
                <a:latin typeface="SimSun"/>
                <a:cs typeface="SimSun"/>
              </a:rPr>
              <a:t>(</a:t>
            </a:r>
            <a:r>
              <a:rPr lang="zh-CN" altLang="en-US" sz="2667" dirty="0">
                <a:latin typeface="SimSun"/>
                <a:cs typeface="SimSun"/>
              </a:rPr>
              <a:t>包含宇宙常数</a:t>
            </a:r>
            <a:r>
              <a:rPr lang="en-US" altLang="zh-CN" sz="2667" dirty="0">
                <a:latin typeface="SimSun"/>
                <a:cs typeface="SimSun"/>
              </a:rPr>
              <a:t>)</a:t>
            </a:r>
            <a:r>
              <a:rPr lang="zh-CN" altLang="en-US" sz="2667" dirty="0">
                <a:latin typeface="SimSun"/>
                <a:cs typeface="SimSun"/>
              </a:rPr>
              <a:t>密度参量：</a:t>
            </a:r>
            <a:endParaRPr sz="2667" dirty="0">
              <a:latin typeface="SimSun"/>
              <a:cs typeface="SimSu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2F56769-BABD-458F-BC22-C0BAEE588513}"/>
                  </a:ext>
                </a:extLst>
              </p:cNvPr>
              <p:cNvSpPr txBox="1"/>
              <p:nvPr/>
            </p:nvSpPr>
            <p:spPr>
              <a:xfrm>
                <a:off x="6367649" y="923925"/>
                <a:ext cx="1018997" cy="6949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400" spc="1513" dirty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2F56769-BABD-458F-BC22-C0BAEE588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649" y="923925"/>
                <a:ext cx="1018997" cy="6949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36361F5-E6CD-4BB8-A00B-9E4CF494BDD8}"/>
                  </a:ext>
                </a:extLst>
              </p:cNvPr>
              <p:cNvSpPr txBox="1"/>
              <p:nvPr/>
            </p:nvSpPr>
            <p:spPr>
              <a:xfrm>
                <a:off x="7391860" y="751447"/>
                <a:ext cx="2512475" cy="8336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8 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36361F5-E6CD-4BB8-A00B-9E4CF494B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860" y="751447"/>
                <a:ext cx="2512475" cy="8336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object 2">
                <a:extLst>
                  <a:ext uri="{FF2B5EF4-FFF2-40B4-BE49-F238E27FC236}">
                    <a16:creationId xmlns:a16="http://schemas.microsoft.com/office/drawing/2014/main" id="{FD990F4B-FE9E-4FBA-83B8-EE63074749F3}"/>
                  </a:ext>
                </a:extLst>
              </p:cNvPr>
              <p:cNvSpPr txBox="1"/>
              <p:nvPr/>
            </p:nvSpPr>
            <p:spPr>
              <a:xfrm>
                <a:off x="781965" y="1862575"/>
                <a:ext cx="8436544" cy="850788"/>
              </a:xfrm>
              <a:prstGeom prst="rect">
                <a:avLst/>
              </a:prstGeom>
            </p:spPr>
            <p:txBody>
              <a:bodyPr vert="horz" wrap="square" lIns="0" tIns="16933" rIns="0" bIns="0" rtlCol="0">
                <a:spAutoFit/>
              </a:bodyPr>
              <a:lstStyle/>
              <a:p>
                <a:pPr marL="16933">
                  <a:spcBef>
                    <a:spcPts val="133"/>
                  </a:spcBef>
                </a:pPr>
                <a:r>
                  <a:rPr lang="zh-CN" altLang="en-US" sz="2667" dirty="0">
                    <a:latin typeface="SimSun"/>
                    <a:cs typeface="SimSun"/>
                  </a:rPr>
                  <a:t>由</a:t>
                </a:r>
                <a:r>
                  <a:rPr lang="en-US" altLang="zh-CN" sz="2667" dirty="0">
                    <a:latin typeface="SimSun"/>
                    <a:cs typeface="SimSun"/>
                  </a:rPr>
                  <a:t>Friedmann </a:t>
                </a:r>
                <a:r>
                  <a:rPr lang="zh-CN" altLang="en-US" sz="2667" dirty="0">
                    <a:latin typeface="SimSun"/>
                    <a:cs typeface="SimSun"/>
                  </a:rPr>
                  <a:t>方程看出，临界密度的意义</a:t>
                </a:r>
                <a:r>
                  <a:rPr lang="en-US" altLang="zh-CN" sz="2667" dirty="0">
                    <a:latin typeface="SimSun"/>
                    <a:cs typeface="SimSun"/>
                  </a:rPr>
                  <a:t>-</a:t>
                </a:r>
                <a:r>
                  <a:rPr lang="zh-CN" altLang="en-US" sz="2667" dirty="0">
                    <a:latin typeface="SimSun"/>
                    <a:cs typeface="SimSun"/>
                  </a:rPr>
                  <a:t>当宇宙密度</a:t>
                </a:r>
              </a:p>
              <a:p>
                <a:pPr marL="16933">
                  <a:spcBef>
                    <a:spcPts val="133"/>
                  </a:spcBef>
                </a:pPr>
                <a:r>
                  <a:rPr lang="zh-CN" altLang="en-US" sz="2667" dirty="0">
                    <a:latin typeface="SimSun"/>
                    <a:cs typeface="SimSun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67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667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667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667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667" dirty="0">
                    <a:latin typeface="SimSun"/>
                    <a:cs typeface="SimSun"/>
                  </a:rPr>
                  <a:t>时，宇宙曲率为零，即为平坦宇宙。今天：</a:t>
                </a:r>
                <a:endParaRPr sz="2667" dirty="0">
                  <a:latin typeface="SimSun"/>
                  <a:cs typeface="SimSun"/>
                </a:endParaRPr>
              </a:p>
            </p:txBody>
          </p:sp>
        </mc:Choice>
        <mc:Fallback>
          <p:sp>
            <p:nvSpPr>
              <p:cNvPr id="68" name="object 2">
                <a:extLst>
                  <a:ext uri="{FF2B5EF4-FFF2-40B4-BE49-F238E27FC236}">
                    <a16:creationId xmlns:a16="http://schemas.microsoft.com/office/drawing/2014/main" id="{FD990F4B-FE9E-4FBA-83B8-EE6307474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5" y="1862575"/>
                <a:ext cx="8436544" cy="850788"/>
              </a:xfrm>
              <a:prstGeom prst="rect">
                <a:avLst/>
              </a:prstGeom>
              <a:blipFill>
                <a:blip r:embed="rId5"/>
                <a:stretch>
                  <a:fillRect l="-2240" t="-10791" b="-22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48509310-A679-4DF1-BE58-0F1966671145}"/>
              </a:ext>
            </a:extLst>
          </p:cNvPr>
          <p:cNvSpPr txBox="1"/>
          <p:nvPr/>
        </p:nvSpPr>
        <p:spPr>
          <a:xfrm>
            <a:off x="717927" y="3996977"/>
            <a:ext cx="6096000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zh-CN" altLang="en-US" sz="2667">
                <a:latin typeface="SimSun"/>
              </a:rPr>
              <a:t>曲率项密度参量：</a:t>
            </a:r>
            <a:endParaRPr lang="zh-CN" altLang="en-US" sz="2667" dirty="0">
              <a:latin typeface="SimSu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491CFDE-FF83-4B7F-96E0-E317DFF543CD}"/>
                  </a:ext>
                </a:extLst>
              </p:cNvPr>
              <p:cNvSpPr txBox="1"/>
              <p:nvPr/>
            </p:nvSpPr>
            <p:spPr>
              <a:xfrm>
                <a:off x="3401468" y="3853958"/>
                <a:ext cx="2503593" cy="793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491CFDE-FF83-4B7F-96E0-E317DFF54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468" y="3853958"/>
                <a:ext cx="2503593" cy="7936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1415306B-EC57-4906-90A7-0FDADA4902C4}"/>
              </a:ext>
            </a:extLst>
          </p:cNvPr>
          <p:cNvSpPr txBox="1"/>
          <p:nvPr/>
        </p:nvSpPr>
        <p:spPr>
          <a:xfrm>
            <a:off x="714483" y="4688667"/>
            <a:ext cx="6096000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z="2667" dirty="0">
                <a:solidFill>
                  <a:prstClr val="black"/>
                </a:solidFill>
                <a:latin typeface="SimSun"/>
                <a:ea typeface="宋体" panose="02010600030101010101" pitchFamily="2" charset="-122"/>
                <a:cs typeface="SimSun"/>
              </a:rPr>
              <a:t>Friedmann </a:t>
            </a:r>
            <a:r>
              <a:rPr lang="zh-CN" altLang="en-US" sz="2667" dirty="0">
                <a:solidFill>
                  <a:prstClr val="black"/>
                </a:solidFill>
                <a:latin typeface="SimSun"/>
                <a:ea typeface="宋体" panose="02010600030101010101" pitchFamily="2" charset="-122"/>
                <a:cs typeface="SimSun"/>
              </a:rPr>
              <a:t>方程改写为</a:t>
            </a:r>
            <a:r>
              <a:rPr lang="zh-CN" altLang="en-US" sz="2667" dirty="0">
                <a:latin typeface="SimSun"/>
              </a:rPr>
              <a:t>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F7FD51D-D1E9-4961-A0F2-78A182CE2AB3}"/>
                  </a:ext>
                </a:extLst>
              </p:cNvPr>
              <p:cNvSpPr txBox="1"/>
              <p:nvPr/>
            </p:nvSpPr>
            <p:spPr>
              <a:xfrm>
                <a:off x="4457543" y="4709186"/>
                <a:ext cx="54864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F7FD51D-D1E9-4961-A0F2-78A182CE2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543" y="4709186"/>
                <a:ext cx="5486400" cy="461665"/>
              </a:xfrm>
              <a:prstGeom prst="rect">
                <a:avLst/>
              </a:prstGeom>
              <a:blipFill>
                <a:blip r:embed="rId7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4DF7643-A34F-41F8-9E3E-3A40DECF4A1E}"/>
                  </a:ext>
                </a:extLst>
              </p:cNvPr>
              <p:cNvSpPr txBox="1"/>
              <p:nvPr/>
            </p:nvSpPr>
            <p:spPr>
              <a:xfrm>
                <a:off x="9753600" y="760488"/>
                <a:ext cx="2133600" cy="9885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4DF7643-A34F-41F8-9E3E-3A40DECF4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0" y="760488"/>
                <a:ext cx="2133600" cy="9885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CF0272-A799-4E55-B0FC-E5284FCC0AD4}"/>
                  </a:ext>
                </a:extLst>
              </p:cNvPr>
              <p:cNvSpPr txBox="1"/>
              <p:nvPr/>
            </p:nvSpPr>
            <p:spPr>
              <a:xfrm>
                <a:off x="3205027" y="5612104"/>
                <a:ext cx="3149600" cy="793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CF0272-A799-4E55-B0FC-E5284FCC0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027" y="5612104"/>
                <a:ext cx="3149600" cy="7936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019FE7B0-3263-43A1-8BCA-A1EB2DFB0ED3}"/>
              </a:ext>
            </a:extLst>
          </p:cNvPr>
          <p:cNvSpPr txBox="1"/>
          <p:nvPr/>
        </p:nvSpPr>
        <p:spPr>
          <a:xfrm>
            <a:off x="5924119" y="5675666"/>
            <a:ext cx="3657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6246">
              <a:spcBef>
                <a:spcPts val="133"/>
              </a:spcBef>
            </a:pPr>
            <a:r>
              <a:rPr lang="zh-CN" altLang="en-US" sz="2400" spc="-7" dirty="0">
                <a:latin typeface="SimSun"/>
                <a:cs typeface="SimSun"/>
              </a:rPr>
              <a:t>宇宙间物质的总含量决定了宇宙的曲率</a:t>
            </a:r>
            <a:endParaRPr lang="zh-CN" altLang="en-US" sz="2400" dirty="0">
              <a:latin typeface="SimSun"/>
              <a:cs typeface="SimSun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AA3EA49A-3FCC-4FA5-9D3E-D41A8DFAB4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119" y="5410085"/>
            <a:ext cx="2438400" cy="12283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7FD0AAFF-0785-4858-AB4D-971D4E3BEB4A}"/>
                  </a:ext>
                </a:extLst>
              </p:cNvPr>
              <p:cNvSpPr txBox="1"/>
              <p:nvPr/>
            </p:nvSpPr>
            <p:spPr>
              <a:xfrm>
                <a:off x="5588000" y="2735993"/>
                <a:ext cx="5486400" cy="839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8 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=1.879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−29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altLang="zh-CN" sz="2400" dirty="0">
                          <a:latin typeface="Times New Roman"/>
                          <a:cs typeface="Times New Roman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400" dirty="0">
                          <a:latin typeface="Times New Roman"/>
                          <a:cs typeface="Times New Roman"/>
                        </a:rPr>
                        <m:t>g</m:t>
                      </m:r>
                      <m:r>
                        <m:rPr>
                          <m:nor/>
                        </m:rPr>
                        <a:rPr lang="en-US" altLang="zh-CN" sz="2400" dirty="0">
                          <a:latin typeface="Times New Roman"/>
                          <a:cs typeface="Times New Roman"/>
                        </a:rPr>
                        <m:t> </m:t>
                      </m:r>
                      <m:r>
                        <m:rPr>
                          <m:nor/>
                        </m:rPr>
                        <a:rPr lang="pt-BR" altLang="zh-CN" sz="2400" spc="-107" dirty="0">
                          <a:latin typeface="Times New Roman"/>
                          <a:cs typeface="Times New Roman"/>
                        </a:rPr>
                        <m:t> </m:t>
                      </m:r>
                      <m:r>
                        <m:rPr>
                          <m:nor/>
                        </m:rPr>
                        <a:rPr lang="pt-BR" altLang="zh-CN" sz="2400" spc="607" dirty="0">
                          <a:latin typeface="Times New Roman"/>
                          <a:cs typeface="Times New Roman"/>
                        </a:rPr>
                        <m:t>c</m:t>
                      </m:r>
                      <m:r>
                        <m:rPr>
                          <m:nor/>
                        </m:rPr>
                        <a:rPr lang="pt-BR" altLang="zh-CN" sz="2400" spc="1187" dirty="0">
                          <a:latin typeface="Times New Roman"/>
                          <a:cs typeface="Times New Roman"/>
                        </a:rPr>
                        <m:t>m</m:t>
                      </m:r>
                      <m:r>
                        <m:rPr>
                          <m:nor/>
                        </m:rPr>
                        <a:rPr lang="pt-BR" altLang="zh-CN" sz="2133" spc="780" baseline="43209" dirty="0">
                          <a:latin typeface="Symbol"/>
                          <a:cs typeface="Symbol"/>
                        </a:rPr>
                        <m:t></m:t>
                      </m:r>
                      <m:r>
                        <m:rPr>
                          <m:nor/>
                        </m:rPr>
                        <a:rPr lang="pt-BR" altLang="zh-CN" sz="2133" spc="679" baseline="43209" dirty="0">
                          <a:latin typeface="Times New Roman"/>
                          <a:cs typeface="Times New Roman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7FD0AAFF-0785-4858-AB4D-971D4E3BE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00" y="2735993"/>
                <a:ext cx="5486400" cy="8393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8A621EF0-BD29-44A1-A95E-BA906ABF2A82}"/>
                  </a:ext>
                </a:extLst>
              </p:cNvPr>
              <p:cNvSpPr txBox="1"/>
              <p:nvPr/>
            </p:nvSpPr>
            <p:spPr>
              <a:xfrm>
                <a:off x="1842046" y="3094669"/>
                <a:ext cx="31082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×100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km/s/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Mpc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8A621EF0-BD29-44A1-A95E-BA906ABF2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046" y="3094669"/>
                <a:ext cx="3108223" cy="369332"/>
              </a:xfrm>
              <a:prstGeom prst="rect">
                <a:avLst/>
              </a:prstGeom>
              <a:blipFill>
                <a:blip r:embed="rId12"/>
                <a:stretch>
                  <a:fillRect l="-3333" t="-28333" r="-4510" b="-4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bject 19">
            <a:extLst>
              <a:ext uri="{FF2B5EF4-FFF2-40B4-BE49-F238E27FC236}">
                <a16:creationId xmlns:a16="http://schemas.microsoft.com/office/drawing/2014/main" id="{BE6CD774-9234-401B-8173-7D9FE7444691}"/>
              </a:ext>
            </a:extLst>
          </p:cNvPr>
          <p:cNvSpPr txBox="1">
            <a:spLocks/>
          </p:cNvSpPr>
          <p:nvPr/>
        </p:nvSpPr>
        <p:spPr>
          <a:xfrm>
            <a:off x="4982378" y="138927"/>
            <a:ext cx="2770541" cy="75490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6933">
              <a:spcBef>
                <a:spcPts val="127"/>
              </a:spcBef>
            </a:pPr>
            <a:r>
              <a:rPr lang="zh-CN" altLang="en-US" sz="4800" b="1" kern="0" spc="7" dirty="0">
                <a:solidFill>
                  <a:sysClr val="windowText" lastClr="000000"/>
                </a:solidFill>
              </a:rPr>
              <a:t>宇宙密度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8765" y="227246"/>
            <a:ext cx="5264572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pc="7" dirty="0"/>
              <a:t>相关物理量随红移的变化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1201" y="2277873"/>
            <a:ext cx="6147479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zh-CN" altLang="en-US" sz="2667" dirty="0">
                <a:latin typeface="SimSun"/>
              </a:rPr>
              <a:t>只考虑实物</a:t>
            </a:r>
            <a:r>
              <a:rPr lang="en-US" altLang="zh-CN" sz="2667" dirty="0">
                <a:latin typeface="SimSun"/>
              </a:rPr>
              <a:t>+</a:t>
            </a:r>
            <a:r>
              <a:rPr lang="zh-CN" altLang="en-US" sz="2667" dirty="0">
                <a:latin typeface="SimSun"/>
              </a:rPr>
              <a:t>真空</a:t>
            </a:r>
            <a:r>
              <a:rPr lang="en-US" altLang="zh-CN" sz="2667" dirty="0">
                <a:latin typeface="SimSun"/>
              </a:rPr>
              <a:t>+</a:t>
            </a:r>
            <a:r>
              <a:rPr lang="zh-CN" altLang="en-US" sz="2667" dirty="0">
                <a:latin typeface="SimSun"/>
              </a:rPr>
              <a:t>曲率宇宙：</a:t>
            </a:r>
            <a:endParaRPr sz="2667" dirty="0">
              <a:latin typeface="SimSu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12DA7B9-7FB5-45EC-BFD9-610432120188}"/>
                  </a:ext>
                </a:extLst>
              </p:cNvPr>
              <p:cNvSpPr txBox="1"/>
              <p:nvPr/>
            </p:nvSpPr>
            <p:spPr>
              <a:xfrm>
                <a:off x="615017" y="1129855"/>
                <a:ext cx="5442036" cy="8463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−3(1+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3(1+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12DA7B9-7FB5-45EC-BFD9-610432120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17" y="1129855"/>
                <a:ext cx="5442036" cy="846322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B526822-14C6-4C3B-97BE-73F699117238}"/>
                  </a:ext>
                </a:extLst>
              </p:cNvPr>
              <p:cNvSpPr txBox="1"/>
              <p:nvPr/>
            </p:nvSpPr>
            <p:spPr>
              <a:xfrm>
                <a:off x="6416541" y="1129855"/>
                <a:ext cx="5160444" cy="922176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sz="2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zh-CN" alt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B526822-14C6-4C3B-97BE-73F699117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541" y="1129855"/>
                <a:ext cx="5160444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1A201E1-8DDA-4E6A-A1ED-A91D43B400DA}"/>
                  </a:ext>
                </a:extLst>
              </p:cNvPr>
              <p:cNvSpPr txBox="1"/>
              <p:nvPr/>
            </p:nvSpPr>
            <p:spPr>
              <a:xfrm>
                <a:off x="5379385" y="2332995"/>
                <a:ext cx="42344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1A201E1-8DDA-4E6A-A1ED-A91D43B40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85" y="2332995"/>
                <a:ext cx="4234429" cy="369332"/>
              </a:xfrm>
              <a:prstGeom prst="rect">
                <a:avLst/>
              </a:prstGeom>
              <a:blipFill>
                <a:blip r:embed="rId4"/>
                <a:stretch>
                  <a:fillRect l="-1151" r="-1295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C110A16-C54C-405E-84B9-B177787DD0CB}"/>
                  </a:ext>
                </a:extLst>
              </p:cNvPr>
              <p:cNvSpPr txBox="1"/>
              <p:nvPr/>
            </p:nvSpPr>
            <p:spPr>
              <a:xfrm>
                <a:off x="311497" y="2969446"/>
                <a:ext cx="8737600" cy="468975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zh-CN" alt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  <m:r>
                                    <a:rPr lang="zh-CN" altLang="en-US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CN" altLang="en-US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C110A16-C54C-405E-84B9-B177787DD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7" y="2969446"/>
                <a:ext cx="8737600" cy="468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D15D183-8E17-480B-A58A-8879939D72FB}"/>
                  </a:ext>
                </a:extLst>
              </p:cNvPr>
              <p:cNvSpPr txBox="1"/>
              <p:nvPr/>
            </p:nvSpPr>
            <p:spPr>
              <a:xfrm>
                <a:off x="311498" y="3736275"/>
                <a:ext cx="6612953" cy="89620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zh-CN" alt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zh-CN" alt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type m:val="lin"/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den>
                      </m:f>
                      <m:r>
                        <a:rPr lang="zh-CN" alt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CN" altLang="en-US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zh-CN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D15D183-8E17-480B-A58A-8879939D7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8" y="3736275"/>
                <a:ext cx="6612953" cy="896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C254A34-C304-48A2-94CD-DC7C5516528B}"/>
                  </a:ext>
                </a:extLst>
              </p:cNvPr>
              <p:cNvSpPr txBox="1"/>
              <p:nvPr/>
            </p:nvSpPr>
            <p:spPr>
              <a:xfrm>
                <a:off x="7411385" y="3736275"/>
                <a:ext cx="4129713" cy="8718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C254A34-C304-48A2-94CD-DC7C55165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385" y="3736275"/>
                <a:ext cx="4129713" cy="8718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71BD09D-8336-4AC6-9ACC-1344981057FC}"/>
                  </a:ext>
                </a:extLst>
              </p:cNvPr>
              <p:cNvSpPr txBox="1"/>
              <p:nvPr/>
            </p:nvSpPr>
            <p:spPr>
              <a:xfrm>
                <a:off x="311498" y="4882514"/>
                <a:ext cx="11566045" cy="85632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71BD09D-8336-4AC6-9ACC-134498105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8" y="4882514"/>
                <a:ext cx="11566045" cy="8563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C59BB4E-F14F-4253-9D94-20271F2C71B5}"/>
                  </a:ext>
                </a:extLst>
              </p:cNvPr>
              <p:cNvSpPr txBox="1"/>
              <p:nvPr/>
            </p:nvSpPr>
            <p:spPr>
              <a:xfrm>
                <a:off x="311497" y="6065638"/>
                <a:ext cx="101352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6933">
                  <a:spcBef>
                    <a:spcPts val="140"/>
                  </a:spcBef>
                </a:pPr>
                <a:r>
                  <a:rPr lang="zh-CN" altLang="en-US" sz="2400" dirty="0">
                    <a:cs typeface="SimSun"/>
                  </a:rPr>
                  <a:t>容易发现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SimSun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SimSun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→0,  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4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sz="2400" dirty="0">
                    <a:latin typeface="SimSun"/>
                    <a:cs typeface="SimSun"/>
                  </a:rPr>
                  <a:t> 宇宙极早期无限接近平坦</a:t>
                </a:r>
                <a:r>
                  <a:rPr lang="en-US" altLang="zh-CN" sz="2400" dirty="0">
                    <a:latin typeface="SimSun"/>
                    <a:cs typeface="SimSun"/>
                  </a:rPr>
                  <a:t>-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SimSun"/>
                    <a:cs typeface="SimSun"/>
                  </a:rPr>
                  <a:t>平坦性疑难</a:t>
                </a:r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C59BB4E-F14F-4253-9D94-20271F2C7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7" y="6065638"/>
                <a:ext cx="10135280" cy="461665"/>
              </a:xfrm>
              <a:prstGeom prst="rect">
                <a:avLst/>
              </a:prstGeom>
              <a:blipFill>
                <a:blip r:embed="rId9"/>
                <a:stretch>
                  <a:fillRect l="-722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42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143" y="564218"/>
            <a:ext cx="6662420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pc="-7" dirty="0"/>
              <a:t>不同物质成分比例随时间的演化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6004" y="1531355"/>
            <a:ext cx="3744569" cy="453963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48144" y="1796288"/>
            <a:ext cx="2497667" cy="1622213"/>
          </a:xfrm>
          <a:custGeom>
            <a:avLst/>
            <a:gdLst/>
            <a:ahLst/>
            <a:cxnLst/>
            <a:rect l="l" t="t" r="r" b="b"/>
            <a:pathLst>
              <a:path w="1873250" h="1216660">
                <a:moveTo>
                  <a:pt x="1872995" y="0"/>
                </a:moveTo>
                <a:lnTo>
                  <a:pt x="0" y="0"/>
                </a:lnTo>
                <a:lnTo>
                  <a:pt x="0" y="1216152"/>
                </a:lnTo>
                <a:lnTo>
                  <a:pt x="1872995" y="1216152"/>
                </a:lnTo>
                <a:lnTo>
                  <a:pt x="1872995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9408055" y="1803177"/>
            <a:ext cx="287867" cy="25214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>
              <a:spcBef>
                <a:spcPts val="127"/>
              </a:spcBef>
            </a:pPr>
            <a:r>
              <a:rPr sz="1533" spc="260" dirty="0">
                <a:latin typeface="Symbol"/>
                <a:cs typeface="Symbol"/>
              </a:rPr>
              <a:t></a:t>
            </a:r>
            <a:r>
              <a:rPr sz="1533" spc="253" dirty="0">
                <a:latin typeface="Times New Roman"/>
                <a:cs typeface="Times New Roman"/>
              </a:rPr>
              <a:t>3</a:t>
            </a:r>
            <a:endParaRPr sz="153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5886" y="1780063"/>
            <a:ext cx="2147993" cy="462585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33866">
              <a:spcBef>
                <a:spcPts val="167"/>
              </a:spcBef>
            </a:pPr>
            <a:r>
              <a:rPr sz="2867" spc="427" dirty="0">
                <a:latin typeface="Symbol"/>
                <a:cs typeface="Symbol"/>
              </a:rPr>
              <a:t></a:t>
            </a:r>
            <a:r>
              <a:rPr sz="2300" i="1" spc="640" baseline="-24154" dirty="0">
                <a:latin typeface="Times New Roman"/>
                <a:cs typeface="Times New Roman"/>
              </a:rPr>
              <a:t>m</a:t>
            </a:r>
            <a:r>
              <a:rPr sz="2300" i="1" spc="949" baseline="-24154" dirty="0">
                <a:latin typeface="Times New Roman"/>
                <a:cs typeface="Times New Roman"/>
              </a:rPr>
              <a:t> </a:t>
            </a:r>
            <a:r>
              <a:rPr sz="2600" spc="673" dirty="0">
                <a:latin typeface="Symbol"/>
                <a:cs typeface="Symbol"/>
              </a:rPr>
              <a:t>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420" dirty="0">
                <a:latin typeface="Times New Roman"/>
                <a:cs typeface="Times New Roman"/>
              </a:rPr>
              <a:t>(1</a:t>
            </a:r>
            <a:r>
              <a:rPr sz="2600" spc="420" dirty="0">
                <a:latin typeface="Symbol"/>
                <a:cs typeface="Symbol"/>
              </a:rPr>
              <a:t></a:t>
            </a:r>
            <a:r>
              <a:rPr sz="2600" spc="127" dirty="0">
                <a:latin typeface="Times New Roman"/>
                <a:cs typeface="Times New Roman"/>
              </a:rPr>
              <a:t> </a:t>
            </a:r>
            <a:r>
              <a:rPr sz="2600" i="1" spc="413" dirty="0">
                <a:latin typeface="Times New Roman"/>
                <a:cs typeface="Times New Roman"/>
              </a:rPr>
              <a:t>z</a:t>
            </a:r>
            <a:r>
              <a:rPr sz="2600" spc="413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48144" y="2322986"/>
            <a:ext cx="2497667" cy="476262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34712" rIns="0" bIns="0" rtlCol="0">
            <a:spAutoFit/>
          </a:bodyPr>
          <a:lstStyle/>
          <a:p>
            <a:pPr marL="81278">
              <a:spcBef>
                <a:spcPts val="272"/>
              </a:spcBef>
              <a:tabLst>
                <a:tab pos="618897" algn="l"/>
              </a:tabLst>
            </a:pPr>
            <a:r>
              <a:rPr sz="2867" spc="272" dirty="0">
                <a:latin typeface="Symbol"/>
                <a:cs typeface="Symbol"/>
              </a:rPr>
              <a:t></a:t>
            </a:r>
            <a:r>
              <a:rPr sz="2500" spc="409" baseline="-22222" dirty="0">
                <a:latin typeface="Symbol"/>
                <a:cs typeface="Symbol"/>
              </a:rPr>
              <a:t></a:t>
            </a:r>
            <a:r>
              <a:rPr sz="2500" spc="409" baseline="-22222" dirty="0">
                <a:latin typeface="Times New Roman"/>
                <a:cs typeface="Times New Roman"/>
              </a:rPr>
              <a:t>	</a:t>
            </a:r>
            <a:r>
              <a:rPr sz="2600" spc="673" dirty="0">
                <a:latin typeface="Symbol"/>
                <a:cs typeface="Symbol"/>
              </a:rPr>
              <a:t></a:t>
            </a:r>
            <a:r>
              <a:rPr sz="2600" spc="27" dirty="0">
                <a:latin typeface="Times New Roman"/>
                <a:cs typeface="Times New Roman"/>
              </a:rPr>
              <a:t> </a:t>
            </a:r>
            <a:r>
              <a:rPr sz="2600" spc="420" dirty="0">
                <a:latin typeface="Times New Roman"/>
                <a:cs typeface="Times New Roman"/>
              </a:rPr>
              <a:t>(1</a:t>
            </a:r>
            <a:r>
              <a:rPr sz="2600" spc="420" dirty="0">
                <a:latin typeface="Symbol"/>
                <a:cs typeface="Symbol"/>
              </a:rPr>
              <a:t></a:t>
            </a:r>
            <a:r>
              <a:rPr sz="2600" spc="113" dirty="0">
                <a:latin typeface="Times New Roman"/>
                <a:cs typeface="Times New Roman"/>
              </a:rPr>
              <a:t> </a:t>
            </a:r>
            <a:r>
              <a:rPr sz="2600" i="1" spc="367" dirty="0">
                <a:latin typeface="Times New Roman"/>
                <a:cs typeface="Times New Roman"/>
              </a:rPr>
              <a:t>z</a:t>
            </a:r>
            <a:r>
              <a:rPr sz="2600" spc="367" dirty="0">
                <a:latin typeface="Times New Roman"/>
                <a:cs typeface="Times New Roman"/>
              </a:rPr>
              <a:t>)</a:t>
            </a:r>
            <a:r>
              <a:rPr sz="2300" spc="549" baseline="43478" dirty="0">
                <a:latin typeface="Symbol"/>
                <a:cs typeface="Symbol"/>
              </a:rPr>
              <a:t></a:t>
            </a:r>
            <a:r>
              <a:rPr sz="2300" spc="549" baseline="43478" dirty="0">
                <a:latin typeface="Times New Roman"/>
                <a:cs typeface="Times New Roman"/>
              </a:rPr>
              <a:t>4</a:t>
            </a:r>
            <a:endParaRPr sz="2300" baseline="4347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48144" y="2880067"/>
            <a:ext cx="2497667" cy="471989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30480" rIns="0" bIns="0" rtlCol="0">
            <a:spAutoFit/>
          </a:bodyPr>
          <a:lstStyle/>
          <a:p>
            <a:pPr marL="81278">
              <a:spcBef>
                <a:spcPts val="240"/>
              </a:spcBef>
            </a:pPr>
            <a:r>
              <a:rPr sz="2867" spc="420" dirty="0">
                <a:latin typeface="Symbol"/>
                <a:cs typeface="Symbol"/>
              </a:rPr>
              <a:t></a:t>
            </a:r>
            <a:r>
              <a:rPr sz="2300" spc="629" baseline="-24154" dirty="0">
                <a:latin typeface="Symbol"/>
                <a:cs typeface="Symbol"/>
              </a:rPr>
              <a:t></a:t>
            </a:r>
            <a:r>
              <a:rPr sz="2300" spc="1189" baseline="-24154" dirty="0">
                <a:latin typeface="Times New Roman"/>
                <a:cs typeface="Times New Roman"/>
              </a:rPr>
              <a:t> </a:t>
            </a:r>
            <a:r>
              <a:rPr sz="2600" spc="520" dirty="0">
                <a:latin typeface="Symbol"/>
                <a:cs typeface="Symbol"/>
              </a:rPr>
              <a:t></a:t>
            </a:r>
            <a:r>
              <a:rPr sz="2600" spc="67" dirty="0">
                <a:latin typeface="Times New Roman"/>
                <a:cs typeface="Times New Roman"/>
              </a:rPr>
              <a:t> </a:t>
            </a:r>
            <a:r>
              <a:rPr sz="2600" i="1" spc="367" dirty="0">
                <a:latin typeface="Times New Roman"/>
                <a:cs typeface="Times New Roman"/>
              </a:rPr>
              <a:t>const</a:t>
            </a:r>
            <a:r>
              <a:rPr sz="2600" spc="367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72223" y="4517136"/>
            <a:ext cx="4030133" cy="524933"/>
          </a:xfrm>
          <a:custGeom>
            <a:avLst/>
            <a:gdLst/>
            <a:ahLst/>
            <a:cxnLst/>
            <a:rect l="l" t="t" r="r" b="b"/>
            <a:pathLst>
              <a:path w="3022600" h="393700">
                <a:moveTo>
                  <a:pt x="3022091" y="0"/>
                </a:moveTo>
                <a:lnTo>
                  <a:pt x="0" y="0"/>
                </a:lnTo>
                <a:lnTo>
                  <a:pt x="0" y="393192"/>
                </a:lnTo>
                <a:lnTo>
                  <a:pt x="3022091" y="393192"/>
                </a:lnTo>
                <a:lnTo>
                  <a:pt x="3022091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10700351" y="4517042"/>
            <a:ext cx="147319" cy="24115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1467" spc="287" dirty="0">
                <a:latin typeface="Times New Roman"/>
                <a:cs typeface="Times New Roman"/>
              </a:rPr>
              <a:t>2</a:t>
            </a:r>
            <a:endParaRPr sz="14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96491" y="4527019"/>
            <a:ext cx="3840480" cy="401029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33866">
              <a:spcBef>
                <a:spcPts val="167"/>
              </a:spcBef>
            </a:pPr>
            <a:r>
              <a:rPr sz="2467" spc="427" dirty="0">
                <a:latin typeface="Times New Roman"/>
                <a:cs typeface="Times New Roman"/>
              </a:rPr>
              <a:t>(1</a:t>
            </a:r>
            <a:r>
              <a:rPr sz="2467" spc="427" dirty="0">
                <a:latin typeface="Symbol"/>
                <a:cs typeface="Symbol"/>
              </a:rPr>
              <a:t></a:t>
            </a:r>
            <a:r>
              <a:rPr sz="2467" spc="60" dirty="0">
                <a:latin typeface="Times New Roman"/>
                <a:cs typeface="Times New Roman"/>
              </a:rPr>
              <a:t> </a:t>
            </a:r>
            <a:r>
              <a:rPr sz="2467" i="1" spc="300" dirty="0">
                <a:latin typeface="Times New Roman"/>
                <a:cs typeface="Times New Roman"/>
              </a:rPr>
              <a:t>z</a:t>
            </a:r>
            <a:r>
              <a:rPr sz="2200" i="1" spc="449" baseline="-22727" dirty="0">
                <a:latin typeface="Times New Roman"/>
                <a:cs typeface="Times New Roman"/>
              </a:rPr>
              <a:t>eq</a:t>
            </a:r>
            <a:r>
              <a:rPr sz="2200" i="1" spc="29" baseline="-22727" dirty="0">
                <a:latin typeface="Times New Roman"/>
                <a:cs typeface="Times New Roman"/>
              </a:rPr>
              <a:t> </a:t>
            </a:r>
            <a:r>
              <a:rPr sz="2467" spc="339" dirty="0">
                <a:latin typeface="Times New Roman"/>
                <a:cs typeface="Times New Roman"/>
              </a:rPr>
              <a:t>)</a:t>
            </a:r>
            <a:r>
              <a:rPr sz="2467" spc="80" dirty="0">
                <a:latin typeface="Times New Roman"/>
                <a:cs typeface="Times New Roman"/>
              </a:rPr>
              <a:t> </a:t>
            </a:r>
            <a:r>
              <a:rPr sz="2467" spc="567" dirty="0">
                <a:latin typeface="Symbol"/>
                <a:cs typeface="Symbol"/>
              </a:rPr>
              <a:t></a:t>
            </a:r>
            <a:r>
              <a:rPr sz="2467" spc="60" dirty="0">
                <a:latin typeface="Times New Roman"/>
                <a:cs typeface="Times New Roman"/>
              </a:rPr>
              <a:t> </a:t>
            </a:r>
            <a:r>
              <a:rPr sz="2467" spc="540" dirty="0">
                <a:latin typeface="Times New Roman"/>
                <a:cs typeface="Times New Roman"/>
              </a:rPr>
              <a:t>23900</a:t>
            </a:r>
            <a:r>
              <a:rPr sz="2467" spc="540" dirty="0">
                <a:latin typeface="Symbol"/>
                <a:cs typeface="Symbol"/>
              </a:rPr>
              <a:t></a:t>
            </a:r>
            <a:r>
              <a:rPr sz="2200" i="1" spc="809" baseline="-22727" dirty="0">
                <a:latin typeface="Times New Roman"/>
                <a:cs typeface="Times New Roman"/>
              </a:rPr>
              <a:t>m</a:t>
            </a:r>
            <a:r>
              <a:rPr sz="2200" spc="809" baseline="-22727" dirty="0">
                <a:latin typeface="Times New Roman"/>
                <a:cs typeface="Times New Roman"/>
              </a:rPr>
              <a:t>0</a:t>
            </a:r>
            <a:r>
              <a:rPr sz="2467" i="1" spc="540" dirty="0">
                <a:latin typeface="Times New Roman"/>
                <a:cs typeface="Times New Roman"/>
              </a:rPr>
              <a:t>h</a:t>
            </a:r>
            <a:endParaRPr sz="2467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10171" y="3923453"/>
            <a:ext cx="328506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SimSun"/>
                <a:cs typeface="SimSun"/>
              </a:rPr>
              <a:t>物质－辐射等密度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02171" y="5295527"/>
            <a:ext cx="5317067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3200" dirty="0">
                <a:solidFill>
                  <a:srgbClr val="FF0000"/>
                </a:solidFill>
                <a:latin typeface="SimSun"/>
                <a:cs typeface="SimSun"/>
              </a:rPr>
              <a:t>为什么暗能量，暗物质在今天 比例相当？？</a:t>
            </a:r>
            <a:endParaRPr sz="320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53079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087" y="383709"/>
            <a:ext cx="9787467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dirty="0"/>
              <a:t>宇宙的加速状况与宇宙间各个物质成分的性质密切相关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32088" y="1554649"/>
            <a:ext cx="3184313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zh-CN" altLang="en-US" sz="2667" dirty="0">
                <a:latin typeface="SimSun"/>
                <a:cs typeface="SimSun"/>
              </a:rPr>
              <a:t>定义减速因子</a:t>
            </a:r>
            <a:r>
              <a:rPr lang="en-US" altLang="zh-CN" sz="2667" dirty="0">
                <a:latin typeface="SimSun"/>
                <a:cs typeface="SimSun"/>
              </a:rPr>
              <a:t>:</a:t>
            </a:r>
            <a:endParaRPr sz="2667" dirty="0">
              <a:latin typeface="SimSun"/>
              <a:cs typeface="SimSu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1924AC8-89EE-472A-A587-0B68F16EEB92}"/>
                  </a:ext>
                </a:extLst>
              </p:cNvPr>
              <p:cNvSpPr txBox="1"/>
              <p:nvPr/>
            </p:nvSpPr>
            <p:spPr>
              <a:xfrm>
                <a:off x="3054400" y="1466157"/>
                <a:ext cx="1524000" cy="787716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  <a:cs typeface="Calibri"/>
                        </a:rPr>
                        <m:t>𝑞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cs typeface="Calibri"/>
                        </a:rPr>
                        <m:t>≡−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acc>
                            <m:accPr>
                              <m:chr m:val="̈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cs typeface="Calibri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1924AC8-89EE-472A-A587-0B68F16EE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400" y="1466157"/>
                <a:ext cx="1524000" cy="7877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91F49A2-B286-4E1D-B2D7-9628A4F5B0A5}"/>
                  </a:ext>
                </a:extLst>
              </p:cNvPr>
              <p:cNvSpPr txBox="1"/>
              <p:nvPr/>
            </p:nvSpPr>
            <p:spPr>
              <a:xfrm>
                <a:off x="2224243" y="2462128"/>
                <a:ext cx="8294821" cy="88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  <a:cs typeface="Calibri"/>
                        </a:rPr>
                        <m:t>𝑞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cs typeface="Calibri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  <m:acc>
                            <m:accPr>
                              <m:chr m:val="̈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cs typeface="Calibri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  <m:t>/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  <m:t>𝑎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cs typeface="Calibri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2400" i="1" dirty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  <m:t>4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  <m:t>𝜋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  <m:t>𝐺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  <m:t>3</m:t>
                          </m:r>
                          <m:sSubSup>
                            <m:sSub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cs typeface="Calibri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cs typeface="Calibri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cs typeface="Calibri"/>
                                </a:rPr>
                                <m:t>𝑚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cs typeface="Calibri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cs typeface="Calibri"/>
                                </a:rPr>
                                <m:t>𝑟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cs typeface="Calibri"/>
                                </a:rPr>
                                <m:t>𝜌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dirty="0">
                                  <a:latin typeface="Cambria Math" panose="02040503050406030204" pitchFamily="18" charset="0"/>
                                  <a:cs typeface="Calibri"/>
                                </a:rPr>
                                <m:t>Λ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dirty="0">
                              <a:latin typeface="Cambria Math" panose="02040503050406030204" pitchFamily="18" charset="0"/>
                              <a:cs typeface="Calibri"/>
                            </a:rPr>
                            <m:t>Ω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</m:sSub>
                      <m:r>
                        <a:rPr lang="en-US" altLang="zh-CN" sz="2400" dirty="0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dirty="0">
                              <a:latin typeface="Cambria Math" panose="02040503050406030204" pitchFamily="18" charset="0"/>
                              <a:cs typeface="Calibri"/>
                            </a:rPr>
                            <m:t>Ω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  <m:t>𝑟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</m:sSub>
                      <m:r>
                        <a:rPr lang="en-US" altLang="zh-CN" sz="2400" dirty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dirty="0">
                              <a:latin typeface="Cambria Math" panose="02040503050406030204" pitchFamily="18" charset="0"/>
                              <a:cs typeface="Calibri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dirty="0">
                              <a:latin typeface="Cambria Math" panose="02040503050406030204" pitchFamily="18" charset="0"/>
                              <a:cs typeface="Calibri"/>
                            </a:rPr>
                            <m:t>Λ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91F49A2-B286-4E1D-B2D7-9628A4F5B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243" y="2462128"/>
                <a:ext cx="8294821" cy="884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635EC86-A516-4459-9867-21514CBFEEF9}"/>
                  </a:ext>
                </a:extLst>
              </p:cNvPr>
              <p:cNvSpPr txBox="1"/>
              <p:nvPr/>
            </p:nvSpPr>
            <p:spPr>
              <a:xfrm>
                <a:off x="1016001" y="2804449"/>
                <a:ext cx="9401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635EC86-A516-4459-9867-21514CBFE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1" y="2804449"/>
                <a:ext cx="940129" cy="369332"/>
              </a:xfrm>
              <a:prstGeom prst="rect">
                <a:avLst/>
              </a:prstGeom>
              <a:blipFill>
                <a:blip r:embed="rId4"/>
                <a:stretch>
                  <a:fillRect l="-6494" r="-324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bject 3">
            <a:extLst>
              <a:ext uri="{FF2B5EF4-FFF2-40B4-BE49-F238E27FC236}">
                <a16:creationId xmlns:a16="http://schemas.microsoft.com/office/drawing/2014/main" id="{EE2FD9E7-E820-49AC-8999-F66D62ECA35D}"/>
              </a:ext>
            </a:extLst>
          </p:cNvPr>
          <p:cNvSpPr txBox="1"/>
          <p:nvPr/>
        </p:nvSpPr>
        <p:spPr>
          <a:xfrm>
            <a:off x="632087" y="5178108"/>
            <a:ext cx="4064000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zh-CN" altLang="en-US" sz="2667" dirty="0">
                <a:latin typeface="SimSun"/>
                <a:cs typeface="SimSun"/>
              </a:rPr>
              <a:t>物质</a:t>
            </a:r>
            <a:r>
              <a:rPr lang="en-US" altLang="zh-CN" sz="2667" dirty="0">
                <a:latin typeface="SimSun"/>
                <a:cs typeface="SimSun"/>
              </a:rPr>
              <a:t>+</a:t>
            </a:r>
            <a:r>
              <a:rPr lang="zh-CN" altLang="en-US" sz="2667" dirty="0">
                <a:latin typeface="SimSun"/>
                <a:cs typeface="SimSun"/>
              </a:rPr>
              <a:t>真空主导的宇宙</a:t>
            </a:r>
            <a:r>
              <a:rPr lang="en-US" altLang="zh-CN" sz="2667" dirty="0">
                <a:latin typeface="SimSun"/>
                <a:cs typeface="SimSun"/>
              </a:rPr>
              <a:t>:</a:t>
            </a:r>
            <a:endParaRPr sz="2667" dirty="0">
              <a:latin typeface="SimSun"/>
              <a:cs typeface="SimSu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C56982E-77C7-4E46-B195-80FA9EFFB8CD}"/>
                  </a:ext>
                </a:extLst>
              </p:cNvPr>
              <p:cNvSpPr txBox="1"/>
              <p:nvPr/>
            </p:nvSpPr>
            <p:spPr>
              <a:xfrm>
                <a:off x="2743200" y="4984551"/>
                <a:ext cx="6096000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  <a:cs typeface="Calibri"/>
                        </a:rPr>
                        <m:t>𝑞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dirty="0">
                              <a:latin typeface="Cambria Math" panose="02040503050406030204" pitchFamily="18" charset="0"/>
                              <a:cs typeface="Calibri"/>
                            </a:rPr>
                            <m:t>Ω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</m:sSub>
                      <m:r>
                        <a:rPr lang="en-US" altLang="zh-CN" sz="2400" dirty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dirty="0">
                              <a:latin typeface="Cambria Math" panose="02040503050406030204" pitchFamily="18" charset="0"/>
                              <a:cs typeface="Calibri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dirty="0">
                              <a:latin typeface="Cambria Math" panose="02040503050406030204" pitchFamily="18" charset="0"/>
                              <a:cs typeface="Calibri"/>
                            </a:rPr>
                            <m:t>Λ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C56982E-77C7-4E46-B195-80FA9EFFB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984551"/>
                <a:ext cx="6096000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9AE84ED-72E3-4E03-A953-94775D6D2018}"/>
                  </a:ext>
                </a:extLst>
              </p:cNvPr>
              <p:cNvSpPr txBox="1"/>
              <p:nvPr/>
            </p:nvSpPr>
            <p:spPr>
              <a:xfrm>
                <a:off x="508000" y="3961358"/>
                <a:ext cx="9245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若宇宙加速膨胀，要求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Calibri"/>
                      </a:rPr>
                      <m:t>𝑞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cs typeface="Calibri"/>
                      </a:rPr>
                      <m:t>&lt;0</m:t>
                    </m:r>
                  </m:oMath>
                </a14:m>
                <a:r>
                  <a:rPr lang="zh-CN" altLang="en-US" sz="2400" dirty="0"/>
                  <a:t>，必须有负压强的物质分量存在</a:t>
                </a: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9AE84ED-72E3-4E03-A953-94775D6D2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3961358"/>
                <a:ext cx="9245600" cy="461665"/>
              </a:xfrm>
              <a:prstGeom prst="rect">
                <a:avLst/>
              </a:prstGeom>
              <a:blipFill>
                <a:blip r:embed="rId6"/>
                <a:stretch>
                  <a:fillRect l="-989" t="-157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714645" y="3429000"/>
            <a:ext cx="4383705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zh-CN" altLang="en-US" sz="2667" dirty="0">
                <a:latin typeface="SimSun"/>
                <a:cs typeface="SimSun"/>
              </a:rPr>
              <a:t>上式积分得到</a:t>
            </a:r>
            <a:r>
              <a:rPr lang="zh-CN" altLang="en-US" sz="2667" dirty="0">
                <a:solidFill>
                  <a:srgbClr val="0070C0"/>
                </a:solidFill>
                <a:latin typeface="SimSun"/>
                <a:cs typeface="SimSun"/>
              </a:rPr>
              <a:t>宇宙年龄</a:t>
            </a:r>
            <a:r>
              <a:rPr lang="zh-CN" altLang="en-US" sz="2667" dirty="0">
                <a:latin typeface="SimSun"/>
                <a:cs typeface="SimSun"/>
              </a:rPr>
              <a:t>：</a:t>
            </a:r>
            <a:endParaRPr sz="2667" dirty="0">
              <a:latin typeface="SimSun"/>
              <a:cs typeface="SimSu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030303" y="118622"/>
            <a:ext cx="2802352" cy="75490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sz="4800" b="1" spc="7" dirty="0">
                <a:solidFill>
                  <a:sysClr val="windowText" lastClr="000000"/>
                </a:solidFill>
                <a:latin typeface="+mj-lt"/>
                <a:cs typeface="+mj-cs"/>
              </a:rPr>
              <a:t>宇宙年龄</a:t>
            </a: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1796" y="1151208"/>
            <a:ext cx="5028745" cy="73698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200" y="2311400"/>
            <a:ext cx="1514195" cy="61230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36000" y="2184423"/>
            <a:ext cx="2899075" cy="794875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449" y="2376253"/>
            <a:ext cx="4886255" cy="521548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28443958-DF14-46A5-B90C-3AF03E8C696E}"/>
              </a:ext>
            </a:extLst>
          </p:cNvPr>
          <p:cNvSpPr txBox="1"/>
          <p:nvPr/>
        </p:nvSpPr>
        <p:spPr>
          <a:xfrm>
            <a:off x="544498" y="1092201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积分上下限：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36DA8F14-8AB0-4875-9F13-3331EBAC7C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667" r="38274"/>
          <a:stretch/>
        </p:blipFill>
        <p:spPr>
          <a:xfrm>
            <a:off x="711201" y="3940286"/>
            <a:ext cx="3345001" cy="10484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bject 18">
                <a:extLst>
                  <a:ext uri="{FF2B5EF4-FFF2-40B4-BE49-F238E27FC236}">
                    <a16:creationId xmlns:a16="http://schemas.microsoft.com/office/drawing/2014/main" id="{572E7A14-EC1E-4512-A7D4-0E3A0D4C2507}"/>
                  </a:ext>
                </a:extLst>
              </p:cNvPr>
              <p:cNvSpPr txBox="1"/>
              <p:nvPr/>
            </p:nvSpPr>
            <p:spPr>
              <a:xfrm>
                <a:off x="812801" y="5322841"/>
                <a:ext cx="4383705" cy="850788"/>
              </a:xfrm>
              <a:prstGeom prst="rect">
                <a:avLst/>
              </a:prstGeom>
            </p:spPr>
            <p:txBody>
              <a:bodyPr vert="horz" wrap="square" lIns="0" tIns="16933" rIns="0" bIns="0" rtlCol="0">
                <a:spAutoFit/>
              </a:bodyPr>
              <a:lstStyle/>
              <a:p>
                <a:pPr marL="16933">
                  <a:spcBef>
                    <a:spcPts val="133"/>
                  </a:spcBef>
                </a:pPr>
                <a:r>
                  <a:rPr lang="zh-CN" altLang="en-US" sz="2667" dirty="0">
                    <a:latin typeface="SimSun"/>
                    <a:cs typeface="SimSun"/>
                  </a:rPr>
                  <a:t>以平坦的</a:t>
                </a:r>
                <a14:m>
                  <m:oMath xmlns:m="http://schemas.openxmlformats.org/officeDocument/2006/math">
                    <m:r>
                      <a:rPr lang="en-US" altLang="zh-CN" sz="2667">
                        <a:latin typeface="Cambria Math" panose="02040503050406030204" pitchFamily="18" charset="0"/>
                        <a:cs typeface="SimSun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667">
                        <a:latin typeface="Cambria Math" panose="02040503050406030204" pitchFamily="18" charset="0"/>
                        <a:cs typeface="SimSun"/>
                      </a:rPr>
                      <m:t>Λ</m:t>
                    </m:r>
                    <m:r>
                      <a:rPr lang="en-US" altLang="zh-CN" sz="2667" i="1">
                        <a:latin typeface="Cambria Math" panose="02040503050406030204" pitchFamily="18" charset="0"/>
                        <a:cs typeface="SimSun"/>
                      </a:rPr>
                      <m:t>𝐶𝐷𝑀</m:t>
                    </m:r>
                    <m:r>
                      <a:rPr lang="en-US" altLang="zh-CN" sz="2667" i="1">
                        <a:latin typeface="Cambria Math" panose="02040503050406030204" pitchFamily="18" charset="0"/>
                        <a:cs typeface="SimSun"/>
                      </a:rPr>
                      <m:t> </m:t>
                    </m:r>
                  </m:oMath>
                </a14:m>
                <a:r>
                  <a:rPr lang="zh-CN" altLang="en-US" sz="2667" dirty="0">
                    <a:latin typeface="SimSun"/>
                    <a:cs typeface="SimSun"/>
                  </a:rPr>
                  <a:t>宇宙为例：</a:t>
                </a:r>
                <a:endParaRPr lang="en-US" altLang="zh-CN" sz="2667" dirty="0">
                  <a:latin typeface="SimSun"/>
                  <a:cs typeface="SimSun"/>
                </a:endParaRPr>
              </a:p>
              <a:p>
                <a:pPr marL="16933">
                  <a:spcBef>
                    <a:spcPts val="133"/>
                  </a:spcBef>
                </a:pP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 </m:t>
                    </m:r>
                  </m:oMath>
                </a14:m>
                <a:r>
                  <a:rPr lang="en-US" sz="2667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13.81 </a:t>
                </a:r>
                <a:r>
                  <a:rPr lang="en-US" sz="2667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667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yr</a:t>
                </a:r>
                <a:endParaRPr sz="266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object 18">
                <a:extLst>
                  <a:ext uri="{FF2B5EF4-FFF2-40B4-BE49-F238E27FC236}">
                    <a16:creationId xmlns:a16="http://schemas.microsoft.com/office/drawing/2014/main" id="{572E7A14-EC1E-4512-A7D4-0E3A0D4C2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1" y="5322841"/>
                <a:ext cx="4383705" cy="850788"/>
              </a:xfrm>
              <a:prstGeom prst="rect">
                <a:avLst/>
              </a:prstGeom>
              <a:blipFill>
                <a:blip r:embed="rId7"/>
                <a:stretch>
                  <a:fillRect l="-4312" t="-11429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图片 37">
            <a:extLst>
              <a:ext uri="{FF2B5EF4-FFF2-40B4-BE49-F238E27FC236}">
                <a16:creationId xmlns:a16="http://schemas.microsoft.com/office/drawing/2014/main" id="{2F38C0E5-2DCF-4666-8ECF-2DFE7358ECE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4663"/>
          <a:stretch/>
        </p:blipFill>
        <p:spPr>
          <a:xfrm>
            <a:off x="5632584" y="3385864"/>
            <a:ext cx="6531864" cy="34721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184395" y="283736"/>
            <a:ext cx="4553204" cy="75490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sz="4800" b="1" spc="7" dirty="0">
                <a:solidFill>
                  <a:sysClr val="windowText" lastClr="000000"/>
                </a:solidFill>
                <a:latin typeface="+mj-lt"/>
                <a:cs typeface="+mj-cs"/>
              </a:rPr>
              <a:t>宇宙学距离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85223" y="1660753"/>
            <a:ext cx="3099172" cy="44029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7732">
              <a:lnSpc>
                <a:spcPts val="3760"/>
              </a:lnSpc>
              <a:spcBef>
                <a:spcPts val="133"/>
              </a:spcBef>
            </a:pPr>
            <a:r>
              <a:rPr lang="zh-CN" altLang="en-US" sz="2667" spc="-7" dirty="0">
                <a:latin typeface="SimSun"/>
                <a:cs typeface="SimSun"/>
              </a:rPr>
              <a:t>考虑光的径向运动</a:t>
            </a:r>
            <a:endParaRPr sz="2667" dirty="0">
              <a:latin typeface="SimSun"/>
              <a:cs typeface="SimSu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399ECBD-96D1-477D-A87C-7D7CBF70664E}"/>
                  </a:ext>
                </a:extLst>
              </p:cNvPr>
              <p:cNvSpPr txBox="1"/>
              <p:nvPr/>
            </p:nvSpPr>
            <p:spPr>
              <a:xfrm>
                <a:off x="3950647" y="1535337"/>
                <a:ext cx="4453328" cy="966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num>
                            <m:den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subSup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399ECBD-96D1-477D-A87C-7D7CBF706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647" y="1535337"/>
                <a:ext cx="4453328" cy="9662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object 5">
            <a:extLst>
              <a:ext uri="{FF2B5EF4-FFF2-40B4-BE49-F238E27FC236}">
                <a16:creationId xmlns:a16="http://schemas.microsoft.com/office/drawing/2014/main" id="{0FBB7DBC-8DBE-4217-802B-B83D6A5D383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9635" y="2222683"/>
            <a:ext cx="241808" cy="260096"/>
          </a:xfrm>
          <a:prstGeom prst="rect">
            <a:avLst/>
          </a:prstGeom>
        </p:spPr>
      </p:pic>
      <p:pic>
        <p:nvPicPr>
          <p:cNvPr id="14" name="object 6">
            <a:extLst>
              <a:ext uri="{FF2B5EF4-FFF2-40B4-BE49-F238E27FC236}">
                <a16:creationId xmlns:a16="http://schemas.microsoft.com/office/drawing/2014/main" id="{035267EC-571A-4660-857C-FC9F86D5568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80035" y="1080697"/>
            <a:ext cx="231648" cy="258064"/>
          </a:xfrm>
          <a:prstGeom prst="rect">
            <a:avLst/>
          </a:prstGeom>
        </p:spPr>
      </p:pic>
      <p:sp>
        <p:nvSpPr>
          <p:cNvPr id="15" name="object 7">
            <a:extLst>
              <a:ext uri="{FF2B5EF4-FFF2-40B4-BE49-F238E27FC236}">
                <a16:creationId xmlns:a16="http://schemas.microsoft.com/office/drawing/2014/main" id="{33EA3EC3-6A7A-41EC-BF17-19B3D362A425}"/>
              </a:ext>
            </a:extLst>
          </p:cNvPr>
          <p:cNvSpPr txBox="1"/>
          <p:nvPr/>
        </p:nvSpPr>
        <p:spPr>
          <a:xfrm>
            <a:off x="8940035" y="1842698"/>
            <a:ext cx="374227" cy="371897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0" rIns="0" bIns="0" rtlCol="0">
            <a:spAutoFit/>
          </a:bodyPr>
          <a:lstStyle/>
          <a:p>
            <a:pPr marL="60112">
              <a:lnSpc>
                <a:spcPts val="2920"/>
              </a:lnSpc>
            </a:pPr>
            <a:r>
              <a:rPr sz="2600" spc="413" dirty="0">
                <a:latin typeface="Times New Roman"/>
                <a:cs typeface="Times New Roman"/>
              </a:rPr>
              <a:t>0</a:t>
            </a:r>
            <a:endParaRPr sz="2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bject 9">
                <a:extLst>
                  <a:ext uri="{FF2B5EF4-FFF2-40B4-BE49-F238E27FC236}">
                    <a16:creationId xmlns:a16="http://schemas.microsoft.com/office/drawing/2014/main" id="{E0D9B576-5475-418A-8888-3E66914896C6}"/>
                  </a:ext>
                </a:extLst>
              </p:cNvPr>
              <p:cNvSpPr txBox="1"/>
              <p:nvPr/>
            </p:nvSpPr>
            <p:spPr>
              <a:xfrm>
                <a:off x="11008185" y="670230"/>
                <a:ext cx="373535" cy="418063"/>
              </a:xfrm>
              <a:prstGeom prst="rect">
                <a:avLst/>
              </a:prstGeom>
            </p:spPr>
            <p:txBody>
              <a:bodyPr vert="horz" wrap="square" lIns="0" tIns="17780" rIns="0" bIns="0" rtlCol="0">
                <a:spAutoFit/>
              </a:bodyPr>
              <a:lstStyle/>
              <a:p>
                <a:pPr marL="16933">
                  <a:spcBef>
                    <a:spcPts val="1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pc="320" dirty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600" i="1" spc="320" dirty="0">
                              <a:latin typeface="Cambria Math" panose="02040503050406030204" pitchFamily="18" charset="0"/>
                              <a:cs typeface="Times New Roman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600" i="1" spc="320" dirty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 spc="320" dirty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</m:oMath>
                  </m:oMathPara>
                </a14:m>
                <a:endParaRPr sz="26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16" name="object 9">
                <a:extLst>
                  <a:ext uri="{FF2B5EF4-FFF2-40B4-BE49-F238E27FC236}">
                    <a16:creationId xmlns:a16="http://schemas.microsoft.com/office/drawing/2014/main" id="{E0D9B576-5475-418A-8888-3E6691489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8185" y="670230"/>
                <a:ext cx="373535" cy="4180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object 52">
            <a:extLst>
              <a:ext uri="{FF2B5EF4-FFF2-40B4-BE49-F238E27FC236}">
                <a16:creationId xmlns:a16="http://schemas.microsoft.com/office/drawing/2014/main" id="{828D9EE5-9CE9-49A6-87F4-89B12C25A00D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67260" y="2574897"/>
            <a:ext cx="1809269" cy="276351"/>
          </a:xfrm>
          <a:prstGeom prst="rect">
            <a:avLst/>
          </a:prstGeom>
        </p:spPr>
      </p:pic>
      <p:pic>
        <p:nvPicPr>
          <p:cNvPr id="18" name="object 53">
            <a:extLst>
              <a:ext uri="{FF2B5EF4-FFF2-40B4-BE49-F238E27FC236}">
                <a16:creationId xmlns:a16="http://schemas.microsoft.com/office/drawing/2014/main" id="{FCB6B977-8363-43DC-B4B4-CFE0C0E2C075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54551" y="373890"/>
            <a:ext cx="960581" cy="221553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ACB8DD9-B478-4E7C-9582-232CA9528F07}"/>
              </a:ext>
            </a:extLst>
          </p:cNvPr>
          <p:cNvCxnSpPr>
            <a:cxnSpLocks/>
          </p:cNvCxnSpPr>
          <p:nvPr/>
        </p:nvCxnSpPr>
        <p:spPr>
          <a:xfrm flipH="1">
            <a:off x="9889759" y="1337484"/>
            <a:ext cx="1531396" cy="896789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bject 10">
                <a:extLst>
                  <a:ext uri="{FF2B5EF4-FFF2-40B4-BE49-F238E27FC236}">
                    <a16:creationId xmlns:a16="http://schemas.microsoft.com/office/drawing/2014/main" id="{AD23B192-97B1-40DB-9C6D-0BDE89ED4C9A}"/>
                  </a:ext>
                </a:extLst>
              </p:cNvPr>
              <p:cNvSpPr txBox="1"/>
              <p:nvPr/>
            </p:nvSpPr>
            <p:spPr>
              <a:xfrm>
                <a:off x="1085222" y="2657693"/>
                <a:ext cx="5518777" cy="935363"/>
              </a:xfrm>
              <a:prstGeom prst="rect">
                <a:avLst/>
              </a:prstGeom>
            </p:spPr>
            <p:txBody>
              <a:bodyPr vert="horz" wrap="square" lIns="0" tIns="16933" rIns="0" bIns="0" rtlCol="0">
                <a:spAutoFit/>
              </a:bodyPr>
              <a:lstStyle/>
              <a:p>
                <a:pPr marL="67732">
                  <a:lnSpc>
                    <a:spcPts val="3760"/>
                  </a:lnSpc>
                  <a:spcBef>
                    <a:spcPts val="133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pc="320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i="1" spc="320" dirty="0"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e>
                      <m:sub>
                        <m:r>
                          <a:rPr lang="en-US" altLang="zh-CN" sz="2400" i="1" spc="320" dirty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spc="-7" dirty="0">
                    <a:latin typeface="SimSun"/>
                    <a:cs typeface="SimSun"/>
                  </a:rPr>
                  <a:t>时刻</a:t>
                </a:r>
                <a:r>
                  <a:rPr lang="en-US" altLang="zh-CN" sz="2400" spc="-7" dirty="0">
                    <a:latin typeface="SimSun"/>
                    <a:cs typeface="SimSun"/>
                  </a:rPr>
                  <a:t>(</a:t>
                </a:r>
                <a:r>
                  <a:rPr lang="zh-CN" altLang="en-US" sz="2400" spc="-7" dirty="0">
                    <a:latin typeface="SimSun"/>
                    <a:cs typeface="SimSun"/>
                  </a:rPr>
                  <a:t>红移</a:t>
                </a:r>
                <a14:m>
                  <m:oMath xmlns:m="http://schemas.openxmlformats.org/officeDocument/2006/math">
                    <m:r>
                      <a:rPr lang="en-US" altLang="zh-CN" sz="2400" spc="-7">
                        <a:latin typeface="Cambria Math" panose="02040503050406030204" pitchFamily="18" charset="0"/>
                        <a:cs typeface="SimSun"/>
                      </a:rPr>
                      <m:t> </m:t>
                    </m:r>
                    <m:r>
                      <a:rPr lang="en-US" altLang="zh-CN" sz="2400" i="1" spc="-7">
                        <a:latin typeface="Cambria Math" panose="02040503050406030204" pitchFamily="18" charset="0"/>
                        <a:cs typeface="SimSun"/>
                      </a:rPr>
                      <m:t>𝑧</m:t>
                    </m:r>
                    <m:r>
                      <a:rPr lang="en-US" altLang="zh-CN" sz="2400" i="1" spc="-7">
                        <a:latin typeface="Cambria Math" panose="02040503050406030204" pitchFamily="18" charset="0"/>
                        <a:cs typeface="SimSun"/>
                      </a:rPr>
                      <m:t>&gt;0</m:t>
                    </m:r>
                  </m:oMath>
                </a14:m>
                <a:r>
                  <a:rPr lang="en-US" altLang="zh-CN" sz="2400" spc="-7" dirty="0">
                    <a:latin typeface="SimSun"/>
                    <a:cs typeface="SimSun"/>
                  </a:rPr>
                  <a:t>)</a:t>
                </a:r>
                <a:r>
                  <a:rPr lang="zh-CN" altLang="en-US" sz="2400" spc="-7" dirty="0">
                    <a:latin typeface="SimSun"/>
                    <a:cs typeface="SimSun"/>
                  </a:rPr>
                  <a:t>从遥远的</a:t>
                </a:r>
                <a14:m>
                  <m:oMath xmlns:m="http://schemas.openxmlformats.org/officeDocument/2006/math">
                    <m:r>
                      <a:rPr lang="en-US" altLang="zh-CN" sz="2400" spc="320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sSub>
                      <m:sSubPr>
                        <m:ctrlPr>
                          <a:rPr lang="en-US" altLang="zh-CN" sz="2400" i="1" spc="320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i="1" spc="320" dirty="0"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US" altLang="zh-CN" sz="2400" i="1" spc="320" dirty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SimSun"/>
                    <a:cs typeface="SimSun"/>
                  </a:rPr>
                  <a:t>处发射光，于当前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pc="320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i="1" spc="320" dirty="0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  <m:r>
                          <a:rPr lang="en-US" altLang="zh-CN" sz="2400" i="1" spc="320" dirty="0"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e>
                      <m:sub>
                        <m:r>
                          <a:rPr lang="en-US" altLang="zh-CN" sz="2400" i="1" spc="320" dirty="0"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sub>
                    </m:sSub>
                    <m:r>
                      <a:rPr lang="en-US" altLang="zh-CN" sz="2400" i="1" spc="320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400" i="1" spc="320" dirty="0">
                        <a:latin typeface="Cambria Math" panose="02040503050406030204" pitchFamily="18" charset="0"/>
                        <a:cs typeface="Times New Roman"/>
                      </a:rPr>
                      <m:t>𝑧</m:t>
                    </m:r>
                    <m:r>
                      <a:rPr lang="en-US" altLang="zh-CN" sz="2400" i="1" spc="320" dirty="0">
                        <a:latin typeface="Cambria Math" panose="02040503050406030204" pitchFamily="18" charset="0"/>
                        <a:cs typeface="Times New Roman"/>
                      </a:rPr>
                      <m:t>=0)</m:t>
                    </m:r>
                    <m:r>
                      <a:rPr lang="zh-CN" altLang="en-US" sz="2400" i="1" spc="320" dirty="0">
                        <a:latin typeface="Cambria Math" panose="02040503050406030204" pitchFamily="18" charset="0"/>
                        <a:cs typeface="Times New Roman"/>
                      </a:rPr>
                      <m:t>在</m:t>
                    </m:r>
                  </m:oMath>
                </a14:m>
                <a:r>
                  <a:rPr lang="zh-CN" altLang="en-US" sz="2400" dirty="0">
                    <a:latin typeface="SimSun"/>
                    <a:cs typeface="SimSun"/>
                  </a:rPr>
                  <a:t>原点处被接受</a:t>
                </a:r>
                <a:endParaRPr sz="2400" dirty="0">
                  <a:latin typeface="SimSun"/>
                  <a:cs typeface="SimSun"/>
                </a:endParaRPr>
              </a:p>
            </p:txBody>
          </p:sp>
        </mc:Choice>
        <mc:Fallback>
          <p:sp>
            <p:nvSpPr>
              <p:cNvPr id="24" name="object 10">
                <a:extLst>
                  <a:ext uri="{FF2B5EF4-FFF2-40B4-BE49-F238E27FC236}">
                    <a16:creationId xmlns:a16="http://schemas.microsoft.com/office/drawing/2014/main" id="{AD23B192-97B1-40DB-9C6D-0BDE89ED4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222" y="2657693"/>
                <a:ext cx="5518777" cy="935363"/>
              </a:xfrm>
              <a:prstGeom prst="rect">
                <a:avLst/>
              </a:prstGeom>
              <a:blipFill>
                <a:blip r:embed="rId8"/>
                <a:stretch>
                  <a:fillRect l="-2099" t="-3922" r="-884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DC7A6BA-A539-404F-9EBE-1514738862E0}"/>
                  </a:ext>
                </a:extLst>
              </p:cNvPr>
              <p:cNvSpPr txBox="1"/>
              <p:nvPr/>
            </p:nvSpPr>
            <p:spPr>
              <a:xfrm>
                <a:off x="834783" y="3811632"/>
                <a:ext cx="9144000" cy="966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num>
                            <m:den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subSup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nary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subSup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limLoc m:val="subSup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DC7A6BA-A539-404F-9EBE-15147388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3" y="3811632"/>
                <a:ext cx="9144000" cy="9662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bject 10">
                <a:extLst>
                  <a:ext uri="{FF2B5EF4-FFF2-40B4-BE49-F238E27FC236}">
                    <a16:creationId xmlns:a16="http://schemas.microsoft.com/office/drawing/2014/main" id="{BD0C29FF-48C2-49F8-99EF-225DC1C82888}"/>
                  </a:ext>
                </a:extLst>
              </p:cNvPr>
              <p:cNvSpPr txBox="1"/>
              <p:nvPr/>
            </p:nvSpPr>
            <p:spPr>
              <a:xfrm>
                <a:off x="9686667" y="4062809"/>
                <a:ext cx="1981965" cy="448050"/>
              </a:xfrm>
              <a:prstGeom prst="rect">
                <a:avLst/>
              </a:prstGeom>
            </p:spPr>
            <p:txBody>
              <a:bodyPr vert="horz" wrap="square" lIns="0" tIns="16933" rIns="0" bIns="0" rtlCol="0">
                <a:spAutoFit/>
              </a:bodyPr>
              <a:lstStyle/>
              <a:p>
                <a:pPr marL="67732">
                  <a:lnSpc>
                    <a:spcPts val="3760"/>
                  </a:lnSpc>
                  <a:spcBef>
                    <a:spcPts val="133"/>
                  </a:spcBef>
                </a:pPr>
                <a14:m>
                  <m:oMath xmlns:m="http://schemas.openxmlformats.org/officeDocument/2006/math">
                    <m:r>
                      <a:rPr lang="zh-CN" altLang="en-US" sz="2400" i="1" spc="32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/>
                      </a:rPr>
                      <m:t>共动</m:t>
                    </m:r>
                  </m:oMath>
                </a14:m>
                <a:r>
                  <a:rPr lang="zh-CN" altLang="en-US" sz="2400" dirty="0">
                    <a:solidFill>
                      <a:srgbClr val="0070C0"/>
                    </a:solidFill>
                    <a:latin typeface="SimSun"/>
                    <a:cs typeface="SimSun"/>
                  </a:rPr>
                  <a:t>距离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sz="2400" dirty="0">
                  <a:latin typeface="SimSun"/>
                  <a:cs typeface="SimSun"/>
                </a:endParaRPr>
              </a:p>
            </p:txBody>
          </p:sp>
        </mc:Choice>
        <mc:Fallback>
          <p:sp>
            <p:nvSpPr>
              <p:cNvPr id="27" name="object 10">
                <a:extLst>
                  <a:ext uri="{FF2B5EF4-FFF2-40B4-BE49-F238E27FC236}">
                    <a16:creationId xmlns:a16="http://schemas.microsoft.com/office/drawing/2014/main" id="{BD0C29FF-48C2-49F8-99EF-225DC1C82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667" y="4062809"/>
                <a:ext cx="1981965" cy="448050"/>
              </a:xfrm>
              <a:prstGeom prst="rect">
                <a:avLst/>
              </a:prstGeom>
              <a:blipFill>
                <a:blip r:embed="rId10"/>
                <a:stretch>
                  <a:fillRect l="-3692" t="-6757" b="-36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2"/>
              <p:cNvSpPr txBox="1"/>
              <p:nvPr/>
            </p:nvSpPr>
            <p:spPr>
              <a:xfrm>
                <a:off x="406400" y="1293467"/>
                <a:ext cx="8432800" cy="768586"/>
              </a:xfrm>
              <a:prstGeom prst="rect">
                <a:avLst/>
              </a:prstGeom>
            </p:spPr>
            <p:txBody>
              <a:bodyPr vert="horz" wrap="square" lIns="0" tIns="16933" rIns="0" bIns="0" rtlCol="0">
                <a:spAutoFit/>
              </a:bodyPr>
              <a:lstStyle/>
              <a:p>
                <a:pPr marL="50799" marR="40639">
                  <a:spcBef>
                    <a:spcPts val="133"/>
                  </a:spcBef>
                  <a:tabLst>
                    <a:tab pos="592652" algn="l"/>
                  </a:tabLst>
                </a:pP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/>
                      </a:rPr>
                      <m:t>𝐿</m:t>
                    </m:r>
                  </m:oMath>
                </a14:m>
                <a:r>
                  <a:rPr lang="en-US" altLang="zh-CN" sz="2400" dirty="0">
                    <a:latin typeface="Times New Roman"/>
                    <a:cs typeface="Times New Roman"/>
                  </a:rPr>
                  <a:t>:</a:t>
                </a:r>
                <a:r>
                  <a:rPr lang="zh-CN" altLang="en-US" sz="2400" dirty="0">
                    <a:latin typeface="Times New Roman"/>
                    <a:cs typeface="Times New Roman"/>
                  </a:rPr>
                  <a:t> </a:t>
                </a:r>
                <a:r>
                  <a:rPr lang="zh-CN" altLang="en-US" sz="2400" dirty="0">
                    <a:latin typeface="SimSun"/>
                    <a:cs typeface="SimSun"/>
                  </a:rPr>
                  <a:t>光源</a:t>
                </a:r>
                <a:r>
                  <a:rPr lang="zh-CN" altLang="en-US" sz="2400" spc="-20" dirty="0">
                    <a:latin typeface="SimSun"/>
                    <a:cs typeface="SimSun"/>
                  </a:rPr>
                  <a:t>的</a:t>
                </a:r>
                <a:r>
                  <a:rPr lang="zh-CN" altLang="en-US" sz="2400" dirty="0">
                    <a:latin typeface="SimSun"/>
                    <a:cs typeface="SimSun"/>
                  </a:rPr>
                  <a:t>绝对光度（在源的静止系中，源单位时间发出的能量）</a:t>
                </a:r>
              </a:p>
              <a:p>
                <a:pPr marL="50799" marR="40639">
                  <a:spcBef>
                    <a:spcPts val="133"/>
                  </a:spcBef>
                  <a:tabLst>
                    <a:tab pos="592652" algn="l"/>
                  </a:tabLst>
                </a:pP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/>
                      </a:rPr>
                      <m:t>𝐹</m:t>
                    </m:r>
                  </m:oMath>
                </a14:m>
                <a:r>
                  <a:rPr lang="en-US" altLang="zh-CN" sz="2400" dirty="0">
                    <a:latin typeface="Times New Roman"/>
                    <a:cs typeface="Times New Roman"/>
                  </a:rPr>
                  <a:t>:</a:t>
                </a:r>
                <a:r>
                  <a:rPr lang="zh-CN" altLang="en-US" sz="2400" dirty="0">
                    <a:latin typeface="Times New Roman"/>
                    <a:cs typeface="Times New Roman"/>
                  </a:rPr>
                  <a:t> </a:t>
                </a:r>
                <a:r>
                  <a:rPr lang="zh-CN" altLang="en-US" sz="2400" spc="-7" dirty="0">
                    <a:latin typeface="SimSun"/>
                    <a:cs typeface="SimSun"/>
                  </a:rPr>
                  <a:t>测量到的流</a:t>
                </a:r>
                <a:r>
                  <a:rPr lang="zh-CN" altLang="en-US" sz="2400" dirty="0">
                    <a:latin typeface="SimSun"/>
                    <a:cs typeface="SimSun"/>
                  </a:rPr>
                  <a:t>量</a:t>
                </a:r>
                <a:r>
                  <a:rPr lang="zh-CN" altLang="en-US" sz="2400" spc="-800" dirty="0">
                    <a:latin typeface="SimSun"/>
                    <a:cs typeface="SimSun"/>
                  </a:rPr>
                  <a:t> </a:t>
                </a:r>
                <a:r>
                  <a:rPr lang="zh-CN" altLang="en-US" sz="2400" spc="-7" dirty="0">
                    <a:latin typeface="SimSun"/>
                    <a:cs typeface="SimSun"/>
                  </a:rPr>
                  <a:t>（单位时间，单位面积探测器接收到的能量）  </a:t>
                </a:r>
              </a:p>
            </p:txBody>
          </p:sp>
        </mc:Choice>
        <mc:Fallback>
          <p:sp>
            <p:nvSpPr>
              <p:cNvPr id="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1293467"/>
                <a:ext cx="8432800" cy="768586"/>
              </a:xfrm>
              <a:prstGeom prst="rect">
                <a:avLst/>
              </a:prstGeom>
              <a:blipFill>
                <a:blip r:embed="rId2"/>
                <a:stretch>
                  <a:fillRect l="-723" t="-12698" r="-5351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71305" y="341883"/>
            <a:ext cx="1938020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pc="7" dirty="0"/>
              <a:t>光度距离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95AA8E-6E35-4DEC-A407-DDEF311C2E6B}"/>
                  </a:ext>
                </a:extLst>
              </p:cNvPr>
              <p:cNvSpPr txBox="1"/>
              <p:nvPr/>
            </p:nvSpPr>
            <p:spPr>
              <a:xfrm>
                <a:off x="1845999" y="284029"/>
                <a:ext cx="1930400" cy="78374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pc="-7" dirty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zh-CN" altLang="en-US" sz="2400" i="1" spc="-7" dirty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i="1" spc="-7" dirty="0">
                              <a:latin typeface="Cambria Math" panose="02040503050406030204" pitchFamily="18" charset="0"/>
                              <a:cs typeface="Times New Roman"/>
                            </a:rPr>
                            <m:t>𝐿</m:t>
                          </m:r>
                        </m:sub>
                        <m:sup>
                          <m:r>
                            <a:rPr lang="en-US" altLang="zh-CN" sz="2400" i="1" spc="-7" dirty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 spc="-7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≡</m:t>
                      </m:r>
                      <m:f>
                        <m:fPr>
                          <m:ctrlPr>
                            <a:rPr lang="en-US" altLang="zh-CN" sz="2400" i="1" spc="-7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altLang="zh-CN" sz="2400" i="1" spc="-7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400" i="1" spc="-7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4 </m:t>
                          </m:r>
                          <m:r>
                            <a:rPr lang="en-US" altLang="zh-CN" sz="2400" i="1" spc="-7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𝜋</m:t>
                          </m:r>
                          <m:r>
                            <a:rPr lang="en-US" altLang="zh-CN" sz="2400" i="1" spc="-7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en-US" altLang="zh-CN" sz="2400" i="1" spc="-7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𝐹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95AA8E-6E35-4DEC-A407-DDEF311C2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99" y="284029"/>
                <a:ext cx="1930400" cy="7837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70C8BBB-28A2-4D56-A1FC-43D4F8A373AA}"/>
                  </a:ext>
                </a:extLst>
              </p:cNvPr>
              <p:cNvSpPr txBox="1"/>
              <p:nvPr/>
            </p:nvSpPr>
            <p:spPr>
              <a:xfrm>
                <a:off x="316997" y="2278566"/>
                <a:ext cx="42672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48722" indent="-38099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SimSun"/>
                    <a:cs typeface="SimSun"/>
                  </a:rPr>
                  <a:t>光源在</a:t>
                </a:r>
                <a14:m>
                  <m:oMath xmlns:m="http://schemas.openxmlformats.org/officeDocument/2006/math">
                    <m:r>
                      <a:rPr lang="zh-CN" altLang="en-US" sz="2400" i="1" spc="7" dirty="0">
                        <a:latin typeface="Cambria Math" panose="02040503050406030204" pitchFamily="18" charset="0"/>
                        <a:cs typeface="Times New Roman"/>
                      </a:rPr>
                      <m:t>𝑡</m:t>
                    </m:r>
                    <m:r>
                      <a:rPr lang="en-US" altLang="zh-CN" sz="2400" i="1" baseline="-20833" dirty="0">
                        <a:latin typeface="Cambria Math" panose="02040503050406030204" pitchFamily="18" charset="0"/>
                        <a:cs typeface="Times New Roman"/>
                      </a:rPr>
                      <m:t>1</m:t>
                    </m:r>
                  </m:oMath>
                </a14:m>
                <a:r>
                  <a:rPr lang="zh-CN" altLang="en-US" sz="2400" dirty="0">
                    <a:latin typeface="SimSun"/>
                    <a:cs typeface="SimSun"/>
                  </a:rPr>
                  <a:t>时</a:t>
                </a:r>
                <a14:m>
                  <m:oMath xmlns:m="http://schemas.openxmlformats.org/officeDocument/2006/math">
                    <m:r>
                      <a:rPr lang="zh-CN" altLang="en-US" sz="2400" spc="-7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zh-CN" altLang="en-US" sz="2400" i="1" spc="-7" dirty="0">
                        <a:latin typeface="Cambria Math" panose="02040503050406030204" pitchFamily="18" charset="0"/>
                        <a:cs typeface="Times New Roman"/>
                      </a:rPr>
                      <m:t>𝛿</m:t>
                    </m:r>
                    <m:r>
                      <a:rPr lang="zh-CN" altLang="en-US" sz="2400" i="1" spc="7" dirty="0">
                        <a:latin typeface="Cambria Math" panose="02040503050406030204" pitchFamily="18" charset="0"/>
                        <a:cs typeface="Times New Roman"/>
                      </a:rPr>
                      <m:t>𝑡</m:t>
                    </m:r>
                    <m:r>
                      <a:rPr lang="en-US" altLang="zh-CN" sz="2400" i="1" baseline="-20833" dirty="0">
                        <a:latin typeface="Cambria Math" panose="02040503050406030204" pitchFamily="18" charset="0"/>
                        <a:cs typeface="Times New Roman"/>
                      </a:rPr>
                      <m:t>1</m:t>
                    </m:r>
                  </m:oMath>
                </a14:m>
                <a:r>
                  <a:rPr lang="zh-CN" altLang="en-US" sz="2400" dirty="0">
                    <a:latin typeface="+mj-lt"/>
                    <a:cs typeface="SimSun"/>
                  </a:rPr>
                  <a:t>间隔内发出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SimSun"/>
                      </a:rPr>
                      <m:t>𝑁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SimSun"/>
                      </a:rPr>
                      <m:t>个</m:t>
                    </m:r>
                  </m:oMath>
                </a14:m>
                <a:r>
                  <a:rPr lang="zh-CN" altLang="en-US" sz="2400" dirty="0">
                    <a:latin typeface="+mj-lt"/>
                    <a:cs typeface="SimSun"/>
                  </a:rPr>
                  <a:t>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SimSun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SimSun"/>
                          </a:rPr>
                          <m:t>𝜈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SimSun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j-lt"/>
                    <a:cs typeface="SimSun"/>
                  </a:rPr>
                  <a:t>的光子，于是：</a:t>
                </a:r>
                <a:endParaRPr lang="zh-CN" altLang="en-US" sz="2400" dirty="0">
                  <a:latin typeface="SimSun"/>
                  <a:cs typeface="SimSun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70C8BBB-28A2-4D56-A1FC-43D4F8A37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7" y="2278566"/>
                <a:ext cx="4267200" cy="830997"/>
              </a:xfrm>
              <a:prstGeom prst="rect">
                <a:avLst/>
              </a:prstGeom>
              <a:blipFill>
                <a:blip r:embed="rId4"/>
                <a:stretch>
                  <a:fillRect l="-286" t="-8088" r="-429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FEF860-9E3F-49AB-94C1-D2FD4EBFF75D}"/>
                  </a:ext>
                </a:extLst>
              </p:cNvPr>
              <p:cNvSpPr txBox="1"/>
              <p:nvPr/>
            </p:nvSpPr>
            <p:spPr>
              <a:xfrm>
                <a:off x="4634998" y="2316013"/>
                <a:ext cx="2258039" cy="795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  <a:cs typeface="Times New Roman"/>
                        </a:rPr>
                        <m:t>𝐿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/>
                            </a:rPr>
                            <m:t>𝑁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/>
                            </a:rPr>
                            <m:t> 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/>
                            </a:rPr>
                            <m:t>h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  <a:cs typeface="SimSun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cs typeface="SimSun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SimSun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400" i="1" spc="-7" dirty="0">
                              <a:latin typeface="Cambria Math" panose="02040503050406030204" pitchFamily="18" charset="0"/>
                              <a:cs typeface="Times New Roman"/>
                            </a:rPr>
                            <m:t>𝛿</m:t>
                          </m:r>
                          <m:r>
                            <a:rPr lang="zh-CN" altLang="en-US" sz="2400" i="1" spc="7" dirty="0">
                              <a:latin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  <m:r>
                            <a:rPr lang="en-US" altLang="zh-CN" sz="2400" i="1" baseline="-20833" dirty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FEF860-9E3F-49AB-94C1-D2FD4EBFF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998" y="2316013"/>
                <a:ext cx="2258039" cy="795795"/>
              </a:xfrm>
              <a:prstGeom prst="rect">
                <a:avLst/>
              </a:prstGeom>
              <a:blipFill>
                <a:blip r:embed="rId5"/>
                <a:stretch>
                  <a:fillRect b="-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241662F7-1759-4050-9AB8-91E8CB3A7760}"/>
                  </a:ext>
                </a:extLst>
              </p:cNvPr>
              <p:cNvSpPr txBox="1"/>
              <p:nvPr/>
            </p:nvSpPr>
            <p:spPr>
              <a:xfrm>
                <a:off x="409891" y="3256021"/>
                <a:ext cx="4437229" cy="1494426"/>
              </a:xfrm>
              <a:prstGeom prst="rect">
                <a:avLst/>
              </a:prstGeom>
            </p:spPr>
            <p:txBody>
              <a:bodyPr vert="horz" wrap="square" lIns="0" tIns="16933" rIns="0" bIns="0" rtlCol="0">
                <a:spAutoFit/>
              </a:bodyPr>
              <a:lstStyle/>
              <a:p>
                <a:pPr marL="431789" indent="-380990">
                  <a:spcBef>
                    <a:spcPts val="133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SimSun"/>
                    <a:cs typeface="SimSun"/>
                  </a:rPr>
                  <a:t>在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/>
                      </a:rPr>
                      <m:t>𝑡</m:t>
                    </m:r>
                    <m:r>
                      <a:rPr lang="en-US" altLang="zh-CN" sz="2400" i="1" baseline="-20833" dirty="0">
                        <a:latin typeface="Cambria Math" panose="02040503050406030204" pitchFamily="18" charset="0"/>
                        <a:cs typeface="Times New Roman"/>
                      </a:rPr>
                      <m:t>0</m:t>
                    </m:r>
                  </m:oMath>
                </a14:m>
                <a:r>
                  <a:rPr lang="zh-CN" altLang="en-US" sz="2400" dirty="0">
                    <a:latin typeface="SimSun"/>
                    <a:cs typeface="SimSun"/>
                  </a:rPr>
                  <a:t>时</a:t>
                </a:r>
                <a14:m>
                  <m:oMath xmlns:m="http://schemas.openxmlformats.org/officeDocument/2006/math">
                    <m:r>
                      <a:rPr lang="zh-CN" altLang="en-US" sz="2400" i="1" spc="-7" dirty="0">
                        <a:latin typeface="Cambria Math" panose="02040503050406030204" pitchFamily="18" charset="0"/>
                        <a:cs typeface="Times New Roman"/>
                      </a:rPr>
                      <m:t>𝛿</m:t>
                    </m:r>
                    <m:r>
                      <a:rPr lang="zh-CN" altLang="en-US" sz="2400" i="1" spc="-7" dirty="0">
                        <a:latin typeface="Cambria Math" panose="02040503050406030204" pitchFamily="18" charset="0"/>
                        <a:cs typeface="Times New Roman"/>
                      </a:rPr>
                      <m:t>𝑡</m:t>
                    </m:r>
                    <m:r>
                      <a:rPr lang="en-US" altLang="zh-CN" sz="2400" i="1" spc="-9" baseline="-20833" dirty="0">
                        <a:latin typeface="Cambria Math" panose="02040503050406030204" pitchFamily="18" charset="0"/>
                        <a:cs typeface="Times New Roman"/>
                      </a:rPr>
                      <m:t>0 </m:t>
                    </m:r>
                  </m:oMath>
                </a14:m>
                <a:r>
                  <a:rPr lang="zh-CN" altLang="en-US" sz="2400" dirty="0">
                    <a:latin typeface="SimSun"/>
                    <a:cs typeface="SimSun"/>
                  </a:rPr>
                  <a:t>的间隔内到达探测器的光子个数</a:t>
                </a:r>
                <a:r>
                  <a:rPr lang="en-US" altLang="zh-CN" sz="2400" dirty="0">
                    <a:latin typeface="SimSun"/>
                    <a:cs typeface="SimSun"/>
                  </a:rPr>
                  <a:t>(</a:t>
                </a:r>
                <a:r>
                  <a:rPr lang="zh-CN" altLang="en-US" sz="2400" dirty="0">
                    <a:latin typeface="SimSun"/>
                    <a:cs typeface="SimSun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SimSun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SimSun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SimSun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SimSun"/>
                    <a:cs typeface="SimSun"/>
                  </a:rPr>
                  <a:t>为光源到探测器固有距离，由于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/>
                      </a:rPr>
                      <m:t>𝑡</m:t>
                    </m:r>
                    <m:r>
                      <a:rPr lang="en-US" altLang="zh-CN" sz="2400" i="1" baseline="-20833" dirty="0">
                        <a:latin typeface="Cambria Math" panose="02040503050406030204" pitchFamily="18" charset="0"/>
                        <a:cs typeface="Times New Roman"/>
                      </a:rPr>
                      <m:t>0</m:t>
                    </m:r>
                  </m:oMath>
                </a14:m>
                <a:r>
                  <a:rPr lang="zh-CN" altLang="en-US" sz="2400" dirty="0">
                    <a:latin typeface="SimSun"/>
                    <a:cs typeface="SimSun"/>
                  </a:rPr>
                  <a:t>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SimSun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SimSun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SimSun"/>
                          </a:rPr>
                          <m:t>0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SimSun"/>
                      </a:rPr>
                      <m:t>=1</m:t>
                    </m:r>
                  </m:oMath>
                </a14:m>
                <a:r>
                  <a:rPr lang="zh-CN" altLang="en-US" sz="2400" dirty="0">
                    <a:latin typeface="SimSun"/>
                    <a:cs typeface="SimSun"/>
                  </a:rPr>
                  <a:t>，也等于共动距离</a:t>
                </a:r>
                <a:r>
                  <a:rPr lang="en-US" altLang="zh-CN" sz="2400" dirty="0">
                    <a:latin typeface="SimSun"/>
                    <a:cs typeface="SimSun"/>
                  </a:rPr>
                  <a:t>):</a:t>
                </a:r>
                <a:endParaRPr sz="2400" dirty="0">
                  <a:latin typeface="SimSun"/>
                  <a:cs typeface="SimSun"/>
                </a:endParaRPr>
              </a:p>
            </p:txBody>
          </p:sp>
        </mc:Choice>
        <mc:Fallback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241662F7-1759-4050-9AB8-91E8CB3A7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91" y="3256021"/>
                <a:ext cx="4437229" cy="1494426"/>
              </a:xfrm>
              <a:prstGeom prst="rect">
                <a:avLst/>
              </a:prstGeom>
              <a:blipFill>
                <a:blip r:embed="rId6"/>
                <a:stretch>
                  <a:fillRect l="-2747" t="-6531" r="-1648" b="-10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C5F40E7-AECF-4477-A72D-59F127DF5FCD}"/>
                  </a:ext>
                </a:extLst>
              </p:cNvPr>
              <p:cNvSpPr txBox="1"/>
              <p:nvPr/>
            </p:nvSpPr>
            <p:spPr>
              <a:xfrm>
                <a:off x="4888306" y="3639634"/>
                <a:ext cx="1752403" cy="789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C5F40E7-AECF-4477-A72D-59F127DF5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306" y="3639634"/>
                <a:ext cx="1752403" cy="7895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DF8D8FA7-6D75-4E35-A822-A1507FD4F141}"/>
                  </a:ext>
                </a:extLst>
              </p:cNvPr>
              <p:cNvSpPr txBox="1"/>
              <p:nvPr/>
            </p:nvSpPr>
            <p:spPr>
              <a:xfrm>
                <a:off x="417328" y="5163035"/>
                <a:ext cx="3138673" cy="755762"/>
              </a:xfrm>
              <a:prstGeom prst="rect">
                <a:avLst/>
              </a:prstGeom>
            </p:spPr>
            <p:txBody>
              <a:bodyPr vert="horz" wrap="square" lIns="0" tIns="16933" rIns="0" bIns="0" rtlCol="0">
                <a:spAutoFit/>
              </a:bodyPr>
              <a:lstStyle/>
              <a:p>
                <a:pPr marL="431789" indent="-380990">
                  <a:spcBef>
                    <a:spcPts val="133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SimSun"/>
                    <a:cs typeface="SimSun"/>
                  </a:rPr>
                  <a:t>发生宇宙学红移</a:t>
                </a:r>
                <a:r>
                  <a:rPr lang="en-US" altLang="zh-CN" sz="2400" dirty="0">
                    <a:latin typeface="SimSun"/>
                    <a:cs typeface="SimSun"/>
                  </a:rPr>
                  <a:t>(</a:t>
                </a:r>
                <a:r>
                  <a:rPr lang="zh-CN" altLang="en-US" sz="2400" dirty="0">
                    <a:latin typeface="SimSun"/>
                    <a:cs typeface="SimSun"/>
                  </a:rPr>
                  <a:t>设光源在红移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400" dirty="0">
                    <a:latin typeface="SimSun"/>
                    <a:cs typeface="SimSun"/>
                  </a:rPr>
                  <a:t>处</a:t>
                </a:r>
                <a:r>
                  <a:rPr lang="en-US" altLang="zh-CN" sz="2400" dirty="0">
                    <a:latin typeface="SimSun"/>
                    <a:cs typeface="SimSun"/>
                  </a:rPr>
                  <a:t>)</a:t>
                </a:r>
                <a:r>
                  <a:rPr lang="zh-CN" altLang="en-US" sz="2400" dirty="0">
                    <a:latin typeface="SimSun"/>
                    <a:cs typeface="SimSun"/>
                  </a:rPr>
                  <a:t>：</a:t>
                </a:r>
                <a:endParaRPr sz="2400" dirty="0">
                  <a:latin typeface="SimSun"/>
                  <a:cs typeface="SimSun"/>
                </a:endParaRPr>
              </a:p>
            </p:txBody>
          </p:sp>
        </mc:Choice>
        <mc:Fallback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DF8D8FA7-6D75-4E35-A822-A1507FD4F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28" y="5163035"/>
                <a:ext cx="3138673" cy="755762"/>
              </a:xfrm>
              <a:prstGeom prst="rect">
                <a:avLst/>
              </a:prstGeom>
              <a:blipFill>
                <a:blip r:embed="rId8"/>
                <a:stretch>
                  <a:fillRect l="-3883" t="-10484" r="-2330" b="-20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097F8C3-493C-46BB-B989-45F87BE093C0}"/>
                  </a:ext>
                </a:extLst>
              </p:cNvPr>
              <p:cNvSpPr txBox="1"/>
              <p:nvPr/>
            </p:nvSpPr>
            <p:spPr>
              <a:xfrm>
                <a:off x="3846556" y="5710464"/>
                <a:ext cx="2629577" cy="730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  <a:cs typeface="SimSun"/>
                            </a:rPr>
                            <m:t>𝜈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SimSun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SimSun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SimSun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SimSun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  <m:t>1+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097F8C3-493C-46BB-B989-45F87BE09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556" y="5710464"/>
                <a:ext cx="2629577" cy="7309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173074D-EBC1-4455-8EEC-82113C65E069}"/>
                  </a:ext>
                </a:extLst>
              </p:cNvPr>
              <p:cNvSpPr txBox="1"/>
              <p:nvPr/>
            </p:nvSpPr>
            <p:spPr>
              <a:xfrm>
                <a:off x="9550400" y="1240460"/>
                <a:ext cx="2438400" cy="8438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0799" marR="40639">
                  <a:spcBef>
                    <a:spcPts val="133"/>
                  </a:spcBef>
                  <a:tabLst>
                    <a:tab pos="592652" algn="l"/>
                  </a:tabLst>
                </a:pPr>
                <a14:m>
                  <m:oMath xmlns:m="http://schemas.openxmlformats.org/officeDocument/2006/math">
                    <m:r>
                      <a:rPr lang="zh-CN" altLang="en-US" sz="2400" i="1" spc="-7" dirty="0">
                        <a:latin typeface="Cambria Math" panose="02040503050406030204" pitchFamily="18" charset="0"/>
                        <a:cs typeface="Times New Roman"/>
                      </a:rPr>
                      <m:t>𝑑</m:t>
                    </m:r>
                    <m:r>
                      <a:rPr lang="zh-CN" altLang="en-US" sz="2400" i="1" spc="-9" baseline="-20833" dirty="0">
                        <a:latin typeface="Cambria Math" panose="02040503050406030204" pitchFamily="18" charset="0"/>
                        <a:cs typeface="Times New Roman"/>
                      </a:rPr>
                      <m:t>𝐿</m:t>
                    </m:r>
                    <m:r>
                      <a:rPr lang="zh-CN" altLang="en-US" sz="2400" i="1" spc="260" baseline="-20833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/>
                    <a:cs typeface="Times New Roman"/>
                  </a:rPr>
                  <a:t>:</a:t>
                </a:r>
                <a:r>
                  <a:rPr lang="zh-CN" altLang="en-US" sz="2400" spc="-13" dirty="0">
                    <a:latin typeface="Times New Roman"/>
                    <a:cs typeface="Times New Roman"/>
                  </a:rPr>
                  <a:t> </a:t>
                </a:r>
                <a:r>
                  <a:rPr lang="zh-CN" altLang="en-US" sz="2400" dirty="0" err="1">
                    <a:latin typeface="SimSun"/>
                    <a:cs typeface="SimSun"/>
                  </a:rPr>
                  <a:t>光度距离</a:t>
                </a:r>
                <a:endParaRPr lang="zh-CN" altLang="en-US" sz="2400" dirty="0">
                  <a:latin typeface="SimSun"/>
                  <a:cs typeface="SimSun"/>
                </a:endParaRPr>
              </a:p>
              <a:p>
                <a:pPr marL="50799" marR="40639">
                  <a:spcBef>
                    <a:spcPts val="133"/>
                  </a:spcBef>
                  <a:tabLst>
                    <a:tab pos="592652" algn="l"/>
                  </a:tabLst>
                </a:pP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SimSun"/>
                      </a:rPr>
                      <m:t>𝑑𝐴</m:t>
                    </m:r>
                  </m:oMath>
                </a14:m>
                <a:r>
                  <a:rPr lang="en-US" altLang="zh-CN" sz="2400" dirty="0">
                    <a:latin typeface="SimSun"/>
                    <a:cs typeface="SimSun"/>
                  </a:rPr>
                  <a:t>:</a:t>
                </a:r>
                <a:r>
                  <a:rPr lang="zh-CN" altLang="en-US" sz="2400" spc="-7" dirty="0">
                    <a:latin typeface="SimSun"/>
                    <a:cs typeface="SimSun"/>
                  </a:rPr>
                  <a:t>探测器面积</a:t>
                </a:r>
                <a:endParaRPr lang="zh-CN" altLang="en-US" sz="2400" dirty="0">
                  <a:latin typeface="SimSun"/>
                  <a:cs typeface="SimSun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173074D-EBC1-4455-8EEC-82113C65E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400" y="1240460"/>
                <a:ext cx="2438400" cy="843821"/>
              </a:xfrm>
              <a:prstGeom prst="rect">
                <a:avLst/>
              </a:prstGeom>
              <a:blipFill>
                <a:blip r:embed="rId10"/>
                <a:stretch>
                  <a:fillRect t="-7914" b="-12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F47301C-A814-43A7-B072-F956410AF346}"/>
                  </a:ext>
                </a:extLst>
              </p:cNvPr>
              <p:cNvSpPr txBox="1"/>
              <p:nvPr/>
            </p:nvSpPr>
            <p:spPr>
              <a:xfrm>
                <a:off x="4049756" y="5183217"/>
                <a:ext cx="262957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pc="-7" dirty="0">
                          <a:latin typeface="Cambria Math" panose="02040503050406030204" pitchFamily="18" charset="0"/>
                          <a:cs typeface="Times New Roman"/>
                        </a:rPr>
                        <m:t>𝛿</m:t>
                      </m:r>
                      <m:sSub>
                        <m:sSubPr>
                          <m:ctrlPr>
                            <a:rPr lang="en-US" altLang="zh-CN" sz="2400" i="1" spc="7" dirty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400" i="1" spc="7" dirty="0">
                              <a:latin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 spc="7" dirty="0">
                              <a:latin typeface="Cambria Math" panose="02040503050406030204" pitchFamily="18" charset="0"/>
                              <a:cs typeface="Times New Roman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 spc="-7" dirty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d>
                        <m:dPr>
                          <m:ctrlPr>
                            <a:rPr lang="en-US" altLang="zh-CN" sz="2400" i="1" spc="-7" dirty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zh-CN" sz="2400" i="1" spc="-7" dirty="0">
                              <a:latin typeface="Cambria Math" panose="02040503050406030204" pitchFamily="18" charset="0"/>
                              <a:cs typeface="Times New Roman"/>
                            </a:rPr>
                            <m:t>1+</m:t>
                          </m:r>
                          <m:r>
                            <a:rPr lang="en-US" altLang="zh-CN" sz="2400" i="1" spc="-7" dirty="0">
                              <a:latin typeface="Cambria Math" panose="02040503050406030204" pitchFamily="18" charset="0"/>
                              <a:cs typeface="Times New Roman"/>
                            </a:rPr>
                            <m:t>𝑧</m:t>
                          </m:r>
                        </m:e>
                      </m:d>
                      <m:r>
                        <a:rPr lang="zh-CN" altLang="en-US" sz="2400" i="1" spc="-7" dirty="0">
                          <a:latin typeface="Cambria Math" panose="02040503050406030204" pitchFamily="18" charset="0"/>
                          <a:cs typeface="Times New Roman"/>
                        </a:rPr>
                        <m:t>𝛿</m:t>
                      </m:r>
                      <m:sSub>
                        <m:sSubPr>
                          <m:ctrlPr>
                            <a:rPr lang="en-US" altLang="zh-CN" sz="2400" i="1" spc="7" dirty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2400" i="1" spc="7" dirty="0">
                              <a:latin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 spc="7" dirty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F47301C-A814-43A7-B072-F956410AF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756" y="5183217"/>
                <a:ext cx="2629577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630BA80-6351-429B-8787-2883434D2D4E}"/>
                  </a:ext>
                </a:extLst>
              </p:cNvPr>
              <p:cNvSpPr txBox="1"/>
              <p:nvPr/>
            </p:nvSpPr>
            <p:spPr>
              <a:xfrm>
                <a:off x="7518400" y="2481955"/>
                <a:ext cx="309765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SimSun"/>
                    <a:cs typeface="SimSun"/>
                  </a:rPr>
                  <a:t>探测到的流量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Calibri"/>
                      </a:rPr>
                      <m:t>𝐹</m:t>
                    </m:r>
                  </m:oMath>
                </a14:m>
                <a:r>
                  <a:rPr lang="en-US" altLang="zh-CN" sz="2400" dirty="0"/>
                  <a:t>: 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630BA80-6351-429B-8787-2883434D2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400" y="2481955"/>
                <a:ext cx="3097659" cy="461665"/>
              </a:xfrm>
              <a:prstGeom prst="rect">
                <a:avLst/>
              </a:prstGeom>
              <a:blipFill>
                <a:blip r:embed="rId12"/>
                <a:stretch>
                  <a:fillRect l="-2559" t="-1578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0A72023C-CCE8-440C-BE3A-60B7D63CAEA1}"/>
              </a:ext>
            </a:extLst>
          </p:cNvPr>
          <p:cNvSpPr txBox="1"/>
          <p:nvPr/>
        </p:nvSpPr>
        <p:spPr>
          <a:xfrm>
            <a:off x="7213600" y="318911"/>
            <a:ext cx="3556000" cy="748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799">
              <a:spcBef>
                <a:spcPts val="520"/>
              </a:spcBef>
            </a:pPr>
            <a:r>
              <a:rPr lang="zh-CN" altLang="en-US" sz="2133" spc="-7" dirty="0">
                <a:latin typeface="SimSun"/>
                <a:cs typeface="SimSun"/>
              </a:rPr>
              <a:t>用来表示</a:t>
            </a:r>
            <a:r>
              <a:rPr lang="zh-CN" altLang="en-US" sz="2133" dirty="0">
                <a:latin typeface="SimSun"/>
                <a:cs typeface="SimSun"/>
              </a:rPr>
              <a:t>远处光源在观测者看来有多弱的物理量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2F2B1E8-27D6-4C48-9A5C-206C044BFD1F}"/>
                  </a:ext>
                </a:extLst>
              </p:cNvPr>
              <p:cNvSpPr txBox="1"/>
              <p:nvPr/>
            </p:nvSpPr>
            <p:spPr>
              <a:xfrm>
                <a:off x="7660631" y="3022641"/>
                <a:ext cx="3769204" cy="1543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/>
                            </a:rPr>
                            <m:t>𝑁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/>
                            </a:rPr>
                            <m:t> 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Times New Roman"/>
                            </a:rPr>
                            <m:t>h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  <a:cs typeface="SimSun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cs typeface="SimSun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SimSun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SimSun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400" i="1" spc="-7" dirty="0">
                              <a:latin typeface="Cambria Math" panose="02040503050406030204" pitchFamily="18" charset="0"/>
                              <a:cs typeface="Times New Roman"/>
                            </a:rPr>
                            <m:t>𝛿</m:t>
                          </m:r>
                          <m:r>
                            <a:rPr lang="zh-CN" altLang="en-US" sz="2400" i="1" spc="7" dirty="0">
                              <a:latin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  <m:r>
                            <a:rPr lang="en-US" altLang="zh-CN" sz="2400" i="1" baseline="-20833" dirty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2F2B1E8-27D6-4C48-9A5C-206C044BF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631" y="3022641"/>
                <a:ext cx="3769204" cy="15434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2">
            <a:extLst>
              <a:ext uri="{FF2B5EF4-FFF2-40B4-BE49-F238E27FC236}">
                <a16:creationId xmlns:a16="http://schemas.microsoft.com/office/drawing/2014/main" id="{B7A41954-9F87-4189-AF36-7E2E4D5D762B}"/>
              </a:ext>
            </a:extLst>
          </p:cNvPr>
          <p:cNvSpPr txBox="1"/>
          <p:nvPr/>
        </p:nvSpPr>
        <p:spPr>
          <a:xfrm>
            <a:off x="7660631" y="4999092"/>
            <a:ext cx="4742029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31789" indent="-380990">
              <a:spcBef>
                <a:spcPts val="133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SimSun"/>
                <a:cs typeface="SimSun"/>
              </a:rPr>
              <a:t>最终得到：</a:t>
            </a:r>
            <a:endParaRPr sz="2400" dirty="0">
              <a:latin typeface="SimSun"/>
              <a:cs typeface="SimSu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971C91E-AB74-4AB2-B722-77906B1E6664}"/>
                  </a:ext>
                </a:extLst>
              </p:cNvPr>
              <p:cNvSpPr txBox="1"/>
              <p:nvPr/>
            </p:nvSpPr>
            <p:spPr>
              <a:xfrm>
                <a:off x="6973010" y="5511862"/>
                <a:ext cx="4188439" cy="1158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𝑐</m:t>
                      </m:r>
                      <m:nary>
                        <m:naryPr>
                          <m:limLoc m:val="subSup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971C91E-AB74-4AB2-B722-77906B1E6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010" y="5511862"/>
                <a:ext cx="4188439" cy="11588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1539</Words>
  <Application>Microsoft Office PowerPoint</Application>
  <PresentationFormat>宽屏</PresentationFormat>
  <Paragraphs>227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等线</vt:lpstr>
      <vt:lpstr>等线 Light</vt:lpstr>
      <vt:lpstr>黑体</vt:lpstr>
      <vt:lpstr>SimSun</vt:lpstr>
      <vt:lpstr>NSimSun</vt:lpstr>
      <vt:lpstr>Arial</vt:lpstr>
      <vt:lpstr>Calibri</vt:lpstr>
      <vt:lpstr>Cambria Math</vt:lpstr>
      <vt:lpstr>Symbol</vt:lpstr>
      <vt:lpstr>Times New Roman</vt:lpstr>
      <vt:lpstr>Office 主题​​</vt:lpstr>
      <vt:lpstr>Office Theme</vt:lpstr>
      <vt:lpstr>PowerPoint 演示文稿</vt:lpstr>
      <vt:lpstr>Robertson-Walker 度规</vt:lpstr>
      <vt:lpstr>PowerPoint 演示文稿</vt:lpstr>
      <vt:lpstr>相关物理量随红移的变化</vt:lpstr>
      <vt:lpstr>不同物质成分比例随时间的演化</vt:lpstr>
      <vt:lpstr>宇宙的加速状况与宇宙间各个物质成分的性质密切相关</vt:lpstr>
      <vt:lpstr>宇宙年龄</vt:lpstr>
      <vt:lpstr>宇宙学距离</vt:lpstr>
      <vt:lpstr>光度距离</vt:lpstr>
      <vt:lpstr>角直径距离</vt:lpstr>
      <vt:lpstr>The solutions of Friedmann Universe</vt:lpstr>
      <vt:lpstr>辐射主导转化为物质主导</vt:lpstr>
      <vt:lpstr>PowerPoint 演示文稿</vt:lpstr>
      <vt:lpstr>PowerPoint 演示文稿</vt:lpstr>
      <vt:lpstr>物质-曲率 宇宙</vt:lpstr>
      <vt:lpstr>PowerPoint 演示文稿</vt:lpstr>
      <vt:lpstr>The Closed Universe 解析求解</vt:lpstr>
      <vt:lpstr>PowerPoint 演示文稿</vt:lpstr>
      <vt:lpstr>PowerPoint 演示文稿</vt:lpstr>
      <vt:lpstr>de Sitter Universe (Vacuum-dominated)</vt:lpstr>
      <vt:lpstr>ΛCDM Universe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Chitsin Yin</dc:creator>
  <cp:lastModifiedBy>Chitsin Yin</cp:lastModifiedBy>
  <cp:revision>1</cp:revision>
  <dcterms:created xsi:type="dcterms:W3CDTF">2024-06-01T08:07:32Z</dcterms:created>
  <dcterms:modified xsi:type="dcterms:W3CDTF">2024-06-01T08:11:21Z</dcterms:modified>
</cp:coreProperties>
</file>