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97" d="100"/>
          <a:sy n="97" d="100"/>
        </p:scale>
        <p:origin x="10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2FF55-005F-425C-98CA-D61E4C870C53}"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54326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2FF55-005F-425C-98CA-D61E4C870C53}"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101436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2FF55-005F-425C-98CA-D61E4C870C53}"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103014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2FF55-005F-425C-98CA-D61E4C870C53}"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329433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72FF55-005F-425C-98CA-D61E4C870C53}"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162321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2FF55-005F-425C-98CA-D61E4C870C53}"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390355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2FF55-005F-425C-98CA-D61E4C870C53}" type="datetimeFigureOut">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96990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2FF55-005F-425C-98CA-D61E4C870C53}"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97613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2FF55-005F-425C-98CA-D61E4C870C53}" type="datetimeFigureOut">
              <a:rPr lang="en-US" smtClean="0"/>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323649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72FF55-005F-425C-98CA-D61E4C870C53}"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57435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7"/>
            <a:ext cx="4629151" cy="4873625"/>
          </a:xfrm>
        </p:spPr>
        <p:txBody>
          <a:bodyPr anchor="t"/>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72FF55-005F-425C-98CA-D61E4C870C53}"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BD7BC-81C4-461B-89D6-CBE3BFBC65C6}" type="slidenum">
              <a:rPr lang="en-US" smtClean="0"/>
              <a:t>‹#›</a:t>
            </a:fld>
            <a:endParaRPr lang="en-US"/>
          </a:p>
        </p:txBody>
      </p:sp>
    </p:spTree>
    <p:extLst>
      <p:ext uri="{BB962C8B-B14F-4D97-AF65-F5344CB8AC3E}">
        <p14:creationId xmlns:p14="http://schemas.microsoft.com/office/powerpoint/2010/main" val="348788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2FF55-005F-425C-98CA-D61E4C870C53}" type="datetimeFigureOut">
              <a:rPr lang="en-US" smtClean="0"/>
              <a:t>12/10/2017</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BD7BC-81C4-461B-89D6-CBE3BFBC65C6}" type="slidenum">
              <a:rPr lang="en-US" smtClean="0"/>
              <a:t>‹#›</a:t>
            </a:fld>
            <a:endParaRPr lang="en-US"/>
          </a:p>
        </p:txBody>
      </p:sp>
    </p:spTree>
    <p:extLst>
      <p:ext uri="{BB962C8B-B14F-4D97-AF65-F5344CB8AC3E}">
        <p14:creationId xmlns:p14="http://schemas.microsoft.com/office/powerpoint/2010/main" val="4158979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andaId@baanda.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aandaId@baanda.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Curved Left 3">
            <a:extLst>
              <a:ext uri="{FF2B5EF4-FFF2-40B4-BE49-F238E27FC236}">
                <a16:creationId xmlns:a16="http://schemas.microsoft.com/office/drawing/2014/main" id="{8B6C8EAE-D727-4557-A3CE-7783FAB7BB4F}"/>
              </a:ext>
            </a:extLst>
          </p:cNvPr>
          <p:cNvSpPr/>
          <p:nvPr/>
        </p:nvSpPr>
        <p:spPr>
          <a:xfrm>
            <a:off x="80682" y="2326340"/>
            <a:ext cx="815788" cy="220531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BD76912-D8F1-4245-8DAE-0FA16FD6A8D1}"/>
              </a:ext>
            </a:extLst>
          </p:cNvPr>
          <p:cNvSpPr txBox="1"/>
          <p:nvPr/>
        </p:nvSpPr>
        <p:spPr>
          <a:xfrm>
            <a:off x="867895" y="2495459"/>
            <a:ext cx="1522880" cy="1754326"/>
          </a:xfrm>
          <a:prstGeom prst="rect">
            <a:avLst/>
          </a:prstGeom>
          <a:noFill/>
        </p:spPr>
        <p:txBody>
          <a:bodyPr wrap="square" rtlCol="0">
            <a:spAutoFit/>
          </a:bodyPr>
          <a:lstStyle/>
          <a:p>
            <a:r>
              <a:rPr lang="en-US" i="1" dirty="0"/>
              <a:t>Please be our </a:t>
            </a:r>
          </a:p>
          <a:p>
            <a:r>
              <a:rPr lang="en-US" i="1" dirty="0"/>
              <a:t>Baanda for </a:t>
            </a:r>
          </a:p>
          <a:p>
            <a:r>
              <a:rPr lang="en-US" i="1" dirty="0"/>
              <a:t>the wellbeing </a:t>
            </a:r>
          </a:p>
          <a:p>
            <a:r>
              <a:rPr lang="en-US" i="1" dirty="0"/>
              <a:t>of many around the world </a:t>
            </a:r>
          </a:p>
        </p:txBody>
      </p:sp>
      <p:sp>
        <p:nvSpPr>
          <p:cNvPr id="6" name="TextBox 5">
            <a:extLst>
              <a:ext uri="{FF2B5EF4-FFF2-40B4-BE49-F238E27FC236}">
                <a16:creationId xmlns:a16="http://schemas.microsoft.com/office/drawing/2014/main" id="{ED0D5761-CC72-4F35-B830-CD7701A71EB8}"/>
              </a:ext>
            </a:extLst>
          </p:cNvPr>
          <p:cNvSpPr txBox="1"/>
          <p:nvPr/>
        </p:nvSpPr>
        <p:spPr>
          <a:xfrm>
            <a:off x="867895" y="2204105"/>
            <a:ext cx="1389530" cy="369332"/>
          </a:xfrm>
          <a:prstGeom prst="rect">
            <a:avLst/>
          </a:prstGeom>
          <a:noFill/>
        </p:spPr>
        <p:txBody>
          <a:bodyPr wrap="square" rtlCol="0">
            <a:spAutoFit/>
          </a:bodyPr>
          <a:lstStyle/>
          <a:p>
            <a:r>
              <a:rPr lang="en-US" dirty="0">
                <a:solidFill>
                  <a:srgbClr val="0070C0"/>
                </a:solidFill>
                <a:latin typeface="Cooper Black" panose="0208090404030B020404" pitchFamily="18" charset="0"/>
              </a:rPr>
              <a:t>B</a:t>
            </a:r>
            <a:r>
              <a:rPr lang="en-US" dirty="0">
                <a:latin typeface="Cooper Black" panose="0208090404030B020404" pitchFamily="18" charset="0"/>
              </a:rPr>
              <a:t>aa</a:t>
            </a:r>
            <a:r>
              <a:rPr lang="en-US" dirty="0">
                <a:solidFill>
                  <a:srgbClr val="FF0000"/>
                </a:solidFill>
                <a:latin typeface="Cooper Black" panose="0208090404030B020404" pitchFamily="18" charset="0"/>
              </a:rPr>
              <a:t>n</a:t>
            </a:r>
            <a:r>
              <a:rPr lang="en-US" dirty="0">
                <a:latin typeface="Cooper Black" panose="0208090404030B020404" pitchFamily="18" charset="0"/>
              </a:rPr>
              <a:t>da</a:t>
            </a:r>
            <a:r>
              <a:rPr lang="en-US" dirty="0">
                <a:solidFill>
                  <a:schemeClr val="accent4">
                    <a:lumMod val="75000"/>
                  </a:schemeClr>
                </a:solidFill>
                <a:latin typeface="Cooper Black" panose="0208090404030B020404" pitchFamily="18" charset="0"/>
              </a:rPr>
              <a:t>Id</a:t>
            </a:r>
          </a:p>
        </p:txBody>
      </p:sp>
      <p:sp>
        <p:nvSpPr>
          <p:cNvPr id="7" name="Rectangle 6">
            <a:extLst>
              <a:ext uri="{FF2B5EF4-FFF2-40B4-BE49-F238E27FC236}">
                <a16:creationId xmlns:a16="http://schemas.microsoft.com/office/drawing/2014/main" id="{3219A53D-5169-471C-B2AC-80E94643640A}"/>
              </a:ext>
            </a:extLst>
          </p:cNvPr>
          <p:cNvSpPr/>
          <p:nvPr/>
        </p:nvSpPr>
        <p:spPr>
          <a:xfrm>
            <a:off x="2352676" y="663388"/>
            <a:ext cx="5894854" cy="5946962"/>
          </a:xfrm>
          <a:prstGeom prst="rect">
            <a:avLst/>
          </a:prstGeom>
          <a:solidFill>
            <a:schemeClr val="accent5">
              <a:lumMod val="20000"/>
              <a:lumOff val="8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E092EEE-6CD3-4DBA-88CF-466FCF5B2809}"/>
              </a:ext>
            </a:extLst>
          </p:cNvPr>
          <p:cNvSpPr txBox="1"/>
          <p:nvPr/>
        </p:nvSpPr>
        <p:spPr>
          <a:xfrm>
            <a:off x="4199966" y="349624"/>
            <a:ext cx="2200275" cy="369332"/>
          </a:xfrm>
          <a:prstGeom prst="rect">
            <a:avLst/>
          </a:prstGeom>
          <a:solidFill>
            <a:srgbClr val="002060"/>
          </a:solidFill>
          <a:effectLst>
            <a:outerShdw blurRad="50800" dist="38100" dir="8100000" algn="tr" rotWithShape="0">
              <a:prstClr val="black">
                <a:alpha val="40000"/>
              </a:prstClr>
            </a:outerShdw>
          </a:effectLst>
        </p:spPr>
        <p:txBody>
          <a:bodyPr wrap="square" rtlCol="0">
            <a:spAutoFit/>
          </a:bodyPr>
          <a:lstStyle/>
          <a:p>
            <a:pPr algn="ctr"/>
            <a:r>
              <a:rPr lang="en-US" dirty="0">
                <a:solidFill>
                  <a:schemeClr val="bg1"/>
                </a:solidFill>
                <a:latin typeface="Cooper Black" panose="0208090404030B020404" pitchFamily="18" charset="0"/>
              </a:rPr>
              <a:t>How to </a:t>
            </a:r>
            <a:r>
              <a:rPr lang="en-US" dirty="0">
                <a:solidFill>
                  <a:schemeClr val="accent5">
                    <a:lumMod val="40000"/>
                    <a:lumOff val="60000"/>
                  </a:schemeClr>
                </a:solidFill>
                <a:latin typeface="Cooper Black" panose="0208090404030B020404" pitchFamily="18" charset="0"/>
              </a:rPr>
              <a:t>B</a:t>
            </a:r>
            <a:r>
              <a:rPr lang="en-US" dirty="0">
                <a:solidFill>
                  <a:schemeClr val="bg1"/>
                </a:solidFill>
                <a:latin typeface="Cooper Black" panose="0208090404030B020404" pitchFamily="18" charset="0"/>
              </a:rPr>
              <a:t>aa</a:t>
            </a:r>
            <a:r>
              <a:rPr lang="en-US" dirty="0">
                <a:solidFill>
                  <a:srgbClr val="FF0000"/>
                </a:solidFill>
                <a:latin typeface="Cooper Black" panose="0208090404030B020404" pitchFamily="18" charset="0"/>
              </a:rPr>
              <a:t>n</a:t>
            </a:r>
            <a:r>
              <a:rPr lang="en-US" dirty="0">
                <a:solidFill>
                  <a:schemeClr val="bg1"/>
                </a:solidFill>
                <a:latin typeface="Cooper Black" panose="0208090404030B020404" pitchFamily="18" charset="0"/>
              </a:rPr>
              <a:t>da</a:t>
            </a:r>
            <a:r>
              <a:rPr lang="en-US" dirty="0">
                <a:solidFill>
                  <a:schemeClr val="accent4">
                    <a:lumMod val="60000"/>
                    <a:lumOff val="40000"/>
                  </a:schemeClr>
                </a:solidFill>
                <a:latin typeface="Cooper Black" panose="0208090404030B020404" pitchFamily="18" charset="0"/>
              </a:rPr>
              <a:t>Id</a:t>
            </a:r>
          </a:p>
        </p:txBody>
      </p:sp>
      <p:sp>
        <p:nvSpPr>
          <p:cNvPr id="9" name="TextBox 8">
            <a:extLst>
              <a:ext uri="{FF2B5EF4-FFF2-40B4-BE49-F238E27FC236}">
                <a16:creationId xmlns:a16="http://schemas.microsoft.com/office/drawing/2014/main" id="{4C1A84A0-9EDB-4A45-B42E-8C57FAE56C9A}"/>
              </a:ext>
            </a:extLst>
          </p:cNvPr>
          <p:cNvSpPr txBox="1"/>
          <p:nvPr/>
        </p:nvSpPr>
        <p:spPr>
          <a:xfrm>
            <a:off x="2390775" y="1032720"/>
            <a:ext cx="1395412" cy="369332"/>
          </a:xfrm>
          <a:prstGeom prst="rect">
            <a:avLst/>
          </a:prstGeom>
          <a:noFill/>
        </p:spPr>
        <p:txBody>
          <a:bodyPr wrap="square" rtlCol="0">
            <a:spAutoFit/>
          </a:bodyPr>
          <a:lstStyle/>
          <a:p>
            <a:r>
              <a:rPr lang="en-US" b="1" dirty="0"/>
              <a:t>Participate</a:t>
            </a:r>
          </a:p>
        </p:txBody>
      </p:sp>
      <p:sp>
        <p:nvSpPr>
          <p:cNvPr id="10" name="TextBox 9">
            <a:extLst>
              <a:ext uri="{FF2B5EF4-FFF2-40B4-BE49-F238E27FC236}">
                <a16:creationId xmlns:a16="http://schemas.microsoft.com/office/drawing/2014/main" id="{68D5879A-077C-4E11-BADB-8B6424C89C65}"/>
              </a:ext>
            </a:extLst>
          </p:cNvPr>
          <p:cNvSpPr txBox="1"/>
          <p:nvPr/>
        </p:nvSpPr>
        <p:spPr>
          <a:xfrm>
            <a:off x="2724150" y="1402052"/>
            <a:ext cx="5191125" cy="738664"/>
          </a:xfrm>
          <a:prstGeom prst="rect">
            <a:avLst/>
          </a:prstGeom>
          <a:noFill/>
        </p:spPr>
        <p:txBody>
          <a:bodyPr wrap="square" rtlCol="0">
            <a:spAutoFit/>
          </a:bodyPr>
          <a:lstStyle/>
          <a:p>
            <a:pPr algn="just"/>
            <a:r>
              <a:rPr lang="en-US" sz="1400" b="1" i="1" dirty="0">
                <a:solidFill>
                  <a:srgbClr val="002060"/>
                </a:solidFill>
              </a:rPr>
              <a:t>Join our movement and work, or play, with us. Tell us how we can better our services. Spread the name of Baanda across the globe. If your idea or effort is inducted in Baanda, you will also earn EIR coin.</a:t>
            </a:r>
          </a:p>
        </p:txBody>
      </p:sp>
      <p:sp>
        <p:nvSpPr>
          <p:cNvPr id="11" name="TextBox 10">
            <a:extLst>
              <a:ext uri="{FF2B5EF4-FFF2-40B4-BE49-F238E27FC236}">
                <a16:creationId xmlns:a16="http://schemas.microsoft.com/office/drawing/2014/main" id="{A912E585-5F94-4D6D-82AC-A982607F2D21}"/>
              </a:ext>
            </a:extLst>
          </p:cNvPr>
          <p:cNvSpPr txBox="1"/>
          <p:nvPr/>
        </p:nvSpPr>
        <p:spPr>
          <a:xfrm>
            <a:off x="2390775" y="2237171"/>
            <a:ext cx="1395412" cy="369332"/>
          </a:xfrm>
          <a:prstGeom prst="rect">
            <a:avLst/>
          </a:prstGeom>
          <a:noFill/>
        </p:spPr>
        <p:txBody>
          <a:bodyPr wrap="square" rtlCol="0">
            <a:spAutoFit/>
          </a:bodyPr>
          <a:lstStyle/>
          <a:p>
            <a:r>
              <a:rPr lang="en-US" b="1" dirty="0"/>
              <a:t>Invest</a:t>
            </a:r>
          </a:p>
        </p:txBody>
      </p:sp>
      <p:sp>
        <p:nvSpPr>
          <p:cNvPr id="12" name="TextBox 11">
            <a:extLst>
              <a:ext uri="{FF2B5EF4-FFF2-40B4-BE49-F238E27FC236}">
                <a16:creationId xmlns:a16="http://schemas.microsoft.com/office/drawing/2014/main" id="{40CA75E2-2E72-46AD-A287-894AFB9065B8}"/>
              </a:ext>
            </a:extLst>
          </p:cNvPr>
          <p:cNvSpPr txBox="1"/>
          <p:nvPr/>
        </p:nvSpPr>
        <p:spPr>
          <a:xfrm>
            <a:off x="2724150" y="2520266"/>
            <a:ext cx="5191125" cy="1384995"/>
          </a:xfrm>
          <a:prstGeom prst="rect">
            <a:avLst/>
          </a:prstGeom>
          <a:noFill/>
        </p:spPr>
        <p:txBody>
          <a:bodyPr wrap="square" rtlCol="0">
            <a:spAutoFit/>
          </a:bodyPr>
          <a:lstStyle/>
          <a:p>
            <a:pPr algn="just"/>
            <a:r>
              <a:rPr lang="en-US" sz="1400" b="1" i="1" dirty="0">
                <a:solidFill>
                  <a:srgbClr val="002060"/>
                </a:solidFill>
              </a:rPr>
              <a:t>You could invest in most fiat or crypto currency. Once you invest, you will get EIR (Baanda’s PCO or perpetual coin offerings). EIR maps to shares of Baanda organization. Hence, via EIR you will get stochastically increasing in value coin </a:t>
            </a:r>
            <a:r>
              <a:rPr lang="en-US" sz="1400" b="1" i="1">
                <a:solidFill>
                  <a:srgbClr val="002060"/>
                </a:solidFill>
              </a:rPr>
              <a:t>and be a </a:t>
            </a:r>
            <a:r>
              <a:rPr lang="en-US" sz="1400" b="1" i="1" dirty="0">
                <a:solidFill>
                  <a:srgbClr val="002060"/>
                </a:solidFill>
              </a:rPr>
              <a:t>shareholder. Once, you invest, all aspects of Baanda will be transparent to you. Any amount is  good amount.</a:t>
            </a:r>
          </a:p>
        </p:txBody>
      </p:sp>
      <p:sp>
        <p:nvSpPr>
          <p:cNvPr id="13" name="TextBox 12">
            <a:extLst>
              <a:ext uri="{FF2B5EF4-FFF2-40B4-BE49-F238E27FC236}">
                <a16:creationId xmlns:a16="http://schemas.microsoft.com/office/drawing/2014/main" id="{1E19BAC7-3E63-4E1F-A699-C1AEE545D110}"/>
              </a:ext>
            </a:extLst>
          </p:cNvPr>
          <p:cNvSpPr txBox="1"/>
          <p:nvPr/>
        </p:nvSpPr>
        <p:spPr>
          <a:xfrm>
            <a:off x="2380130" y="3891487"/>
            <a:ext cx="1395412" cy="369332"/>
          </a:xfrm>
          <a:prstGeom prst="rect">
            <a:avLst/>
          </a:prstGeom>
          <a:noFill/>
        </p:spPr>
        <p:txBody>
          <a:bodyPr wrap="square" rtlCol="0">
            <a:spAutoFit/>
          </a:bodyPr>
          <a:lstStyle/>
          <a:p>
            <a:r>
              <a:rPr lang="en-US" b="1" dirty="0"/>
              <a:t>Donate</a:t>
            </a:r>
          </a:p>
        </p:txBody>
      </p:sp>
      <p:sp>
        <p:nvSpPr>
          <p:cNvPr id="14" name="TextBox 13">
            <a:extLst>
              <a:ext uri="{FF2B5EF4-FFF2-40B4-BE49-F238E27FC236}">
                <a16:creationId xmlns:a16="http://schemas.microsoft.com/office/drawing/2014/main" id="{EB5312EE-E862-46D0-9413-615A817A3B0A}"/>
              </a:ext>
            </a:extLst>
          </p:cNvPr>
          <p:cNvSpPr txBox="1"/>
          <p:nvPr/>
        </p:nvSpPr>
        <p:spPr>
          <a:xfrm>
            <a:off x="2724150" y="4149268"/>
            <a:ext cx="5191125" cy="1600438"/>
          </a:xfrm>
          <a:prstGeom prst="rect">
            <a:avLst/>
          </a:prstGeom>
          <a:noFill/>
        </p:spPr>
        <p:txBody>
          <a:bodyPr wrap="square" rtlCol="0">
            <a:spAutoFit/>
          </a:bodyPr>
          <a:lstStyle/>
          <a:p>
            <a:pPr algn="just"/>
            <a:r>
              <a:rPr lang="en-US" sz="1400" b="1" i="1" dirty="0">
                <a:solidFill>
                  <a:srgbClr val="002060"/>
                </a:solidFill>
              </a:rPr>
              <a:t>You could  donate to Baanda to propagate your goodwill to the world. When you donate, your donation would be stored in Baanda charity vault. In turn, and per your choice, Baanda will invest to all those in need and could enhance their life via cooperation. Upon you wish, your name would be mentioned to the recipients and the world. Once again, every aspect of the handling of your donation would be visible to you. </a:t>
            </a:r>
          </a:p>
        </p:txBody>
      </p:sp>
      <p:sp>
        <p:nvSpPr>
          <p:cNvPr id="15" name="TextBox 14">
            <a:extLst>
              <a:ext uri="{FF2B5EF4-FFF2-40B4-BE49-F238E27FC236}">
                <a16:creationId xmlns:a16="http://schemas.microsoft.com/office/drawing/2014/main" id="{668B9424-5780-4B4B-BE61-318D02D82339}"/>
              </a:ext>
            </a:extLst>
          </p:cNvPr>
          <p:cNvSpPr txBox="1"/>
          <p:nvPr/>
        </p:nvSpPr>
        <p:spPr>
          <a:xfrm>
            <a:off x="2532528" y="5857875"/>
            <a:ext cx="5487522" cy="523220"/>
          </a:xfrm>
          <a:prstGeom prst="rect">
            <a:avLst/>
          </a:prstGeom>
          <a:noFill/>
        </p:spPr>
        <p:txBody>
          <a:bodyPr wrap="square" rtlCol="0">
            <a:spAutoFit/>
          </a:bodyPr>
          <a:lstStyle/>
          <a:p>
            <a:pPr algn="just"/>
            <a:r>
              <a:rPr lang="en-US" sz="1400" b="1" i="1" dirty="0">
                <a:solidFill>
                  <a:srgbClr val="0070C0"/>
                </a:solidFill>
              </a:rPr>
              <a:t>When you want to be Baanda, please contact </a:t>
            </a:r>
            <a:r>
              <a:rPr lang="en-US" sz="1400" b="1" i="1" dirty="0">
                <a:solidFill>
                  <a:srgbClr val="0070C0"/>
                </a:solidFill>
                <a:hlinkClick r:id="rId2"/>
              </a:rPr>
              <a:t>baandaId@baanda.com</a:t>
            </a:r>
            <a:r>
              <a:rPr lang="en-US" sz="1400" b="1" i="1" dirty="0">
                <a:solidFill>
                  <a:srgbClr val="0070C0"/>
                </a:solidFill>
              </a:rPr>
              <a:t> or anyone in on baanda.com. We are all Baanda and we are a flat-org. </a:t>
            </a:r>
          </a:p>
        </p:txBody>
      </p:sp>
      <p:sp>
        <p:nvSpPr>
          <p:cNvPr id="2" name="TextBox 1">
            <a:extLst>
              <a:ext uri="{FF2B5EF4-FFF2-40B4-BE49-F238E27FC236}">
                <a16:creationId xmlns:a16="http://schemas.microsoft.com/office/drawing/2014/main" id="{934A0E4E-1823-4BDA-9307-FF8540E29F28}"/>
              </a:ext>
            </a:extLst>
          </p:cNvPr>
          <p:cNvSpPr txBox="1"/>
          <p:nvPr/>
        </p:nvSpPr>
        <p:spPr>
          <a:xfrm>
            <a:off x="80682" y="5208494"/>
            <a:ext cx="1775012" cy="646331"/>
          </a:xfrm>
          <a:prstGeom prst="rect">
            <a:avLst/>
          </a:prstGeom>
          <a:no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en-US" sz="1200" b="1" dirty="0">
                <a:solidFill>
                  <a:schemeClr val="accent6">
                    <a:lumMod val="50000"/>
                  </a:schemeClr>
                </a:solidFill>
              </a:rPr>
              <a:t>On-line BaandaId is under construction. It will be available shortly.</a:t>
            </a:r>
          </a:p>
        </p:txBody>
      </p:sp>
      <p:sp>
        <p:nvSpPr>
          <p:cNvPr id="3" name="TextBox 2">
            <a:extLst>
              <a:ext uri="{FF2B5EF4-FFF2-40B4-BE49-F238E27FC236}">
                <a16:creationId xmlns:a16="http://schemas.microsoft.com/office/drawing/2014/main" id="{43FDF370-4575-4E38-9D01-C1537A885184}"/>
              </a:ext>
            </a:extLst>
          </p:cNvPr>
          <p:cNvSpPr txBox="1"/>
          <p:nvPr/>
        </p:nvSpPr>
        <p:spPr>
          <a:xfrm>
            <a:off x="3254188" y="3905261"/>
            <a:ext cx="3146053" cy="338554"/>
          </a:xfrm>
          <a:prstGeom prst="rect">
            <a:avLst/>
          </a:prstGeom>
          <a:noFill/>
        </p:spPr>
        <p:txBody>
          <a:bodyPr wrap="square" rtlCol="0">
            <a:spAutoFit/>
          </a:bodyPr>
          <a:lstStyle/>
          <a:p>
            <a:r>
              <a:rPr lang="en-US" sz="1600" b="1" dirty="0">
                <a:solidFill>
                  <a:srgbClr val="0070C0"/>
                </a:solidFill>
                <a:latin typeface="Jokerman" panose="04090605060D06020702" pitchFamily="82" charset="0"/>
              </a:rPr>
              <a:t>Enabler of Crowd Sourcing</a:t>
            </a:r>
          </a:p>
        </p:txBody>
      </p:sp>
    </p:spTree>
    <p:extLst>
      <p:ext uri="{BB962C8B-B14F-4D97-AF65-F5344CB8AC3E}">
        <p14:creationId xmlns:p14="http://schemas.microsoft.com/office/powerpoint/2010/main" val="95347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615325-1CE3-4767-9623-5FA1EC11475D}"/>
              </a:ext>
            </a:extLst>
          </p:cNvPr>
          <p:cNvSpPr/>
          <p:nvPr/>
        </p:nvSpPr>
        <p:spPr>
          <a:xfrm>
            <a:off x="3235735" y="584729"/>
            <a:ext cx="5894854" cy="5946962"/>
          </a:xfrm>
          <a:prstGeom prst="rect">
            <a:avLst/>
          </a:prstGeom>
          <a:solidFill>
            <a:schemeClr val="accent5">
              <a:lumMod val="20000"/>
              <a:lumOff val="8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FB1670C-44DF-4C0B-8C4F-48AB39D64009}"/>
              </a:ext>
            </a:extLst>
          </p:cNvPr>
          <p:cNvSpPr txBox="1"/>
          <p:nvPr/>
        </p:nvSpPr>
        <p:spPr>
          <a:xfrm>
            <a:off x="5083025" y="270965"/>
            <a:ext cx="2200275" cy="369332"/>
          </a:xfrm>
          <a:prstGeom prst="rect">
            <a:avLst/>
          </a:prstGeom>
          <a:solidFill>
            <a:srgbClr val="002060"/>
          </a:solidFill>
          <a:effectLst>
            <a:outerShdw blurRad="50800" dist="38100" dir="8100000" algn="tr" rotWithShape="0">
              <a:prstClr val="black">
                <a:alpha val="40000"/>
              </a:prstClr>
            </a:outerShdw>
          </a:effectLst>
        </p:spPr>
        <p:txBody>
          <a:bodyPr wrap="square" rtlCol="0">
            <a:spAutoFit/>
          </a:bodyPr>
          <a:lstStyle/>
          <a:p>
            <a:pPr algn="ctr"/>
            <a:r>
              <a:rPr lang="en-US" dirty="0">
                <a:solidFill>
                  <a:schemeClr val="accent5">
                    <a:lumMod val="40000"/>
                    <a:lumOff val="60000"/>
                  </a:schemeClr>
                </a:solidFill>
                <a:latin typeface="Cooper Black" panose="0208090404030B020404" pitchFamily="18" charset="0"/>
              </a:rPr>
              <a:t>B</a:t>
            </a:r>
            <a:r>
              <a:rPr lang="en-US" dirty="0">
                <a:solidFill>
                  <a:schemeClr val="bg1"/>
                </a:solidFill>
                <a:latin typeface="Cooper Black" panose="0208090404030B020404" pitchFamily="18" charset="0"/>
              </a:rPr>
              <a:t>aa</a:t>
            </a:r>
            <a:r>
              <a:rPr lang="en-US" dirty="0">
                <a:solidFill>
                  <a:srgbClr val="FF0000"/>
                </a:solidFill>
                <a:latin typeface="Cooper Black" panose="0208090404030B020404" pitchFamily="18" charset="0"/>
              </a:rPr>
              <a:t>n</a:t>
            </a:r>
            <a:r>
              <a:rPr lang="en-US" dirty="0">
                <a:solidFill>
                  <a:schemeClr val="bg1"/>
                </a:solidFill>
                <a:latin typeface="Cooper Black" panose="0208090404030B020404" pitchFamily="18" charset="0"/>
              </a:rPr>
              <a:t>da</a:t>
            </a:r>
            <a:r>
              <a:rPr lang="en-US" dirty="0">
                <a:solidFill>
                  <a:schemeClr val="accent4">
                    <a:lumMod val="60000"/>
                    <a:lumOff val="40000"/>
                  </a:schemeClr>
                </a:solidFill>
                <a:latin typeface="Cooper Black" panose="0208090404030B020404" pitchFamily="18" charset="0"/>
              </a:rPr>
              <a:t> </a:t>
            </a:r>
            <a:r>
              <a:rPr lang="en-US" dirty="0">
                <a:solidFill>
                  <a:schemeClr val="bg1"/>
                </a:solidFill>
                <a:latin typeface="Cooper Black" panose="0208090404030B020404" pitchFamily="18" charset="0"/>
              </a:rPr>
              <a:t>Services</a:t>
            </a:r>
          </a:p>
        </p:txBody>
      </p:sp>
      <p:sp>
        <p:nvSpPr>
          <p:cNvPr id="6" name="TextBox 5">
            <a:extLst>
              <a:ext uri="{FF2B5EF4-FFF2-40B4-BE49-F238E27FC236}">
                <a16:creationId xmlns:a16="http://schemas.microsoft.com/office/drawing/2014/main" id="{0D9484B1-4AFA-4CF4-BE83-BCC76D57E6DE}"/>
              </a:ext>
            </a:extLst>
          </p:cNvPr>
          <p:cNvSpPr txBox="1"/>
          <p:nvPr/>
        </p:nvSpPr>
        <p:spPr>
          <a:xfrm>
            <a:off x="3273834" y="954061"/>
            <a:ext cx="1158671" cy="369332"/>
          </a:xfrm>
          <a:prstGeom prst="rect">
            <a:avLst/>
          </a:prstGeom>
          <a:solidFill>
            <a:schemeClr val="accent1">
              <a:lumMod val="20000"/>
              <a:lumOff val="80000"/>
            </a:schemeClr>
          </a:solidFill>
          <a:effectLst>
            <a:outerShdw blurRad="50800" dist="38100" dir="8100000" algn="tr" rotWithShape="0">
              <a:prstClr val="black">
                <a:alpha val="40000"/>
              </a:prstClr>
            </a:outerShdw>
          </a:effectLst>
        </p:spPr>
        <p:txBody>
          <a:bodyPr wrap="square" rtlCol="0">
            <a:spAutoFit/>
          </a:bodyPr>
          <a:lstStyle/>
          <a:p>
            <a:r>
              <a:rPr lang="en-US" b="1" dirty="0"/>
              <a:t>Copyright</a:t>
            </a:r>
          </a:p>
        </p:txBody>
      </p:sp>
      <p:sp>
        <p:nvSpPr>
          <p:cNvPr id="7" name="TextBox 6">
            <a:extLst>
              <a:ext uri="{FF2B5EF4-FFF2-40B4-BE49-F238E27FC236}">
                <a16:creationId xmlns:a16="http://schemas.microsoft.com/office/drawing/2014/main" id="{5077D618-C829-4A06-970D-6422B4AA2934}"/>
              </a:ext>
            </a:extLst>
          </p:cNvPr>
          <p:cNvSpPr txBox="1"/>
          <p:nvPr/>
        </p:nvSpPr>
        <p:spPr>
          <a:xfrm>
            <a:off x="3607209" y="1323393"/>
            <a:ext cx="5191125" cy="738664"/>
          </a:xfrm>
          <a:prstGeom prst="rect">
            <a:avLst/>
          </a:prstGeom>
          <a:noFill/>
        </p:spPr>
        <p:txBody>
          <a:bodyPr wrap="square" rtlCol="0">
            <a:spAutoFit/>
          </a:bodyPr>
          <a:lstStyle/>
          <a:p>
            <a:pPr algn="just"/>
            <a:r>
              <a:rPr lang="en-US" sz="1400" b="1" i="1" dirty="0">
                <a:solidFill>
                  <a:srgbClr val="002060"/>
                </a:solidFill>
              </a:rPr>
              <a:t>You have all your creations in copyright. What good is it if your work is not seen and celebrated your work? You have a dream behind your creation … right?</a:t>
            </a:r>
          </a:p>
        </p:txBody>
      </p:sp>
      <p:sp>
        <p:nvSpPr>
          <p:cNvPr id="8" name="TextBox 7">
            <a:extLst>
              <a:ext uri="{FF2B5EF4-FFF2-40B4-BE49-F238E27FC236}">
                <a16:creationId xmlns:a16="http://schemas.microsoft.com/office/drawing/2014/main" id="{1CA67405-735E-4A91-A0B0-B4B5FB726F7F}"/>
              </a:ext>
            </a:extLst>
          </p:cNvPr>
          <p:cNvSpPr txBox="1"/>
          <p:nvPr/>
        </p:nvSpPr>
        <p:spPr>
          <a:xfrm>
            <a:off x="3273834" y="2087262"/>
            <a:ext cx="2534932" cy="369332"/>
          </a:xfrm>
          <a:prstGeom prst="rect">
            <a:avLst/>
          </a:prstGeom>
          <a:noFill/>
        </p:spPr>
        <p:txBody>
          <a:bodyPr wrap="square" rtlCol="0">
            <a:spAutoFit/>
          </a:bodyPr>
          <a:lstStyle/>
          <a:p>
            <a:r>
              <a:rPr lang="en-US" b="1" dirty="0"/>
              <a:t>Expertise Sharing</a:t>
            </a:r>
          </a:p>
        </p:txBody>
      </p:sp>
      <p:sp>
        <p:nvSpPr>
          <p:cNvPr id="9" name="TextBox 8">
            <a:extLst>
              <a:ext uri="{FF2B5EF4-FFF2-40B4-BE49-F238E27FC236}">
                <a16:creationId xmlns:a16="http://schemas.microsoft.com/office/drawing/2014/main" id="{92DC5AD2-DD1A-49FE-B8E5-AB25B280E839}"/>
              </a:ext>
            </a:extLst>
          </p:cNvPr>
          <p:cNvSpPr txBox="1"/>
          <p:nvPr/>
        </p:nvSpPr>
        <p:spPr>
          <a:xfrm>
            <a:off x="3607209" y="2441607"/>
            <a:ext cx="5191125" cy="2031325"/>
          </a:xfrm>
          <a:prstGeom prst="rect">
            <a:avLst/>
          </a:prstGeom>
          <a:noFill/>
        </p:spPr>
        <p:txBody>
          <a:bodyPr wrap="square" rtlCol="0">
            <a:spAutoFit/>
          </a:bodyPr>
          <a:lstStyle/>
          <a:p>
            <a:pPr algn="just"/>
            <a:r>
              <a:rPr lang="en-US" sz="1400" b="1" i="1" dirty="0">
                <a:solidFill>
                  <a:srgbClr val="002060"/>
                </a:solidFill>
              </a:rPr>
              <a:t>As an initiation, Baanda will increasingly provide services in the following areas:</a:t>
            </a:r>
          </a:p>
          <a:p>
            <a:pPr algn="just"/>
            <a:r>
              <a:rPr lang="en-US" sz="1400" b="1" i="1" dirty="0">
                <a:solidFill>
                  <a:srgbClr val="002060"/>
                </a:solidFill>
              </a:rPr>
              <a:t>Scholarly :</a:t>
            </a:r>
          </a:p>
          <a:p>
            <a:pPr algn="just"/>
            <a:endParaRPr lang="en-US" sz="1400" b="1" i="1" dirty="0">
              <a:solidFill>
                <a:srgbClr val="002060"/>
              </a:solidFill>
            </a:endParaRPr>
          </a:p>
          <a:p>
            <a:pPr algn="just"/>
            <a:endParaRPr lang="en-US" sz="1400" b="1" i="1" dirty="0">
              <a:solidFill>
                <a:srgbClr val="002060"/>
              </a:solidFill>
            </a:endParaRPr>
          </a:p>
          <a:p>
            <a:pPr algn="just"/>
            <a:r>
              <a:rPr lang="en-US" sz="1400" b="1" i="1" dirty="0">
                <a:solidFill>
                  <a:srgbClr val="002060"/>
                </a:solidFill>
              </a:rPr>
              <a:t>Movie Scripts: </a:t>
            </a:r>
          </a:p>
          <a:p>
            <a:pPr algn="just"/>
            <a:endParaRPr lang="en-US" sz="1400" b="1" i="1" dirty="0">
              <a:solidFill>
                <a:srgbClr val="002060"/>
              </a:solidFill>
            </a:endParaRPr>
          </a:p>
          <a:p>
            <a:pPr algn="just"/>
            <a:r>
              <a:rPr lang="en-US" sz="1400" b="1" i="1" dirty="0">
                <a:solidFill>
                  <a:srgbClr val="002060"/>
                </a:solidFill>
              </a:rPr>
              <a:t>Other similar areas are: Cooking recipe; short story; novels; sound bits; and other creative  ideas. </a:t>
            </a:r>
          </a:p>
        </p:txBody>
      </p:sp>
      <p:sp>
        <p:nvSpPr>
          <p:cNvPr id="10" name="TextBox 9">
            <a:extLst>
              <a:ext uri="{FF2B5EF4-FFF2-40B4-BE49-F238E27FC236}">
                <a16:creationId xmlns:a16="http://schemas.microsoft.com/office/drawing/2014/main" id="{3485452A-3A72-42DA-A6FC-3B6FBB2DBA02}"/>
              </a:ext>
            </a:extLst>
          </p:cNvPr>
          <p:cNvSpPr txBox="1"/>
          <p:nvPr/>
        </p:nvSpPr>
        <p:spPr>
          <a:xfrm>
            <a:off x="3273833" y="4505015"/>
            <a:ext cx="2368677" cy="369332"/>
          </a:xfrm>
          <a:prstGeom prst="rect">
            <a:avLst/>
          </a:prstGeom>
          <a:noFill/>
        </p:spPr>
        <p:txBody>
          <a:bodyPr wrap="square" rtlCol="0">
            <a:spAutoFit/>
          </a:bodyPr>
          <a:lstStyle/>
          <a:p>
            <a:r>
              <a:rPr lang="en-US" b="1" dirty="0"/>
              <a:t>Baanda Cooperation</a:t>
            </a:r>
          </a:p>
        </p:txBody>
      </p:sp>
      <p:sp>
        <p:nvSpPr>
          <p:cNvPr id="11" name="TextBox 10">
            <a:extLst>
              <a:ext uri="{FF2B5EF4-FFF2-40B4-BE49-F238E27FC236}">
                <a16:creationId xmlns:a16="http://schemas.microsoft.com/office/drawing/2014/main" id="{4A4CA380-5AE5-4A0C-A822-102BE02F119D}"/>
              </a:ext>
            </a:extLst>
          </p:cNvPr>
          <p:cNvSpPr txBox="1"/>
          <p:nvPr/>
        </p:nvSpPr>
        <p:spPr>
          <a:xfrm>
            <a:off x="3599410" y="4865116"/>
            <a:ext cx="5191125" cy="954107"/>
          </a:xfrm>
          <a:prstGeom prst="rect">
            <a:avLst/>
          </a:prstGeom>
          <a:noFill/>
        </p:spPr>
        <p:txBody>
          <a:bodyPr wrap="square" rtlCol="0">
            <a:spAutoFit/>
          </a:bodyPr>
          <a:lstStyle/>
          <a:p>
            <a:pPr algn="just"/>
            <a:r>
              <a:rPr lang="en-US" sz="1400" b="1" i="1" dirty="0">
                <a:solidFill>
                  <a:srgbClr val="002060"/>
                </a:solidFill>
              </a:rPr>
              <a:t>You will collaborate with you in distributing your work per your choice; get feedback; and in case of bidirectional interest … connect you with others who would be delighted to pursue your dreams together.</a:t>
            </a:r>
          </a:p>
        </p:txBody>
      </p:sp>
      <p:sp>
        <p:nvSpPr>
          <p:cNvPr id="12" name="TextBox 11">
            <a:extLst>
              <a:ext uri="{FF2B5EF4-FFF2-40B4-BE49-F238E27FC236}">
                <a16:creationId xmlns:a16="http://schemas.microsoft.com/office/drawing/2014/main" id="{C3274C40-AECC-4DA1-A749-543F9459F9D8}"/>
              </a:ext>
            </a:extLst>
          </p:cNvPr>
          <p:cNvSpPr txBox="1"/>
          <p:nvPr/>
        </p:nvSpPr>
        <p:spPr>
          <a:xfrm>
            <a:off x="3415587" y="5900578"/>
            <a:ext cx="5487522" cy="523220"/>
          </a:xfrm>
          <a:prstGeom prst="rect">
            <a:avLst/>
          </a:prstGeom>
          <a:noFill/>
        </p:spPr>
        <p:txBody>
          <a:bodyPr wrap="square" rtlCol="0">
            <a:spAutoFit/>
          </a:bodyPr>
          <a:lstStyle/>
          <a:p>
            <a:pPr algn="just"/>
            <a:r>
              <a:rPr lang="en-US" sz="1400" b="1" i="1" dirty="0">
                <a:solidFill>
                  <a:srgbClr val="0070C0"/>
                </a:solidFill>
              </a:rPr>
              <a:t>When you want to be Baanda, please contact </a:t>
            </a:r>
            <a:r>
              <a:rPr lang="en-US" sz="1400" b="1" i="1" dirty="0">
                <a:solidFill>
                  <a:srgbClr val="0070C0"/>
                </a:solidFill>
                <a:hlinkClick r:id="rId2"/>
              </a:rPr>
              <a:t>baandaId@baanda.com</a:t>
            </a:r>
            <a:r>
              <a:rPr lang="en-US" sz="1400" b="1" i="1" dirty="0">
                <a:solidFill>
                  <a:srgbClr val="0070C0"/>
                </a:solidFill>
              </a:rPr>
              <a:t> or anyone in on baanda.com. We are all Baanda and we are a flat-org. </a:t>
            </a:r>
          </a:p>
        </p:txBody>
      </p:sp>
      <p:sp>
        <p:nvSpPr>
          <p:cNvPr id="13" name="TextBox 12">
            <a:extLst>
              <a:ext uri="{FF2B5EF4-FFF2-40B4-BE49-F238E27FC236}">
                <a16:creationId xmlns:a16="http://schemas.microsoft.com/office/drawing/2014/main" id="{C40A2835-D97A-47AE-9BC0-B7698D34DEFE}"/>
              </a:ext>
            </a:extLst>
          </p:cNvPr>
          <p:cNvSpPr txBox="1"/>
          <p:nvPr/>
        </p:nvSpPr>
        <p:spPr>
          <a:xfrm>
            <a:off x="5757056" y="2092835"/>
            <a:ext cx="3146053" cy="338554"/>
          </a:xfrm>
          <a:prstGeom prst="rect">
            <a:avLst/>
          </a:prstGeom>
          <a:noFill/>
        </p:spPr>
        <p:txBody>
          <a:bodyPr wrap="square" rtlCol="0">
            <a:spAutoFit/>
          </a:bodyPr>
          <a:lstStyle/>
          <a:p>
            <a:r>
              <a:rPr lang="en-US" sz="1600" b="1" dirty="0">
                <a:solidFill>
                  <a:srgbClr val="0070C0"/>
                </a:solidFill>
                <a:latin typeface="Jokerman" panose="04090605060D06020702" pitchFamily="82" charset="0"/>
              </a:rPr>
              <a:t>Enabler of Crowd Sourcing</a:t>
            </a:r>
          </a:p>
        </p:txBody>
      </p:sp>
      <p:sp>
        <p:nvSpPr>
          <p:cNvPr id="14" name="TextBox 13">
            <a:extLst>
              <a:ext uri="{FF2B5EF4-FFF2-40B4-BE49-F238E27FC236}">
                <a16:creationId xmlns:a16="http://schemas.microsoft.com/office/drawing/2014/main" id="{C9B2FE6C-A6EB-4300-BC7C-C883D3B58BF4}"/>
              </a:ext>
            </a:extLst>
          </p:cNvPr>
          <p:cNvSpPr txBox="1"/>
          <p:nvPr/>
        </p:nvSpPr>
        <p:spPr>
          <a:xfrm>
            <a:off x="84096" y="86299"/>
            <a:ext cx="2149434" cy="369332"/>
          </a:xfrm>
          <a:prstGeom prst="rect">
            <a:avLst/>
          </a:prstGeom>
          <a:noFill/>
        </p:spPr>
        <p:txBody>
          <a:bodyPr wrap="square" rtlCol="0">
            <a:spAutoFit/>
          </a:bodyPr>
          <a:lstStyle/>
          <a:p>
            <a:r>
              <a:rPr lang="en-US" b="1" dirty="0"/>
              <a:t>Third leg of Baanda.</a:t>
            </a:r>
          </a:p>
        </p:txBody>
      </p:sp>
      <p:sp>
        <p:nvSpPr>
          <p:cNvPr id="15" name="TextBox 14">
            <a:extLst>
              <a:ext uri="{FF2B5EF4-FFF2-40B4-BE49-F238E27FC236}">
                <a16:creationId xmlns:a16="http://schemas.microsoft.com/office/drawing/2014/main" id="{E07026AA-CD0A-44D6-BD50-792717E113B3}"/>
              </a:ext>
            </a:extLst>
          </p:cNvPr>
          <p:cNvSpPr txBox="1"/>
          <p:nvPr/>
        </p:nvSpPr>
        <p:spPr>
          <a:xfrm>
            <a:off x="0" y="446230"/>
            <a:ext cx="3301287" cy="954107"/>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1400" b="1" dirty="0"/>
              <a:t>Like copyright, Baanda will provide the expertise  and cooperation platform for multitude of domains … as Baanda learns more and more of the world we live in.</a:t>
            </a:r>
          </a:p>
        </p:txBody>
      </p:sp>
      <p:sp>
        <p:nvSpPr>
          <p:cNvPr id="16" name="TextBox 15">
            <a:extLst>
              <a:ext uri="{FF2B5EF4-FFF2-40B4-BE49-F238E27FC236}">
                <a16:creationId xmlns:a16="http://schemas.microsoft.com/office/drawing/2014/main" id="{FADE291E-8AB7-4A49-9A8C-9D6312BAD0D4}"/>
              </a:ext>
            </a:extLst>
          </p:cNvPr>
          <p:cNvSpPr txBox="1"/>
          <p:nvPr/>
        </p:nvSpPr>
        <p:spPr>
          <a:xfrm>
            <a:off x="4541300" y="2864117"/>
            <a:ext cx="4144488" cy="738664"/>
          </a:xfrm>
          <a:prstGeom prst="rect">
            <a:avLst/>
          </a:prstGeom>
          <a:noFill/>
        </p:spPr>
        <p:txBody>
          <a:bodyPr wrap="square" rtlCol="0">
            <a:spAutoFit/>
          </a:bodyPr>
          <a:lstStyle/>
          <a:p>
            <a:r>
              <a:rPr lang="en-US" sz="1400" dirty="0"/>
              <a:t>You will be provided the contextual list of publishing conduits; cost of publishing; Baanda recommendations  etc. </a:t>
            </a:r>
          </a:p>
        </p:txBody>
      </p:sp>
      <p:sp>
        <p:nvSpPr>
          <p:cNvPr id="17" name="TextBox 16">
            <a:extLst>
              <a:ext uri="{FF2B5EF4-FFF2-40B4-BE49-F238E27FC236}">
                <a16:creationId xmlns:a16="http://schemas.microsoft.com/office/drawing/2014/main" id="{A4A2CA73-8D8A-4812-AB17-AB775764C8FC}"/>
              </a:ext>
            </a:extLst>
          </p:cNvPr>
          <p:cNvSpPr txBox="1"/>
          <p:nvPr/>
        </p:nvSpPr>
        <p:spPr>
          <a:xfrm>
            <a:off x="4746746" y="3516435"/>
            <a:ext cx="4144488" cy="523220"/>
          </a:xfrm>
          <a:prstGeom prst="rect">
            <a:avLst/>
          </a:prstGeom>
          <a:noFill/>
        </p:spPr>
        <p:txBody>
          <a:bodyPr wrap="square" rtlCol="0">
            <a:spAutoFit/>
          </a:bodyPr>
          <a:lstStyle/>
          <a:p>
            <a:r>
              <a:rPr lang="en-US" sz="1400" dirty="0"/>
              <a:t>You will get list of places where you could send your scripts contextually along with advises.</a:t>
            </a:r>
          </a:p>
        </p:txBody>
      </p:sp>
      <p:pic>
        <p:nvPicPr>
          <p:cNvPr id="18" name="Picture 17">
            <a:extLst>
              <a:ext uri="{FF2B5EF4-FFF2-40B4-BE49-F238E27FC236}">
                <a16:creationId xmlns:a16="http://schemas.microsoft.com/office/drawing/2014/main" id="{E8BC5CED-AB40-45F0-B731-8D4BDE741A83}"/>
              </a:ext>
            </a:extLst>
          </p:cNvPr>
          <p:cNvPicPr>
            <a:picLocks noChangeAspect="1"/>
          </p:cNvPicPr>
          <p:nvPr/>
        </p:nvPicPr>
        <p:blipFill>
          <a:blip r:embed="rId3"/>
          <a:stretch>
            <a:fillRect/>
          </a:stretch>
        </p:blipFill>
        <p:spPr>
          <a:xfrm>
            <a:off x="167454" y="1408562"/>
            <a:ext cx="2867025" cy="2194219"/>
          </a:xfrm>
          <a:prstGeom prst="rect">
            <a:avLst/>
          </a:prstGeom>
        </p:spPr>
      </p:pic>
      <p:pic>
        <p:nvPicPr>
          <p:cNvPr id="19" name="Picture 18">
            <a:extLst>
              <a:ext uri="{FF2B5EF4-FFF2-40B4-BE49-F238E27FC236}">
                <a16:creationId xmlns:a16="http://schemas.microsoft.com/office/drawing/2014/main" id="{44443A72-D747-42D5-86BC-7C589BBC63AB}"/>
              </a:ext>
            </a:extLst>
          </p:cNvPr>
          <p:cNvPicPr>
            <a:picLocks noChangeAspect="1"/>
          </p:cNvPicPr>
          <p:nvPr/>
        </p:nvPicPr>
        <p:blipFill>
          <a:blip r:embed="rId4"/>
          <a:stretch>
            <a:fillRect/>
          </a:stretch>
        </p:blipFill>
        <p:spPr>
          <a:xfrm>
            <a:off x="172064" y="3566954"/>
            <a:ext cx="2867025" cy="2194220"/>
          </a:xfrm>
          <a:prstGeom prst="rect">
            <a:avLst/>
          </a:prstGeom>
        </p:spPr>
      </p:pic>
      <p:sp>
        <p:nvSpPr>
          <p:cNvPr id="20" name="TextBox 19">
            <a:extLst>
              <a:ext uri="{FF2B5EF4-FFF2-40B4-BE49-F238E27FC236}">
                <a16:creationId xmlns:a16="http://schemas.microsoft.com/office/drawing/2014/main" id="{F2954168-0A41-457C-BFC9-2BE5099EFD30}"/>
              </a:ext>
            </a:extLst>
          </p:cNvPr>
          <p:cNvSpPr txBox="1"/>
          <p:nvPr/>
        </p:nvSpPr>
        <p:spPr>
          <a:xfrm>
            <a:off x="167454" y="5900578"/>
            <a:ext cx="2840801" cy="523220"/>
          </a:xfrm>
          <a:prstGeom prst="rect">
            <a:avLst/>
          </a:prstGeom>
          <a:noFill/>
        </p:spPr>
        <p:txBody>
          <a:bodyPr wrap="square" rtlCol="0">
            <a:spAutoFit/>
          </a:bodyPr>
          <a:lstStyle/>
          <a:p>
            <a:pPr algn="ctr"/>
            <a:r>
              <a:rPr lang="en-US" sz="2800" dirty="0">
                <a:solidFill>
                  <a:srgbClr val="C00000"/>
                </a:solidFill>
                <a:latin typeface="Bernard MT Condensed" panose="02050806060905020404" pitchFamily="18" charset="0"/>
              </a:rPr>
              <a:t>Work in Progress</a:t>
            </a:r>
          </a:p>
        </p:txBody>
      </p:sp>
    </p:spTree>
    <p:extLst>
      <p:ext uri="{BB962C8B-B14F-4D97-AF65-F5344CB8AC3E}">
        <p14:creationId xmlns:p14="http://schemas.microsoft.com/office/powerpoint/2010/main" val="609538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3880</TotalTime>
  <Words>496</Words>
  <Application>Microsoft Office PowerPoint</Application>
  <PresentationFormat>On-screen Show (4:3)</PresentationFormat>
  <Paragraphs>35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Bernard MT Condensed</vt:lpstr>
      <vt:lpstr>Calibri</vt:lpstr>
      <vt:lpstr>Calibri Light</vt:lpstr>
      <vt:lpstr>Cooper Black</vt:lpstr>
      <vt:lpstr>Jokerman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Sarbojit Mukherjee</dc:creator>
  <cp:lastModifiedBy>Sarbojit Mukherjee</cp:lastModifiedBy>
  <cp:revision>22</cp:revision>
  <dcterms:created xsi:type="dcterms:W3CDTF">2017-12-06T19:35:23Z</dcterms:created>
  <dcterms:modified xsi:type="dcterms:W3CDTF">2017-12-11T19:02:40Z</dcterms:modified>
</cp:coreProperties>
</file>