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p:scale>
          <a:sx n="76" d="100"/>
          <a:sy n="76" d="100"/>
        </p:scale>
        <p:origin x="120"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11F5-D809-463A-9CEA-15DD52DE0A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4A8ADF-BA18-43A6-B749-3F6A68234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F89080-D03B-4E2A-9822-7F4BBD136545}"/>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5" name="Footer Placeholder 4">
            <a:extLst>
              <a:ext uri="{FF2B5EF4-FFF2-40B4-BE49-F238E27FC236}">
                <a16:creationId xmlns:a16="http://schemas.microsoft.com/office/drawing/2014/main" id="{21B181CB-02FC-482B-A99E-21DA84D31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7D5BF-E22D-46C3-B292-7A5F9C7888BD}"/>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59957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D925-193F-45BA-AB65-B65035CCED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B06D2E-2284-433D-ACCE-4A037E24CA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EBEC3-EC90-49AE-8EC1-85FA53FB9091}"/>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5" name="Footer Placeholder 4">
            <a:extLst>
              <a:ext uri="{FF2B5EF4-FFF2-40B4-BE49-F238E27FC236}">
                <a16:creationId xmlns:a16="http://schemas.microsoft.com/office/drawing/2014/main" id="{93E2D414-6EF8-4720-9401-18AA3E4A4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F766D-9B50-4985-AC8B-1DD81706B48A}"/>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34032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577CF-B40C-4757-A0A5-CB7EB8BA1B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1B2279-3878-4AA4-8AF2-E4BB29FB99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25E83-8FED-4FF2-B20E-3F2C31A07B5F}"/>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5" name="Footer Placeholder 4">
            <a:extLst>
              <a:ext uri="{FF2B5EF4-FFF2-40B4-BE49-F238E27FC236}">
                <a16:creationId xmlns:a16="http://schemas.microsoft.com/office/drawing/2014/main" id="{9C3F21DA-7ACB-4697-B94B-57F7FB001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6EF76-9B04-4F21-930B-1394C22273B8}"/>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98939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D6C5-1D13-44C1-A540-1AFD900AF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BA033-3892-446C-A386-FE88B720B3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8AAE6-70B9-4A3D-B669-E908F9A2B791}"/>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5" name="Footer Placeholder 4">
            <a:extLst>
              <a:ext uri="{FF2B5EF4-FFF2-40B4-BE49-F238E27FC236}">
                <a16:creationId xmlns:a16="http://schemas.microsoft.com/office/drawing/2014/main" id="{76E64D84-9A82-4463-95F1-4F4E037CB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F6D65-A4BD-43FE-A00B-DA5B353CEBF9}"/>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96983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D54F-DB62-45DA-A6B1-37F4A3295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B5E61B-0C2A-4EFB-8534-24BCF60CC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81EEE9-1A71-4B0A-9B9E-DA111D9E3058}"/>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5" name="Footer Placeholder 4">
            <a:extLst>
              <a:ext uri="{FF2B5EF4-FFF2-40B4-BE49-F238E27FC236}">
                <a16:creationId xmlns:a16="http://schemas.microsoft.com/office/drawing/2014/main" id="{E0F1C8D5-56A8-4729-9983-DF7135188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71011-E307-4AB7-94EB-4CE5D6445842}"/>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167972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68C2-839B-4842-A18A-4D4FD2705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0B2FB-804B-43F7-ADA9-382B1C3E7E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05CB33-2DCC-469A-9B58-38A8B6FB77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9315D8-B5FC-4B1B-A039-BFF4729B7C0A}"/>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6" name="Footer Placeholder 5">
            <a:extLst>
              <a:ext uri="{FF2B5EF4-FFF2-40B4-BE49-F238E27FC236}">
                <a16:creationId xmlns:a16="http://schemas.microsoft.com/office/drawing/2014/main" id="{0C11A59F-226F-4EC4-8477-07F558369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EB028-BF60-4D6C-B4CA-657335E11C9C}"/>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87820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F2BA-B011-48C6-9E14-47A76E45BB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A2214C-5485-484E-8F02-ED5488FD2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5ECD65-EF16-4F14-8FCC-7614F9F849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8485A-FED8-4A60-9DEF-5A1D589F3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A15586-7A98-4AD3-AD0B-6C1FC537F9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0CB3DC-9025-4529-8EB2-206A93FBAD4A}"/>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8" name="Footer Placeholder 7">
            <a:extLst>
              <a:ext uri="{FF2B5EF4-FFF2-40B4-BE49-F238E27FC236}">
                <a16:creationId xmlns:a16="http://schemas.microsoft.com/office/drawing/2014/main" id="{195392FC-211B-479A-9370-890A0DBF30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356766-EED6-4B6B-8CCC-00BBF5810E89}"/>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225736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B4B3-6A67-485E-B91D-6069F2D241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6E5F69-8952-4304-8D48-768A1D631826}"/>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4" name="Footer Placeholder 3">
            <a:extLst>
              <a:ext uri="{FF2B5EF4-FFF2-40B4-BE49-F238E27FC236}">
                <a16:creationId xmlns:a16="http://schemas.microsoft.com/office/drawing/2014/main" id="{01AAD16F-CB07-4F76-9694-F31558ACB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8ACD68-0491-4217-9E3D-79291AB836C6}"/>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285812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C54B8-8063-4248-82CE-1B8C115BAC83}"/>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3" name="Footer Placeholder 2">
            <a:extLst>
              <a:ext uri="{FF2B5EF4-FFF2-40B4-BE49-F238E27FC236}">
                <a16:creationId xmlns:a16="http://schemas.microsoft.com/office/drawing/2014/main" id="{1540FDD0-B29A-4602-9215-8236F432EB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A1BCE6-32F6-45A8-BBED-6C78DA5F7446}"/>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375970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BB8A-B22E-4B59-901B-FDD0D7829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35D4C-079E-4429-830D-A931869D0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1D94D0-29E0-4E64-A460-053E33FB7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2459F3-8F74-42B9-B2B1-62340AB247D5}"/>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6" name="Footer Placeholder 5">
            <a:extLst>
              <a:ext uri="{FF2B5EF4-FFF2-40B4-BE49-F238E27FC236}">
                <a16:creationId xmlns:a16="http://schemas.microsoft.com/office/drawing/2014/main" id="{303066B8-47F8-4CBB-8114-C4D835B2E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A831B-CEA8-4A28-AB01-514F885F49DF}"/>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271901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3DA0-785E-4AE8-AA38-568FBC9C7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23F327-E8D1-48A7-8CA9-2046598B3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07B68E-0300-4B90-A847-7AC8F91B8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D6D7CC-11F7-46D9-BA49-8185DDAA3B50}"/>
              </a:ext>
            </a:extLst>
          </p:cNvPr>
          <p:cNvSpPr>
            <a:spLocks noGrp="1"/>
          </p:cNvSpPr>
          <p:nvPr>
            <p:ph type="dt" sz="half" idx="10"/>
          </p:nvPr>
        </p:nvSpPr>
        <p:spPr/>
        <p:txBody>
          <a:bodyPr/>
          <a:lstStyle/>
          <a:p>
            <a:fld id="{6EDB5DB1-7FD5-41B9-B3E7-4537AFCB7B0E}" type="datetimeFigureOut">
              <a:rPr lang="en-US" smtClean="0"/>
              <a:t>12/5/2017</a:t>
            </a:fld>
            <a:endParaRPr lang="en-US"/>
          </a:p>
        </p:txBody>
      </p:sp>
      <p:sp>
        <p:nvSpPr>
          <p:cNvPr id="6" name="Footer Placeholder 5">
            <a:extLst>
              <a:ext uri="{FF2B5EF4-FFF2-40B4-BE49-F238E27FC236}">
                <a16:creationId xmlns:a16="http://schemas.microsoft.com/office/drawing/2014/main" id="{0F556DEA-FAF9-48CA-BCD8-2615EE67E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A4EF3-AFAE-4E02-B36A-207C872C7101}"/>
              </a:ext>
            </a:extLst>
          </p:cNvPr>
          <p:cNvSpPr>
            <a:spLocks noGrp="1"/>
          </p:cNvSpPr>
          <p:nvPr>
            <p:ph type="sldNum" sz="quarter" idx="12"/>
          </p:nvPr>
        </p:nvSpPr>
        <p:spPr/>
        <p:txBody>
          <a:bodyPr/>
          <a:lstStyle/>
          <a:p>
            <a:fld id="{10A2FC15-80B4-4A84-A770-357B8E1175FD}" type="slidenum">
              <a:rPr lang="en-US" smtClean="0"/>
              <a:t>‹#›</a:t>
            </a:fld>
            <a:endParaRPr lang="en-US"/>
          </a:p>
        </p:txBody>
      </p:sp>
    </p:spTree>
    <p:extLst>
      <p:ext uri="{BB962C8B-B14F-4D97-AF65-F5344CB8AC3E}">
        <p14:creationId xmlns:p14="http://schemas.microsoft.com/office/powerpoint/2010/main" val="364915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741E61-C91B-4693-AFAE-32C36F67C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963971-C484-424E-86D0-B1C898EC5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6D2CE-07CB-4D99-BF46-C8F93F2A6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B5DB1-7FD5-41B9-B3E7-4537AFCB7B0E}" type="datetimeFigureOut">
              <a:rPr lang="en-US" smtClean="0"/>
              <a:t>12/5/2017</a:t>
            </a:fld>
            <a:endParaRPr lang="en-US"/>
          </a:p>
        </p:txBody>
      </p:sp>
      <p:sp>
        <p:nvSpPr>
          <p:cNvPr id="5" name="Footer Placeholder 4">
            <a:extLst>
              <a:ext uri="{FF2B5EF4-FFF2-40B4-BE49-F238E27FC236}">
                <a16:creationId xmlns:a16="http://schemas.microsoft.com/office/drawing/2014/main" id="{6D6FD7FD-FB18-4202-82DD-66271F8C3B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9B07DE-226A-4078-8B6F-ACAAE652C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2FC15-80B4-4A84-A770-357B8E1175FD}" type="slidenum">
              <a:rPr lang="en-US" smtClean="0"/>
              <a:t>‹#›</a:t>
            </a:fld>
            <a:endParaRPr lang="en-US"/>
          </a:p>
        </p:txBody>
      </p:sp>
    </p:spTree>
    <p:extLst>
      <p:ext uri="{BB962C8B-B14F-4D97-AF65-F5344CB8AC3E}">
        <p14:creationId xmlns:p14="http://schemas.microsoft.com/office/powerpoint/2010/main" val="2733289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
              <a:schemeClr val="accent1">
                <a:lumMod val="5000"/>
                <a:lumOff val="95000"/>
              </a:schemeClr>
            </a:gs>
            <a:gs pos="9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8386A1-9108-4D1A-8F92-B98C319FB4B7}"/>
              </a:ext>
            </a:extLst>
          </p:cNvPr>
          <p:cNvSpPr txBox="1"/>
          <p:nvPr/>
        </p:nvSpPr>
        <p:spPr>
          <a:xfrm>
            <a:off x="241300" y="215900"/>
            <a:ext cx="2260600" cy="369332"/>
          </a:xfrm>
          <a:prstGeom prst="rect">
            <a:avLst/>
          </a:prstGeom>
          <a:solidFill>
            <a:schemeClr val="bg1"/>
          </a:solidFill>
          <a:effectLst>
            <a:outerShdw blurRad="50800" dist="38100" dir="8100000" algn="tr" rotWithShape="0">
              <a:prstClr val="black">
                <a:alpha val="40000"/>
              </a:prstClr>
            </a:outerShdw>
          </a:effectLst>
        </p:spPr>
        <p:txBody>
          <a:bodyPr wrap="square" rtlCol="0">
            <a:spAutoFit/>
          </a:bodyPr>
          <a:lstStyle/>
          <a:p>
            <a:r>
              <a:rPr lang="en-US" dirty="0"/>
              <a:t>Copyright First Phase</a:t>
            </a:r>
          </a:p>
        </p:txBody>
      </p:sp>
      <p:sp>
        <p:nvSpPr>
          <p:cNvPr id="5" name="TextBox 4">
            <a:extLst>
              <a:ext uri="{FF2B5EF4-FFF2-40B4-BE49-F238E27FC236}">
                <a16:creationId xmlns:a16="http://schemas.microsoft.com/office/drawing/2014/main" id="{A3B813EA-25FF-4165-B37C-2F09B2F44FC0}"/>
              </a:ext>
            </a:extLst>
          </p:cNvPr>
          <p:cNvSpPr txBox="1"/>
          <p:nvPr/>
        </p:nvSpPr>
        <p:spPr>
          <a:xfrm>
            <a:off x="241300" y="749300"/>
            <a:ext cx="6286500" cy="1200329"/>
          </a:xfrm>
          <a:prstGeom prst="rect">
            <a:avLst/>
          </a:prstGeom>
          <a:noFill/>
        </p:spPr>
        <p:txBody>
          <a:bodyPr wrap="square" rtlCol="0">
            <a:spAutoFit/>
          </a:bodyPr>
          <a:lstStyle/>
          <a:p>
            <a:pPr algn="just"/>
            <a:r>
              <a:rPr lang="en-US" dirty="0"/>
              <a:t>Baanda takes your digital assets, converts them into cryptographic unique hash, stores your asset in the cloud and the location along with hash is stored in Ethereum block chain for immutability.</a:t>
            </a:r>
          </a:p>
        </p:txBody>
      </p:sp>
      <p:sp>
        <p:nvSpPr>
          <p:cNvPr id="7" name="TextBox 6">
            <a:extLst>
              <a:ext uri="{FF2B5EF4-FFF2-40B4-BE49-F238E27FC236}">
                <a16:creationId xmlns:a16="http://schemas.microsoft.com/office/drawing/2014/main" id="{0A15AF40-FBA8-4D56-91F6-C22A6FD30F24}"/>
              </a:ext>
            </a:extLst>
          </p:cNvPr>
          <p:cNvSpPr txBox="1"/>
          <p:nvPr/>
        </p:nvSpPr>
        <p:spPr>
          <a:xfrm>
            <a:off x="241300" y="1949629"/>
            <a:ext cx="2501900" cy="369332"/>
          </a:xfrm>
          <a:prstGeom prst="rect">
            <a:avLst/>
          </a:prstGeom>
          <a:solidFill>
            <a:schemeClr val="bg1"/>
          </a:solidFill>
          <a:effectLst>
            <a:outerShdw blurRad="50800" dist="38100" dir="8100000" algn="tr" rotWithShape="0">
              <a:prstClr val="black">
                <a:alpha val="40000"/>
              </a:prstClr>
            </a:outerShdw>
          </a:effectLst>
        </p:spPr>
        <p:txBody>
          <a:bodyPr wrap="square" rtlCol="0">
            <a:spAutoFit/>
          </a:bodyPr>
          <a:lstStyle/>
          <a:p>
            <a:r>
              <a:rPr lang="en-US" dirty="0"/>
              <a:t>Copyright Second Phase</a:t>
            </a:r>
          </a:p>
        </p:txBody>
      </p:sp>
      <p:sp>
        <p:nvSpPr>
          <p:cNvPr id="8" name="TextBox 7">
            <a:extLst>
              <a:ext uri="{FF2B5EF4-FFF2-40B4-BE49-F238E27FC236}">
                <a16:creationId xmlns:a16="http://schemas.microsoft.com/office/drawing/2014/main" id="{6FE83F16-9EFE-49F1-B7C2-5C8E4BFE4CF4}"/>
              </a:ext>
            </a:extLst>
          </p:cNvPr>
          <p:cNvSpPr txBox="1"/>
          <p:nvPr/>
        </p:nvSpPr>
        <p:spPr>
          <a:xfrm>
            <a:off x="241300" y="2450782"/>
            <a:ext cx="6286500" cy="1477328"/>
          </a:xfrm>
          <a:prstGeom prst="rect">
            <a:avLst/>
          </a:prstGeom>
          <a:noFill/>
        </p:spPr>
        <p:txBody>
          <a:bodyPr wrap="square" rtlCol="0">
            <a:spAutoFit/>
          </a:bodyPr>
          <a:lstStyle/>
          <a:p>
            <a:pPr algn="just"/>
            <a:r>
              <a:rPr lang="en-US" dirty="0"/>
              <a:t>Baanda enables you to distribute to the right target or your choice. Baanda will also endeavor to get you a feedback. In Baanda vision, it will recommend you target audience, connect you to people who may want to cooperate and work to make your dreams come true. </a:t>
            </a:r>
          </a:p>
        </p:txBody>
      </p:sp>
      <p:sp>
        <p:nvSpPr>
          <p:cNvPr id="10" name="TextBox 9">
            <a:extLst>
              <a:ext uri="{FF2B5EF4-FFF2-40B4-BE49-F238E27FC236}">
                <a16:creationId xmlns:a16="http://schemas.microsoft.com/office/drawing/2014/main" id="{8524A676-EA4D-478F-BFC9-95F87AA44B79}"/>
              </a:ext>
            </a:extLst>
          </p:cNvPr>
          <p:cNvSpPr txBox="1"/>
          <p:nvPr/>
        </p:nvSpPr>
        <p:spPr>
          <a:xfrm>
            <a:off x="241300" y="4148513"/>
            <a:ext cx="2501900" cy="369332"/>
          </a:xfrm>
          <a:prstGeom prst="rect">
            <a:avLst/>
          </a:prstGeom>
          <a:solidFill>
            <a:schemeClr val="bg1"/>
          </a:solidFill>
          <a:effectLst>
            <a:outerShdw blurRad="50800" dist="38100" dir="8100000" algn="tr" rotWithShape="0">
              <a:prstClr val="black">
                <a:alpha val="40000"/>
              </a:prstClr>
            </a:outerShdw>
          </a:effectLst>
        </p:spPr>
        <p:txBody>
          <a:bodyPr wrap="square" rtlCol="0">
            <a:spAutoFit/>
          </a:bodyPr>
          <a:lstStyle/>
          <a:p>
            <a:r>
              <a:rPr lang="en-US" dirty="0"/>
              <a:t>Copyright Cost</a:t>
            </a:r>
          </a:p>
        </p:txBody>
      </p:sp>
      <p:sp>
        <p:nvSpPr>
          <p:cNvPr id="11" name="TextBox 10">
            <a:extLst>
              <a:ext uri="{FF2B5EF4-FFF2-40B4-BE49-F238E27FC236}">
                <a16:creationId xmlns:a16="http://schemas.microsoft.com/office/drawing/2014/main" id="{88244729-72D3-4F11-A9B9-CF2330FFEFE2}"/>
              </a:ext>
            </a:extLst>
          </p:cNvPr>
          <p:cNvSpPr txBox="1"/>
          <p:nvPr/>
        </p:nvSpPr>
        <p:spPr>
          <a:xfrm>
            <a:off x="330200" y="4610100"/>
            <a:ext cx="6197600" cy="2031325"/>
          </a:xfrm>
          <a:prstGeom prst="rect">
            <a:avLst/>
          </a:prstGeom>
          <a:noFill/>
        </p:spPr>
        <p:txBody>
          <a:bodyPr wrap="square" rtlCol="0">
            <a:spAutoFit/>
          </a:bodyPr>
          <a:lstStyle/>
          <a:p>
            <a:pPr marL="342900" indent="-342900" algn="just">
              <a:buAutoNum type="arabicPeriod"/>
            </a:pPr>
            <a:r>
              <a:rPr lang="en-US" dirty="0"/>
              <a:t>A portion of the cost will be for millions of people who would be storing and guarding your assets (Ethereum)</a:t>
            </a:r>
          </a:p>
          <a:p>
            <a:pPr marL="342900" indent="-342900" algn="just">
              <a:buAutoNum type="arabicPeriod"/>
            </a:pPr>
            <a:r>
              <a:rPr lang="en-US" dirty="0"/>
              <a:t>A portion of the cost would be for cloud vendors and other technology providers.</a:t>
            </a:r>
          </a:p>
          <a:p>
            <a:pPr marL="342900" indent="-342900" algn="just">
              <a:buAutoNum type="arabicPeriod"/>
            </a:pPr>
            <a:r>
              <a:rPr lang="en-US" dirty="0"/>
              <a:t>Baanda will asks for a miniscule percentage to continue to endeavor to make your dreams come true and permeate cooperation and togetherness among people. </a:t>
            </a:r>
          </a:p>
        </p:txBody>
      </p:sp>
      <p:sp>
        <p:nvSpPr>
          <p:cNvPr id="12" name="TextBox 11">
            <a:extLst>
              <a:ext uri="{FF2B5EF4-FFF2-40B4-BE49-F238E27FC236}">
                <a16:creationId xmlns:a16="http://schemas.microsoft.com/office/drawing/2014/main" id="{78981623-D8D4-4E9C-A95A-8EE9BD927ADD}"/>
              </a:ext>
            </a:extLst>
          </p:cNvPr>
          <p:cNvSpPr txBox="1"/>
          <p:nvPr/>
        </p:nvSpPr>
        <p:spPr>
          <a:xfrm>
            <a:off x="6781800" y="5317986"/>
            <a:ext cx="5080000" cy="116955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1400" dirty="0"/>
              <a:t>Gas (about) 500000 Wie. [1 Eth = 10 </a:t>
            </a:r>
            <a:r>
              <a:rPr lang="en-US" sz="1400" baseline="30000" dirty="0"/>
              <a:t>19</a:t>
            </a:r>
            <a:r>
              <a:rPr lang="en-US" sz="1400" dirty="0"/>
              <a:t> ]  in pennies</a:t>
            </a:r>
            <a:endParaRPr lang="en-US" sz="1400" baseline="30000" dirty="0"/>
          </a:p>
          <a:p>
            <a:pPr marL="285750" indent="-285750">
              <a:buFont typeface="Arial" panose="020B0604020202020204" pitchFamily="34" charset="0"/>
              <a:buChar char="•"/>
            </a:pPr>
            <a:r>
              <a:rPr lang="en-US" sz="1400" dirty="0"/>
              <a:t>Cloud cost ranging between 50C for a year.</a:t>
            </a:r>
          </a:p>
          <a:p>
            <a:pPr marL="285750" indent="-285750">
              <a:buFont typeface="Arial" panose="020B0604020202020204" pitchFamily="34" charset="0"/>
              <a:buChar char="•"/>
            </a:pPr>
            <a:r>
              <a:rPr lang="en-US" sz="1400" dirty="0"/>
              <a:t>Undecided … but, it would be free in the beginning and in terms of pennies. </a:t>
            </a:r>
          </a:p>
          <a:p>
            <a:pPr marL="285750" indent="-285750">
              <a:buFont typeface="Arial" panose="020B0604020202020204" pitchFamily="34" charset="0"/>
              <a:buChar char="•"/>
            </a:pPr>
            <a:r>
              <a:rPr lang="en-US" sz="1400" dirty="0"/>
              <a:t>Total cost </a:t>
            </a:r>
            <a:r>
              <a:rPr lang="en-US" sz="1400" b="1" dirty="0">
                <a:solidFill>
                  <a:schemeClr val="accent6">
                    <a:lumMod val="75000"/>
                  </a:schemeClr>
                </a:solidFill>
              </a:rPr>
              <a:t>about $1.</a:t>
            </a:r>
            <a:r>
              <a:rPr lang="en-US" sz="1400" dirty="0"/>
              <a:t>  </a:t>
            </a:r>
          </a:p>
        </p:txBody>
      </p:sp>
      <p:sp>
        <p:nvSpPr>
          <p:cNvPr id="14" name="TextBox 13">
            <a:extLst>
              <a:ext uri="{FF2B5EF4-FFF2-40B4-BE49-F238E27FC236}">
                <a16:creationId xmlns:a16="http://schemas.microsoft.com/office/drawing/2014/main" id="{C75C2908-A5D9-4C7B-AC37-A258FE1B0CA3}"/>
              </a:ext>
            </a:extLst>
          </p:cNvPr>
          <p:cNvSpPr txBox="1"/>
          <p:nvPr/>
        </p:nvSpPr>
        <p:spPr>
          <a:xfrm>
            <a:off x="6781800" y="215900"/>
            <a:ext cx="2260600" cy="369332"/>
          </a:xfrm>
          <a:prstGeom prst="rect">
            <a:avLst/>
          </a:prstGeom>
          <a:solidFill>
            <a:schemeClr val="bg1"/>
          </a:solidFill>
          <a:effectLst>
            <a:outerShdw blurRad="50800" dist="38100" dir="8100000" algn="tr" rotWithShape="0">
              <a:prstClr val="black">
                <a:alpha val="40000"/>
              </a:prstClr>
            </a:outerShdw>
          </a:effectLst>
        </p:spPr>
        <p:txBody>
          <a:bodyPr wrap="square" rtlCol="0">
            <a:spAutoFit/>
          </a:bodyPr>
          <a:lstStyle/>
          <a:p>
            <a:r>
              <a:rPr lang="en-US" dirty="0"/>
              <a:t>Comparisons</a:t>
            </a:r>
          </a:p>
        </p:txBody>
      </p:sp>
      <p:sp>
        <p:nvSpPr>
          <p:cNvPr id="15" name="TextBox 14">
            <a:extLst>
              <a:ext uri="{FF2B5EF4-FFF2-40B4-BE49-F238E27FC236}">
                <a16:creationId xmlns:a16="http://schemas.microsoft.com/office/drawing/2014/main" id="{FCFB6DA3-4BE5-4480-AB5C-D167FFB9CB1B}"/>
              </a:ext>
            </a:extLst>
          </p:cNvPr>
          <p:cNvSpPr txBox="1"/>
          <p:nvPr/>
        </p:nvSpPr>
        <p:spPr>
          <a:xfrm>
            <a:off x="6781800" y="635257"/>
            <a:ext cx="4940300" cy="1600438"/>
          </a:xfrm>
          <a:prstGeom prst="rect">
            <a:avLst/>
          </a:prstGeom>
          <a:noFill/>
        </p:spPr>
        <p:txBody>
          <a:bodyPr wrap="square" rtlCol="0">
            <a:spAutoFit/>
          </a:bodyPr>
          <a:lstStyle/>
          <a:p>
            <a:pPr marL="342900" indent="-342900" algn="just">
              <a:buAutoNum type="arabicPeriod"/>
            </a:pPr>
            <a:r>
              <a:rPr lang="en-US" sz="1400" dirty="0"/>
              <a:t>Legal Zoom and similar legal organization starts from around $30 per copyright. Individual representation would be additional charge in case of dispute.</a:t>
            </a:r>
          </a:p>
          <a:p>
            <a:pPr marL="342900" indent="-342900" algn="just">
              <a:buAutoNum type="arabicPeriod"/>
            </a:pPr>
            <a:r>
              <a:rPr lang="en-US" sz="1400" dirty="0"/>
              <a:t>If you want to print, store in stamped envelop by the post office, then the cost of printing, going to post office etc. For  one time validation, cost would be about $10. This would be vetted only once and before the judge.</a:t>
            </a:r>
          </a:p>
        </p:txBody>
      </p:sp>
      <p:sp>
        <p:nvSpPr>
          <p:cNvPr id="17" name="TextBox 16">
            <a:extLst>
              <a:ext uri="{FF2B5EF4-FFF2-40B4-BE49-F238E27FC236}">
                <a16:creationId xmlns:a16="http://schemas.microsoft.com/office/drawing/2014/main" id="{F46CD5BA-3EF4-41A7-8FD5-B1B8C0633483}"/>
              </a:ext>
            </a:extLst>
          </p:cNvPr>
          <p:cNvSpPr txBox="1"/>
          <p:nvPr/>
        </p:nvSpPr>
        <p:spPr>
          <a:xfrm>
            <a:off x="6781800" y="4948654"/>
            <a:ext cx="2070100" cy="369332"/>
          </a:xfrm>
          <a:prstGeom prst="rect">
            <a:avLst/>
          </a:prstGeom>
          <a:noFill/>
        </p:spPr>
        <p:txBody>
          <a:bodyPr wrap="square" rtlCol="0">
            <a:spAutoFit/>
          </a:bodyPr>
          <a:lstStyle/>
          <a:p>
            <a:r>
              <a:rPr lang="en-US" dirty="0"/>
              <a:t>Baanda Cost:</a:t>
            </a:r>
          </a:p>
        </p:txBody>
      </p:sp>
      <p:sp>
        <p:nvSpPr>
          <p:cNvPr id="19" name="TextBox 18">
            <a:extLst>
              <a:ext uri="{FF2B5EF4-FFF2-40B4-BE49-F238E27FC236}">
                <a16:creationId xmlns:a16="http://schemas.microsoft.com/office/drawing/2014/main" id="{5027C1C2-3C5C-46B0-891A-A9E2E3D8C176}"/>
              </a:ext>
            </a:extLst>
          </p:cNvPr>
          <p:cNvSpPr txBox="1"/>
          <p:nvPr/>
        </p:nvSpPr>
        <p:spPr>
          <a:xfrm>
            <a:off x="6851650" y="2419045"/>
            <a:ext cx="2260600" cy="369332"/>
          </a:xfrm>
          <a:prstGeom prst="rect">
            <a:avLst/>
          </a:prstGeom>
          <a:solidFill>
            <a:schemeClr val="accent6">
              <a:lumMod val="60000"/>
              <a:lumOff val="40000"/>
            </a:schemeClr>
          </a:solidFill>
          <a:effectLst>
            <a:outerShdw blurRad="50800" dist="38100" dir="8100000" algn="tr" rotWithShape="0">
              <a:prstClr val="black">
                <a:alpha val="40000"/>
              </a:prstClr>
            </a:outerShdw>
          </a:effectLst>
        </p:spPr>
        <p:txBody>
          <a:bodyPr wrap="square" rtlCol="0">
            <a:spAutoFit/>
          </a:bodyPr>
          <a:lstStyle/>
          <a:p>
            <a:r>
              <a:rPr lang="en-US" dirty="0"/>
              <a:t>Additional Services</a:t>
            </a:r>
          </a:p>
        </p:txBody>
      </p:sp>
      <p:sp>
        <p:nvSpPr>
          <p:cNvPr id="20" name="TextBox 19">
            <a:extLst>
              <a:ext uri="{FF2B5EF4-FFF2-40B4-BE49-F238E27FC236}">
                <a16:creationId xmlns:a16="http://schemas.microsoft.com/office/drawing/2014/main" id="{ABA61475-A066-421B-B09B-244781929DDC}"/>
              </a:ext>
            </a:extLst>
          </p:cNvPr>
          <p:cNvSpPr txBox="1"/>
          <p:nvPr/>
        </p:nvSpPr>
        <p:spPr>
          <a:xfrm>
            <a:off x="6781800" y="2916159"/>
            <a:ext cx="50800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Provide expertise for the propagation of your aspirations</a:t>
            </a:r>
          </a:p>
          <a:p>
            <a:pPr marL="285750" indent="-285750">
              <a:buFont typeface="Arial" panose="020B0604020202020204" pitchFamily="34" charset="0"/>
              <a:buChar char="•"/>
            </a:pPr>
            <a:r>
              <a:rPr lang="en-US" sz="1400" dirty="0"/>
              <a:t>Connect you to achieve your dreams.</a:t>
            </a:r>
          </a:p>
          <a:p>
            <a:pPr marL="285750" indent="-285750">
              <a:buFont typeface="Arial" panose="020B0604020202020204" pitchFamily="34" charset="0"/>
              <a:buChar char="•"/>
            </a:pPr>
            <a:r>
              <a:rPr lang="en-US" sz="1400" dirty="0"/>
              <a:t>Provide check up any number of time as and when needed.</a:t>
            </a:r>
          </a:p>
        </p:txBody>
      </p:sp>
      <p:pic>
        <p:nvPicPr>
          <p:cNvPr id="23" name="Picture 22">
            <a:extLst>
              <a:ext uri="{FF2B5EF4-FFF2-40B4-BE49-F238E27FC236}">
                <a16:creationId xmlns:a16="http://schemas.microsoft.com/office/drawing/2014/main" id="{F07A4907-0F78-4D12-8884-57FF6CFFFCDD}"/>
              </a:ext>
            </a:extLst>
          </p:cNvPr>
          <p:cNvPicPr>
            <a:picLocks noChangeAspect="1"/>
          </p:cNvPicPr>
          <p:nvPr/>
        </p:nvPicPr>
        <p:blipFill>
          <a:blip r:embed="rId2"/>
          <a:stretch>
            <a:fillRect/>
          </a:stretch>
        </p:blipFill>
        <p:spPr>
          <a:xfrm>
            <a:off x="8780462" y="3708480"/>
            <a:ext cx="3081338" cy="1350997"/>
          </a:xfrm>
          <a:prstGeom prst="rect">
            <a:avLst/>
          </a:prstGeom>
        </p:spPr>
      </p:pic>
      <p:sp>
        <p:nvSpPr>
          <p:cNvPr id="24" name="TextBox 23">
            <a:extLst>
              <a:ext uri="{FF2B5EF4-FFF2-40B4-BE49-F238E27FC236}">
                <a16:creationId xmlns:a16="http://schemas.microsoft.com/office/drawing/2014/main" id="{ACBDC7E3-C0AD-4656-9E79-B4B30214BCAE}"/>
              </a:ext>
            </a:extLst>
          </p:cNvPr>
          <p:cNvSpPr txBox="1"/>
          <p:nvPr/>
        </p:nvSpPr>
        <p:spPr>
          <a:xfrm>
            <a:off x="3619500" y="4082208"/>
            <a:ext cx="4940300" cy="369332"/>
          </a:xfrm>
          <a:prstGeom prst="rect">
            <a:avLst/>
          </a:prstGeom>
          <a:noFill/>
        </p:spPr>
        <p:txBody>
          <a:bodyPr wrap="square" rtlCol="0">
            <a:spAutoFit/>
          </a:bodyPr>
          <a:lstStyle/>
          <a:p>
            <a:r>
              <a:rPr lang="en-US" dirty="0">
                <a:latin typeface="Forte" panose="03060902040502070203" pitchFamily="66" charset="0"/>
              </a:rPr>
              <a:t>That is your work … Baanda will vouch for you.</a:t>
            </a:r>
          </a:p>
        </p:txBody>
      </p:sp>
    </p:spTree>
    <p:extLst>
      <p:ext uri="{BB962C8B-B14F-4D97-AF65-F5344CB8AC3E}">
        <p14:creationId xmlns:p14="http://schemas.microsoft.com/office/powerpoint/2010/main" val="3412419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323</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Forte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Sarbojit Mukherjee</dc:creator>
  <cp:lastModifiedBy>Sarbojit Mukherjee</cp:lastModifiedBy>
  <cp:revision>7</cp:revision>
  <dcterms:created xsi:type="dcterms:W3CDTF">2017-12-06T03:03:59Z</dcterms:created>
  <dcterms:modified xsi:type="dcterms:W3CDTF">2017-12-06T04:56:01Z</dcterms:modified>
</cp:coreProperties>
</file>