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17" autoAdjust="0"/>
    <p:restoredTop sz="94610"/>
  </p:normalViewPr>
  <p:slideViewPr>
    <p:cSldViewPr snapToGrid="0" snapToObjects="1">
      <p:cViewPr>
        <p:scale>
          <a:sx n="66" d="100"/>
          <a:sy n="66" d="100"/>
        </p:scale>
        <p:origin x="533"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4369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879158"/>
            <a:ext cx="7477601" cy="3832860"/>
          </a:xfrm>
          <a:prstGeom prst="rect">
            <a:avLst/>
          </a:prstGeom>
          <a:noFill/>
          <a:ln/>
        </p:spPr>
        <p:txBody>
          <a:bodyPr wrap="square" rtlCol="0" anchor="t"/>
          <a:lstStyle/>
          <a:p>
            <a:pPr marL="0" indent="0">
              <a:lnSpc>
                <a:spcPts val="7545"/>
              </a:lnSpc>
              <a:buNone/>
            </a:pPr>
            <a:r>
              <a:rPr lang="en-US" sz="6036" b="1" dirty="0">
                <a:solidFill>
                  <a:srgbClr val="403C4E"/>
                </a:solidFill>
                <a:latin typeface="Merriweather" pitchFamily="34" charset="0"/>
                <a:ea typeface="Merriweather" pitchFamily="34" charset="-122"/>
                <a:cs typeface="Merriweather" pitchFamily="34" charset="-120"/>
              </a:rPr>
              <a:t>Grammar Autocorrector Project: Dive into NLP</a:t>
            </a:r>
            <a:endParaRPr lang="en-US" sz="6036" dirty="0"/>
          </a:p>
        </p:txBody>
      </p:sp>
      <p:sp>
        <p:nvSpPr>
          <p:cNvPr id="6" name="Text 2"/>
          <p:cNvSpPr/>
          <p:nvPr/>
        </p:nvSpPr>
        <p:spPr>
          <a:xfrm>
            <a:off x="833199" y="5045273"/>
            <a:ext cx="7477601" cy="1666280"/>
          </a:xfrm>
          <a:prstGeom prst="rect">
            <a:avLst/>
          </a:prstGeom>
          <a:noFill/>
          <a:ln/>
        </p:spPr>
        <p:txBody>
          <a:bodyPr wrap="square" rtlCol="0" anchor="t"/>
          <a:lstStyle/>
          <a:p>
            <a:pPr marL="0" indent="0">
              <a:lnSpc>
                <a:spcPts val="2624"/>
              </a:lnSpc>
              <a:buNone/>
            </a:pPr>
            <a:r>
              <a:rPr lang="en-US" sz="1750" dirty="0">
                <a:solidFill>
                  <a:srgbClr val="403C4E"/>
                </a:solidFill>
                <a:latin typeface="Open Sans" pitchFamily="34" charset="0"/>
                <a:ea typeface="Open Sans" pitchFamily="34" charset="-122"/>
                <a:cs typeface="Open Sans" pitchFamily="34" charset="-120"/>
              </a:rPr>
              <a:t>Want to learn the fundamentals of natural language processing (NLP)? Building a grammar autocorrector is an engaging and valuable project for students and aspiring data scientists. This project allows you to work with real-world text data, learn about language patterns, and develop practical NLP skills.</a:t>
            </a:r>
            <a:endParaRPr lang="en-US" sz="1750" dirty="0"/>
          </a:p>
        </p:txBody>
      </p:sp>
      <p:sp>
        <p:nvSpPr>
          <p:cNvPr id="7" name="Shape 3"/>
          <p:cNvSpPr/>
          <p:nvPr/>
        </p:nvSpPr>
        <p:spPr>
          <a:xfrm>
            <a:off x="833199" y="6978134"/>
            <a:ext cx="355402" cy="355402"/>
          </a:xfrm>
          <a:prstGeom prst="roundRect">
            <a:avLst>
              <a:gd name="adj" fmla="val 25726039"/>
            </a:avLst>
          </a:prstGeom>
          <a:solidFill>
            <a:srgbClr val="17DBEE"/>
          </a:solidFill>
          <a:ln w="7620">
            <a:solidFill>
              <a:srgbClr val="FFFFFF"/>
            </a:solidFill>
            <a:prstDash val="solid"/>
          </a:ln>
        </p:spPr>
      </p:sp>
      <p:sp>
        <p:nvSpPr>
          <p:cNvPr id="8" name="Text 4"/>
          <p:cNvSpPr/>
          <p:nvPr/>
        </p:nvSpPr>
        <p:spPr>
          <a:xfrm>
            <a:off x="949285" y="7107079"/>
            <a:ext cx="123230" cy="97512"/>
          </a:xfrm>
          <a:prstGeom prst="rect">
            <a:avLst/>
          </a:prstGeom>
          <a:noFill/>
          <a:ln/>
        </p:spPr>
        <p:txBody>
          <a:bodyPr wrap="none" rtlCol="0" anchor="t"/>
          <a:lstStyle/>
          <a:p>
            <a:pPr marL="0" indent="0" algn="ctr">
              <a:lnSpc>
                <a:spcPts val="768"/>
              </a:lnSpc>
              <a:buNone/>
            </a:pPr>
            <a:r>
              <a:rPr lang="en-US" sz="768" dirty="0">
                <a:solidFill>
                  <a:srgbClr val="3C3838"/>
                </a:solidFill>
                <a:latin typeface="Open Sans" pitchFamily="34" charset="0"/>
                <a:ea typeface="Open Sans" pitchFamily="34" charset="-122"/>
                <a:cs typeface="Open Sans" pitchFamily="34" charset="-120"/>
              </a:rPr>
              <a:t>CC</a:t>
            </a:r>
            <a:endParaRPr lang="en-US" sz="768" dirty="0"/>
          </a:p>
        </p:txBody>
      </p:sp>
      <p:sp>
        <p:nvSpPr>
          <p:cNvPr id="9" name="Text 5"/>
          <p:cNvSpPr/>
          <p:nvPr/>
        </p:nvSpPr>
        <p:spPr>
          <a:xfrm>
            <a:off x="1299686" y="6961465"/>
            <a:ext cx="2603183" cy="388858"/>
          </a:xfrm>
          <a:prstGeom prst="rect">
            <a:avLst/>
          </a:prstGeom>
          <a:noFill/>
          <a:ln/>
        </p:spPr>
        <p:txBody>
          <a:bodyPr wrap="none" rtlCol="0" anchor="t"/>
          <a:lstStyle/>
          <a:p>
            <a:pPr marL="0" indent="0" algn="l">
              <a:lnSpc>
                <a:spcPts val="3062"/>
              </a:lnSpc>
              <a:buNone/>
            </a:pPr>
            <a:r>
              <a:rPr lang="en-US" sz="2187" b="1" dirty="0">
                <a:solidFill>
                  <a:srgbClr val="403C4E"/>
                </a:solidFill>
                <a:latin typeface="Open Sans" pitchFamily="34" charset="0"/>
                <a:ea typeface="Open Sans" pitchFamily="34" charset="-122"/>
                <a:cs typeface="Open Sans" pitchFamily="34" charset="-120"/>
              </a:rPr>
              <a:t>by Chittem Charan</a:t>
            </a:r>
            <a:endParaRPr lang="en-US" sz="2187"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2037993" y="1537573"/>
            <a:ext cx="6601897" cy="694373"/>
          </a:xfrm>
          <a:prstGeom prst="rect">
            <a:avLst/>
          </a:prstGeom>
          <a:noFill/>
          <a:ln/>
        </p:spPr>
        <p:txBody>
          <a:bodyPr wrap="non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Project Goals and Scope</a:t>
            </a:r>
            <a:endParaRPr lang="en-US" sz="4374" dirty="0"/>
          </a:p>
        </p:txBody>
      </p:sp>
      <p:sp>
        <p:nvSpPr>
          <p:cNvPr id="5" name="Shape 2"/>
          <p:cNvSpPr/>
          <p:nvPr/>
        </p:nvSpPr>
        <p:spPr>
          <a:xfrm>
            <a:off x="2037993" y="2926199"/>
            <a:ext cx="499943" cy="499943"/>
          </a:xfrm>
          <a:prstGeom prst="roundRect">
            <a:avLst>
              <a:gd name="adj" fmla="val 20000"/>
            </a:avLst>
          </a:prstGeom>
          <a:solidFill>
            <a:srgbClr val="FFD8CC"/>
          </a:solidFill>
          <a:ln w="7620">
            <a:solidFill>
              <a:srgbClr val="E5BEB2"/>
            </a:solidFill>
            <a:prstDash val="solid"/>
          </a:ln>
        </p:spPr>
      </p:sp>
      <p:sp>
        <p:nvSpPr>
          <p:cNvPr id="6" name="Text 3"/>
          <p:cNvSpPr/>
          <p:nvPr/>
        </p:nvSpPr>
        <p:spPr>
          <a:xfrm>
            <a:off x="2211586" y="3009543"/>
            <a:ext cx="152638" cy="333256"/>
          </a:xfrm>
          <a:prstGeom prst="rect">
            <a:avLst/>
          </a:prstGeom>
          <a:noFill/>
          <a:ln/>
        </p:spPr>
        <p:txBody>
          <a:bodyPr wrap="none" rtlCol="0" anchor="t"/>
          <a:lstStyle/>
          <a:p>
            <a:pPr marL="0" indent="0" algn="ctr">
              <a:lnSpc>
                <a:spcPts val="2624"/>
              </a:lnSpc>
              <a:buNone/>
            </a:pPr>
            <a:r>
              <a:rPr lang="en-US" sz="2624" b="1" dirty="0">
                <a:solidFill>
                  <a:srgbClr val="403C4E"/>
                </a:solidFill>
                <a:latin typeface="Merriweather" pitchFamily="34" charset="0"/>
                <a:ea typeface="Merriweather" pitchFamily="34" charset="-122"/>
                <a:cs typeface="Merriweather" pitchFamily="34" charset="-120"/>
              </a:rPr>
              <a:t>1</a:t>
            </a:r>
            <a:endParaRPr lang="en-US" sz="2624" dirty="0"/>
          </a:p>
        </p:txBody>
      </p:sp>
      <p:sp>
        <p:nvSpPr>
          <p:cNvPr id="7" name="Text 4"/>
          <p:cNvSpPr/>
          <p:nvPr/>
        </p:nvSpPr>
        <p:spPr>
          <a:xfrm>
            <a:off x="2760107" y="2926199"/>
            <a:ext cx="2899648"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Practical Application</a:t>
            </a:r>
            <a:endParaRPr lang="en-US" sz="2187" dirty="0"/>
          </a:p>
        </p:txBody>
      </p:sp>
      <p:sp>
        <p:nvSpPr>
          <p:cNvPr id="8" name="Text 5"/>
          <p:cNvSpPr/>
          <p:nvPr/>
        </p:nvSpPr>
        <p:spPr>
          <a:xfrm>
            <a:off x="2760107" y="3406616"/>
            <a:ext cx="4444008" cy="999768"/>
          </a:xfrm>
          <a:prstGeom prst="rect">
            <a:avLst/>
          </a:prstGeom>
          <a:noFill/>
          <a:ln/>
        </p:spPr>
        <p:txBody>
          <a:bodyPr wrap="square" rtlCol="0" anchor="t"/>
          <a:lstStyle/>
          <a:p>
            <a:pPr marL="0" indent="0">
              <a:lnSpc>
                <a:spcPts val="2624"/>
              </a:lnSpc>
              <a:buNone/>
            </a:pPr>
            <a:r>
              <a:rPr lang="en-US" sz="1750" dirty="0">
                <a:solidFill>
                  <a:srgbClr val="403C4E"/>
                </a:solidFill>
                <a:latin typeface="Open Sans" pitchFamily="34" charset="0"/>
                <a:ea typeface="Open Sans" pitchFamily="34" charset="-122"/>
                <a:cs typeface="Open Sans" pitchFamily="34" charset="-120"/>
              </a:rPr>
              <a:t>Develop a tool that automatically identifies and corrects grammatical errors in written text.</a:t>
            </a:r>
            <a:endParaRPr lang="en-US" sz="1750" dirty="0"/>
          </a:p>
        </p:txBody>
      </p:sp>
      <p:sp>
        <p:nvSpPr>
          <p:cNvPr id="9" name="Shape 6"/>
          <p:cNvSpPr/>
          <p:nvPr/>
        </p:nvSpPr>
        <p:spPr>
          <a:xfrm>
            <a:off x="7426285" y="2926199"/>
            <a:ext cx="499943" cy="499943"/>
          </a:xfrm>
          <a:prstGeom prst="roundRect">
            <a:avLst>
              <a:gd name="adj" fmla="val 20000"/>
            </a:avLst>
          </a:prstGeom>
          <a:solidFill>
            <a:srgbClr val="FFD8CC"/>
          </a:solidFill>
          <a:ln w="7620">
            <a:solidFill>
              <a:srgbClr val="E5BEB2"/>
            </a:solidFill>
            <a:prstDash val="solid"/>
          </a:ln>
        </p:spPr>
      </p:sp>
      <p:sp>
        <p:nvSpPr>
          <p:cNvPr id="10" name="Text 7"/>
          <p:cNvSpPr/>
          <p:nvPr/>
        </p:nvSpPr>
        <p:spPr>
          <a:xfrm>
            <a:off x="7575352" y="3009543"/>
            <a:ext cx="201692" cy="333256"/>
          </a:xfrm>
          <a:prstGeom prst="rect">
            <a:avLst/>
          </a:prstGeom>
          <a:noFill/>
          <a:ln/>
        </p:spPr>
        <p:txBody>
          <a:bodyPr wrap="none" rtlCol="0" anchor="t"/>
          <a:lstStyle/>
          <a:p>
            <a:pPr marL="0" indent="0" algn="ctr">
              <a:lnSpc>
                <a:spcPts val="2624"/>
              </a:lnSpc>
              <a:buNone/>
            </a:pPr>
            <a:r>
              <a:rPr lang="en-US" sz="2624" b="1" dirty="0">
                <a:solidFill>
                  <a:srgbClr val="403C4E"/>
                </a:solidFill>
                <a:latin typeface="Merriweather" pitchFamily="34" charset="0"/>
                <a:ea typeface="Merriweather" pitchFamily="34" charset="-122"/>
                <a:cs typeface="Merriweather" pitchFamily="34" charset="-120"/>
              </a:rPr>
              <a:t>2</a:t>
            </a:r>
            <a:endParaRPr lang="en-US" sz="2624" dirty="0"/>
          </a:p>
        </p:txBody>
      </p:sp>
      <p:sp>
        <p:nvSpPr>
          <p:cNvPr id="11" name="Text 8"/>
          <p:cNvSpPr/>
          <p:nvPr/>
        </p:nvSpPr>
        <p:spPr>
          <a:xfrm>
            <a:off x="8148399" y="2926199"/>
            <a:ext cx="3422928"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NLP Skills Enhancement</a:t>
            </a:r>
            <a:endParaRPr lang="en-US" sz="2187" dirty="0"/>
          </a:p>
        </p:txBody>
      </p:sp>
      <p:sp>
        <p:nvSpPr>
          <p:cNvPr id="12" name="Text 9"/>
          <p:cNvSpPr/>
          <p:nvPr/>
        </p:nvSpPr>
        <p:spPr>
          <a:xfrm>
            <a:off x="8148399" y="3406616"/>
            <a:ext cx="4444008" cy="999768"/>
          </a:xfrm>
          <a:prstGeom prst="rect">
            <a:avLst/>
          </a:prstGeom>
          <a:noFill/>
          <a:ln/>
        </p:spPr>
        <p:txBody>
          <a:bodyPr wrap="square" rtlCol="0" anchor="t"/>
          <a:lstStyle/>
          <a:p>
            <a:pPr marL="0" indent="0">
              <a:lnSpc>
                <a:spcPts val="2624"/>
              </a:lnSpc>
              <a:buNone/>
            </a:pPr>
            <a:r>
              <a:rPr lang="en-US" sz="1750" dirty="0">
                <a:solidFill>
                  <a:srgbClr val="403C4E"/>
                </a:solidFill>
                <a:latin typeface="Open Sans" pitchFamily="34" charset="0"/>
                <a:ea typeface="Open Sans" pitchFamily="34" charset="-122"/>
                <a:cs typeface="Open Sans" pitchFamily="34" charset="-120"/>
              </a:rPr>
              <a:t>Gain hands-on experience with NLP concepts like tokenization, part-of-speech tagging, and language modeling.</a:t>
            </a:r>
            <a:endParaRPr lang="en-US" sz="1750" dirty="0"/>
          </a:p>
        </p:txBody>
      </p:sp>
      <p:sp>
        <p:nvSpPr>
          <p:cNvPr id="13" name="Shape 10"/>
          <p:cNvSpPr/>
          <p:nvPr/>
        </p:nvSpPr>
        <p:spPr>
          <a:xfrm>
            <a:off x="2037993" y="4878467"/>
            <a:ext cx="499943" cy="499943"/>
          </a:xfrm>
          <a:prstGeom prst="roundRect">
            <a:avLst>
              <a:gd name="adj" fmla="val 20000"/>
            </a:avLst>
          </a:prstGeom>
          <a:solidFill>
            <a:srgbClr val="FFD8CC"/>
          </a:solidFill>
          <a:ln w="7620">
            <a:solidFill>
              <a:srgbClr val="E5BEB2"/>
            </a:solidFill>
            <a:prstDash val="solid"/>
          </a:ln>
        </p:spPr>
      </p:sp>
      <p:sp>
        <p:nvSpPr>
          <p:cNvPr id="14" name="Text 11"/>
          <p:cNvSpPr/>
          <p:nvPr/>
        </p:nvSpPr>
        <p:spPr>
          <a:xfrm>
            <a:off x="2193608" y="4961811"/>
            <a:ext cx="188714" cy="333256"/>
          </a:xfrm>
          <a:prstGeom prst="rect">
            <a:avLst/>
          </a:prstGeom>
          <a:noFill/>
          <a:ln/>
        </p:spPr>
        <p:txBody>
          <a:bodyPr wrap="none" rtlCol="0" anchor="t"/>
          <a:lstStyle/>
          <a:p>
            <a:pPr marL="0" indent="0" algn="ctr">
              <a:lnSpc>
                <a:spcPts val="2624"/>
              </a:lnSpc>
              <a:buNone/>
            </a:pPr>
            <a:r>
              <a:rPr lang="en-US" sz="2624" b="1" dirty="0">
                <a:solidFill>
                  <a:srgbClr val="403C4E"/>
                </a:solidFill>
                <a:latin typeface="Merriweather" pitchFamily="34" charset="0"/>
                <a:ea typeface="Merriweather" pitchFamily="34" charset="-122"/>
                <a:cs typeface="Merriweather" pitchFamily="34" charset="-120"/>
              </a:rPr>
              <a:t>3</a:t>
            </a:r>
            <a:endParaRPr lang="en-US" sz="2624" dirty="0"/>
          </a:p>
        </p:txBody>
      </p:sp>
      <p:sp>
        <p:nvSpPr>
          <p:cNvPr id="15" name="Text 12"/>
          <p:cNvSpPr/>
          <p:nvPr/>
        </p:nvSpPr>
        <p:spPr>
          <a:xfrm>
            <a:off x="2760107" y="4878467"/>
            <a:ext cx="3391019"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Data Handling Expertise</a:t>
            </a:r>
            <a:endParaRPr lang="en-US" sz="2187" dirty="0"/>
          </a:p>
        </p:txBody>
      </p:sp>
      <p:sp>
        <p:nvSpPr>
          <p:cNvPr id="16" name="Text 13"/>
          <p:cNvSpPr/>
          <p:nvPr/>
        </p:nvSpPr>
        <p:spPr>
          <a:xfrm>
            <a:off x="2760107" y="5358884"/>
            <a:ext cx="4444008" cy="999768"/>
          </a:xfrm>
          <a:prstGeom prst="rect">
            <a:avLst/>
          </a:prstGeom>
          <a:noFill/>
          <a:ln/>
        </p:spPr>
        <p:txBody>
          <a:bodyPr wrap="square" rtlCol="0" anchor="t"/>
          <a:lstStyle/>
          <a:p>
            <a:pPr marL="0" indent="0">
              <a:lnSpc>
                <a:spcPts val="2624"/>
              </a:lnSpc>
              <a:buNone/>
            </a:pPr>
            <a:r>
              <a:rPr lang="en-US" sz="1750" dirty="0">
                <a:solidFill>
                  <a:srgbClr val="403C4E"/>
                </a:solidFill>
                <a:latin typeface="Open Sans" pitchFamily="34" charset="0"/>
                <a:ea typeface="Open Sans" pitchFamily="34" charset="-122"/>
                <a:cs typeface="Open Sans" pitchFamily="34" charset="-120"/>
              </a:rPr>
              <a:t>Learn data preprocessing techniques to clean and prepare text data for analysis and model training.</a:t>
            </a:r>
            <a:endParaRPr lang="en-US" sz="1750" dirty="0"/>
          </a:p>
        </p:txBody>
      </p:sp>
      <p:sp>
        <p:nvSpPr>
          <p:cNvPr id="17" name="Shape 14"/>
          <p:cNvSpPr/>
          <p:nvPr/>
        </p:nvSpPr>
        <p:spPr>
          <a:xfrm>
            <a:off x="7426285" y="4878467"/>
            <a:ext cx="499943" cy="499943"/>
          </a:xfrm>
          <a:prstGeom prst="roundRect">
            <a:avLst>
              <a:gd name="adj" fmla="val 20000"/>
            </a:avLst>
          </a:prstGeom>
          <a:solidFill>
            <a:srgbClr val="FFD8CC"/>
          </a:solidFill>
          <a:ln w="7620">
            <a:solidFill>
              <a:srgbClr val="E5BEB2"/>
            </a:solidFill>
            <a:prstDash val="solid"/>
          </a:ln>
        </p:spPr>
      </p:sp>
      <p:sp>
        <p:nvSpPr>
          <p:cNvPr id="18" name="Text 15"/>
          <p:cNvSpPr/>
          <p:nvPr/>
        </p:nvSpPr>
        <p:spPr>
          <a:xfrm>
            <a:off x="7566065" y="4961811"/>
            <a:ext cx="220385" cy="333256"/>
          </a:xfrm>
          <a:prstGeom prst="rect">
            <a:avLst/>
          </a:prstGeom>
          <a:noFill/>
          <a:ln/>
        </p:spPr>
        <p:txBody>
          <a:bodyPr wrap="none" rtlCol="0" anchor="t"/>
          <a:lstStyle/>
          <a:p>
            <a:pPr marL="0" indent="0" algn="ctr">
              <a:lnSpc>
                <a:spcPts val="2624"/>
              </a:lnSpc>
              <a:buNone/>
            </a:pPr>
            <a:r>
              <a:rPr lang="en-US" sz="2624" b="1" dirty="0">
                <a:solidFill>
                  <a:srgbClr val="403C4E"/>
                </a:solidFill>
                <a:latin typeface="Merriweather" pitchFamily="34" charset="0"/>
                <a:ea typeface="Merriweather" pitchFamily="34" charset="-122"/>
                <a:cs typeface="Merriweather" pitchFamily="34" charset="-120"/>
              </a:rPr>
              <a:t>4</a:t>
            </a:r>
            <a:endParaRPr lang="en-US" sz="2624" dirty="0"/>
          </a:p>
        </p:txBody>
      </p:sp>
      <p:sp>
        <p:nvSpPr>
          <p:cNvPr id="19" name="Text 16"/>
          <p:cNvSpPr/>
          <p:nvPr/>
        </p:nvSpPr>
        <p:spPr>
          <a:xfrm>
            <a:off x="8148399" y="4878467"/>
            <a:ext cx="3980498"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Error Correction Techniques</a:t>
            </a:r>
            <a:endParaRPr lang="en-US" sz="2187" dirty="0"/>
          </a:p>
        </p:txBody>
      </p:sp>
      <p:sp>
        <p:nvSpPr>
          <p:cNvPr id="20" name="Text 17"/>
          <p:cNvSpPr/>
          <p:nvPr/>
        </p:nvSpPr>
        <p:spPr>
          <a:xfrm>
            <a:off x="8148399" y="5358884"/>
            <a:ext cx="4444008" cy="1333024"/>
          </a:xfrm>
          <a:prstGeom prst="rect">
            <a:avLst/>
          </a:prstGeom>
          <a:noFill/>
          <a:ln/>
        </p:spPr>
        <p:txBody>
          <a:bodyPr wrap="square" rtlCol="0" anchor="t"/>
          <a:lstStyle/>
          <a:p>
            <a:pPr marL="0" indent="0">
              <a:lnSpc>
                <a:spcPts val="2624"/>
              </a:lnSpc>
              <a:buNone/>
            </a:pPr>
            <a:r>
              <a:rPr lang="en-US" sz="1750" dirty="0">
                <a:solidFill>
                  <a:srgbClr val="403C4E"/>
                </a:solidFill>
                <a:latin typeface="Open Sans" pitchFamily="34" charset="0"/>
                <a:ea typeface="Open Sans" pitchFamily="34" charset="-122"/>
                <a:cs typeface="Open Sans" pitchFamily="34" charset="-120"/>
              </a:rPr>
              <a:t>Explore algorithms and approaches to identify and correct grammatical errors, such as subject-verb agreement and pronoun resolution.</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2037993" y="1931908"/>
            <a:ext cx="9587865" cy="694373"/>
          </a:xfrm>
          <a:prstGeom prst="rect">
            <a:avLst/>
          </a:prstGeom>
          <a:noFill/>
          <a:ln/>
        </p:spPr>
        <p:txBody>
          <a:bodyPr wrap="non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Understanding the NLP Landscape</a:t>
            </a:r>
            <a:endParaRPr lang="en-US" sz="4374" dirty="0"/>
          </a:p>
        </p:txBody>
      </p:sp>
      <p:sp>
        <p:nvSpPr>
          <p:cNvPr id="5" name="Text 2"/>
          <p:cNvSpPr/>
          <p:nvPr/>
        </p:nvSpPr>
        <p:spPr>
          <a:xfrm>
            <a:off x="2037993" y="3181707"/>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Tokenization</a:t>
            </a:r>
            <a:endParaRPr lang="en-US" sz="2187" dirty="0"/>
          </a:p>
        </p:txBody>
      </p:sp>
      <p:sp>
        <p:nvSpPr>
          <p:cNvPr id="6" name="Text 3"/>
          <p:cNvSpPr/>
          <p:nvPr/>
        </p:nvSpPr>
        <p:spPr>
          <a:xfrm>
            <a:off x="2037993" y="3751064"/>
            <a:ext cx="3156347" cy="1999536"/>
          </a:xfrm>
          <a:prstGeom prst="rect">
            <a:avLst/>
          </a:prstGeom>
          <a:noFill/>
          <a:ln/>
        </p:spPr>
        <p:txBody>
          <a:bodyPr wrap="square" rtlCol="0" anchor="t"/>
          <a:lstStyle/>
          <a:p>
            <a:pPr marL="0" indent="0">
              <a:lnSpc>
                <a:spcPts val="2624"/>
              </a:lnSpc>
              <a:buNone/>
            </a:pPr>
            <a:r>
              <a:rPr lang="en-US" sz="1750" dirty="0">
                <a:solidFill>
                  <a:srgbClr val="403C4E"/>
                </a:solidFill>
                <a:latin typeface="Open Sans" pitchFamily="34" charset="0"/>
                <a:ea typeface="Open Sans" pitchFamily="34" charset="-122"/>
                <a:cs typeface="Open Sans" pitchFamily="34" charset="-120"/>
              </a:rPr>
              <a:t>Breaking down text into individual words or units (tokens) is the first step in NLP. This helps the model understand the individual components of sentences.</a:t>
            </a:r>
            <a:endParaRPr lang="en-US" sz="1750" dirty="0"/>
          </a:p>
        </p:txBody>
      </p:sp>
      <p:sp>
        <p:nvSpPr>
          <p:cNvPr id="7" name="Text 4"/>
          <p:cNvSpPr/>
          <p:nvPr/>
        </p:nvSpPr>
        <p:spPr>
          <a:xfrm>
            <a:off x="5743932" y="3181707"/>
            <a:ext cx="3156347" cy="694373"/>
          </a:xfrm>
          <a:prstGeom prst="rect">
            <a:avLst/>
          </a:prstGeom>
          <a:noFill/>
          <a:ln/>
        </p:spPr>
        <p:txBody>
          <a:bodyPr wrap="squar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Part-of-Speech Tagging</a:t>
            </a:r>
            <a:endParaRPr lang="en-US" sz="2187" dirty="0"/>
          </a:p>
        </p:txBody>
      </p:sp>
      <p:sp>
        <p:nvSpPr>
          <p:cNvPr id="8" name="Text 5"/>
          <p:cNvSpPr/>
          <p:nvPr/>
        </p:nvSpPr>
        <p:spPr>
          <a:xfrm>
            <a:off x="5743932" y="4098250"/>
            <a:ext cx="3156347" cy="1999536"/>
          </a:xfrm>
          <a:prstGeom prst="rect">
            <a:avLst/>
          </a:prstGeom>
          <a:noFill/>
          <a:ln/>
        </p:spPr>
        <p:txBody>
          <a:bodyPr wrap="square" rtlCol="0" anchor="t"/>
          <a:lstStyle/>
          <a:p>
            <a:pPr marL="0" indent="0">
              <a:lnSpc>
                <a:spcPts val="2624"/>
              </a:lnSpc>
              <a:buNone/>
            </a:pPr>
            <a:r>
              <a:rPr lang="en-US" sz="1750" dirty="0">
                <a:solidFill>
                  <a:srgbClr val="403C4E"/>
                </a:solidFill>
                <a:latin typeface="Open Sans" pitchFamily="34" charset="0"/>
                <a:ea typeface="Open Sans" pitchFamily="34" charset="-122"/>
                <a:cs typeface="Open Sans" pitchFamily="34" charset="-120"/>
              </a:rPr>
              <a:t>Identifying the grammatical function of each word (noun, verb, adjective, etc.) provides context and helps the model understand sentence structure.</a:t>
            </a:r>
            <a:endParaRPr lang="en-US" sz="1750" dirty="0"/>
          </a:p>
        </p:txBody>
      </p:sp>
      <p:sp>
        <p:nvSpPr>
          <p:cNvPr id="9" name="Text 6"/>
          <p:cNvSpPr/>
          <p:nvPr/>
        </p:nvSpPr>
        <p:spPr>
          <a:xfrm>
            <a:off x="9449872" y="3181707"/>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Language Modeling</a:t>
            </a:r>
            <a:endParaRPr lang="en-US" sz="2187" dirty="0"/>
          </a:p>
        </p:txBody>
      </p:sp>
      <p:sp>
        <p:nvSpPr>
          <p:cNvPr id="10" name="Text 7"/>
          <p:cNvSpPr/>
          <p:nvPr/>
        </p:nvSpPr>
        <p:spPr>
          <a:xfrm>
            <a:off x="9449872" y="3751064"/>
            <a:ext cx="3156347" cy="2332792"/>
          </a:xfrm>
          <a:prstGeom prst="rect">
            <a:avLst/>
          </a:prstGeom>
          <a:noFill/>
          <a:ln/>
        </p:spPr>
        <p:txBody>
          <a:bodyPr wrap="square" rtlCol="0" anchor="t"/>
          <a:lstStyle/>
          <a:p>
            <a:pPr marL="0" indent="0">
              <a:lnSpc>
                <a:spcPts val="2624"/>
              </a:lnSpc>
              <a:buNone/>
            </a:pPr>
            <a:r>
              <a:rPr lang="en-US" sz="1750" dirty="0">
                <a:solidFill>
                  <a:srgbClr val="403C4E"/>
                </a:solidFill>
                <a:latin typeface="Open Sans" pitchFamily="34" charset="0"/>
                <a:ea typeface="Open Sans" pitchFamily="34" charset="-122"/>
                <a:cs typeface="Open Sans" pitchFamily="34" charset="-120"/>
              </a:rPr>
              <a:t>Using statistical methods or deep learning, language models capture the probability of word sequences, enabling the prediction of the next word or correcting grammatical errors.</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2037993" y="1176457"/>
            <a:ext cx="10157103" cy="694373"/>
          </a:xfrm>
          <a:prstGeom prst="rect">
            <a:avLst/>
          </a:prstGeom>
          <a:noFill/>
          <a:ln/>
        </p:spPr>
        <p:txBody>
          <a:bodyPr wrap="non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Data Preprocessing: The Foundation</a:t>
            </a:r>
            <a:endParaRPr lang="en-US" sz="4374" dirty="0"/>
          </a:p>
        </p:txBody>
      </p:sp>
      <p:sp>
        <p:nvSpPr>
          <p:cNvPr id="5" name="Shape 2"/>
          <p:cNvSpPr/>
          <p:nvPr/>
        </p:nvSpPr>
        <p:spPr>
          <a:xfrm>
            <a:off x="7293054" y="2315170"/>
            <a:ext cx="44410" cy="4737854"/>
          </a:xfrm>
          <a:prstGeom prst="roundRect">
            <a:avLst>
              <a:gd name="adj" fmla="val 225151"/>
            </a:avLst>
          </a:prstGeom>
          <a:solidFill>
            <a:srgbClr val="E5BEB2"/>
          </a:solidFill>
          <a:ln/>
        </p:spPr>
      </p:sp>
      <p:sp>
        <p:nvSpPr>
          <p:cNvPr id="6" name="Shape 3"/>
          <p:cNvSpPr/>
          <p:nvPr/>
        </p:nvSpPr>
        <p:spPr>
          <a:xfrm>
            <a:off x="6287631" y="2792790"/>
            <a:ext cx="777597" cy="44410"/>
          </a:xfrm>
          <a:prstGeom prst="roundRect">
            <a:avLst>
              <a:gd name="adj" fmla="val 225151"/>
            </a:avLst>
          </a:prstGeom>
          <a:solidFill>
            <a:srgbClr val="E5BEB2"/>
          </a:solidFill>
          <a:ln/>
        </p:spPr>
      </p:sp>
      <p:sp>
        <p:nvSpPr>
          <p:cNvPr id="7" name="Shape 4"/>
          <p:cNvSpPr/>
          <p:nvPr/>
        </p:nvSpPr>
        <p:spPr>
          <a:xfrm>
            <a:off x="7065228" y="2565083"/>
            <a:ext cx="499943" cy="499943"/>
          </a:xfrm>
          <a:prstGeom prst="roundRect">
            <a:avLst>
              <a:gd name="adj" fmla="val 20000"/>
            </a:avLst>
          </a:prstGeom>
          <a:solidFill>
            <a:srgbClr val="FFD8CC"/>
          </a:solidFill>
          <a:ln w="7620">
            <a:solidFill>
              <a:srgbClr val="E5BEB2"/>
            </a:solidFill>
            <a:prstDash val="solid"/>
          </a:ln>
        </p:spPr>
      </p:sp>
      <p:sp>
        <p:nvSpPr>
          <p:cNvPr id="8" name="Text 5"/>
          <p:cNvSpPr/>
          <p:nvPr/>
        </p:nvSpPr>
        <p:spPr>
          <a:xfrm>
            <a:off x="7238821" y="2648426"/>
            <a:ext cx="152638" cy="333256"/>
          </a:xfrm>
          <a:prstGeom prst="rect">
            <a:avLst/>
          </a:prstGeom>
          <a:noFill/>
          <a:ln/>
        </p:spPr>
        <p:txBody>
          <a:bodyPr wrap="none" rtlCol="0" anchor="t"/>
          <a:lstStyle/>
          <a:p>
            <a:pPr marL="0" indent="0" algn="ctr">
              <a:lnSpc>
                <a:spcPts val="2624"/>
              </a:lnSpc>
              <a:buNone/>
            </a:pPr>
            <a:r>
              <a:rPr lang="en-US" sz="2624" b="1" dirty="0">
                <a:solidFill>
                  <a:srgbClr val="403C4E"/>
                </a:solidFill>
                <a:latin typeface="Merriweather" pitchFamily="34" charset="0"/>
                <a:ea typeface="Merriweather" pitchFamily="34" charset="-122"/>
                <a:cs typeface="Merriweather" pitchFamily="34" charset="-120"/>
              </a:rPr>
              <a:t>1</a:t>
            </a:r>
            <a:endParaRPr lang="en-US" sz="2624" dirty="0"/>
          </a:p>
        </p:txBody>
      </p:sp>
      <p:sp>
        <p:nvSpPr>
          <p:cNvPr id="9" name="Text 6"/>
          <p:cNvSpPr/>
          <p:nvPr/>
        </p:nvSpPr>
        <p:spPr>
          <a:xfrm>
            <a:off x="3315653" y="2537341"/>
            <a:ext cx="2777490" cy="347186"/>
          </a:xfrm>
          <a:prstGeom prst="rect">
            <a:avLst/>
          </a:prstGeom>
          <a:noFill/>
          <a:ln/>
        </p:spPr>
        <p:txBody>
          <a:bodyPr wrap="none" rtlCol="0" anchor="t"/>
          <a:lstStyle/>
          <a:p>
            <a:pPr marL="0" indent="0" algn="r">
              <a:lnSpc>
                <a:spcPts val="2734"/>
              </a:lnSpc>
              <a:buNone/>
            </a:pPr>
            <a:r>
              <a:rPr lang="en-US" sz="2187" b="1" dirty="0">
                <a:solidFill>
                  <a:srgbClr val="403C4E"/>
                </a:solidFill>
                <a:latin typeface="Merriweather" pitchFamily="34" charset="0"/>
                <a:ea typeface="Merriweather" pitchFamily="34" charset="-122"/>
                <a:cs typeface="Merriweather" pitchFamily="34" charset="-120"/>
              </a:rPr>
              <a:t>Data Collection</a:t>
            </a:r>
            <a:endParaRPr lang="en-US" sz="2187" dirty="0"/>
          </a:p>
        </p:txBody>
      </p:sp>
      <p:sp>
        <p:nvSpPr>
          <p:cNvPr id="10" name="Text 7"/>
          <p:cNvSpPr/>
          <p:nvPr/>
        </p:nvSpPr>
        <p:spPr>
          <a:xfrm>
            <a:off x="2037993" y="3017758"/>
            <a:ext cx="4055150" cy="1333024"/>
          </a:xfrm>
          <a:prstGeom prst="rect">
            <a:avLst/>
          </a:prstGeom>
          <a:noFill/>
          <a:ln/>
        </p:spPr>
        <p:txBody>
          <a:bodyPr wrap="square" rtlCol="0" anchor="t"/>
          <a:lstStyle/>
          <a:p>
            <a:pPr marL="0" indent="0" algn="r">
              <a:lnSpc>
                <a:spcPts val="2624"/>
              </a:lnSpc>
              <a:buNone/>
            </a:pPr>
            <a:r>
              <a:rPr lang="en-US" sz="1750" dirty="0">
                <a:solidFill>
                  <a:srgbClr val="403C4E"/>
                </a:solidFill>
                <a:latin typeface="Open Sans" pitchFamily="34" charset="0"/>
                <a:ea typeface="Open Sans" pitchFamily="34" charset="-122"/>
                <a:cs typeface="Open Sans" pitchFamily="34" charset="-120"/>
              </a:rPr>
              <a:t>Gather a dataset of text containing grammatical errors. This can be from various sources like books, articles, or user-generated content.</a:t>
            </a:r>
            <a:endParaRPr lang="en-US" sz="1750" dirty="0"/>
          </a:p>
        </p:txBody>
      </p:sp>
      <p:sp>
        <p:nvSpPr>
          <p:cNvPr id="11" name="Shape 8"/>
          <p:cNvSpPr/>
          <p:nvPr/>
        </p:nvSpPr>
        <p:spPr>
          <a:xfrm>
            <a:off x="7565172" y="3903643"/>
            <a:ext cx="777597" cy="44410"/>
          </a:xfrm>
          <a:prstGeom prst="roundRect">
            <a:avLst>
              <a:gd name="adj" fmla="val 225151"/>
            </a:avLst>
          </a:prstGeom>
          <a:solidFill>
            <a:srgbClr val="E5BEB2"/>
          </a:solidFill>
          <a:ln/>
        </p:spPr>
      </p:sp>
      <p:sp>
        <p:nvSpPr>
          <p:cNvPr id="12" name="Shape 9"/>
          <p:cNvSpPr/>
          <p:nvPr/>
        </p:nvSpPr>
        <p:spPr>
          <a:xfrm>
            <a:off x="7065228" y="3675936"/>
            <a:ext cx="499943" cy="499943"/>
          </a:xfrm>
          <a:prstGeom prst="roundRect">
            <a:avLst>
              <a:gd name="adj" fmla="val 20000"/>
            </a:avLst>
          </a:prstGeom>
          <a:solidFill>
            <a:srgbClr val="FFD8CC"/>
          </a:solidFill>
          <a:ln w="7620">
            <a:solidFill>
              <a:srgbClr val="E5BEB2"/>
            </a:solidFill>
            <a:prstDash val="solid"/>
          </a:ln>
        </p:spPr>
      </p:sp>
      <p:sp>
        <p:nvSpPr>
          <p:cNvPr id="13" name="Text 10"/>
          <p:cNvSpPr/>
          <p:nvPr/>
        </p:nvSpPr>
        <p:spPr>
          <a:xfrm>
            <a:off x="7214295" y="3759279"/>
            <a:ext cx="201692" cy="333256"/>
          </a:xfrm>
          <a:prstGeom prst="rect">
            <a:avLst/>
          </a:prstGeom>
          <a:noFill/>
          <a:ln/>
        </p:spPr>
        <p:txBody>
          <a:bodyPr wrap="none" rtlCol="0" anchor="t"/>
          <a:lstStyle/>
          <a:p>
            <a:pPr marL="0" indent="0" algn="ctr">
              <a:lnSpc>
                <a:spcPts val="2624"/>
              </a:lnSpc>
              <a:buNone/>
            </a:pPr>
            <a:r>
              <a:rPr lang="en-US" sz="2624" b="1" dirty="0">
                <a:solidFill>
                  <a:srgbClr val="403C4E"/>
                </a:solidFill>
                <a:latin typeface="Merriweather" pitchFamily="34" charset="0"/>
                <a:ea typeface="Merriweather" pitchFamily="34" charset="-122"/>
                <a:cs typeface="Merriweather" pitchFamily="34" charset="-120"/>
              </a:rPr>
              <a:t>2</a:t>
            </a:r>
            <a:endParaRPr lang="en-US" sz="2624" dirty="0"/>
          </a:p>
        </p:txBody>
      </p:sp>
      <p:sp>
        <p:nvSpPr>
          <p:cNvPr id="14" name="Text 11"/>
          <p:cNvSpPr/>
          <p:nvPr/>
        </p:nvSpPr>
        <p:spPr>
          <a:xfrm>
            <a:off x="8537258" y="3648194"/>
            <a:ext cx="2777490" cy="347186"/>
          </a:xfrm>
          <a:prstGeom prst="rect">
            <a:avLst/>
          </a:prstGeom>
          <a:noFill/>
          <a:ln/>
        </p:spPr>
        <p:txBody>
          <a:bodyPr wrap="non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Data Cleaning</a:t>
            </a:r>
            <a:endParaRPr lang="en-US" sz="2187" dirty="0"/>
          </a:p>
        </p:txBody>
      </p:sp>
      <p:sp>
        <p:nvSpPr>
          <p:cNvPr id="15" name="Text 12"/>
          <p:cNvSpPr/>
          <p:nvPr/>
        </p:nvSpPr>
        <p:spPr>
          <a:xfrm>
            <a:off x="8537258" y="4128611"/>
            <a:ext cx="4055150" cy="1333024"/>
          </a:xfrm>
          <a:prstGeom prst="rect">
            <a:avLst/>
          </a:prstGeom>
          <a:noFill/>
          <a:ln/>
        </p:spPr>
        <p:txBody>
          <a:bodyPr wrap="square" rtlCol="0" anchor="t"/>
          <a:lstStyle/>
          <a:p>
            <a:pPr marL="0" indent="0" algn="l">
              <a:lnSpc>
                <a:spcPts val="2624"/>
              </a:lnSpc>
              <a:buNone/>
            </a:pPr>
            <a:r>
              <a:rPr lang="en-US" sz="1750" dirty="0">
                <a:solidFill>
                  <a:srgbClr val="403C4E"/>
                </a:solidFill>
                <a:latin typeface="Open Sans" pitchFamily="34" charset="0"/>
                <a:ea typeface="Open Sans" pitchFamily="34" charset="-122"/>
                <a:cs typeface="Open Sans" pitchFamily="34" charset="-120"/>
              </a:rPr>
              <a:t>Remove irrelevant information like punctuation, special characters, and stop words to prepare the data for analysis.</a:t>
            </a:r>
            <a:endParaRPr lang="en-US" sz="1750" dirty="0"/>
          </a:p>
        </p:txBody>
      </p:sp>
      <p:sp>
        <p:nvSpPr>
          <p:cNvPr id="16" name="Shape 13"/>
          <p:cNvSpPr/>
          <p:nvPr/>
        </p:nvSpPr>
        <p:spPr>
          <a:xfrm>
            <a:off x="6287631" y="5272742"/>
            <a:ext cx="777597" cy="44410"/>
          </a:xfrm>
          <a:prstGeom prst="roundRect">
            <a:avLst>
              <a:gd name="adj" fmla="val 225151"/>
            </a:avLst>
          </a:prstGeom>
          <a:solidFill>
            <a:srgbClr val="E5BEB2"/>
          </a:solidFill>
          <a:ln/>
        </p:spPr>
      </p:sp>
      <p:sp>
        <p:nvSpPr>
          <p:cNvPr id="17" name="Shape 14"/>
          <p:cNvSpPr/>
          <p:nvPr/>
        </p:nvSpPr>
        <p:spPr>
          <a:xfrm>
            <a:off x="7065228" y="5045035"/>
            <a:ext cx="499943" cy="499943"/>
          </a:xfrm>
          <a:prstGeom prst="roundRect">
            <a:avLst>
              <a:gd name="adj" fmla="val 20000"/>
            </a:avLst>
          </a:prstGeom>
          <a:solidFill>
            <a:srgbClr val="FFD8CC"/>
          </a:solidFill>
          <a:ln w="7620">
            <a:solidFill>
              <a:srgbClr val="E5BEB2"/>
            </a:solidFill>
            <a:prstDash val="solid"/>
          </a:ln>
        </p:spPr>
      </p:sp>
      <p:sp>
        <p:nvSpPr>
          <p:cNvPr id="18" name="Text 15"/>
          <p:cNvSpPr/>
          <p:nvPr/>
        </p:nvSpPr>
        <p:spPr>
          <a:xfrm>
            <a:off x="7220843" y="5128379"/>
            <a:ext cx="188714" cy="333256"/>
          </a:xfrm>
          <a:prstGeom prst="rect">
            <a:avLst/>
          </a:prstGeom>
          <a:noFill/>
          <a:ln/>
        </p:spPr>
        <p:txBody>
          <a:bodyPr wrap="none" rtlCol="0" anchor="t"/>
          <a:lstStyle/>
          <a:p>
            <a:pPr marL="0" indent="0" algn="ctr">
              <a:lnSpc>
                <a:spcPts val="2624"/>
              </a:lnSpc>
              <a:buNone/>
            </a:pPr>
            <a:r>
              <a:rPr lang="en-US" sz="2624" b="1" dirty="0">
                <a:solidFill>
                  <a:srgbClr val="403C4E"/>
                </a:solidFill>
                <a:latin typeface="Merriweather" pitchFamily="34" charset="0"/>
                <a:ea typeface="Merriweather" pitchFamily="34" charset="-122"/>
                <a:cs typeface="Merriweather" pitchFamily="34" charset="-120"/>
              </a:rPr>
              <a:t>3</a:t>
            </a:r>
            <a:endParaRPr lang="en-US" sz="2624" dirty="0"/>
          </a:p>
        </p:txBody>
      </p:sp>
      <p:sp>
        <p:nvSpPr>
          <p:cNvPr id="19" name="Text 16"/>
          <p:cNvSpPr/>
          <p:nvPr/>
        </p:nvSpPr>
        <p:spPr>
          <a:xfrm>
            <a:off x="3139083" y="5017294"/>
            <a:ext cx="2954060" cy="347186"/>
          </a:xfrm>
          <a:prstGeom prst="rect">
            <a:avLst/>
          </a:prstGeom>
          <a:noFill/>
          <a:ln/>
        </p:spPr>
        <p:txBody>
          <a:bodyPr wrap="none" rtlCol="0" anchor="t"/>
          <a:lstStyle/>
          <a:p>
            <a:pPr marL="0" indent="0" algn="r">
              <a:lnSpc>
                <a:spcPts val="2734"/>
              </a:lnSpc>
              <a:buNone/>
            </a:pPr>
            <a:r>
              <a:rPr lang="en-US" sz="2187" b="1" dirty="0">
                <a:solidFill>
                  <a:srgbClr val="403C4E"/>
                </a:solidFill>
                <a:latin typeface="Merriweather" pitchFamily="34" charset="0"/>
                <a:ea typeface="Merriweather" pitchFamily="34" charset="-122"/>
                <a:cs typeface="Merriweather" pitchFamily="34" charset="-120"/>
              </a:rPr>
              <a:t>Data Transformation</a:t>
            </a:r>
            <a:endParaRPr lang="en-US" sz="2187" dirty="0"/>
          </a:p>
        </p:txBody>
      </p:sp>
      <p:sp>
        <p:nvSpPr>
          <p:cNvPr id="20" name="Text 17"/>
          <p:cNvSpPr/>
          <p:nvPr/>
        </p:nvSpPr>
        <p:spPr>
          <a:xfrm>
            <a:off x="2037993" y="5497711"/>
            <a:ext cx="4055150" cy="1333024"/>
          </a:xfrm>
          <a:prstGeom prst="rect">
            <a:avLst/>
          </a:prstGeom>
          <a:noFill/>
          <a:ln/>
        </p:spPr>
        <p:txBody>
          <a:bodyPr wrap="square" rtlCol="0" anchor="t"/>
          <a:lstStyle/>
          <a:p>
            <a:pPr marL="0" indent="0" algn="r">
              <a:lnSpc>
                <a:spcPts val="2624"/>
              </a:lnSpc>
              <a:buNone/>
            </a:pPr>
            <a:r>
              <a:rPr lang="en-US" sz="1750" dirty="0">
                <a:solidFill>
                  <a:srgbClr val="403C4E"/>
                </a:solidFill>
                <a:latin typeface="Open Sans" pitchFamily="34" charset="0"/>
                <a:ea typeface="Open Sans" pitchFamily="34" charset="-122"/>
                <a:cs typeface="Open Sans" pitchFamily="34" charset="-120"/>
              </a:rPr>
              <a:t>Convert text into a numerical format using techniques like one-hot encoding or word embeddings. This allows models to process the data effectively.</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57462" y="991314"/>
            <a:ext cx="9368790" cy="666512"/>
          </a:xfrm>
          <a:prstGeom prst="rect">
            <a:avLst/>
          </a:prstGeom>
          <a:noFill/>
          <a:ln/>
        </p:spPr>
        <p:txBody>
          <a:bodyPr wrap="none" rtlCol="0" anchor="t"/>
          <a:lstStyle/>
          <a:p>
            <a:pPr marL="0" indent="0">
              <a:lnSpc>
                <a:spcPts val="5249"/>
              </a:lnSpc>
              <a:buNone/>
            </a:pPr>
            <a:r>
              <a:rPr lang="en-US" sz="4199" b="1" dirty="0">
                <a:solidFill>
                  <a:srgbClr val="403C4E"/>
                </a:solidFill>
                <a:latin typeface="Merriweather" pitchFamily="34" charset="0"/>
                <a:ea typeface="Merriweather" pitchFamily="34" charset="-122"/>
                <a:cs typeface="Merriweather" pitchFamily="34" charset="-120"/>
              </a:rPr>
              <a:t>Error Identification and Correction</a:t>
            </a:r>
            <a:endParaRPr lang="en-US" sz="4199" dirty="0"/>
          </a:p>
        </p:txBody>
      </p:sp>
      <p:pic>
        <p:nvPicPr>
          <p:cNvPr id="6" name="Image 2" descr="preencoded.png"/>
          <p:cNvPicPr>
            <a:picLocks noChangeAspect="1"/>
          </p:cNvPicPr>
          <p:nvPr/>
        </p:nvPicPr>
        <p:blipFill>
          <a:blip r:embed="rId5"/>
          <a:stretch>
            <a:fillRect/>
          </a:stretch>
        </p:blipFill>
        <p:spPr>
          <a:xfrm>
            <a:off x="4457462" y="1977747"/>
            <a:ext cx="1066443" cy="1706404"/>
          </a:xfrm>
          <a:prstGeom prst="rect">
            <a:avLst/>
          </a:prstGeom>
        </p:spPr>
      </p:pic>
      <p:sp>
        <p:nvSpPr>
          <p:cNvPr id="7" name="Text 2"/>
          <p:cNvSpPr/>
          <p:nvPr/>
        </p:nvSpPr>
        <p:spPr>
          <a:xfrm>
            <a:off x="5843826" y="2190988"/>
            <a:ext cx="2908697" cy="333137"/>
          </a:xfrm>
          <a:prstGeom prst="rect">
            <a:avLst/>
          </a:prstGeom>
          <a:noFill/>
          <a:ln/>
        </p:spPr>
        <p:txBody>
          <a:bodyPr wrap="none" rtlCol="0" anchor="t"/>
          <a:lstStyle/>
          <a:p>
            <a:pPr marL="0" indent="0" algn="l">
              <a:lnSpc>
                <a:spcPts val="2624"/>
              </a:lnSpc>
              <a:buNone/>
            </a:pPr>
            <a:r>
              <a:rPr lang="en-US" sz="2100" b="1" dirty="0">
                <a:solidFill>
                  <a:srgbClr val="403C4E"/>
                </a:solidFill>
                <a:latin typeface="Merriweather" pitchFamily="34" charset="0"/>
                <a:ea typeface="Merriweather" pitchFamily="34" charset="-122"/>
                <a:cs typeface="Merriweather" pitchFamily="34" charset="-120"/>
              </a:rPr>
              <a:t>Rule-Based Approach</a:t>
            </a:r>
            <a:endParaRPr lang="en-US" sz="2100" dirty="0"/>
          </a:p>
        </p:txBody>
      </p:sp>
      <p:sp>
        <p:nvSpPr>
          <p:cNvPr id="8" name="Text 3"/>
          <p:cNvSpPr/>
          <p:nvPr/>
        </p:nvSpPr>
        <p:spPr>
          <a:xfrm>
            <a:off x="5843826" y="2651998"/>
            <a:ext cx="7986713" cy="640080"/>
          </a:xfrm>
          <a:prstGeom prst="rect">
            <a:avLst/>
          </a:prstGeom>
          <a:noFill/>
          <a:ln/>
        </p:spPr>
        <p:txBody>
          <a:bodyPr wrap="square" rtlCol="0" anchor="t"/>
          <a:lstStyle/>
          <a:p>
            <a:pPr marL="0" indent="0" algn="l">
              <a:lnSpc>
                <a:spcPts val="2519"/>
              </a:lnSpc>
              <a:buNone/>
            </a:pPr>
            <a:r>
              <a:rPr lang="en-US" sz="1680" dirty="0">
                <a:solidFill>
                  <a:srgbClr val="403C4E"/>
                </a:solidFill>
                <a:latin typeface="Open Sans" pitchFamily="34" charset="0"/>
                <a:ea typeface="Open Sans" pitchFamily="34" charset="-122"/>
                <a:cs typeface="Open Sans" pitchFamily="34" charset="-120"/>
              </a:rPr>
              <a:t>Define a set of grammatical rules and use them to identify and correct errors. This method is straightforward but may not handle complex cases.</a:t>
            </a:r>
            <a:endParaRPr lang="en-US" sz="1680" dirty="0"/>
          </a:p>
        </p:txBody>
      </p:sp>
      <p:pic>
        <p:nvPicPr>
          <p:cNvPr id="9" name="Image 3" descr="preencoded.png"/>
          <p:cNvPicPr>
            <a:picLocks noChangeAspect="1"/>
          </p:cNvPicPr>
          <p:nvPr/>
        </p:nvPicPr>
        <p:blipFill>
          <a:blip r:embed="rId6"/>
          <a:stretch>
            <a:fillRect/>
          </a:stretch>
        </p:blipFill>
        <p:spPr>
          <a:xfrm>
            <a:off x="4457462" y="3684151"/>
            <a:ext cx="1066443" cy="1706404"/>
          </a:xfrm>
          <a:prstGeom prst="rect">
            <a:avLst/>
          </a:prstGeom>
        </p:spPr>
      </p:pic>
      <p:sp>
        <p:nvSpPr>
          <p:cNvPr id="10" name="Text 4"/>
          <p:cNvSpPr/>
          <p:nvPr/>
        </p:nvSpPr>
        <p:spPr>
          <a:xfrm>
            <a:off x="5843826" y="3897392"/>
            <a:ext cx="2666286" cy="333137"/>
          </a:xfrm>
          <a:prstGeom prst="rect">
            <a:avLst/>
          </a:prstGeom>
          <a:noFill/>
          <a:ln/>
        </p:spPr>
        <p:txBody>
          <a:bodyPr wrap="none" rtlCol="0" anchor="t"/>
          <a:lstStyle/>
          <a:p>
            <a:pPr marL="0" indent="0" algn="l">
              <a:lnSpc>
                <a:spcPts val="2624"/>
              </a:lnSpc>
              <a:buNone/>
            </a:pPr>
            <a:r>
              <a:rPr lang="en-US" sz="2100" b="1" dirty="0">
                <a:solidFill>
                  <a:srgbClr val="403C4E"/>
                </a:solidFill>
                <a:latin typeface="Merriweather" pitchFamily="34" charset="0"/>
                <a:ea typeface="Merriweather" pitchFamily="34" charset="-122"/>
                <a:cs typeface="Merriweather" pitchFamily="34" charset="-120"/>
              </a:rPr>
              <a:t>Machine Learning</a:t>
            </a:r>
            <a:endParaRPr lang="en-US" sz="2100" dirty="0"/>
          </a:p>
        </p:txBody>
      </p:sp>
      <p:sp>
        <p:nvSpPr>
          <p:cNvPr id="11" name="Text 5"/>
          <p:cNvSpPr/>
          <p:nvPr/>
        </p:nvSpPr>
        <p:spPr>
          <a:xfrm>
            <a:off x="5843826" y="4358402"/>
            <a:ext cx="7986713" cy="640080"/>
          </a:xfrm>
          <a:prstGeom prst="rect">
            <a:avLst/>
          </a:prstGeom>
          <a:noFill/>
          <a:ln/>
        </p:spPr>
        <p:txBody>
          <a:bodyPr wrap="square" rtlCol="0" anchor="t"/>
          <a:lstStyle/>
          <a:p>
            <a:pPr marL="0" indent="0" algn="l">
              <a:lnSpc>
                <a:spcPts val="2519"/>
              </a:lnSpc>
              <a:buNone/>
            </a:pPr>
            <a:r>
              <a:rPr lang="en-US" sz="1680" dirty="0">
                <a:solidFill>
                  <a:srgbClr val="403C4E"/>
                </a:solidFill>
                <a:latin typeface="Open Sans" pitchFamily="34" charset="0"/>
                <a:ea typeface="Open Sans" pitchFamily="34" charset="-122"/>
                <a:cs typeface="Open Sans" pitchFamily="34" charset="-120"/>
              </a:rPr>
              <a:t>Train a machine learning model on a dataset of correct and incorrect sentences. The model learns patterns and can predict the likelihood of an error.</a:t>
            </a:r>
            <a:endParaRPr lang="en-US" sz="1680" dirty="0"/>
          </a:p>
        </p:txBody>
      </p:sp>
      <p:pic>
        <p:nvPicPr>
          <p:cNvPr id="12" name="Image 4" descr="preencoded.png"/>
          <p:cNvPicPr>
            <a:picLocks noChangeAspect="1"/>
          </p:cNvPicPr>
          <p:nvPr/>
        </p:nvPicPr>
        <p:blipFill>
          <a:blip r:embed="rId7"/>
          <a:stretch>
            <a:fillRect/>
          </a:stretch>
        </p:blipFill>
        <p:spPr>
          <a:xfrm>
            <a:off x="4457462" y="5390555"/>
            <a:ext cx="1066443" cy="1847612"/>
          </a:xfrm>
          <a:prstGeom prst="rect">
            <a:avLst/>
          </a:prstGeom>
        </p:spPr>
      </p:pic>
      <p:sp>
        <p:nvSpPr>
          <p:cNvPr id="13" name="Text 6"/>
          <p:cNvSpPr/>
          <p:nvPr/>
        </p:nvSpPr>
        <p:spPr>
          <a:xfrm>
            <a:off x="5843826" y="5603796"/>
            <a:ext cx="2666286" cy="333137"/>
          </a:xfrm>
          <a:prstGeom prst="rect">
            <a:avLst/>
          </a:prstGeom>
          <a:noFill/>
          <a:ln/>
        </p:spPr>
        <p:txBody>
          <a:bodyPr wrap="none" rtlCol="0" anchor="t"/>
          <a:lstStyle/>
          <a:p>
            <a:pPr marL="0" indent="0" algn="l">
              <a:lnSpc>
                <a:spcPts val="2624"/>
              </a:lnSpc>
              <a:buNone/>
            </a:pPr>
            <a:r>
              <a:rPr lang="en-US" sz="2100" b="1" dirty="0">
                <a:solidFill>
                  <a:srgbClr val="403C4E"/>
                </a:solidFill>
                <a:latin typeface="Merriweather" pitchFamily="34" charset="0"/>
                <a:ea typeface="Merriweather" pitchFamily="34" charset="-122"/>
                <a:cs typeface="Merriweather" pitchFamily="34" charset="-120"/>
              </a:rPr>
              <a:t>Deep Learning</a:t>
            </a:r>
            <a:endParaRPr lang="en-US" sz="2100" dirty="0"/>
          </a:p>
        </p:txBody>
      </p:sp>
      <p:sp>
        <p:nvSpPr>
          <p:cNvPr id="14" name="Text 7"/>
          <p:cNvSpPr/>
          <p:nvPr/>
        </p:nvSpPr>
        <p:spPr>
          <a:xfrm>
            <a:off x="5843826" y="6064806"/>
            <a:ext cx="7986713" cy="960120"/>
          </a:xfrm>
          <a:prstGeom prst="rect">
            <a:avLst/>
          </a:prstGeom>
          <a:noFill/>
          <a:ln/>
        </p:spPr>
        <p:txBody>
          <a:bodyPr wrap="square" rtlCol="0" anchor="t"/>
          <a:lstStyle/>
          <a:p>
            <a:pPr marL="0" indent="0" algn="l">
              <a:lnSpc>
                <a:spcPts val="2519"/>
              </a:lnSpc>
              <a:buNone/>
            </a:pPr>
            <a:r>
              <a:rPr lang="en-US" sz="1680" dirty="0">
                <a:solidFill>
                  <a:srgbClr val="403C4E"/>
                </a:solidFill>
                <a:latin typeface="Open Sans" pitchFamily="34" charset="0"/>
                <a:ea typeface="Open Sans" pitchFamily="34" charset="-122"/>
                <a:cs typeface="Open Sans" pitchFamily="34" charset="-120"/>
              </a:rPr>
              <a:t>Utilize neural networks like recurrent neural networks (RNNs) or transformer models to process text and identify grammatical errors with advanced learning capabilities.</a:t>
            </a:r>
            <a:endParaRPr lang="en-US" sz="1680"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9958"/>
          </a:xfrm>
          <a:prstGeom prst="rect">
            <a:avLst/>
          </a:prstGeom>
          <a:solidFill>
            <a:srgbClr val="FFFFFF"/>
          </a:solidFill>
          <a:ln/>
        </p:spPr>
      </p:sp>
      <p:sp>
        <p:nvSpPr>
          <p:cNvPr id="4" name="Text 1"/>
          <p:cNvSpPr/>
          <p:nvPr/>
        </p:nvSpPr>
        <p:spPr>
          <a:xfrm>
            <a:off x="2384941" y="570786"/>
            <a:ext cx="9860518" cy="1297305"/>
          </a:xfrm>
          <a:prstGeom prst="rect">
            <a:avLst/>
          </a:prstGeom>
          <a:noFill/>
          <a:ln/>
        </p:spPr>
        <p:txBody>
          <a:bodyPr wrap="square" rtlCol="0" anchor="t"/>
          <a:lstStyle/>
          <a:p>
            <a:pPr marL="0" indent="0">
              <a:lnSpc>
                <a:spcPts val="5108"/>
              </a:lnSpc>
              <a:buNone/>
            </a:pPr>
            <a:r>
              <a:rPr lang="en-US" sz="4086" b="1" dirty="0">
                <a:solidFill>
                  <a:srgbClr val="403C4E"/>
                </a:solidFill>
                <a:latin typeface="Merriweather" pitchFamily="34" charset="0"/>
                <a:ea typeface="Merriweather" pitchFamily="34" charset="-122"/>
                <a:cs typeface="Merriweather" pitchFamily="34" charset="-120"/>
              </a:rPr>
              <a:t>Building a Grammar Autocorrector Model</a:t>
            </a:r>
            <a:endParaRPr lang="en-US" sz="4086" dirty="0"/>
          </a:p>
        </p:txBody>
      </p:sp>
      <p:sp>
        <p:nvSpPr>
          <p:cNvPr id="5" name="Shape 2"/>
          <p:cNvSpPr/>
          <p:nvPr/>
        </p:nvSpPr>
        <p:spPr>
          <a:xfrm>
            <a:off x="2384941" y="2283262"/>
            <a:ext cx="9860518" cy="5385911"/>
          </a:xfrm>
          <a:prstGeom prst="roundRect">
            <a:avLst>
              <a:gd name="adj" fmla="val 1734"/>
            </a:avLst>
          </a:prstGeom>
          <a:noFill/>
          <a:ln w="7620">
            <a:solidFill>
              <a:srgbClr val="000000">
                <a:alpha val="8000"/>
              </a:srgbClr>
            </a:solidFill>
            <a:prstDash val="solid"/>
          </a:ln>
        </p:spPr>
      </p:sp>
      <p:sp>
        <p:nvSpPr>
          <p:cNvPr id="6" name="Shape 3"/>
          <p:cNvSpPr/>
          <p:nvPr/>
        </p:nvSpPr>
        <p:spPr>
          <a:xfrm>
            <a:off x="2392561" y="2290882"/>
            <a:ext cx="9845278" cy="887254"/>
          </a:xfrm>
          <a:prstGeom prst="rect">
            <a:avLst/>
          </a:prstGeom>
          <a:solidFill>
            <a:srgbClr val="FFFFFF">
              <a:alpha val="4000"/>
            </a:srgbClr>
          </a:solidFill>
          <a:ln/>
        </p:spPr>
      </p:sp>
      <p:sp>
        <p:nvSpPr>
          <p:cNvPr id="7" name="Text 4"/>
          <p:cNvSpPr/>
          <p:nvPr/>
        </p:nvSpPr>
        <p:spPr>
          <a:xfrm>
            <a:off x="2600087" y="2423041"/>
            <a:ext cx="4503777" cy="311468"/>
          </a:xfrm>
          <a:prstGeom prst="rect">
            <a:avLst/>
          </a:prstGeom>
          <a:noFill/>
          <a:ln/>
        </p:spPr>
        <p:txBody>
          <a:bodyPr wrap="none" rtlCol="0" anchor="t"/>
          <a:lstStyle/>
          <a:p>
            <a:pPr marL="0" indent="0">
              <a:lnSpc>
                <a:spcPts val="2452"/>
              </a:lnSpc>
              <a:buNone/>
            </a:pPr>
            <a:r>
              <a:rPr lang="en-US" sz="1635" dirty="0">
                <a:solidFill>
                  <a:srgbClr val="403C4E"/>
                </a:solidFill>
                <a:latin typeface="Open Sans" pitchFamily="34" charset="0"/>
                <a:ea typeface="Open Sans" pitchFamily="34" charset="-122"/>
                <a:cs typeface="Open Sans" pitchFamily="34" charset="-120"/>
              </a:rPr>
              <a:t>Step 1</a:t>
            </a:r>
            <a:endParaRPr lang="en-US" sz="1635" dirty="0"/>
          </a:p>
        </p:txBody>
      </p:sp>
      <p:sp>
        <p:nvSpPr>
          <p:cNvPr id="8" name="Text 5"/>
          <p:cNvSpPr/>
          <p:nvPr/>
        </p:nvSpPr>
        <p:spPr>
          <a:xfrm>
            <a:off x="7526536" y="2423041"/>
            <a:ext cx="4503777" cy="622935"/>
          </a:xfrm>
          <a:prstGeom prst="rect">
            <a:avLst/>
          </a:prstGeom>
          <a:noFill/>
          <a:ln/>
        </p:spPr>
        <p:txBody>
          <a:bodyPr wrap="square" rtlCol="0" anchor="t"/>
          <a:lstStyle/>
          <a:p>
            <a:pPr marL="0" indent="0">
              <a:lnSpc>
                <a:spcPts val="2452"/>
              </a:lnSpc>
              <a:buNone/>
            </a:pPr>
            <a:r>
              <a:rPr lang="en-US" sz="1635" dirty="0">
                <a:solidFill>
                  <a:srgbClr val="403C4E"/>
                </a:solidFill>
                <a:latin typeface="Open Sans" pitchFamily="34" charset="0"/>
                <a:ea typeface="Open Sans" pitchFamily="34" charset="-122"/>
                <a:cs typeface="Open Sans" pitchFamily="34" charset="-120"/>
              </a:rPr>
              <a:t>Choose a suitable NLP library (e.g., NLTK, spaCy, Stanford CoreNLP).</a:t>
            </a:r>
            <a:endParaRPr lang="en-US" sz="1635" dirty="0"/>
          </a:p>
        </p:txBody>
      </p:sp>
      <p:sp>
        <p:nvSpPr>
          <p:cNvPr id="9" name="Shape 6"/>
          <p:cNvSpPr/>
          <p:nvPr/>
        </p:nvSpPr>
        <p:spPr>
          <a:xfrm>
            <a:off x="2392561" y="3178135"/>
            <a:ext cx="9845278" cy="1198721"/>
          </a:xfrm>
          <a:prstGeom prst="rect">
            <a:avLst/>
          </a:prstGeom>
          <a:solidFill>
            <a:srgbClr val="000000">
              <a:alpha val="4000"/>
            </a:srgbClr>
          </a:solidFill>
          <a:ln/>
        </p:spPr>
      </p:sp>
      <p:sp>
        <p:nvSpPr>
          <p:cNvPr id="10" name="Text 7"/>
          <p:cNvSpPr/>
          <p:nvPr/>
        </p:nvSpPr>
        <p:spPr>
          <a:xfrm>
            <a:off x="2600087" y="3310295"/>
            <a:ext cx="4503777" cy="311468"/>
          </a:xfrm>
          <a:prstGeom prst="rect">
            <a:avLst/>
          </a:prstGeom>
          <a:noFill/>
          <a:ln/>
        </p:spPr>
        <p:txBody>
          <a:bodyPr wrap="none" rtlCol="0" anchor="t"/>
          <a:lstStyle/>
          <a:p>
            <a:pPr marL="0" indent="0">
              <a:lnSpc>
                <a:spcPts val="2452"/>
              </a:lnSpc>
              <a:buNone/>
            </a:pPr>
            <a:r>
              <a:rPr lang="en-US" sz="1635" dirty="0">
                <a:solidFill>
                  <a:srgbClr val="403C4E"/>
                </a:solidFill>
                <a:latin typeface="Open Sans" pitchFamily="34" charset="0"/>
                <a:ea typeface="Open Sans" pitchFamily="34" charset="-122"/>
                <a:cs typeface="Open Sans" pitchFamily="34" charset="-120"/>
              </a:rPr>
              <a:t>Step 2</a:t>
            </a:r>
            <a:endParaRPr lang="en-US" sz="1635" dirty="0"/>
          </a:p>
        </p:txBody>
      </p:sp>
      <p:sp>
        <p:nvSpPr>
          <p:cNvPr id="11" name="Text 8"/>
          <p:cNvSpPr/>
          <p:nvPr/>
        </p:nvSpPr>
        <p:spPr>
          <a:xfrm>
            <a:off x="7526536" y="3310295"/>
            <a:ext cx="4503777" cy="934403"/>
          </a:xfrm>
          <a:prstGeom prst="rect">
            <a:avLst/>
          </a:prstGeom>
          <a:noFill/>
          <a:ln/>
        </p:spPr>
        <p:txBody>
          <a:bodyPr wrap="square" rtlCol="0" anchor="t"/>
          <a:lstStyle/>
          <a:p>
            <a:pPr marL="0" indent="0">
              <a:lnSpc>
                <a:spcPts val="2452"/>
              </a:lnSpc>
              <a:buNone/>
            </a:pPr>
            <a:r>
              <a:rPr lang="en-US" sz="1635" dirty="0">
                <a:solidFill>
                  <a:srgbClr val="403C4E"/>
                </a:solidFill>
                <a:latin typeface="Open Sans" pitchFamily="34" charset="0"/>
                <a:ea typeface="Open Sans" pitchFamily="34" charset="-122"/>
                <a:cs typeface="Open Sans" pitchFamily="34" charset="-120"/>
              </a:rPr>
              <a:t>Implement tokenization, part-of-speech tagging, and feature extraction based on your chosen approach.</a:t>
            </a:r>
            <a:endParaRPr lang="en-US" sz="1635" dirty="0"/>
          </a:p>
        </p:txBody>
      </p:sp>
      <p:sp>
        <p:nvSpPr>
          <p:cNvPr id="12" name="Shape 9"/>
          <p:cNvSpPr/>
          <p:nvPr/>
        </p:nvSpPr>
        <p:spPr>
          <a:xfrm>
            <a:off x="2392561" y="4376857"/>
            <a:ext cx="9845278" cy="1198721"/>
          </a:xfrm>
          <a:prstGeom prst="rect">
            <a:avLst/>
          </a:prstGeom>
          <a:solidFill>
            <a:srgbClr val="FFFFFF">
              <a:alpha val="4000"/>
            </a:srgbClr>
          </a:solidFill>
          <a:ln/>
        </p:spPr>
      </p:sp>
      <p:sp>
        <p:nvSpPr>
          <p:cNvPr id="13" name="Text 10"/>
          <p:cNvSpPr/>
          <p:nvPr/>
        </p:nvSpPr>
        <p:spPr>
          <a:xfrm>
            <a:off x="2600087" y="4509016"/>
            <a:ext cx="4503777" cy="311468"/>
          </a:xfrm>
          <a:prstGeom prst="rect">
            <a:avLst/>
          </a:prstGeom>
          <a:noFill/>
          <a:ln/>
        </p:spPr>
        <p:txBody>
          <a:bodyPr wrap="none" rtlCol="0" anchor="t"/>
          <a:lstStyle/>
          <a:p>
            <a:pPr marL="0" indent="0">
              <a:lnSpc>
                <a:spcPts val="2452"/>
              </a:lnSpc>
              <a:buNone/>
            </a:pPr>
            <a:r>
              <a:rPr lang="en-US" sz="1635" dirty="0">
                <a:solidFill>
                  <a:srgbClr val="403C4E"/>
                </a:solidFill>
                <a:latin typeface="Open Sans" pitchFamily="34" charset="0"/>
                <a:ea typeface="Open Sans" pitchFamily="34" charset="-122"/>
                <a:cs typeface="Open Sans" pitchFamily="34" charset="-120"/>
              </a:rPr>
              <a:t>Step 3</a:t>
            </a:r>
            <a:endParaRPr lang="en-US" sz="1635" dirty="0"/>
          </a:p>
        </p:txBody>
      </p:sp>
      <p:sp>
        <p:nvSpPr>
          <p:cNvPr id="14" name="Text 11"/>
          <p:cNvSpPr/>
          <p:nvPr/>
        </p:nvSpPr>
        <p:spPr>
          <a:xfrm>
            <a:off x="7526536" y="4509016"/>
            <a:ext cx="4503777" cy="934403"/>
          </a:xfrm>
          <a:prstGeom prst="rect">
            <a:avLst/>
          </a:prstGeom>
          <a:noFill/>
          <a:ln/>
        </p:spPr>
        <p:txBody>
          <a:bodyPr wrap="square" rtlCol="0" anchor="t"/>
          <a:lstStyle/>
          <a:p>
            <a:pPr marL="0" indent="0">
              <a:lnSpc>
                <a:spcPts val="2452"/>
              </a:lnSpc>
              <a:buNone/>
            </a:pPr>
            <a:r>
              <a:rPr lang="en-US" sz="1635" dirty="0">
                <a:solidFill>
                  <a:srgbClr val="403C4E"/>
                </a:solidFill>
                <a:latin typeface="Open Sans" pitchFamily="34" charset="0"/>
                <a:ea typeface="Open Sans" pitchFamily="34" charset="-122"/>
                <a:cs typeface="Open Sans" pitchFamily="34" charset="-120"/>
              </a:rPr>
              <a:t>Train your model on the preprocessed dataset using the selected algorithm (rule-based, machine learning, or deep learning).</a:t>
            </a:r>
            <a:endParaRPr lang="en-US" sz="1635" dirty="0"/>
          </a:p>
        </p:txBody>
      </p:sp>
      <p:sp>
        <p:nvSpPr>
          <p:cNvPr id="15" name="Shape 12"/>
          <p:cNvSpPr/>
          <p:nvPr/>
        </p:nvSpPr>
        <p:spPr>
          <a:xfrm>
            <a:off x="2392561" y="5575578"/>
            <a:ext cx="9845278" cy="887254"/>
          </a:xfrm>
          <a:prstGeom prst="rect">
            <a:avLst/>
          </a:prstGeom>
          <a:solidFill>
            <a:srgbClr val="000000">
              <a:alpha val="4000"/>
            </a:srgbClr>
          </a:solidFill>
          <a:ln/>
        </p:spPr>
      </p:sp>
      <p:sp>
        <p:nvSpPr>
          <p:cNvPr id="16" name="Text 13"/>
          <p:cNvSpPr/>
          <p:nvPr/>
        </p:nvSpPr>
        <p:spPr>
          <a:xfrm>
            <a:off x="2600087" y="5707737"/>
            <a:ext cx="4503777" cy="311468"/>
          </a:xfrm>
          <a:prstGeom prst="rect">
            <a:avLst/>
          </a:prstGeom>
          <a:noFill/>
          <a:ln/>
        </p:spPr>
        <p:txBody>
          <a:bodyPr wrap="none" rtlCol="0" anchor="t"/>
          <a:lstStyle/>
          <a:p>
            <a:pPr marL="0" indent="0">
              <a:lnSpc>
                <a:spcPts val="2452"/>
              </a:lnSpc>
              <a:buNone/>
            </a:pPr>
            <a:r>
              <a:rPr lang="en-US" sz="1635" dirty="0">
                <a:solidFill>
                  <a:srgbClr val="403C4E"/>
                </a:solidFill>
                <a:latin typeface="Open Sans" pitchFamily="34" charset="0"/>
                <a:ea typeface="Open Sans" pitchFamily="34" charset="-122"/>
                <a:cs typeface="Open Sans" pitchFamily="34" charset="-120"/>
              </a:rPr>
              <a:t>Step 4</a:t>
            </a:r>
            <a:endParaRPr lang="en-US" sz="1635" dirty="0"/>
          </a:p>
        </p:txBody>
      </p:sp>
      <p:sp>
        <p:nvSpPr>
          <p:cNvPr id="17" name="Text 14"/>
          <p:cNvSpPr/>
          <p:nvPr/>
        </p:nvSpPr>
        <p:spPr>
          <a:xfrm>
            <a:off x="7526536" y="5707737"/>
            <a:ext cx="4503777" cy="622935"/>
          </a:xfrm>
          <a:prstGeom prst="rect">
            <a:avLst/>
          </a:prstGeom>
          <a:noFill/>
          <a:ln/>
        </p:spPr>
        <p:txBody>
          <a:bodyPr wrap="square" rtlCol="0" anchor="t"/>
          <a:lstStyle/>
          <a:p>
            <a:pPr marL="0" indent="0">
              <a:lnSpc>
                <a:spcPts val="2452"/>
              </a:lnSpc>
              <a:buNone/>
            </a:pPr>
            <a:r>
              <a:rPr lang="en-US" sz="1635" dirty="0">
                <a:solidFill>
                  <a:srgbClr val="403C4E"/>
                </a:solidFill>
                <a:latin typeface="Open Sans" pitchFamily="34" charset="0"/>
                <a:ea typeface="Open Sans" pitchFamily="34" charset="-122"/>
                <a:cs typeface="Open Sans" pitchFamily="34" charset="-120"/>
              </a:rPr>
              <a:t>Evaluate the model's performance using metrics like accuracy, precision, and recall.</a:t>
            </a:r>
            <a:endParaRPr lang="en-US" sz="1635" dirty="0"/>
          </a:p>
        </p:txBody>
      </p:sp>
      <p:sp>
        <p:nvSpPr>
          <p:cNvPr id="18" name="Shape 15"/>
          <p:cNvSpPr/>
          <p:nvPr/>
        </p:nvSpPr>
        <p:spPr>
          <a:xfrm>
            <a:off x="2392561" y="6462832"/>
            <a:ext cx="9845278" cy="1198721"/>
          </a:xfrm>
          <a:prstGeom prst="rect">
            <a:avLst/>
          </a:prstGeom>
          <a:solidFill>
            <a:srgbClr val="FFFFFF">
              <a:alpha val="4000"/>
            </a:srgbClr>
          </a:solidFill>
          <a:ln/>
        </p:spPr>
      </p:sp>
      <p:sp>
        <p:nvSpPr>
          <p:cNvPr id="19" name="Text 16"/>
          <p:cNvSpPr/>
          <p:nvPr/>
        </p:nvSpPr>
        <p:spPr>
          <a:xfrm>
            <a:off x="2600087" y="6594991"/>
            <a:ext cx="4503777" cy="311468"/>
          </a:xfrm>
          <a:prstGeom prst="rect">
            <a:avLst/>
          </a:prstGeom>
          <a:noFill/>
          <a:ln/>
        </p:spPr>
        <p:txBody>
          <a:bodyPr wrap="none" rtlCol="0" anchor="t"/>
          <a:lstStyle/>
          <a:p>
            <a:pPr marL="0" indent="0">
              <a:lnSpc>
                <a:spcPts val="2452"/>
              </a:lnSpc>
              <a:buNone/>
            </a:pPr>
            <a:r>
              <a:rPr lang="en-US" sz="1635" dirty="0">
                <a:solidFill>
                  <a:srgbClr val="403C4E"/>
                </a:solidFill>
                <a:latin typeface="Open Sans" pitchFamily="34" charset="0"/>
                <a:ea typeface="Open Sans" pitchFamily="34" charset="-122"/>
                <a:cs typeface="Open Sans" pitchFamily="34" charset="-120"/>
              </a:rPr>
              <a:t>Step 5</a:t>
            </a:r>
            <a:endParaRPr lang="en-US" sz="1635" dirty="0"/>
          </a:p>
        </p:txBody>
      </p:sp>
      <p:sp>
        <p:nvSpPr>
          <p:cNvPr id="20" name="Text 17"/>
          <p:cNvSpPr/>
          <p:nvPr/>
        </p:nvSpPr>
        <p:spPr>
          <a:xfrm>
            <a:off x="7526536" y="6594991"/>
            <a:ext cx="4503777" cy="934403"/>
          </a:xfrm>
          <a:prstGeom prst="rect">
            <a:avLst/>
          </a:prstGeom>
          <a:noFill/>
          <a:ln/>
        </p:spPr>
        <p:txBody>
          <a:bodyPr wrap="square" rtlCol="0" anchor="t"/>
          <a:lstStyle/>
          <a:p>
            <a:pPr marL="0" indent="0">
              <a:lnSpc>
                <a:spcPts val="2452"/>
              </a:lnSpc>
              <a:buNone/>
            </a:pPr>
            <a:r>
              <a:rPr lang="en-US" sz="1635" dirty="0">
                <a:solidFill>
                  <a:srgbClr val="403C4E"/>
                </a:solidFill>
                <a:latin typeface="Open Sans" pitchFamily="34" charset="0"/>
                <a:ea typeface="Open Sans" pitchFamily="34" charset="-122"/>
                <a:cs typeface="Open Sans" pitchFamily="34" charset="-120"/>
              </a:rPr>
              <a:t>Iterate on the model's architecture, hyperparameters, and data preprocessing techniques to improve accuracy.</a:t>
            </a:r>
            <a:endParaRPr lang="en-US" sz="1635"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1376482"/>
            <a:ext cx="8429744" cy="694373"/>
          </a:xfrm>
          <a:prstGeom prst="rect">
            <a:avLst/>
          </a:prstGeom>
          <a:noFill/>
          <a:ln/>
        </p:spPr>
        <p:txBody>
          <a:bodyPr wrap="non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Future Scope and Applications</a:t>
            </a:r>
            <a:endParaRPr lang="en-US" sz="4374" dirty="0"/>
          </a:p>
        </p:txBody>
      </p:sp>
      <p:sp>
        <p:nvSpPr>
          <p:cNvPr id="6" name="Shape 2"/>
          <p:cNvSpPr/>
          <p:nvPr/>
        </p:nvSpPr>
        <p:spPr>
          <a:xfrm>
            <a:off x="833199" y="2404110"/>
            <a:ext cx="4542115" cy="2620208"/>
          </a:xfrm>
          <a:prstGeom prst="roundRect">
            <a:avLst>
              <a:gd name="adj" fmla="val 3816"/>
            </a:avLst>
          </a:prstGeom>
          <a:solidFill>
            <a:srgbClr val="FFD8CC"/>
          </a:solidFill>
          <a:ln w="7620">
            <a:solidFill>
              <a:srgbClr val="E5BEB2"/>
            </a:solidFill>
            <a:prstDash val="solid"/>
          </a:ln>
        </p:spPr>
      </p:sp>
      <p:sp>
        <p:nvSpPr>
          <p:cNvPr id="7" name="Text 3"/>
          <p:cNvSpPr/>
          <p:nvPr/>
        </p:nvSpPr>
        <p:spPr>
          <a:xfrm>
            <a:off x="1062990" y="2633901"/>
            <a:ext cx="4082534" cy="694373"/>
          </a:xfrm>
          <a:prstGeom prst="rect">
            <a:avLst/>
          </a:prstGeom>
          <a:noFill/>
          <a:ln/>
        </p:spPr>
        <p:txBody>
          <a:bodyPr wrap="squar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Personalized Grammar Correction</a:t>
            </a:r>
            <a:endParaRPr lang="en-US" sz="2187" dirty="0"/>
          </a:p>
        </p:txBody>
      </p:sp>
      <p:sp>
        <p:nvSpPr>
          <p:cNvPr id="8" name="Text 4"/>
          <p:cNvSpPr/>
          <p:nvPr/>
        </p:nvSpPr>
        <p:spPr>
          <a:xfrm>
            <a:off x="1062990" y="3461504"/>
            <a:ext cx="4082534" cy="1333024"/>
          </a:xfrm>
          <a:prstGeom prst="rect">
            <a:avLst/>
          </a:prstGeom>
          <a:noFill/>
          <a:ln/>
        </p:spPr>
        <p:txBody>
          <a:bodyPr wrap="square" rtlCol="0" anchor="t"/>
          <a:lstStyle/>
          <a:p>
            <a:pPr marL="0" indent="0">
              <a:lnSpc>
                <a:spcPts val="2624"/>
              </a:lnSpc>
              <a:buNone/>
            </a:pPr>
            <a:r>
              <a:rPr lang="en-US" sz="1750" dirty="0">
                <a:solidFill>
                  <a:srgbClr val="403C4E"/>
                </a:solidFill>
                <a:latin typeface="Open Sans" pitchFamily="34" charset="0"/>
                <a:ea typeface="Open Sans" pitchFamily="34" charset="-122"/>
                <a:cs typeface="Open Sans" pitchFamily="34" charset="-120"/>
              </a:rPr>
              <a:t>Develop models that adapt to individual writing styles and preferences, providing personalized error correction.</a:t>
            </a:r>
            <a:endParaRPr lang="en-US" sz="1750" dirty="0"/>
          </a:p>
        </p:txBody>
      </p:sp>
      <p:sp>
        <p:nvSpPr>
          <p:cNvPr id="9" name="Shape 5"/>
          <p:cNvSpPr/>
          <p:nvPr/>
        </p:nvSpPr>
        <p:spPr>
          <a:xfrm>
            <a:off x="5597485" y="2404110"/>
            <a:ext cx="4542115" cy="2620208"/>
          </a:xfrm>
          <a:prstGeom prst="roundRect">
            <a:avLst>
              <a:gd name="adj" fmla="val 3816"/>
            </a:avLst>
          </a:prstGeom>
          <a:solidFill>
            <a:srgbClr val="FFD8CC"/>
          </a:solidFill>
          <a:ln w="7620">
            <a:solidFill>
              <a:srgbClr val="E5BEB2"/>
            </a:solidFill>
            <a:prstDash val="solid"/>
          </a:ln>
        </p:spPr>
      </p:sp>
      <p:sp>
        <p:nvSpPr>
          <p:cNvPr id="10" name="Text 6"/>
          <p:cNvSpPr/>
          <p:nvPr/>
        </p:nvSpPr>
        <p:spPr>
          <a:xfrm>
            <a:off x="5827276" y="2633901"/>
            <a:ext cx="3735586"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Real-Time Error Detection</a:t>
            </a:r>
            <a:endParaRPr lang="en-US" sz="2187" dirty="0"/>
          </a:p>
        </p:txBody>
      </p:sp>
      <p:sp>
        <p:nvSpPr>
          <p:cNvPr id="11" name="Text 7"/>
          <p:cNvSpPr/>
          <p:nvPr/>
        </p:nvSpPr>
        <p:spPr>
          <a:xfrm>
            <a:off x="5827276" y="3114318"/>
            <a:ext cx="4082534" cy="999768"/>
          </a:xfrm>
          <a:prstGeom prst="rect">
            <a:avLst/>
          </a:prstGeom>
          <a:noFill/>
          <a:ln/>
        </p:spPr>
        <p:txBody>
          <a:bodyPr wrap="square" rtlCol="0" anchor="t"/>
          <a:lstStyle/>
          <a:p>
            <a:pPr marL="0" indent="0">
              <a:lnSpc>
                <a:spcPts val="2624"/>
              </a:lnSpc>
              <a:buNone/>
            </a:pPr>
            <a:r>
              <a:rPr lang="en-US" sz="1750" dirty="0">
                <a:solidFill>
                  <a:srgbClr val="403C4E"/>
                </a:solidFill>
                <a:latin typeface="Open Sans" pitchFamily="34" charset="0"/>
                <a:ea typeface="Open Sans" pitchFamily="34" charset="-122"/>
                <a:cs typeface="Open Sans" pitchFamily="34" charset="-120"/>
              </a:rPr>
              <a:t>Integrate grammar autocorrection into real-time applications like chatbots, online editors, and writing assistants.</a:t>
            </a:r>
            <a:endParaRPr lang="en-US" sz="1750" dirty="0"/>
          </a:p>
        </p:txBody>
      </p:sp>
      <p:sp>
        <p:nvSpPr>
          <p:cNvPr id="12" name="Shape 8"/>
          <p:cNvSpPr/>
          <p:nvPr/>
        </p:nvSpPr>
        <p:spPr>
          <a:xfrm>
            <a:off x="833199" y="5246489"/>
            <a:ext cx="9306401" cy="1606510"/>
          </a:xfrm>
          <a:prstGeom prst="roundRect">
            <a:avLst>
              <a:gd name="adj" fmla="val 6224"/>
            </a:avLst>
          </a:prstGeom>
          <a:solidFill>
            <a:srgbClr val="FFD8CC"/>
          </a:solidFill>
          <a:ln w="7620">
            <a:solidFill>
              <a:srgbClr val="E5BEB2"/>
            </a:solidFill>
            <a:prstDash val="solid"/>
          </a:ln>
        </p:spPr>
      </p:sp>
      <p:sp>
        <p:nvSpPr>
          <p:cNvPr id="13" name="Text 9"/>
          <p:cNvSpPr/>
          <p:nvPr/>
        </p:nvSpPr>
        <p:spPr>
          <a:xfrm>
            <a:off x="1062990" y="5476280"/>
            <a:ext cx="29273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Multilingual Support</a:t>
            </a:r>
            <a:endParaRPr lang="en-US" sz="2187" dirty="0"/>
          </a:p>
        </p:txBody>
      </p:sp>
      <p:sp>
        <p:nvSpPr>
          <p:cNvPr id="14" name="Text 10"/>
          <p:cNvSpPr/>
          <p:nvPr/>
        </p:nvSpPr>
        <p:spPr>
          <a:xfrm>
            <a:off x="1062990" y="5956697"/>
            <a:ext cx="8846820" cy="666512"/>
          </a:xfrm>
          <a:prstGeom prst="rect">
            <a:avLst/>
          </a:prstGeom>
          <a:noFill/>
          <a:ln/>
        </p:spPr>
        <p:txBody>
          <a:bodyPr wrap="square" rtlCol="0" anchor="t"/>
          <a:lstStyle/>
          <a:p>
            <a:pPr marL="0" indent="0">
              <a:lnSpc>
                <a:spcPts val="2624"/>
              </a:lnSpc>
              <a:buNone/>
            </a:pPr>
            <a:r>
              <a:rPr lang="en-US" sz="1750" dirty="0">
                <a:solidFill>
                  <a:srgbClr val="403C4E"/>
                </a:solidFill>
                <a:latin typeface="Open Sans" pitchFamily="34" charset="0"/>
                <a:ea typeface="Open Sans" pitchFamily="34" charset="-122"/>
                <a:cs typeface="Open Sans" pitchFamily="34" charset="-120"/>
              </a:rPr>
              <a:t>Extend the capabilities of the grammar autocorrector to handle multiple languages, enhancing its applicability for global users.</a:t>
            </a:r>
            <a:endParaRPr lang="en-US" sz="17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253972"/>
            <a:ext cx="7477601" cy="1388745"/>
          </a:xfrm>
          <a:prstGeom prst="rect">
            <a:avLst/>
          </a:prstGeom>
          <a:noFill/>
          <a:ln/>
        </p:spPr>
        <p:txBody>
          <a:bodyPr wrap="squar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Conclusion: The Power of NLP</a:t>
            </a:r>
            <a:endParaRPr lang="en-US" sz="4374" dirty="0"/>
          </a:p>
        </p:txBody>
      </p:sp>
      <p:sp>
        <p:nvSpPr>
          <p:cNvPr id="6" name="Text 2"/>
          <p:cNvSpPr/>
          <p:nvPr/>
        </p:nvSpPr>
        <p:spPr>
          <a:xfrm>
            <a:off x="6319599" y="3975973"/>
            <a:ext cx="7477601" cy="1999536"/>
          </a:xfrm>
          <a:prstGeom prst="rect">
            <a:avLst/>
          </a:prstGeom>
          <a:noFill/>
          <a:ln/>
        </p:spPr>
        <p:txBody>
          <a:bodyPr wrap="square" rtlCol="0" anchor="t"/>
          <a:lstStyle/>
          <a:p>
            <a:pPr marL="0" indent="0">
              <a:lnSpc>
                <a:spcPts val="2624"/>
              </a:lnSpc>
              <a:buNone/>
            </a:pPr>
            <a:r>
              <a:rPr lang="en-US" sz="1750" dirty="0">
                <a:solidFill>
                  <a:srgbClr val="403C4E"/>
                </a:solidFill>
                <a:latin typeface="Open Sans" pitchFamily="34" charset="0"/>
                <a:ea typeface="Open Sans" pitchFamily="34" charset="-122"/>
                <a:cs typeface="Open Sans" pitchFamily="34" charset="-120"/>
              </a:rPr>
              <a:t>This grammar autocorrector project provides an excellent starting point for learning NLP, encompassing key concepts, data handling, and model building. As you gain experience, you can explore more advanced NLP techniques and expand the functionality of your project. The applications of NLP are vast, offering exciting opportunities for innovation and real-world impact.</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642</Words>
  <Application>Microsoft Office PowerPoint</Application>
  <PresentationFormat>Custom</PresentationFormat>
  <Paragraphs>69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Merriweather</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Charan Chittem</cp:lastModifiedBy>
  <cp:revision>3</cp:revision>
  <dcterms:created xsi:type="dcterms:W3CDTF">2024-06-17T05:23:13Z</dcterms:created>
  <dcterms:modified xsi:type="dcterms:W3CDTF">2024-06-17T07:30:41Z</dcterms:modified>
</cp:coreProperties>
</file>