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12" r:id="rId4"/>
  </p:sldMasterIdLst>
  <p:notesMasterIdLst>
    <p:notesMasterId r:id="rId26"/>
  </p:notesMasterIdLst>
  <p:handoutMasterIdLst>
    <p:handoutMasterId r:id="rId27"/>
  </p:handoutMasterIdLst>
  <p:sldIdLst>
    <p:sldId id="256" r:id="rId5"/>
    <p:sldId id="257" r:id="rId6"/>
    <p:sldId id="286" r:id="rId7"/>
    <p:sldId id="289" r:id="rId8"/>
    <p:sldId id="299" r:id="rId9"/>
    <p:sldId id="308" r:id="rId10"/>
    <p:sldId id="309" r:id="rId11"/>
    <p:sldId id="310" r:id="rId12"/>
    <p:sldId id="311" r:id="rId13"/>
    <p:sldId id="312" r:id="rId14"/>
    <p:sldId id="313" r:id="rId15"/>
    <p:sldId id="290" r:id="rId16"/>
    <p:sldId id="302" r:id="rId17"/>
    <p:sldId id="305" r:id="rId18"/>
    <p:sldId id="315" r:id="rId19"/>
    <p:sldId id="314" r:id="rId20"/>
    <p:sldId id="316" r:id="rId21"/>
    <p:sldId id="317" r:id="rId22"/>
    <p:sldId id="318" r:id="rId23"/>
    <p:sldId id="307" r:id="rId24"/>
    <p:sldId id="296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447" autoAdjust="0"/>
  </p:normalViewPr>
  <p:slideViewPr>
    <p:cSldViewPr snapToGrid="0">
      <p:cViewPr varScale="1">
        <p:scale>
          <a:sx n="79" d="100"/>
          <a:sy n="79" d="100"/>
        </p:scale>
        <p:origin x="773" y="72"/>
      </p:cViewPr>
      <p:guideLst/>
    </p:cSldViewPr>
  </p:slideViewPr>
  <p:outlineViewPr>
    <p:cViewPr>
      <p:scale>
        <a:sx n="33" d="100"/>
        <a:sy n="33" d="100"/>
      </p:scale>
      <p:origin x="0" y="-576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58" d="100"/>
          <a:sy n="58" d="100"/>
        </p:scale>
        <p:origin x="2371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FB8B65A-D69F-C26C-B67E-036EF77BF1F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2B9064-AE57-427F-E5AF-71DE7D52FE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8190EA-5EEC-4300-B6AE-D9734C6C648E}" type="datetimeFigureOut">
              <a:rPr lang="en-US" smtClean="0"/>
              <a:t>4/4/2025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86157A-CEB9-B0FC-3A49-BE950AEAD6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819CA0-A57D-42D7-A625-56C22D0FA7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FF3A6F-DEFA-45E0-9496-BEE7C2C6F3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0022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4/4/2025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3858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086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2478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9489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7933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2705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0868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1837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1220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25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44488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80470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3996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3537B6D-42A5-F449-2691-321A167F7C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3419"/>
            <a:ext cx="12192000" cy="6861419"/>
            <a:chOff x="0" y="-3419"/>
            <a:chExt cx="12192000" cy="6861419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02465C8-266D-104C-9C49-323DF4A8277E}"/>
                </a:ext>
              </a:extLst>
            </p:cNvPr>
            <p:cNvSpPr/>
            <p:nvPr userDrawn="1"/>
          </p:nvSpPr>
          <p:spPr>
            <a:xfrm>
              <a:off x="583746" y="4960030"/>
              <a:ext cx="1551214" cy="1551214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37979A1C-BF60-B345-A664-2E4F7A3461EB}"/>
                </a:ext>
              </a:extLst>
            </p:cNvPr>
            <p:cNvSpPr/>
            <p:nvPr userDrawn="1"/>
          </p:nvSpPr>
          <p:spPr>
            <a:xfrm>
              <a:off x="1" y="4571999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58080B3E-915C-2D4C-8608-596E1BFD6387}"/>
                </a:ext>
              </a:extLst>
            </p:cNvPr>
            <p:cNvSpPr/>
            <p:nvPr userDrawn="1"/>
          </p:nvSpPr>
          <p:spPr>
            <a:xfrm>
              <a:off x="1" y="5739492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-3419"/>
              <a:ext cx="3927573" cy="3165022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9E240E8A-950E-7946-826C-415CB5DACA43}"/>
                </a:ext>
              </a:extLst>
            </p:cNvPr>
            <p:cNvSpPr/>
            <p:nvPr userDrawn="1"/>
          </p:nvSpPr>
          <p:spPr>
            <a:xfrm>
              <a:off x="11024507" y="4580708"/>
              <a:ext cx="1167493" cy="2277292"/>
            </a:xfrm>
            <a:custGeom>
              <a:avLst/>
              <a:gdLst>
                <a:gd name="connsiteX0" fmla="*/ 1167473 w 1167493"/>
                <a:gd name="connsiteY0" fmla="*/ 0 h 2272167"/>
                <a:gd name="connsiteX1" fmla="*/ 1167493 w 1167493"/>
                <a:gd name="connsiteY1" fmla="*/ 0 h 2272167"/>
                <a:gd name="connsiteX2" fmla="*/ 1167493 w 1167493"/>
                <a:gd name="connsiteY2" fmla="*/ 492960 h 2272167"/>
                <a:gd name="connsiteX3" fmla="*/ 1167493 w 1167493"/>
                <a:gd name="connsiteY3" fmla="*/ 720385 h 2272167"/>
                <a:gd name="connsiteX4" fmla="*/ 1167493 w 1167493"/>
                <a:gd name="connsiteY4" fmla="*/ 2272167 h 2272167"/>
                <a:gd name="connsiteX5" fmla="*/ 0 w 1167493"/>
                <a:gd name="connsiteY5" fmla="*/ 2272167 h 2272167"/>
                <a:gd name="connsiteX6" fmla="*/ 0 w 1167493"/>
                <a:gd name="connsiteY6" fmla="*/ 1898074 h 2272167"/>
                <a:gd name="connsiteX7" fmla="*/ 0 w 1167493"/>
                <a:gd name="connsiteY7" fmla="*/ 1271597 h 2272167"/>
                <a:gd name="connsiteX8" fmla="*/ 0 w 1167493"/>
                <a:gd name="connsiteY8" fmla="*/ 1177688 h 2272167"/>
                <a:gd name="connsiteX9" fmla="*/ 1048124 w 1167493"/>
                <a:gd name="connsiteY9" fmla="*/ 6080 h 2272167"/>
                <a:gd name="connsiteX10" fmla="*/ 1167473 w 1167493"/>
                <a:gd name="connsiteY10" fmla="*/ 0 h 2272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67493" h="2272167">
                  <a:moveTo>
                    <a:pt x="1167473" y="0"/>
                  </a:moveTo>
                  <a:lnTo>
                    <a:pt x="1167493" y="0"/>
                  </a:lnTo>
                  <a:lnTo>
                    <a:pt x="1167493" y="492960"/>
                  </a:lnTo>
                  <a:lnTo>
                    <a:pt x="1167493" y="720385"/>
                  </a:lnTo>
                  <a:lnTo>
                    <a:pt x="1167493" y="2272167"/>
                  </a:lnTo>
                  <a:lnTo>
                    <a:pt x="0" y="2272167"/>
                  </a:lnTo>
                  <a:lnTo>
                    <a:pt x="0" y="1898074"/>
                  </a:lnTo>
                  <a:lnTo>
                    <a:pt x="0" y="1271597"/>
                  </a:lnTo>
                  <a:lnTo>
                    <a:pt x="0" y="1177688"/>
                  </a:lnTo>
                  <a:cubicBezTo>
                    <a:pt x="0" y="567919"/>
                    <a:pt x="459408" y="66389"/>
                    <a:pt x="1048124" y="6080"/>
                  </a:cubicBezTo>
                  <a:lnTo>
                    <a:pt x="116747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3" y="232913"/>
            <a:ext cx="7096933" cy="383013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5385172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71600"/>
            <a:ext cx="5486400" cy="4114800"/>
          </a:xfrm>
        </p:spPr>
        <p:txBody>
          <a:bodyPr anchor="ctr" anchorCtr="0">
            <a:noAutofit/>
          </a:bodyPr>
          <a:lstStyle>
            <a:lvl1pPr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3124234B-E1C4-2616-9993-A23142AA69B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83438" y="1168400"/>
            <a:ext cx="4500562" cy="4521200"/>
          </a:xfrm>
          <a:prstGeom prst="ellipse">
            <a:avLst/>
          </a:prstGeom>
          <a:solidFill>
            <a:schemeClr val="accent2"/>
          </a:solidFill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9703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CEDB282-8288-C81F-52B5-048A3E80C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208822" cy="6858003"/>
            <a:chOff x="0" y="-1"/>
            <a:chExt cx="12208822" cy="685800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A62587F-7496-384A-AF40-18FC8CF0709D}"/>
                </a:ext>
              </a:extLst>
            </p:cNvPr>
            <p:cNvSpPr/>
            <p:nvPr userDrawn="1"/>
          </p:nvSpPr>
          <p:spPr>
            <a:xfrm>
              <a:off x="0" y="2286002"/>
              <a:ext cx="12208822" cy="45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84DB028B-A475-224B-B675-A15A56CAD0BF}"/>
                </a:ext>
              </a:extLst>
            </p:cNvPr>
            <p:cNvSpPr/>
            <p:nvPr userDrawn="1"/>
          </p:nvSpPr>
          <p:spPr>
            <a:xfrm flipH="1">
              <a:off x="8597718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61C34955-105B-4D4D-B51D-754C5D38A85D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2734DEB1-EC02-2E42-9292-4ADD115060A5}"/>
                </a:ext>
              </a:extLst>
            </p:cNvPr>
            <p:cNvSpPr/>
            <p:nvPr userDrawn="1"/>
          </p:nvSpPr>
          <p:spPr>
            <a:xfrm rot="5400000" flipH="1" flipV="1">
              <a:off x="10344100" y="438098"/>
              <a:ext cx="2285999" cy="1409801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45085"/>
            <a:ext cx="9779183" cy="160083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EED44-783E-8705-4119-D7E9F7D4F2B4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1166087" y="2652713"/>
            <a:ext cx="9780587" cy="3436936"/>
          </a:xfrm>
        </p:spPr>
        <p:txBody>
          <a:bodyPr>
            <a:normAutofit/>
          </a:bodyPr>
          <a:lstStyle>
            <a:lvl1pPr marL="3429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1pPr>
            <a:lvl2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109728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3716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1632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14DB56B5-5DD7-95E3-52B2-EDC4B3F13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601200" cy="1653371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1753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A0E8D4A-B13C-C7EE-5E27-278124A127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1999" cy="6857999"/>
            <a:chOff x="1" y="1"/>
            <a:chExt cx="12191999" cy="6857999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rot="5400000" flipH="1">
              <a:off x="1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69008"/>
            <a:ext cx="9779183" cy="1706563"/>
          </a:xfrm>
        </p:spPr>
        <p:txBody>
          <a:bodyPr anchor="b">
            <a:noAutofit/>
          </a:bodyPr>
          <a:lstStyle>
            <a:lvl1pPr>
              <a:defRPr sz="42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26B296A-EB6A-9BE9-E813-B15C46524F4D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530352" indent="-530352">
              <a:spcBef>
                <a:spcPts val="1000"/>
              </a:spcBef>
              <a:buFont typeface="+mj-lt"/>
              <a:buAutoNum type="arabicPeriod"/>
              <a:defRPr sz="2000">
                <a:solidFill>
                  <a:schemeClr val="bg1"/>
                </a:solidFill>
                <a:latin typeface="+mn-lt"/>
              </a:defRPr>
            </a:lvl1pPr>
            <a:lvl2pPr marL="1097280" indent="-530352">
              <a:spcBef>
                <a:spcPts val="1000"/>
              </a:spcBef>
              <a:buFont typeface="+mj-lt"/>
              <a:buAutoNum type="alphaLcPeriod"/>
              <a:defRPr sz="2000">
                <a:solidFill>
                  <a:schemeClr val="bg1"/>
                </a:solidFill>
                <a:latin typeface="+mn-lt"/>
              </a:defRPr>
            </a:lvl2pPr>
            <a:lvl3pPr marL="1645920" indent="-530352">
              <a:spcBef>
                <a:spcPts val="1000"/>
              </a:spcBef>
              <a:buFont typeface="+mj-lt"/>
              <a:buAutoNum type="arabicParenR"/>
              <a:defRPr sz="2000">
                <a:solidFill>
                  <a:schemeClr val="bg1"/>
                </a:solidFill>
                <a:latin typeface="+mn-lt"/>
              </a:defRPr>
            </a:lvl3pPr>
            <a:lvl4pPr marL="1920240" indent="-530352">
              <a:spcBef>
                <a:spcPts val="1000"/>
              </a:spcBef>
              <a:buFont typeface="+mj-lt"/>
              <a:buAutoNum type="alphaLcParenR"/>
              <a:defRPr sz="2000">
                <a:solidFill>
                  <a:schemeClr val="bg1"/>
                </a:solidFill>
                <a:latin typeface="+mn-lt"/>
              </a:defRPr>
            </a:lvl4pPr>
            <a:lvl5pPr marL="2560320" indent="-514350">
              <a:spcBef>
                <a:spcPts val="1000"/>
              </a:spcBef>
              <a:buFont typeface="+mj-lt"/>
              <a:buAutoNum type="romanLcPeriod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435B7D5-E7F8-1267-8942-3C97BE836B98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426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6456CDA-F3E2-3D5D-F701-5F1D11904B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8" name="Freeform 3">
              <a:extLst>
                <a:ext uri="{FF2B5EF4-FFF2-40B4-BE49-F238E27FC236}">
                  <a16:creationId xmlns:a16="http://schemas.microsoft.com/office/drawing/2014/main" id="{42338B01-9BA4-3638-BE87-281A445B9B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" name="Freeform 4">
              <a:extLst>
                <a:ext uri="{FF2B5EF4-FFF2-40B4-BE49-F238E27FC236}">
                  <a16:creationId xmlns:a16="http://schemas.microsoft.com/office/drawing/2014/main" id="{374B3002-BFDC-DA97-754F-54048A248F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2ACD16C0-E1DC-91CC-52B1-3F325C557E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55FECADE-BB10-EC68-87CA-E1437C68C4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12" name="Freeform 6">
                <a:extLst>
                  <a:ext uri="{FF2B5EF4-FFF2-40B4-BE49-F238E27FC236}">
                    <a16:creationId xmlns:a16="http://schemas.microsoft.com/office/drawing/2014/main" id="{AE4EC83E-FA61-46C7-20DC-FA49D8838A6F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13" name="Freeform 7">
                <a:extLst>
                  <a:ext uri="{FF2B5EF4-FFF2-40B4-BE49-F238E27FC236}">
                    <a16:creationId xmlns:a16="http://schemas.microsoft.com/office/drawing/2014/main" id="{1AD91137-47CA-3318-34E9-AB6353F197A8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06809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022573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92818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980057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32771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048831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38393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27654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700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  <p:sldLayoutId id="2147483726" r:id="rId14"/>
    <p:sldLayoutId id="2147483727" r:id="rId15"/>
    <p:sldLayoutId id="2147483669" r:id="rId16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396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47533" y="195943"/>
            <a:ext cx="7096933" cy="794657"/>
          </a:xfrm>
        </p:spPr>
        <p:txBody>
          <a:bodyPr/>
          <a:lstStyle/>
          <a:p>
            <a:pPr algn="ctr"/>
            <a:r>
              <a:rPr lang="en-I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23ECE286 </a:t>
            </a:r>
            <a:br>
              <a:rPr lang="en-I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Circuits and Communication Laboratory </a:t>
            </a:r>
            <a:endParaRPr lang="en-US" sz="28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CAAA67-5FFD-1EAC-13C1-5006E7787394}"/>
              </a:ext>
            </a:extLst>
          </p:cNvPr>
          <p:cNvSpPr txBox="1"/>
          <p:nvPr/>
        </p:nvSpPr>
        <p:spPr>
          <a:xfrm>
            <a:off x="4763354" y="838200"/>
            <a:ext cx="26652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Term Project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FE05C0-CE26-C273-3FD9-9E49B4EB3D68}"/>
              </a:ext>
            </a:extLst>
          </p:cNvPr>
          <p:cNvSpPr txBox="1"/>
          <p:nvPr/>
        </p:nvSpPr>
        <p:spPr>
          <a:xfrm>
            <a:off x="364947" y="1447620"/>
            <a:ext cx="26830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+mj-lt"/>
              </a:rPr>
              <a:t>Date: 04</a:t>
            </a:r>
            <a:r>
              <a:rPr lang="en-IN" sz="2400" dirty="0">
                <a:latin typeface="+mj-lt"/>
              </a:rPr>
              <a:t>-04-2025</a:t>
            </a:r>
            <a:endParaRPr lang="en-IN" dirty="0"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AF2026-3E15-AC82-B9F5-D00D91F1E6EF}"/>
              </a:ext>
            </a:extLst>
          </p:cNvPr>
          <p:cNvSpPr txBox="1"/>
          <p:nvPr/>
        </p:nvSpPr>
        <p:spPr>
          <a:xfrm>
            <a:off x="364947" y="2137984"/>
            <a:ext cx="28520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Group ID: 5</a:t>
            </a:r>
            <a:endParaRPr lang="en-IN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D18C81-1584-3DC2-A39D-E4418E972EB4}"/>
              </a:ext>
            </a:extLst>
          </p:cNvPr>
          <p:cNvSpPr txBox="1"/>
          <p:nvPr/>
        </p:nvSpPr>
        <p:spPr>
          <a:xfrm>
            <a:off x="364947" y="2808515"/>
            <a:ext cx="603585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Group Members: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b="1" dirty="0"/>
              <a:t>ASWIN K(CB.EN.U4ECE23207)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b="1" dirty="0"/>
              <a:t>CHITTESH .S(CB.EN.U4ECE23212)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b="1" dirty="0"/>
              <a:t>MAMIDI RAHUL(CB.EN.U4ECE23227)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3D40423-4A15-7E0A-5933-C81F84AEE5B7}"/>
              </a:ext>
            </a:extLst>
          </p:cNvPr>
          <p:cNvSpPr txBox="1"/>
          <p:nvPr/>
        </p:nvSpPr>
        <p:spPr>
          <a:xfrm>
            <a:off x="383458" y="245806"/>
            <a:ext cx="7934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Simulation For 2.5KHz: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F03212-8DA6-AB14-0A53-657B5CA8F0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707" y="860944"/>
            <a:ext cx="9945920" cy="5608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753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269129F-A6BC-3F19-C058-F74FEBF75C43}"/>
              </a:ext>
            </a:extLst>
          </p:cNvPr>
          <p:cNvSpPr txBox="1"/>
          <p:nvPr/>
        </p:nvSpPr>
        <p:spPr>
          <a:xfrm>
            <a:off x="629265" y="334297"/>
            <a:ext cx="6843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 for 2.5KHz: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30EE8F-46F1-57D9-DC9B-6E96C60056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45573"/>
            <a:ext cx="12083845" cy="5604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1162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DF9E134-98AA-3ECE-E40A-180C85ACD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154005"/>
            <a:ext cx="9601200" cy="702242"/>
          </a:xfrm>
        </p:spPr>
        <p:txBody>
          <a:bodyPr/>
          <a:lstStyle/>
          <a:p>
            <a:r>
              <a:rPr lang="en-US" dirty="0"/>
              <a:t>WORKING PRINCIPLE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7AD6B2-BB2B-07AC-C969-FA7140297C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6403" y="974830"/>
            <a:ext cx="10219194" cy="5729165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Working Principle:</a:t>
            </a:r>
          </a:p>
          <a:p>
            <a:pPr>
              <a:buFont typeface="+mj-lt"/>
              <a:buAutoNum type="arabicPeriod"/>
            </a:pP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Square Wave Generation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The first op-amp (U1) is used as a Schmitt trigger. The inverting terminal is connected to a feedback network, while the non-inverting terminal is set at a reference voltage. When the output crosses a certain threshold, the op-amp switches states, producing a square wave.</a:t>
            </a:r>
          </a:p>
          <a:p>
            <a:pPr>
              <a:buFont typeface="+mj-lt"/>
              <a:buAutoNum type="arabicPeriod"/>
            </a:pP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Triangular Wave Generation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The square wave is then fed into an integrator (U2), which consists of an op-amp, a capacitor, and a resistor. The integrator converts the input square wave into a triangular waveform as it continuously integrates the square wave signal.</a:t>
            </a:r>
          </a:p>
          <a:p>
            <a:pPr>
              <a:buFont typeface="+mj-lt"/>
              <a:buAutoNum type="arabicPeriod"/>
            </a:pP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Frequency Control: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frequency can be adjusted by varying the values of resistors or the capacitor in the integrator stage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+mj-lt"/>
              <a:buAutoNum type="arabicPeriod"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59396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7AD6B2-BB2B-07AC-C969-FA7140297C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6403" y="147056"/>
            <a:ext cx="10219194" cy="6484749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Square Wave Output (SQUARE_OUTPUT):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Schmitt trigger (U1) produces a square wave.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frequency of the square wave depends on the resistor and capacitor values in the feedback loop.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amplitude is approximately equal to the op-amp’s supply voltage (+12V and -12V).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Triangular Wave Output (TRIANGLE_OUTPUT):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integrator (U2) converts the square wave into a triangular wave.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slope of the triangular wave depends on the RC time constant of the integrator.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frequency is determined by the Schmitt trigger’s output.</a:t>
            </a:r>
          </a:p>
          <a:p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Captured Waveforms from Simulation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Square Wave (SQUARE_OUTPUT)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Alternates between +12V and -12V.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Triangular Wave (TRIANGLE_OUTPUT)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 continuous linear ramp up and down.</a:t>
            </a:r>
          </a:p>
          <a:p>
            <a:endParaRPr lang="en-IN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96218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DF9E134-98AA-3ECE-E40A-180C85ACD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219" y="-3309"/>
            <a:ext cx="6779079" cy="658131"/>
          </a:xfrm>
        </p:spPr>
        <p:txBody>
          <a:bodyPr/>
          <a:lstStyle/>
          <a:p>
            <a:r>
              <a:rPr lang="en-US" dirty="0"/>
              <a:t>:OUTPI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E7EB25-182F-4FE9-1143-72DAFC22921A}"/>
              </a:ext>
            </a:extLst>
          </p:cNvPr>
          <p:cNvSpPr txBox="1"/>
          <p:nvPr/>
        </p:nvSpPr>
        <p:spPr>
          <a:xfrm>
            <a:off x="1085219" y="535749"/>
            <a:ext cx="50243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Output Signal: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F0A014F-22D9-6189-8DB6-E5CD78F12B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61987"/>
            <a:ext cx="12192000" cy="55340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E7AA97E-3502-9E97-654E-2C9E6B191F19}"/>
              </a:ext>
            </a:extLst>
          </p:cNvPr>
          <p:cNvSpPr txBox="1"/>
          <p:nvPr/>
        </p:nvSpPr>
        <p:spPr>
          <a:xfrm>
            <a:off x="993779" y="82441"/>
            <a:ext cx="43281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402565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DF399-5F07-5B0F-50BB-9687E74C2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Circuit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1BDBD00-C058-BB9D-314D-7D0877B87A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 rot="16200000">
            <a:off x="3662639" y="-471793"/>
            <a:ext cx="4610910" cy="9601201"/>
          </a:xfrm>
        </p:spPr>
      </p:pic>
    </p:spTree>
    <p:extLst>
      <p:ext uri="{BB962C8B-B14F-4D97-AF65-F5344CB8AC3E}">
        <p14:creationId xmlns:p14="http://schemas.microsoft.com/office/powerpoint/2010/main" val="32709924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0D2A0-A026-C6D0-7576-585BD81FD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Implemented Results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3CB635F-FA0D-7F8E-443E-2459A169F5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7409" y="2024063"/>
            <a:ext cx="4442882" cy="3332162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7673500-ABC4-02B4-C716-9C43CEFC94AD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3"/>
          <a:stretch>
            <a:fillRect/>
          </a:stretch>
        </p:blipFill>
        <p:spPr>
          <a:xfrm>
            <a:off x="6393921" y="2024063"/>
            <a:ext cx="4442882" cy="3332162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681D1AE-AA3B-8EA4-612E-4CB1057E9EFE}"/>
              </a:ext>
            </a:extLst>
          </p:cNvPr>
          <p:cNvSpPr txBox="1"/>
          <p:nvPr/>
        </p:nvSpPr>
        <p:spPr>
          <a:xfrm>
            <a:off x="958174" y="5481696"/>
            <a:ext cx="60992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Potentiometer at 47 K</a:t>
            </a:r>
            <a:r>
              <a:rPr lang="el-GR" dirty="0"/>
              <a:t>Ω </a:t>
            </a:r>
            <a:r>
              <a:rPr lang="en-IN" dirty="0"/>
              <a:t>for 250Hz (Implemented)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16A1727-F35E-7C3C-9724-902625AAFB61}"/>
              </a:ext>
            </a:extLst>
          </p:cNvPr>
          <p:cNvSpPr txBox="1"/>
          <p:nvPr/>
        </p:nvSpPr>
        <p:spPr>
          <a:xfrm>
            <a:off x="6250021" y="5481696"/>
            <a:ext cx="60992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Potentiometer at 4.7 K</a:t>
            </a:r>
            <a:r>
              <a:rPr lang="el-GR" dirty="0"/>
              <a:t>Ω </a:t>
            </a:r>
            <a:r>
              <a:rPr lang="en-IN" dirty="0"/>
              <a:t>for 2.5KHz (Implemented) </a:t>
            </a:r>
          </a:p>
        </p:txBody>
      </p:sp>
    </p:spTree>
    <p:extLst>
      <p:ext uri="{BB962C8B-B14F-4D97-AF65-F5344CB8AC3E}">
        <p14:creationId xmlns:p14="http://schemas.microsoft.com/office/powerpoint/2010/main" val="22866183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98342-E9A2-D150-27A1-72A309713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PCB layout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391A193-DB71-8A77-0B43-8E8F487862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6813" y="2136060"/>
            <a:ext cx="4664075" cy="3108168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FED7FDF-7955-403E-FDFD-E782B1BC7032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3"/>
          <a:stretch>
            <a:fillRect/>
          </a:stretch>
        </p:blipFill>
        <p:spPr>
          <a:xfrm>
            <a:off x="6283325" y="2136060"/>
            <a:ext cx="4664075" cy="3108168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B50EB1-FA1F-1F7C-2301-455F0BFC32A4}"/>
              </a:ext>
            </a:extLst>
          </p:cNvPr>
          <p:cNvSpPr txBox="1"/>
          <p:nvPr/>
        </p:nvSpPr>
        <p:spPr>
          <a:xfrm>
            <a:off x="2794811" y="5221059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98A8C4-F68A-ED25-AFE5-10FE9DB33362}"/>
              </a:ext>
            </a:extLst>
          </p:cNvPr>
          <p:cNvSpPr txBox="1"/>
          <p:nvPr/>
        </p:nvSpPr>
        <p:spPr>
          <a:xfrm>
            <a:off x="8501974" y="5244228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Back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020552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F2EAE-C559-23D3-32E9-1DD2275C4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Challenges and Solutions </a:t>
            </a:r>
            <a:br>
              <a:rPr lang="en-US" dirty="0">
                <a:solidFill>
                  <a:schemeClr val="tx1"/>
                </a:solidFill>
              </a:rPr>
            </a:b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8A8AE7-9EB6-A5D2-EFFF-063A98E49005}"/>
              </a:ext>
            </a:extLst>
          </p:cNvPr>
          <p:cNvSpPr txBox="1"/>
          <p:nvPr/>
        </p:nvSpPr>
        <p:spPr>
          <a:xfrm>
            <a:off x="1284051" y="1643161"/>
            <a:ext cx="9175910" cy="37426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Challenges Encountered: </a:t>
            </a:r>
          </a:p>
          <a:p>
            <a:pPr>
              <a:lnSpc>
                <a:spcPct val="150000"/>
              </a:lnSpc>
            </a:pPr>
            <a:r>
              <a:rPr lang="en-US" dirty="0"/>
              <a:t>Ensuring a stable triangular waveform across 250 Hz to 2.5 kHz was difficult due to component </a:t>
            </a:r>
          </a:p>
          <a:p>
            <a:pPr>
              <a:lnSpc>
                <a:spcPct val="150000"/>
              </a:lnSpc>
            </a:pPr>
            <a:r>
              <a:rPr lang="en-US" dirty="0"/>
              <a:t>tolerances and design constraints. </a:t>
            </a:r>
          </a:p>
          <a:p>
            <a:pPr>
              <a:lnSpc>
                <a:spcPct val="150000"/>
              </a:lnSpc>
            </a:pPr>
            <a:r>
              <a:rPr lang="en-US" dirty="0"/>
              <a:t>1. Frequency Stability Issues – Resistor and capacitor tolerances caused variations in oscillation </a:t>
            </a:r>
          </a:p>
          <a:p>
            <a:pPr>
              <a:lnSpc>
                <a:spcPct val="150000"/>
              </a:lnSpc>
            </a:pPr>
            <a:r>
              <a:rPr lang="en-US" dirty="0"/>
              <a:t>frequency, affecting waveform accuracy. </a:t>
            </a:r>
          </a:p>
          <a:p>
            <a:pPr>
              <a:lnSpc>
                <a:spcPct val="150000"/>
              </a:lnSpc>
            </a:pPr>
            <a:r>
              <a:rPr lang="en-US" dirty="0"/>
              <a:t>2. Resistor Value Mismatch – Standard resistor values didn’t match calculated values, slightly </a:t>
            </a:r>
          </a:p>
          <a:p>
            <a:pPr>
              <a:lnSpc>
                <a:spcPct val="150000"/>
              </a:lnSpc>
            </a:pPr>
            <a:r>
              <a:rPr lang="en-US" dirty="0"/>
              <a:t>altering the Schmitt Trigger’s threshold. </a:t>
            </a:r>
          </a:p>
          <a:p>
            <a:pPr>
              <a:lnSpc>
                <a:spcPct val="150000"/>
              </a:lnSpc>
            </a:pPr>
            <a:r>
              <a:rPr lang="en-US" dirty="0"/>
              <a:t>3. Component Limitations – The LM741 op-amp had bandwidth constraints, causing minor </a:t>
            </a:r>
          </a:p>
          <a:p>
            <a:pPr>
              <a:lnSpc>
                <a:spcPct val="150000"/>
              </a:lnSpc>
            </a:pPr>
            <a:r>
              <a:rPr lang="en-US" dirty="0"/>
              <a:t>distortions at higher frequencies. </a:t>
            </a:r>
          </a:p>
        </p:txBody>
      </p:sp>
    </p:spTree>
    <p:extLst>
      <p:ext uri="{BB962C8B-B14F-4D97-AF65-F5344CB8AC3E}">
        <p14:creationId xmlns:p14="http://schemas.microsoft.com/office/powerpoint/2010/main" val="5756052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864BE3-3022-176F-8C01-6131BB001C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00424-521C-264F-E13B-0362B4036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Challenges and Solutions </a:t>
            </a:r>
            <a:br>
              <a:rPr lang="en-US" dirty="0">
                <a:solidFill>
                  <a:schemeClr val="tx1"/>
                </a:solidFill>
              </a:rPr>
            </a:b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06852A-B822-7261-D124-0A4A2667A7E9}"/>
              </a:ext>
            </a:extLst>
          </p:cNvPr>
          <p:cNvSpPr txBox="1"/>
          <p:nvPr/>
        </p:nvSpPr>
        <p:spPr>
          <a:xfrm>
            <a:off x="1284051" y="1643161"/>
            <a:ext cx="9000156" cy="36965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b="1" dirty="0"/>
              <a:t>Solutions Implemented: </a:t>
            </a:r>
          </a:p>
          <a:p>
            <a:pPr>
              <a:lnSpc>
                <a:spcPct val="150000"/>
              </a:lnSpc>
            </a:pPr>
            <a:r>
              <a:rPr lang="en-US" dirty="0"/>
              <a:t>To improve accuracy, we optimized component selection. </a:t>
            </a:r>
          </a:p>
          <a:p>
            <a:pPr>
              <a:lnSpc>
                <a:spcPct val="150000"/>
              </a:lnSpc>
            </a:pPr>
            <a:r>
              <a:rPr lang="en-US" dirty="0"/>
              <a:t>1. Precision Components – Used 1% tolerance resistors and adjusted capacitors for stable </a:t>
            </a:r>
          </a:p>
          <a:p>
            <a:pPr>
              <a:lnSpc>
                <a:spcPct val="150000"/>
              </a:lnSpc>
            </a:pPr>
            <a:r>
              <a:rPr lang="en-US" dirty="0"/>
              <a:t>performance. </a:t>
            </a:r>
          </a:p>
          <a:p>
            <a:pPr>
              <a:lnSpc>
                <a:spcPct val="150000"/>
              </a:lnSpc>
            </a:pPr>
            <a:r>
              <a:rPr lang="en-US" dirty="0"/>
              <a:t>2. Threshold Adjustments – Recalculated Schmitt Trigger thresholds using available resistor </a:t>
            </a:r>
          </a:p>
          <a:p>
            <a:pPr>
              <a:lnSpc>
                <a:spcPct val="150000"/>
              </a:lnSpc>
            </a:pPr>
            <a:r>
              <a:rPr lang="en-US" dirty="0"/>
              <a:t>values. </a:t>
            </a:r>
          </a:p>
          <a:p>
            <a:pPr>
              <a:lnSpc>
                <a:spcPct val="150000"/>
              </a:lnSpc>
            </a:pPr>
            <a:r>
              <a:rPr lang="en-US" dirty="0"/>
              <a:t>3. Testing &amp; Optimization – Iterative testing with an oscilloscope helped refine resistor values </a:t>
            </a:r>
          </a:p>
          <a:p>
            <a:pPr>
              <a:lnSpc>
                <a:spcPct val="150000"/>
              </a:lnSpc>
            </a:pPr>
            <a:r>
              <a:rPr lang="en-US" dirty="0"/>
              <a:t>and improve stability.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15808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-2015411"/>
            <a:ext cx="2947482" cy="7740432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045" y="1991928"/>
            <a:ext cx="9779182" cy="373309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Working Principle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Calculation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Simulation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DF9E134-98AA-3ECE-E40A-180C85ACD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219" y="-3309"/>
            <a:ext cx="6779079" cy="658131"/>
          </a:xfrm>
        </p:spPr>
        <p:txBody>
          <a:bodyPr/>
          <a:lstStyle/>
          <a:p>
            <a:r>
              <a:rPr lang="en-US" dirty="0"/>
              <a:t>RESULTS: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509B37-BD83-114D-CA8D-71E6B09C5791}"/>
              </a:ext>
            </a:extLst>
          </p:cNvPr>
          <p:cNvSpPr txBox="1"/>
          <p:nvPr/>
        </p:nvSpPr>
        <p:spPr>
          <a:xfrm>
            <a:off x="415610" y="654822"/>
            <a:ext cx="10171110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Results: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circuit successfully generates a triangular wave from a square wave input.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frequency of the triangular wave is adjustable within the desired range.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simulation results confirm the theoretical calculations.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output waveforms match expected characteristics.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demonstrates the design and implementation of a triangular wave generator using op-amps. The use of a Schmitt trigger and an integrator enables the generation of stable and adjustable waveforms. The circuit finds applications in function generators, signal processing, and waveform synthesis.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26088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1C753FD-96EC-101A-B8A4-5F69A189BE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609673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48DD4-4828-CE87-0C5C-42BE175E8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3949" y="1393371"/>
            <a:ext cx="5486400" cy="555171"/>
          </a:xfrm>
        </p:spPr>
        <p:txBody>
          <a:bodyPr/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Topic: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38D092-1D7A-3551-007E-9E4479B190F8}"/>
              </a:ext>
            </a:extLst>
          </p:cNvPr>
          <p:cNvSpPr txBox="1"/>
          <p:nvPr/>
        </p:nvSpPr>
        <p:spPr>
          <a:xfrm>
            <a:off x="1123949" y="2228671"/>
            <a:ext cx="916577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Design and implement a circuit using op-amp to generate a triangular wave with variable frequency 250 Hz to 2.5 kHz.</a:t>
            </a:r>
            <a:r>
              <a:rPr lang="en-US" sz="2400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62677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FF5EE67-DE83-C00F-F31C-58A2B4623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r>
              <a:rPr lang="en-US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7743C-9A64-6DD7-26EC-7870E2484D2F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00328" y="2399438"/>
            <a:ext cx="9780587" cy="4161745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triangular wave generator is a fundamental circuit used in signal processing, waveform synthesis, and function generators. The circuit typically consists of an integrator and a Schmitt trigger.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involves configuring an operational amplifier (LM741). The Schmitt trigger provides a square wave, which the integrator converts into a triangular waveform. This document presents a triangular wave generator using op-amps with a variable frequency range of 250 Hz to 2.5 kHz. </a:t>
            </a:r>
          </a:p>
          <a:p>
            <a:pPr marL="59436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9338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48DD4-4828-CE87-0C5C-42BE175E8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50" y="824203"/>
            <a:ext cx="5486400" cy="555171"/>
          </a:xfrm>
        </p:spPr>
        <p:txBody>
          <a:bodyPr/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</a:t>
            </a:r>
            <a:r>
              <a:rPr lang="en-US" sz="2800" dirty="0"/>
              <a:t>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38D092-1D7A-3551-007E-9E4479B190F8}"/>
              </a:ext>
            </a:extLst>
          </p:cNvPr>
          <p:cNvSpPr txBox="1"/>
          <p:nvPr/>
        </p:nvSpPr>
        <p:spPr>
          <a:xfrm>
            <a:off x="709699" y="1262099"/>
            <a:ext cx="592999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+mj-lt"/>
              <a:buAutoNum type="arabicPeriod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Schmitt Trigger (Comparator)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An op-amp-based comparator generates a square wave by switching between two threshold voltage levels.</a:t>
            </a:r>
          </a:p>
          <a:p>
            <a:pPr>
              <a:buFont typeface="+mj-lt"/>
              <a:buAutoNum type="arabicPeriod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Integrator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second op-amp is used as an integrator with a capacitor and resistor in its feedback loop to convert the square wave into a triangular waveform.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 requirements: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LM741 Op-Amps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Resistors: 12kΩ, 4.7kΩ, 1kΩ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Capacitor: 0.1μF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DC Power Supply: +12V, -12V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78263B-4110-473E-A0AA-64A8F8BF3F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9693" y="2052734"/>
            <a:ext cx="5074658" cy="3387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664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D244DC6-8713-6371-A371-9AA4887751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96240"/>
            <a:ext cx="9428480" cy="638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5940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F0C7412-B392-10D0-AC91-B1B76898B5A3}"/>
              </a:ext>
            </a:extLst>
          </p:cNvPr>
          <p:cNvSpPr txBox="1"/>
          <p:nvPr/>
        </p:nvSpPr>
        <p:spPr>
          <a:xfrm>
            <a:off x="4326194" y="221225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70E441F-385B-78B4-D0B8-6AC64FB427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265" y="589220"/>
            <a:ext cx="10697496" cy="6268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5989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E50BF9A-C35B-B624-1920-BE2786071DAA}"/>
              </a:ext>
            </a:extLst>
          </p:cNvPr>
          <p:cNvSpPr txBox="1"/>
          <p:nvPr/>
        </p:nvSpPr>
        <p:spPr>
          <a:xfrm>
            <a:off x="127819" y="167148"/>
            <a:ext cx="9035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Simulation For Frequency 250 Hz:</a:t>
            </a:r>
            <a:endParaRPr lang="en-IN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CC80EE-1ECE-3AB3-5A29-9C727DA565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721" y="894734"/>
            <a:ext cx="9426996" cy="5296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4410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99F5B1-13DF-45FD-3313-B0ED63F68CEF}"/>
              </a:ext>
            </a:extLst>
          </p:cNvPr>
          <p:cNvSpPr txBox="1"/>
          <p:nvPr/>
        </p:nvSpPr>
        <p:spPr>
          <a:xfrm>
            <a:off x="226142" y="304800"/>
            <a:ext cx="7688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 FOR 250 Hz: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E80922-20EC-A0E7-E754-DF475030A0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632" y="894735"/>
            <a:ext cx="11562736" cy="5382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168312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1E98C35-9ECE-4425-BCBA-00E118C705CE}">
  <ds:schemaRefs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purl.org/dc/terms/"/>
    <ds:schemaRef ds:uri="http://purl.org/dc/dcmitype/"/>
    <ds:schemaRef ds:uri="http://www.w3.org/XML/1998/namespace"/>
    <ds:schemaRef ds:uri="71af3243-3dd4-4a8d-8c0d-dd76da1f02a5"/>
    <ds:schemaRef ds:uri="230e9df3-be65-4c73-a93b-d1236ebd677e"/>
    <ds:schemaRef ds:uri="16c05727-aa75-4e4a-9b5f-8a80a1165891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5AA6A711-2C3F-4EC0-B88B-62D74085117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5A8381C-73EB-48EA-B45F-7B7C8C7DF409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589</TotalTime>
  <Words>817</Words>
  <Application>Microsoft Office PowerPoint</Application>
  <PresentationFormat>Widescreen</PresentationFormat>
  <Paragraphs>103</Paragraphs>
  <Slides>21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Corbel</vt:lpstr>
      <vt:lpstr>Times New Roman</vt:lpstr>
      <vt:lpstr>Wingdings 2</vt:lpstr>
      <vt:lpstr>Frame</vt:lpstr>
      <vt:lpstr>23ECE286  Circuits and Communication Laboratory </vt:lpstr>
      <vt:lpstr>Overview</vt:lpstr>
      <vt:lpstr>Project Topic:</vt:lpstr>
      <vt:lpstr>Introduction:</vt:lpstr>
      <vt:lpstr>Design: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WORKING PRINCIPLE</vt:lpstr>
      <vt:lpstr>PowerPoint Presentation</vt:lpstr>
      <vt:lpstr>:OUTPI</vt:lpstr>
      <vt:lpstr>Circuit</vt:lpstr>
      <vt:lpstr>Implemented Results</vt:lpstr>
      <vt:lpstr>PCB layout</vt:lpstr>
      <vt:lpstr>Challenges and Solutions  </vt:lpstr>
      <vt:lpstr>Challenges and Solutions  </vt:lpstr>
      <vt:lpstr>RESULTS: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Sujith Krishna</dc:creator>
  <cp:lastModifiedBy>s chittesh</cp:lastModifiedBy>
  <cp:revision>17</cp:revision>
  <dcterms:created xsi:type="dcterms:W3CDTF">2024-10-02T10:37:08Z</dcterms:created>
  <dcterms:modified xsi:type="dcterms:W3CDTF">2025-04-04T10:22:26Z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